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5"/>
  </p:notesMasterIdLst>
  <p:sldIdLst>
    <p:sldId id="355" r:id="rId2"/>
    <p:sldId id="345" r:id="rId3"/>
    <p:sldId id="346" r:id="rId4"/>
    <p:sldId id="330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42" r:id="rId13"/>
    <p:sldId id="354" r:id="rId14"/>
  </p:sldIdLst>
  <p:sldSz cx="9906000" cy="6858000" type="A4"/>
  <p:notesSz cx="6858000" cy="9144000"/>
  <p:custDataLst>
    <p:tags r:id="rId16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8000"/>
    <a:srgbClr val="3333FF"/>
    <a:srgbClr val="6600FF"/>
    <a:srgbClr val="FF0000"/>
    <a:srgbClr val="FF0066"/>
    <a:srgbClr val="0000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1" autoAdjust="0"/>
    <p:restoredTop sz="95252" autoAdjust="0"/>
  </p:normalViewPr>
  <p:slideViewPr>
    <p:cSldViewPr>
      <p:cViewPr varScale="1">
        <p:scale>
          <a:sx n="70" d="100"/>
          <a:sy n="70" d="100"/>
        </p:scale>
        <p:origin x="-1008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0C1AD-0DC5-4277-9ECA-CC292663C1BE}" type="doc">
      <dgm:prSet loTypeId="urn:microsoft.com/office/officeart/2005/8/layout/hierarchy1" loCatId="hierarchy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PE"/>
        </a:p>
      </dgm:t>
    </dgm:pt>
    <dgm:pt modelId="{B50BB0C5-4E1B-4570-B7DA-5EA117BEFB16}">
      <dgm:prSet phldrT="[Texto]" custT="1"/>
      <dgm:spPr/>
      <dgm:t>
        <a:bodyPr/>
        <a:lstStyle/>
        <a:p>
          <a:pPr rtl="0"/>
          <a:r>
            <a:rPr lang="es-PE" sz="1600" b="1" dirty="0" smtClean="0">
              <a:latin typeface="Times New Roman" pitchFamily="18" charset="0"/>
              <a:cs typeface="Times New Roman" pitchFamily="18" charset="0"/>
            </a:rPr>
            <a:t>ECUACIONES E INECUACIONES DE PRIMER GRADO</a:t>
          </a:r>
          <a:endParaRPr lang="es-PE" sz="1600" b="1" dirty="0">
            <a:latin typeface="Times New Roman" pitchFamily="18" charset="0"/>
            <a:cs typeface="Times New Roman" pitchFamily="18" charset="0"/>
          </a:endParaRPr>
        </a:p>
      </dgm:t>
    </dgm:pt>
    <dgm:pt modelId="{14C6C557-8CF9-4539-8914-59CF11FB3DEA}" type="parTrans" cxnId="{B46004CF-467D-41FE-8846-E27B4DB3A61B}">
      <dgm:prSet/>
      <dgm:spPr/>
      <dgm:t>
        <a:bodyPr/>
        <a:lstStyle/>
        <a:p>
          <a:endParaRPr lang="es-PE"/>
        </a:p>
      </dgm:t>
    </dgm:pt>
    <dgm:pt modelId="{51830B18-B0B6-438B-A68B-BD27C640682E}" type="sibTrans" cxnId="{B46004CF-467D-41FE-8846-E27B4DB3A61B}">
      <dgm:prSet/>
      <dgm:spPr/>
      <dgm:t>
        <a:bodyPr/>
        <a:lstStyle/>
        <a:p>
          <a:endParaRPr lang="es-PE"/>
        </a:p>
      </dgm:t>
    </dgm:pt>
    <dgm:pt modelId="{3CA1CAD9-60C4-4DC3-8A1E-4C16B3DB2FE4}">
      <dgm:prSet phldrT="[Texto]" custT="1"/>
      <dgm:spPr>
        <a:solidFill>
          <a:srgbClr val="00B050">
            <a:alpha val="90000"/>
          </a:srgbClr>
        </a:solidFill>
      </dgm:spPr>
      <dgm:t>
        <a:bodyPr/>
        <a:lstStyle/>
        <a:p>
          <a:pPr algn="l" rtl="0"/>
          <a:r>
            <a:rPr kumimoji="0" lang="es-PE" sz="1800" b="1" i="0" u="none" strike="noStrike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ECUACIONES DE PRIMER GRADO:</a:t>
          </a:r>
        </a:p>
        <a:p>
          <a:pPr algn="l" rtl="0"/>
          <a:endParaRPr kumimoji="0" lang="es-PE" sz="1600" b="0" i="0" u="none" strike="noStrike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algn="l" rtl="0"/>
          <a:r>
            <a:rPr kumimoji="0" lang="es-PE" sz="1600" b="0" i="0" u="none" strike="noStrike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- DEFINICIÓN</a:t>
          </a:r>
        </a:p>
        <a:p>
          <a:pPr algn="l" rtl="0"/>
          <a:r>
            <a:rPr kumimoji="0" lang="es-PE" sz="1600" b="0" i="0" u="none" strike="noStrike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- CASOS  </a:t>
          </a:r>
        </a:p>
      </dgm:t>
    </dgm:pt>
    <dgm:pt modelId="{86F78832-BBB5-4A3B-8E9E-720B8DC7CA31}" type="parTrans" cxnId="{23977D96-6E7D-4FB8-AF2B-BA0D888C3C77}">
      <dgm:prSet/>
      <dgm:spPr/>
      <dgm:t>
        <a:bodyPr/>
        <a:lstStyle/>
        <a:p>
          <a:endParaRPr lang="es-PE"/>
        </a:p>
      </dgm:t>
    </dgm:pt>
    <dgm:pt modelId="{F7871A60-3AA1-42C0-B9E4-56D9FC46F62C}" type="sibTrans" cxnId="{23977D96-6E7D-4FB8-AF2B-BA0D888C3C77}">
      <dgm:prSet/>
      <dgm:spPr/>
      <dgm:t>
        <a:bodyPr/>
        <a:lstStyle/>
        <a:p>
          <a:endParaRPr lang="es-PE"/>
        </a:p>
      </dgm:t>
    </dgm:pt>
    <dgm:pt modelId="{0C7ED09F-8048-41B8-BDCB-3A6B103FD97B}">
      <dgm:prSet custT="1"/>
      <dgm:spPr>
        <a:solidFill>
          <a:srgbClr val="FFFF00">
            <a:alpha val="90000"/>
          </a:srgbClr>
        </a:solidFill>
      </dgm:spPr>
      <dgm:t>
        <a:bodyPr anchor="t"/>
        <a:lstStyle/>
        <a:p>
          <a:pPr algn="l" rtl="0"/>
          <a:r>
            <a:rPr kumimoji="0" lang="es-PE" sz="18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INTERVALOS E INECUACIONES DE PRIMER GRADO:</a:t>
          </a:r>
        </a:p>
        <a:p>
          <a:pPr algn="l" rtl="0"/>
          <a:r>
            <a:rPr kumimoji="0" lang="es-PE" sz="1800" b="0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- DEFINICIÓN</a:t>
          </a:r>
        </a:p>
        <a:p>
          <a:pPr algn="l" rtl="0"/>
          <a:r>
            <a:rPr kumimoji="0" lang="es-PE" sz="1800" b="0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- CASOS</a:t>
          </a:r>
          <a:endParaRPr lang="es-PE" sz="1600" dirty="0" smtClean="0"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96756C56-8E08-4BC2-9C72-825CF6A94C71}" type="parTrans" cxnId="{E9AB3E65-7B43-4A7A-9544-4EA47078C307}">
      <dgm:prSet/>
      <dgm:spPr/>
      <dgm:t>
        <a:bodyPr/>
        <a:lstStyle/>
        <a:p>
          <a:endParaRPr lang="es-PE"/>
        </a:p>
      </dgm:t>
    </dgm:pt>
    <dgm:pt modelId="{E70028C2-B5CA-41B9-A3A2-857964F6959B}" type="sibTrans" cxnId="{E9AB3E65-7B43-4A7A-9544-4EA47078C307}">
      <dgm:prSet/>
      <dgm:spPr/>
      <dgm:t>
        <a:bodyPr/>
        <a:lstStyle/>
        <a:p>
          <a:endParaRPr lang="es-PE"/>
        </a:p>
      </dgm:t>
    </dgm:pt>
    <dgm:pt modelId="{13D5FBB9-9847-4EE8-B71E-08F4655D9C8B}" type="pres">
      <dgm:prSet presAssocID="{6D10C1AD-0DC5-4277-9ECA-CC292663C1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D4B6FC51-954F-43AB-8EE8-F959752A5616}" type="pres">
      <dgm:prSet presAssocID="{B50BB0C5-4E1B-4570-B7DA-5EA117BEFB16}" presName="hierRoot1" presStyleCnt="0"/>
      <dgm:spPr/>
    </dgm:pt>
    <dgm:pt modelId="{30A489D5-2D2A-4ED1-A479-0495F98CED78}" type="pres">
      <dgm:prSet presAssocID="{B50BB0C5-4E1B-4570-B7DA-5EA117BEFB16}" presName="composite" presStyleCnt="0"/>
      <dgm:spPr/>
    </dgm:pt>
    <dgm:pt modelId="{97BCF3A8-6D30-4512-86DA-F583C2F3A08E}" type="pres">
      <dgm:prSet presAssocID="{B50BB0C5-4E1B-4570-B7DA-5EA117BEFB16}" presName="background" presStyleLbl="node0" presStyleIdx="0" presStyleCnt="1"/>
      <dgm:spPr/>
    </dgm:pt>
    <dgm:pt modelId="{F7E455F3-9B8E-46C0-AE52-890D0CBB688C}" type="pres">
      <dgm:prSet presAssocID="{B50BB0C5-4E1B-4570-B7DA-5EA117BEFB1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B85F1EF-D255-4197-847D-114FB75E95D4}" type="pres">
      <dgm:prSet presAssocID="{B50BB0C5-4E1B-4570-B7DA-5EA117BEFB16}" presName="hierChild2" presStyleCnt="0"/>
      <dgm:spPr/>
    </dgm:pt>
    <dgm:pt modelId="{332A664F-FFB6-4609-8D87-D534279E6EFE}" type="pres">
      <dgm:prSet presAssocID="{86F78832-BBB5-4A3B-8E9E-720B8DC7CA31}" presName="Name10" presStyleLbl="parChTrans1D2" presStyleIdx="0" presStyleCnt="2"/>
      <dgm:spPr/>
      <dgm:t>
        <a:bodyPr/>
        <a:lstStyle/>
        <a:p>
          <a:endParaRPr lang="es-PE"/>
        </a:p>
      </dgm:t>
    </dgm:pt>
    <dgm:pt modelId="{B600DAB6-7EDF-42A9-9041-BA6141770A57}" type="pres">
      <dgm:prSet presAssocID="{3CA1CAD9-60C4-4DC3-8A1E-4C16B3DB2FE4}" presName="hierRoot2" presStyleCnt="0"/>
      <dgm:spPr/>
    </dgm:pt>
    <dgm:pt modelId="{75E1F979-FA3B-46B8-ABA0-6A9DDFC7A3DC}" type="pres">
      <dgm:prSet presAssocID="{3CA1CAD9-60C4-4DC3-8A1E-4C16B3DB2FE4}" presName="composite2" presStyleCnt="0"/>
      <dgm:spPr/>
    </dgm:pt>
    <dgm:pt modelId="{43329777-BF7C-468E-BA67-326C73A7EEDD}" type="pres">
      <dgm:prSet presAssocID="{3CA1CAD9-60C4-4DC3-8A1E-4C16B3DB2FE4}" presName="background2" presStyleLbl="node2" presStyleIdx="0" presStyleCnt="2"/>
      <dgm:spPr/>
    </dgm:pt>
    <dgm:pt modelId="{6055F327-6FBD-46A5-9AD3-C7E7B266F598}" type="pres">
      <dgm:prSet presAssocID="{3CA1CAD9-60C4-4DC3-8A1E-4C16B3DB2FE4}" presName="text2" presStyleLbl="fgAcc2" presStyleIdx="0" presStyleCnt="2" custScaleY="14278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0FABF47-ACEC-44EB-81DF-A25EF12A790B}" type="pres">
      <dgm:prSet presAssocID="{3CA1CAD9-60C4-4DC3-8A1E-4C16B3DB2FE4}" presName="hierChild3" presStyleCnt="0"/>
      <dgm:spPr/>
    </dgm:pt>
    <dgm:pt modelId="{FB8E6456-F70F-4D93-A5E1-69DAD85FA27E}" type="pres">
      <dgm:prSet presAssocID="{96756C56-8E08-4BC2-9C72-825CF6A94C71}" presName="Name10" presStyleLbl="parChTrans1D2" presStyleIdx="1" presStyleCnt="2"/>
      <dgm:spPr/>
      <dgm:t>
        <a:bodyPr/>
        <a:lstStyle/>
        <a:p>
          <a:endParaRPr lang="es-PE"/>
        </a:p>
      </dgm:t>
    </dgm:pt>
    <dgm:pt modelId="{ADA619CF-CBAB-45D8-ABF4-9CFFDE83D385}" type="pres">
      <dgm:prSet presAssocID="{0C7ED09F-8048-41B8-BDCB-3A6B103FD97B}" presName="hierRoot2" presStyleCnt="0"/>
      <dgm:spPr/>
    </dgm:pt>
    <dgm:pt modelId="{0BDD7C41-8644-4F9B-A375-B0E85D8737F4}" type="pres">
      <dgm:prSet presAssocID="{0C7ED09F-8048-41B8-BDCB-3A6B103FD97B}" presName="composite2" presStyleCnt="0"/>
      <dgm:spPr/>
    </dgm:pt>
    <dgm:pt modelId="{8CD86951-04B1-4078-8818-E1E8F1392E17}" type="pres">
      <dgm:prSet presAssocID="{0C7ED09F-8048-41B8-BDCB-3A6B103FD97B}" presName="background2" presStyleLbl="node2" presStyleIdx="1" presStyleCnt="2"/>
      <dgm:spPr/>
    </dgm:pt>
    <dgm:pt modelId="{BEB0E2CC-469D-4E50-90C9-99C322826C3B}" type="pres">
      <dgm:prSet presAssocID="{0C7ED09F-8048-41B8-BDCB-3A6B103FD97B}" presName="text2" presStyleLbl="fgAcc2" presStyleIdx="1" presStyleCnt="2" custScaleX="97817" custScaleY="162510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62C3DAF0-943E-40D3-9D6D-9A97E7C1424E}" type="pres">
      <dgm:prSet presAssocID="{0C7ED09F-8048-41B8-BDCB-3A6B103FD97B}" presName="hierChild3" presStyleCnt="0"/>
      <dgm:spPr/>
    </dgm:pt>
  </dgm:ptLst>
  <dgm:cxnLst>
    <dgm:cxn modelId="{E9AB3E65-7B43-4A7A-9544-4EA47078C307}" srcId="{B50BB0C5-4E1B-4570-B7DA-5EA117BEFB16}" destId="{0C7ED09F-8048-41B8-BDCB-3A6B103FD97B}" srcOrd="1" destOrd="0" parTransId="{96756C56-8E08-4BC2-9C72-825CF6A94C71}" sibTransId="{E70028C2-B5CA-41B9-A3A2-857964F6959B}"/>
    <dgm:cxn modelId="{FB88D1CF-9918-4CEE-B869-CB3E1B102EFF}" type="presOf" srcId="{0C7ED09F-8048-41B8-BDCB-3A6B103FD97B}" destId="{BEB0E2CC-469D-4E50-90C9-99C322826C3B}" srcOrd="0" destOrd="0" presId="urn:microsoft.com/office/officeart/2005/8/layout/hierarchy1"/>
    <dgm:cxn modelId="{B46004CF-467D-41FE-8846-E27B4DB3A61B}" srcId="{6D10C1AD-0DC5-4277-9ECA-CC292663C1BE}" destId="{B50BB0C5-4E1B-4570-B7DA-5EA117BEFB16}" srcOrd="0" destOrd="0" parTransId="{14C6C557-8CF9-4539-8914-59CF11FB3DEA}" sibTransId="{51830B18-B0B6-438B-A68B-BD27C640682E}"/>
    <dgm:cxn modelId="{23977D96-6E7D-4FB8-AF2B-BA0D888C3C77}" srcId="{B50BB0C5-4E1B-4570-B7DA-5EA117BEFB16}" destId="{3CA1CAD9-60C4-4DC3-8A1E-4C16B3DB2FE4}" srcOrd="0" destOrd="0" parTransId="{86F78832-BBB5-4A3B-8E9E-720B8DC7CA31}" sibTransId="{F7871A60-3AA1-42C0-B9E4-56D9FC46F62C}"/>
    <dgm:cxn modelId="{FC987B01-107F-427D-8CD6-86EEBF6B48F2}" type="presOf" srcId="{3CA1CAD9-60C4-4DC3-8A1E-4C16B3DB2FE4}" destId="{6055F327-6FBD-46A5-9AD3-C7E7B266F598}" srcOrd="0" destOrd="0" presId="urn:microsoft.com/office/officeart/2005/8/layout/hierarchy1"/>
    <dgm:cxn modelId="{360CF903-49E4-47BD-B94B-D50312A037DB}" type="presOf" srcId="{6D10C1AD-0DC5-4277-9ECA-CC292663C1BE}" destId="{13D5FBB9-9847-4EE8-B71E-08F4655D9C8B}" srcOrd="0" destOrd="0" presId="urn:microsoft.com/office/officeart/2005/8/layout/hierarchy1"/>
    <dgm:cxn modelId="{652B9233-3861-4AFE-9229-B17D866292CA}" type="presOf" srcId="{86F78832-BBB5-4A3B-8E9E-720B8DC7CA31}" destId="{332A664F-FFB6-4609-8D87-D534279E6EFE}" srcOrd="0" destOrd="0" presId="urn:microsoft.com/office/officeart/2005/8/layout/hierarchy1"/>
    <dgm:cxn modelId="{77CBDD10-1366-4036-A90B-0E27CB2E1019}" type="presOf" srcId="{96756C56-8E08-4BC2-9C72-825CF6A94C71}" destId="{FB8E6456-F70F-4D93-A5E1-69DAD85FA27E}" srcOrd="0" destOrd="0" presId="urn:microsoft.com/office/officeart/2005/8/layout/hierarchy1"/>
    <dgm:cxn modelId="{FC9E2047-6E10-482B-9EB0-F0F149C14EC9}" type="presOf" srcId="{B50BB0C5-4E1B-4570-B7DA-5EA117BEFB16}" destId="{F7E455F3-9B8E-46C0-AE52-890D0CBB688C}" srcOrd="0" destOrd="0" presId="urn:microsoft.com/office/officeart/2005/8/layout/hierarchy1"/>
    <dgm:cxn modelId="{61B5C751-B1A9-4652-B453-DAC04F9BC0CF}" type="presParOf" srcId="{13D5FBB9-9847-4EE8-B71E-08F4655D9C8B}" destId="{D4B6FC51-954F-43AB-8EE8-F959752A5616}" srcOrd="0" destOrd="0" presId="urn:microsoft.com/office/officeart/2005/8/layout/hierarchy1"/>
    <dgm:cxn modelId="{64BECCE3-FF5C-40CD-A7F6-381E9E09EF1C}" type="presParOf" srcId="{D4B6FC51-954F-43AB-8EE8-F959752A5616}" destId="{30A489D5-2D2A-4ED1-A479-0495F98CED78}" srcOrd="0" destOrd="0" presId="urn:microsoft.com/office/officeart/2005/8/layout/hierarchy1"/>
    <dgm:cxn modelId="{7BF2A0FF-AF5D-4BFF-B08C-4539FF660079}" type="presParOf" srcId="{30A489D5-2D2A-4ED1-A479-0495F98CED78}" destId="{97BCF3A8-6D30-4512-86DA-F583C2F3A08E}" srcOrd="0" destOrd="0" presId="urn:microsoft.com/office/officeart/2005/8/layout/hierarchy1"/>
    <dgm:cxn modelId="{9913945A-2D08-4AA1-A08B-C5409CE3DE88}" type="presParOf" srcId="{30A489D5-2D2A-4ED1-A479-0495F98CED78}" destId="{F7E455F3-9B8E-46C0-AE52-890D0CBB688C}" srcOrd="1" destOrd="0" presId="urn:microsoft.com/office/officeart/2005/8/layout/hierarchy1"/>
    <dgm:cxn modelId="{2C1CD2DA-E4AC-4055-B880-11A54789C74E}" type="presParOf" srcId="{D4B6FC51-954F-43AB-8EE8-F959752A5616}" destId="{EB85F1EF-D255-4197-847D-114FB75E95D4}" srcOrd="1" destOrd="0" presId="urn:microsoft.com/office/officeart/2005/8/layout/hierarchy1"/>
    <dgm:cxn modelId="{57802F22-481F-4CF1-A899-AA27604A67D6}" type="presParOf" srcId="{EB85F1EF-D255-4197-847D-114FB75E95D4}" destId="{332A664F-FFB6-4609-8D87-D534279E6EFE}" srcOrd="0" destOrd="0" presId="urn:microsoft.com/office/officeart/2005/8/layout/hierarchy1"/>
    <dgm:cxn modelId="{C5BC2A05-B834-4071-9D5D-1C4F5F36A358}" type="presParOf" srcId="{EB85F1EF-D255-4197-847D-114FB75E95D4}" destId="{B600DAB6-7EDF-42A9-9041-BA6141770A57}" srcOrd="1" destOrd="0" presId="urn:microsoft.com/office/officeart/2005/8/layout/hierarchy1"/>
    <dgm:cxn modelId="{125281A5-C5FC-4734-AE90-FCCF18868DCC}" type="presParOf" srcId="{B600DAB6-7EDF-42A9-9041-BA6141770A57}" destId="{75E1F979-FA3B-46B8-ABA0-6A9DDFC7A3DC}" srcOrd="0" destOrd="0" presId="urn:microsoft.com/office/officeart/2005/8/layout/hierarchy1"/>
    <dgm:cxn modelId="{8883358D-1CF3-46B5-86C7-22192254C5BF}" type="presParOf" srcId="{75E1F979-FA3B-46B8-ABA0-6A9DDFC7A3DC}" destId="{43329777-BF7C-468E-BA67-326C73A7EEDD}" srcOrd="0" destOrd="0" presId="urn:microsoft.com/office/officeart/2005/8/layout/hierarchy1"/>
    <dgm:cxn modelId="{E7CE1DE5-9B43-49C6-AE3E-D615442AC19A}" type="presParOf" srcId="{75E1F979-FA3B-46B8-ABA0-6A9DDFC7A3DC}" destId="{6055F327-6FBD-46A5-9AD3-C7E7B266F598}" srcOrd="1" destOrd="0" presId="urn:microsoft.com/office/officeart/2005/8/layout/hierarchy1"/>
    <dgm:cxn modelId="{490D6063-EA78-4AE7-8959-0012A1184ED7}" type="presParOf" srcId="{B600DAB6-7EDF-42A9-9041-BA6141770A57}" destId="{80FABF47-ACEC-44EB-81DF-A25EF12A790B}" srcOrd="1" destOrd="0" presId="urn:microsoft.com/office/officeart/2005/8/layout/hierarchy1"/>
    <dgm:cxn modelId="{392C993D-EA0E-4644-96D9-947C4126415D}" type="presParOf" srcId="{EB85F1EF-D255-4197-847D-114FB75E95D4}" destId="{FB8E6456-F70F-4D93-A5E1-69DAD85FA27E}" srcOrd="2" destOrd="0" presId="urn:microsoft.com/office/officeart/2005/8/layout/hierarchy1"/>
    <dgm:cxn modelId="{F90A3F33-56E9-4E78-AD4C-587B7802AF16}" type="presParOf" srcId="{EB85F1EF-D255-4197-847D-114FB75E95D4}" destId="{ADA619CF-CBAB-45D8-ABF4-9CFFDE83D385}" srcOrd="3" destOrd="0" presId="urn:microsoft.com/office/officeart/2005/8/layout/hierarchy1"/>
    <dgm:cxn modelId="{6DE38A19-FB6E-4D73-B2FD-1F74F5AA9B44}" type="presParOf" srcId="{ADA619CF-CBAB-45D8-ABF4-9CFFDE83D385}" destId="{0BDD7C41-8644-4F9B-A375-B0E85D8737F4}" srcOrd="0" destOrd="0" presId="urn:microsoft.com/office/officeart/2005/8/layout/hierarchy1"/>
    <dgm:cxn modelId="{3FE8B720-93B1-4C83-9C83-3C0CF5C40B6B}" type="presParOf" srcId="{0BDD7C41-8644-4F9B-A375-B0E85D8737F4}" destId="{8CD86951-04B1-4078-8818-E1E8F1392E17}" srcOrd="0" destOrd="0" presId="urn:microsoft.com/office/officeart/2005/8/layout/hierarchy1"/>
    <dgm:cxn modelId="{492E087D-B365-4F6B-AA1F-FD172A14682B}" type="presParOf" srcId="{0BDD7C41-8644-4F9B-A375-B0E85D8737F4}" destId="{BEB0E2CC-469D-4E50-90C9-99C322826C3B}" srcOrd="1" destOrd="0" presId="urn:microsoft.com/office/officeart/2005/8/layout/hierarchy1"/>
    <dgm:cxn modelId="{8E17AEB4-B6BC-4E7D-A1A8-56764A6784F1}" type="presParOf" srcId="{ADA619CF-CBAB-45D8-ABF4-9CFFDE83D385}" destId="{62C3DAF0-943E-40D3-9D6D-9A97E7C1424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E6456-F70F-4D93-A5E1-69DAD85FA27E}">
      <dsp:nvSpPr>
        <dsp:cNvPr id="0" name=""/>
        <dsp:cNvSpPr/>
      </dsp:nvSpPr>
      <dsp:spPr>
        <a:xfrm>
          <a:off x="4480504" y="1440926"/>
          <a:ext cx="1385537" cy="6593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355"/>
              </a:lnTo>
              <a:lnTo>
                <a:pt x="1385537" y="449355"/>
              </a:lnTo>
              <a:lnTo>
                <a:pt x="1385537" y="65938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A664F-FFB6-4609-8D87-D534279E6EFE}">
      <dsp:nvSpPr>
        <dsp:cNvPr id="0" name=""/>
        <dsp:cNvSpPr/>
      </dsp:nvSpPr>
      <dsp:spPr>
        <a:xfrm>
          <a:off x="3119713" y="1440926"/>
          <a:ext cx="1360790" cy="659389"/>
        </a:xfrm>
        <a:custGeom>
          <a:avLst/>
          <a:gdLst/>
          <a:ahLst/>
          <a:cxnLst/>
          <a:rect l="0" t="0" r="0" b="0"/>
          <a:pathLst>
            <a:path>
              <a:moveTo>
                <a:pt x="1360790" y="0"/>
              </a:moveTo>
              <a:lnTo>
                <a:pt x="1360790" y="449355"/>
              </a:lnTo>
              <a:lnTo>
                <a:pt x="0" y="449355"/>
              </a:lnTo>
              <a:lnTo>
                <a:pt x="0" y="65938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CF3A8-6D30-4512-86DA-F583C2F3A08E}">
      <dsp:nvSpPr>
        <dsp:cNvPr id="0" name=""/>
        <dsp:cNvSpPr/>
      </dsp:nvSpPr>
      <dsp:spPr>
        <a:xfrm>
          <a:off x="3346882" y="1227"/>
          <a:ext cx="2267243" cy="14396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455F3-9B8E-46C0-AE52-890D0CBB688C}">
      <dsp:nvSpPr>
        <dsp:cNvPr id="0" name=""/>
        <dsp:cNvSpPr/>
      </dsp:nvSpPr>
      <dsp:spPr>
        <a:xfrm>
          <a:off x="3598798" y="240547"/>
          <a:ext cx="2267243" cy="1439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>
              <a:latin typeface="Times New Roman" pitchFamily="18" charset="0"/>
              <a:cs typeface="Times New Roman" pitchFamily="18" charset="0"/>
            </a:rPr>
            <a:t>ECUACIONES E INECUACIONES DE PRIMER GRADO</a:t>
          </a:r>
          <a:endParaRPr lang="es-PE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40965" y="282714"/>
        <a:ext cx="2182909" cy="1355365"/>
      </dsp:txXfrm>
    </dsp:sp>
    <dsp:sp modelId="{43329777-BF7C-468E-BA67-326C73A7EEDD}">
      <dsp:nvSpPr>
        <dsp:cNvPr id="0" name=""/>
        <dsp:cNvSpPr/>
      </dsp:nvSpPr>
      <dsp:spPr>
        <a:xfrm>
          <a:off x="1986092" y="2100316"/>
          <a:ext cx="2267243" cy="2055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55F327-6FBD-46A5-9AD3-C7E7B266F598}">
      <dsp:nvSpPr>
        <dsp:cNvPr id="0" name=""/>
        <dsp:cNvSpPr/>
      </dsp:nvSpPr>
      <dsp:spPr>
        <a:xfrm>
          <a:off x="2238008" y="2339636"/>
          <a:ext cx="2267243" cy="2055718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800" b="1" i="0" u="none" strike="noStrike" kern="1200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ECUACIONES DE PRIMER GRADO: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es-PE" sz="1600" b="0" i="0" u="none" strike="noStrike" kern="1200" cap="none" spc="0" normalizeH="0" baseline="0" noProof="0" dirty="0" smtClean="0">
            <a:ln/>
            <a:effectLst/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0" i="0" u="none" strike="noStrike" kern="1200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- DEFINICIÓN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0" i="0" u="none" strike="noStrike" kern="1200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- CASOS  </a:t>
          </a:r>
        </a:p>
      </dsp:txBody>
      <dsp:txXfrm>
        <a:off x="2298218" y="2399846"/>
        <a:ext cx="2146823" cy="1935298"/>
      </dsp:txXfrm>
    </dsp:sp>
    <dsp:sp modelId="{8CD86951-04B1-4078-8818-E1E8F1392E17}">
      <dsp:nvSpPr>
        <dsp:cNvPr id="0" name=""/>
        <dsp:cNvSpPr/>
      </dsp:nvSpPr>
      <dsp:spPr>
        <a:xfrm>
          <a:off x="4757167" y="2100316"/>
          <a:ext cx="2217749" cy="2339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B0E2CC-469D-4E50-90C9-99C322826C3B}">
      <dsp:nvSpPr>
        <dsp:cNvPr id="0" name=""/>
        <dsp:cNvSpPr/>
      </dsp:nvSpPr>
      <dsp:spPr>
        <a:xfrm>
          <a:off x="5009083" y="2339636"/>
          <a:ext cx="2217749" cy="2339655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800" b="1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INTERVALOS E INECUACIONES DE PRIMER GRADO: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800" b="0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- DEFINICIÓN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800" b="0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- CASOS</a:t>
          </a:r>
          <a:endParaRPr lang="es-PE" sz="1600" kern="1200" dirty="0" smtClean="0"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5074039" y="2404592"/>
        <a:ext cx="2087837" cy="2209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s-ES" altLang="es-P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 smtClean="0"/>
              <a:t>Haga clic para modificar el estilo de texto del patrón</a:t>
            </a:r>
          </a:p>
          <a:p>
            <a:pPr lvl="1"/>
            <a:r>
              <a:rPr lang="es-ES" altLang="es-PE" smtClean="0"/>
              <a:t>Segundo nivel</a:t>
            </a:r>
          </a:p>
          <a:p>
            <a:pPr lvl="2"/>
            <a:r>
              <a:rPr lang="es-ES" altLang="es-PE" smtClean="0"/>
              <a:t>Tercer nivel</a:t>
            </a:r>
          </a:p>
          <a:p>
            <a:pPr lvl="3"/>
            <a:r>
              <a:rPr lang="es-ES" altLang="es-PE" smtClean="0"/>
              <a:t>Cuarto nivel</a:t>
            </a:r>
          </a:p>
          <a:p>
            <a:pPr lvl="4"/>
            <a:r>
              <a:rPr lang="es-ES" altLang="es-PE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A016525C-9CBC-4318-A5D4-B4885440CBA5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921717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556001"/>
            <a:ext cx="69342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374-0EE2-4B13-BDB2-33EC4C03C88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909B-A850-40A7-8BD5-747776934E51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E8F-EF9B-4ACA-AE1E-A736EA3D76AB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447801"/>
            <a:ext cx="222885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47800"/>
            <a:ext cx="652145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172A-DFC6-4AC9-BBD2-4D6DFB0B9C4D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551392" y="4203592"/>
            <a:ext cx="3116131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837597" y="4075290"/>
            <a:ext cx="6006558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064455" y="4087562"/>
            <a:ext cx="5923645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076946" y="4074175"/>
            <a:ext cx="3583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9304" y="4058555"/>
            <a:ext cx="9450324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35" y="2463560"/>
            <a:ext cx="84201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312" y="1437449"/>
            <a:ext cx="695254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61ED-EBA3-4C5F-8BBB-A8BDED54E33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75D-551D-4C4E-B1F9-C0B45F0D3392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44" y="2678114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3777" y="3429001"/>
            <a:ext cx="4138393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2678113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3429001"/>
            <a:ext cx="4140708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DD67-C196-472E-A12C-CE6F063C42B2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A7E-9784-470B-8062-F65466C431FE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3059-A1B1-4DC0-BF8F-9DD2C40E1540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30DB-312B-4F93-861A-948384FAD23A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3581401"/>
            <a:ext cx="36322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36322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625" y="1828800"/>
            <a:ext cx="422941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35" y="338667"/>
            <a:ext cx="413036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4028" y="2785533"/>
            <a:ext cx="4136673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AA05-6C0A-4A33-9A08-8FBFE5E02244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050" y="1371600"/>
            <a:ext cx="386334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9304" y="1679429"/>
            <a:ext cx="9450324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338328"/>
            <a:ext cx="89154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3978" y="6250165"/>
            <a:ext cx="410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775" y="6250165"/>
            <a:ext cx="4102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3679" y="6250164"/>
            <a:ext cx="1258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6E28AF-0CE6-4EBC-8002-129F8754459F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40" y="2675467"/>
            <a:ext cx="802569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72480" y="764704"/>
            <a:ext cx="93610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s-ES" sz="28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PROGRAMACIÓN LINEAL</a:t>
            </a:r>
            <a:endParaRPr lang="es-ES" sz="28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8497" y="1364576"/>
            <a:ext cx="8970997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 </a:t>
            </a:r>
            <a:r>
              <a:rPr 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programación lineal</a:t>
            </a:r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 es un procedimiento o algoritmo matemático mediante el cual se resuelve un problema indeterminado, formulado a través de un sistema de inecuaciones lineales, optimizando (minimizando o maximizando) la función objetivo, también lineal.</a:t>
            </a:r>
            <a:endParaRPr lang="es-E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28497" y="2492897"/>
            <a:ext cx="4992555" cy="18466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pPr algn="just"/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 programación lineal es muy usada en la microeconomía y la administración de empresas, ya sea para aumentar al máximo los ingresos o reducir al mínimo los costos de un sistema de producción. </a:t>
            </a:r>
          </a:p>
          <a:p>
            <a:pPr algn="just"/>
            <a:endParaRPr lang="es-ES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428497" y="4494020"/>
            <a:ext cx="5070563" cy="16619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Algunos ejemplos son la mezcla de alimentos, la gestión de inventarios, la cartera y la gestión de las finanzas, la asignación de recursos humanos y recursos de máquinas, la planificación de campañas de publicidad, etc.</a:t>
            </a:r>
          </a:p>
          <a:p>
            <a:endParaRPr lang="es-ES" dirty="0"/>
          </a:p>
        </p:txBody>
      </p:sp>
      <p:pic>
        <p:nvPicPr>
          <p:cNvPr id="1026" name="Picture 2" descr="http://4.bp.blogspot.com/_ms_ATMCR9jA/TIEZsd1TJcI/AAAAAAAAB0Q/agjE3gaVV4U/s1600/programacion-linea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5065" y="2708920"/>
            <a:ext cx="3666407" cy="3247909"/>
          </a:xfrm>
          <a:prstGeom prst="rect">
            <a:avLst/>
          </a:prstGeom>
          <a:noFill/>
        </p:spPr>
      </p:pic>
      <p:pic>
        <p:nvPicPr>
          <p:cNvPr id="7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397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08584" y="817548"/>
            <a:ext cx="68647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s-ES" sz="28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EJERCICIOS EXPLICATIVOS</a:t>
            </a:r>
            <a:endParaRPr lang="es-ES" sz="28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40532" y="1815208"/>
            <a:ext cx="8580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 </a:t>
            </a:r>
            <a:r>
              <a:rPr lang="es-ES" sz="2400" dirty="0" smtClean="0"/>
              <a:t>1. Resolver:      3x – 2 &gt; 1</a:t>
            </a:r>
            <a:r>
              <a:rPr lang="es-ES" dirty="0" smtClean="0"/>
              <a:t> 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818541" y="2852936"/>
            <a:ext cx="7020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dirty="0" smtClean="0"/>
              <a:t>2. Resolver:      5x – 6 &lt; 4x + 5 &lt; 6x – 1</a:t>
            </a:r>
            <a:endParaRPr lang="es-ES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818541" y="3861049"/>
            <a:ext cx="2106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prstClr val="black"/>
                </a:solidFill>
              </a:rPr>
              <a:t>3. Resolver:  </a:t>
            </a:r>
            <a:endParaRPr lang="es-P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416" y="4293096"/>
            <a:ext cx="2215637" cy="86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523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2480" y="961564"/>
            <a:ext cx="93610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s-ES" sz="28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EJERCICIOS EXPLICATIVOS</a:t>
            </a:r>
            <a:endParaRPr lang="es-ES" sz="28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62523" y="1480716"/>
            <a:ext cx="86589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 </a:t>
            </a:r>
            <a:endParaRPr lang="es-ES_tradnl" sz="2400" dirty="0" smtClean="0"/>
          </a:p>
          <a:p>
            <a:pPr lvl="0"/>
            <a:r>
              <a:rPr lang="es-ES_tradnl" sz="2400" dirty="0" smtClean="0"/>
              <a:t>4. Resolver: </a:t>
            </a:r>
          </a:p>
          <a:p>
            <a:pPr lvl="0"/>
            <a:endParaRPr lang="es-ES_tradnl" sz="2400" dirty="0" smtClean="0"/>
          </a:p>
          <a:p>
            <a:pPr lvl="0"/>
            <a:endParaRPr lang="es-ES_tradnl" sz="2400" dirty="0" smtClean="0"/>
          </a:p>
          <a:p>
            <a:pPr lvl="0"/>
            <a:endParaRPr lang="es-ES_tradnl" sz="2400" dirty="0"/>
          </a:p>
          <a:p>
            <a:pPr lvl="0"/>
            <a:endParaRPr lang="es-ES_tradnl" sz="2400" dirty="0" smtClean="0"/>
          </a:p>
          <a:p>
            <a:pPr lvl="0" algn="just"/>
            <a:r>
              <a:rPr lang="es-ES_tradnl" sz="2400" dirty="0" smtClean="0"/>
              <a:t>5. Una camioneta vacía pesa 875 kg. La diferencia entre </a:t>
            </a:r>
          </a:p>
          <a:p>
            <a:pPr lvl="0" algn="just"/>
            <a:r>
              <a:rPr lang="es-ES_tradnl" sz="2400" dirty="0" smtClean="0"/>
              <a:t>    el peso de la camioneta vacía y  el  peso  de  la carga </a:t>
            </a:r>
          </a:p>
          <a:p>
            <a:pPr lvl="0" algn="just"/>
            <a:r>
              <a:rPr lang="es-ES_tradnl" sz="2400" dirty="0" smtClean="0"/>
              <a:t>    que lleve no  debe ser  inferior que 415 kg. Si hay que </a:t>
            </a:r>
          </a:p>
          <a:p>
            <a:pPr lvl="0" algn="just"/>
            <a:r>
              <a:rPr lang="es-ES_tradnl" sz="2400" dirty="0" smtClean="0"/>
              <a:t>    cargar  cuatro  cajones  iguales, ¿cuánto puede pesar, </a:t>
            </a:r>
          </a:p>
          <a:p>
            <a:pPr lvl="0" algn="just"/>
            <a:r>
              <a:rPr lang="es-ES_tradnl" sz="2400" dirty="0" smtClean="0"/>
              <a:t>    como  máximo,  cada uno de ellos para poder llevarlos </a:t>
            </a:r>
          </a:p>
          <a:p>
            <a:pPr lvl="0" algn="just"/>
            <a:r>
              <a:rPr lang="es-ES_tradnl" sz="2400" dirty="0" smtClean="0"/>
              <a:t>    en esa camioneta?</a:t>
            </a:r>
            <a:endParaRPr lang="es-ES" sz="2400" dirty="0" smtClean="0"/>
          </a:p>
          <a:p>
            <a:endParaRPr lang="es-E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852769"/>
              </p:ext>
            </p:extLst>
          </p:nvPr>
        </p:nvGraphicFramePr>
        <p:xfrm>
          <a:off x="2709173" y="2420888"/>
          <a:ext cx="337371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cuación" r:id="rId3" imgW="1430030" imgH="396613" progId="Equation.3">
                  <p:embed/>
                </p:oleObj>
              </mc:Choice>
              <mc:Fallback>
                <p:oleObj name="Ecuación" r:id="rId3" imgW="1430030" imgH="396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173" y="2420888"/>
                        <a:ext cx="3373718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496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5142" y="1412776"/>
            <a:ext cx="8915400" cy="2079104"/>
          </a:xfrm>
        </p:spPr>
        <p:txBody>
          <a:bodyPr>
            <a:noAutofit/>
          </a:bodyPr>
          <a:lstStyle/>
          <a:p>
            <a:r>
              <a:rPr lang="es-PE" sz="6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¡Ahora todos a practicar!</a:t>
            </a:r>
            <a:endParaRPr lang="es-PE" sz="66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3429001"/>
            <a:ext cx="1915944" cy="250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006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76636" y="1052736"/>
            <a:ext cx="63187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s-ES" sz="4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EJERCICIO RETO</a:t>
            </a:r>
            <a:endParaRPr lang="es-ES" sz="40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442610" y="2988242"/>
            <a:ext cx="5707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/>
              <a:t>1</a:t>
            </a:r>
            <a:r>
              <a:rPr lang="es-ES" sz="3200" dirty="0" smtClean="0"/>
              <a:t>. Resolver: 3 ( 4 - x ) &gt; 18 x + 5 </a:t>
            </a:r>
            <a:endParaRPr lang="es-ES" sz="32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860634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92365" y="6630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CuadroTexto"/>
              <p:cNvSpPr txBox="1"/>
              <p:nvPr/>
            </p:nvSpPr>
            <p:spPr>
              <a:xfrm>
                <a:off x="6201138" y="5085185"/>
                <a:ext cx="3120347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s-P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𝑹𝒆𝒔𝒑𝒖𝒆𝒔𝒕𝒂</m:t>
                      </m:r>
                      <m:r>
                        <a:rPr lang="es-PE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:   </m:t>
                      </m:r>
                      <m:r>
                        <a:rPr lang="es-MX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𝒙</m:t>
                      </m:r>
                      <m:r>
                        <a:rPr lang="es-MX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s-MX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MX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s-MX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s-MX" sz="2400" b="1" dirty="0"/>
              </a:p>
            </p:txBody>
          </p:sp>
        </mc:Choice>
        <mc:Fallback xmlns=""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5085184"/>
                <a:ext cx="2880320" cy="7861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971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50094" y="1988840"/>
            <a:ext cx="8814979" cy="2547714"/>
          </a:xfrm>
        </p:spPr>
        <p:txBody>
          <a:bodyPr>
            <a:normAutofit/>
          </a:bodyPr>
          <a:lstStyle/>
          <a:p>
            <a:r>
              <a:rPr lang="es-P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INECUACIONES DE PRIMER GRADO I</a:t>
            </a:r>
            <a:br>
              <a:rPr lang="es-P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PE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PE" b="1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89104" y="6078529"/>
            <a:ext cx="3822425" cy="51882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2400" b="1" dirty="0" smtClean="0">
                <a:latin typeface="Trebuchet MS" pitchFamily="34" charset="0"/>
              </a:rPr>
              <a:t>EQUIPO DE CIENCIAS</a:t>
            </a:r>
            <a:endParaRPr lang="es-PE" sz="2400" dirty="0"/>
          </a:p>
        </p:txBody>
      </p:sp>
      <p:pic>
        <p:nvPicPr>
          <p:cNvPr id="5" name="4 Imagen" descr="https://lanuevautp.com/wp-content/themes/lanuevautp2/images/responsive/logo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779" t="20672" r="8413" b="21154"/>
          <a:stretch/>
        </p:blipFill>
        <p:spPr bwMode="auto">
          <a:xfrm>
            <a:off x="246207" y="4797152"/>
            <a:ext cx="5138841" cy="18722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481312" y="1841127"/>
            <a:ext cx="6952545" cy="939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</a:pPr>
            <a:r>
              <a:rPr lang="es-PE" altLang="es-PE" smtClean="0"/>
              <a:t>MATEMÁTICA BÁSICA PARA LA PSICOLOGÍA</a:t>
            </a:r>
            <a:endParaRPr lang="es-PE" altLang="es-PE" dirty="0"/>
          </a:p>
        </p:txBody>
      </p:sp>
    </p:spTree>
    <p:extLst>
      <p:ext uri="{BB962C8B-B14F-4D97-AF65-F5344CB8AC3E}">
        <p14:creationId xmlns:p14="http://schemas.microsoft.com/office/powerpoint/2010/main" val="318540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95300" y="880128"/>
            <a:ext cx="8915400" cy="1252728"/>
          </a:xfrm>
        </p:spPr>
        <p:txBody>
          <a:bodyPr/>
          <a:lstStyle/>
          <a:p>
            <a:r>
              <a:rPr lang="es-PE" b="1" dirty="0" smtClean="0">
                <a:solidFill>
                  <a:schemeClr val="bg1"/>
                </a:solidFill>
              </a:rPr>
              <a:t>LOGRO DE LA SESIÓN</a:t>
            </a:r>
            <a:endParaRPr lang="es-PE" b="1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06507" y="2488828"/>
            <a:ext cx="89709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s-ES" sz="3200" dirty="0" smtClean="0"/>
              <a:t>Al finalizar la sesión de aprendizaje el estudiante identifica y resuelve inecuaciones de primer grado. Modela problemas sencillos y los resuelve.</a:t>
            </a:r>
            <a:endParaRPr lang="es-ES" sz="3200" i="1" dirty="0"/>
          </a:p>
        </p:txBody>
      </p:sp>
      <p:pic>
        <p:nvPicPr>
          <p:cNvPr id="4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195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a-ES" sz="3600" b="1" dirty="0" smtClean="0">
                <a:latin typeface="Trebuchet MS" pitchFamily="34" charset="0"/>
              </a:rPr>
              <a:t>    ESQUEMA </a:t>
            </a:r>
            <a:r>
              <a:rPr lang="ca-ES" sz="3600" b="1" dirty="0">
                <a:latin typeface="Trebuchet MS" pitchFamily="34" charset="0"/>
              </a:rPr>
              <a:t>DE LA </a:t>
            </a:r>
            <a:r>
              <a:rPr lang="ca-ES" sz="3600" b="1" dirty="0" smtClean="0">
                <a:latin typeface="Trebuchet MS" pitchFamily="34" charset="0"/>
              </a:rPr>
              <a:t>UNIDAD</a:t>
            </a:r>
            <a:endParaRPr lang="es-PE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125329"/>
              </p:ext>
            </p:extLst>
          </p:nvPr>
        </p:nvGraphicFramePr>
        <p:xfrm>
          <a:off x="350488" y="1556792"/>
          <a:ext cx="9212925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265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974558" y="1328339"/>
            <a:ext cx="8268919" cy="289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1052567" y="4365104"/>
            <a:ext cx="798188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04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272480" y="1106576"/>
            <a:ext cx="9321485" cy="549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74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40000"/>
          </a:blip>
          <a:srcRect/>
          <a:stretch>
            <a:fillRect/>
          </a:stretch>
        </p:blipFill>
        <p:spPr bwMode="auto">
          <a:xfrm>
            <a:off x="1393006" y="1124744"/>
            <a:ext cx="739061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619095" y="4005064"/>
            <a:ext cx="35599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600" b="1" dirty="0" smtClean="0"/>
              <a:t>Ejemplo 1. </a:t>
            </a:r>
          </a:p>
          <a:p>
            <a:pPr algn="just"/>
            <a:endParaRPr lang="es-PE" sz="1600" b="1" dirty="0" smtClean="0"/>
          </a:p>
          <a:p>
            <a:pPr algn="just"/>
            <a:r>
              <a:rPr lang="es-PE" sz="1600" b="1" dirty="0" smtClean="0"/>
              <a:t>Escriba cada desigualdad usando la notación de intervalos.</a:t>
            </a:r>
          </a:p>
          <a:p>
            <a:endParaRPr lang="es-PE" sz="1600" b="1" dirty="0" smtClean="0"/>
          </a:p>
          <a:p>
            <a:pPr marL="342900" indent="-342900">
              <a:buAutoNum type="alphaLcParenR"/>
            </a:pPr>
            <a:r>
              <a:rPr lang="es-PE" sz="1600" b="1" dirty="0" smtClean="0"/>
              <a:t>-4 </a:t>
            </a:r>
            <a:r>
              <a:rPr lang="es-PE" sz="1600" b="1" dirty="0" smtClean="0">
                <a:sym typeface="Symbol"/>
              </a:rPr>
              <a:t> x  5</a:t>
            </a:r>
          </a:p>
          <a:p>
            <a:pPr marL="342900" indent="-342900">
              <a:buAutoNum type="alphaLcParenR"/>
            </a:pPr>
            <a:r>
              <a:rPr lang="es-PE" sz="1600" b="1" dirty="0" smtClean="0">
                <a:sym typeface="Symbol"/>
              </a:rPr>
              <a:t>-2 &lt; x &lt; 1</a:t>
            </a:r>
          </a:p>
          <a:p>
            <a:pPr marL="342900" indent="-342900">
              <a:buAutoNum type="alphaLcParenR"/>
            </a:pPr>
            <a:r>
              <a:rPr lang="es-PE" sz="1600" b="1" dirty="0" smtClean="0">
                <a:sym typeface="Symbol"/>
              </a:rPr>
              <a:t>x &gt; 3</a:t>
            </a:r>
          </a:p>
          <a:p>
            <a:pPr marL="342900" indent="-342900">
              <a:buAutoNum type="alphaLcParenR"/>
            </a:pPr>
            <a:r>
              <a:rPr lang="es-PE" sz="1600" b="1" dirty="0" smtClean="0">
                <a:sym typeface="Symbol"/>
              </a:rPr>
              <a:t>x  2</a:t>
            </a:r>
            <a:endParaRPr lang="es-ES" sz="16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417347" y="4096524"/>
            <a:ext cx="35599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600" b="1" dirty="0" smtClean="0"/>
              <a:t>Ejemplo 2. </a:t>
            </a:r>
          </a:p>
          <a:p>
            <a:pPr algn="just"/>
            <a:endParaRPr lang="es-PE" sz="1600" b="1" dirty="0" smtClean="0"/>
          </a:p>
          <a:p>
            <a:pPr algn="just"/>
            <a:r>
              <a:rPr lang="es-PE" sz="1600" b="1" dirty="0" smtClean="0"/>
              <a:t>Escriba cada intervalo como una desigualdad que involucre x.</a:t>
            </a:r>
          </a:p>
          <a:p>
            <a:endParaRPr lang="es-PE" sz="1600" b="1" dirty="0" smtClean="0"/>
          </a:p>
          <a:p>
            <a:pPr marL="342900" indent="-342900">
              <a:buAutoNum type="alphaLcParenR"/>
            </a:pPr>
            <a:r>
              <a:rPr lang="es-PE" sz="1600" b="1" dirty="0" smtClean="0"/>
              <a:t>[-3 ; 2</a:t>
            </a:r>
            <a:r>
              <a:rPr lang="es-PE" sz="1600" b="1" dirty="0" smtClean="0">
                <a:sym typeface="Symbol"/>
              </a:rPr>
              <a:t></a:t>
            </a:r>
            <a:r>
              <a:rPr lang="es-PE" sz="1600" b="1" dirty="0" smtClean="0"/>
              <a:t> </a:t>
            </a:r>
            <a:endParaRPr lang="es-PE" sz="1600" b="1" dirty="0" smtClean="0">
              <a:sym typeface="Symbol"/>
            </a:endParaRPr>
          </a:p>
          <a:p>
            <a:pPr marL="342900" indent="-342900">
              <a:buAutoNum type="alphaLcParenR"/>
            </a:pPr>
            <a:r>
              <a:rPr lang="es-PE" sz="1600" b="1" dirty="0" smtClean="0">
                <a:sym typeface="Symbol"/>
              </a:rPr>
              <a:t>1 ; </a:t>
            </a:r>
            <a:r>
              <a:rPr lang="es-PE" b="1" dirty="0" smtClean="0">
                <a:sym typeface="Symbol"/>
              </a:rPr>
              <a:t></a:t>
            </a:r>
            <a:r>
              <a:rPr lang="es-PE" sz="1600" b="1" dirty="0" smtClean="0">
                <a:sym typeface="Symbol"/>
              </a:rPr>
              <a:t> </a:t>
            </a:r>
          </a:p>
          <a:p>
            <a:pPr marL="342900" indent="-342900">
              <a:buAutoNum type="alphaLcParenR"/>
            </a:pPr>
            <a:r>
              <a:rPr lang="es-PE" sz="1600" b="1" dirty="0" smtClean="0">
                <a:sym typeface="Symbol"/>
              </a:rPr>
              <a:t>[-2 ; 5]</a:t>
            </a:r>
          </a:p>
          <a:p>
            <a:pPr marL="342900" indent="-342900">
              <a:buAutoNum type="alphaLcParenR"/>
            </a:pPr>
            <a:r>
              <a:rPr lang="es-PE" sz="1600" b="1" dirty="0" smtClean="0">
                <a:sym typeface="Symbol"/>
              </a:rPr>
              <a:t>-  ; -1]</a:t>
            </a:r>
            <a:endParaRPr lang="es-ES" sz="1600" b="1" dirty="0"/>
          </a:p>
        </p:txBody>
      </p:sp>
      <p:pic>
        <p:nvPicPr>
          <p:cNvPr id="11" name="10 Imagen" descr="intervalo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17096" y="1562183"/>
            <a:ext cx="2708691" cy="2226857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300705" y="5229200"/>
            <a:ext cx="1482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dirty="0" smtClean="0">
                <a:solidFill>
                  <a:srgbClr val="FF0000"/>
                </a:solidFill>
              </a:rPr>
              <a:t>[-4 ; 5]</a:t>
            </a:r>
            <a:endParaRPr lang="es-PE" sz="1600" b="1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222696" y="5373216"/>
            <a:ext cx="148216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E" sz="700" b="1" dirty="0" smtClean="0">
              <a:solidFill>
                <a:srgbClr val="FF0000"/>
              </a:solidFill>
              <a:sym typeface="Symbol"/>
            </a:endParaRPr>
          </a:p>
          <a:p>
            <a:r>
              <a:rPr lang="es-PE" sz="1600" b="1" dirty="0" smtClean="0">
                <a:solidFill>
                  <a:srgbClr val="FF0000"/>
                </a:solidFill>
                <a:sym typeface="Symbol"/>
              </a:rPr>
              <a:t> </a:t>
            </a:r>
            <a:r>
              <a:rPr lang="es-PE" sz="1600" b="1" dirty="0" smtClean="0">
                <a:solidFill>
                  <a:srgbClr val="FF0000"/>
                </a:solidFill>
              </a:rPr>
              <a:t>-</a:t>
            </a:r>
            <a:r>
              <a:rPr lang="es-PE" sz="1600" b="1" dirty="0">
                <a:solidFill>
                  <a:srgbClr val="FF0000"/>
                </a:solidFill>
              </a:rPr>
              <a:t>2</a:t>
            </a:r>
            <a:r>
              <a:rPr lang="es-PE" sz="1600" b="1" dirty="0" smtClean="0">
                <a:solidFill>
                  <a:srgbClr val="FF0000"/>
                </a:solidFill>
              </a:rPr>
              <a:t> ; 1</a:t>
            </a:r>
            <a:r>
              <a:rPr lang="es-PE" sz="1600" b="1" dirty="0" smtClean="0">
                <a:solidFill>
                  <a:srgbClr val="FF0000"/>
                </a:solidFill>
                <a:sym typeface="Symbol"/>
              </a:rPr>
              <a:t></a:t>
            </a:r>
            <a:endParaRPr lang="es-PE" sz="1600" b="1" dirty="0">
              <a:solidFill>
                <a:srgbClr val="FF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222696" y="5647020"/>
            <a:ext cx="148216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E" sz="700" b="1" dirty="0" smtClean="0">
              <a:solidFill>
                <a:srgbClr val="FF0000"/>
              </a:solidFill>
              <a:sym typeface="Symbol"/>
            </a:endParaRPr>
          </a:p>
          <a:p>
            <a:r>
              <a:rPr lang="es-PE" sz="1600" b="1" dirty="0" smtClean="0">
                <a:solidFill>
                  <a:srgbClr val="FF0000"/>
                </a:solidFill>
                <a:sym typeface="Symbol"/>
              </a:rPr>
              <a:t> </a:t>
            </a:r>
            <a:r>
              <a:rPr lang="es-PE" sz="1600" b="1" dirty="0">
                <a:solidFill>
                  <a:srgbClr val="FF0000"/>
                </a:solidFill>
                <a:sym typeface="Symbol"/>
              </a:rPr>
              <a:t>3</a:t>
            </a:r>
            <a:r>
              <a:rPr lang="es-PE" sz="1600" b="1" dirty="0" smtClean="0">
                <a:solidFill>
                  <a:srgbClr val="FF0000"/>
                </a:solidFill>
              </a:rPr>
              <a:t> ; </a:t>
            </a:r>
            <a:r>
              <a:rPr lang="es-PE" sz="1600" b="1" dirty="0" smtClean="0">
                <a:solidFill>
                  <a:srgbClr val="FF0000"/>
                </a:solidFill>
                <a:sym typeface="Symbol"/>
              </a:rPr>
              <a:t></a:t>
            </a:r>
            <a:endParaRPr lang="es-PE" sz="1600" b="1" dirty="0">
              <a:solidFill>
                <a:srgbClr val="FF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222696" y="5877272"/>
            <a:ext cx="148216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E" sz="700" b="1" dirty="0" smtClean="0">
              <a:solidFill>
                <a:srgbClr val="FF0000"/>
              </a:solidFill>
              <a:sym typeface="Symbol"/>
            </a:endParaRPr>
          </a:p>
          <a:p>
            <a:r>
              <a:rPr lang="es-PE" sz="1600" b="1" dirty="0" smtClean="0">
                <a:solidFill>
                  <a:srgbClr val="FF0000"/>
                </a:solidFill>
                <a:sym typeface="Symbol"/>
              </a:rPr>
              <a:t> -</a:t>
            </a:r>
            <a:r>
              <a:rPr lang="es-PE" sz="1600" b="1" dirty="0">
                <a:solidFill>
                  <a:srgbClr val="FF0000"/>
                </a:solidFill>
                <a:sym typeface="Symbol"/>
              </a:rPr>
              <a:t> </a:t>
            </a:r>
            <a:r>
              <a:rPr lang="es-PE" sz="1600" b="1" dirty="0" smtClean="0">
                <a:solidFill>
                  <a:srgbClr val="FF0000"/>
                </a:solidFill>
                <a:sym typeface="Symbol"/>
              </a:rPr>
              <a:t> ; 2]</a:t>
            </a:r>
            <a:endParaRPr lang="es-PE" sz="1600" b="1" dirty="0">
              <a:solidFill>
                <a:srgbClr val="FF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137243" y="5250686"/>
            <a:ext cx="1482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dirty="0" smtClean="0">
                <a:solidFill>
                  <a:srgbClr val="FF0000"/>
                </a:solidFill>
              </a:rPr>
              <a:t>-3 </a:t>
            </a:r>
            <a:r>
              <a:rPr lang="es-PE" sz="1600" b="1" dirty="0" smtClean="0">
                <a:solidFill>
                  <a:srgbClr val="FF0000"/>
                </a:solidFill>
                <a:sym typeface="Symbol"/>
              </a:rPr>
              <a:t> x &lt; 2</a:t>
            </a:r>
            <a:endParaRPr lang="es-PE" sz="1600" b="1" dirty="0">
              <a:solidFill>
                <a:srgbClr val="FF000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37243" y="5538718"/>
            <a:ext cx="1482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dirty="0">
                <a:solidFill>
                  <a:srgbClr val="FF0000"/>
                </a:solidFill>
              </a:rPr>
              <a:t>x</a:t>
            </a:r>
            <a:r>
              <a:rPr lang="es-PE" sz="1600" b="1" dirty="0" smtClean="0">
                <a:solidFill>
                  <a:srgbClr val="FF0000"/>
                </a:solidFill>
              </a:rPr>
              <a:t> &gt; 1</a:t>
            </a:r>
            <a:endParaRPr lang="es-PE" sz="1600" b="1" dirty="0">
              <a:solidFill>
                <a:srgbClr val="FF000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137243" y="5754742"/>
            <a:ext cx="1482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dirty="0" smtClean="0">
                <a:solidFill>
                  <a:srgbClr val="FF0000"/>
                </a:solidFill>
              </a:rPr>
              <a:t>-2 </a:t>
            </a:r>
            <a:r>
              <a:rPr lang="es-PE" sz="1600" b="1" dirty="0" smtClean="0">
                <a:solidFill>
                  <a:srgbClr val="FF0000"/>
                </a:solidFill>
                <a:sym typeface="Symbol"/>
              </a:rPr>
              <a:t> x  5</a:t>
            </a:r>
            <a:endParaRPr lang="es-PE" sz="1600" b="1" dirty="0">
              <a:solidFill>
                <a:srgbClr val="FF0000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7137243" y="6021288"/>
            <a:ext cx="1482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b="1" dirty="0" smtClean="0">
                <a:solidFill>
                  <a:srgbClr val="FF0000"/>
                </a:solidFill>
                <a:sym typeface="Symbol"/>
              </a:rPr>
              <a:t>x  -1</a:t>
            </a:r>
            <a:endParaRPr lang="es-PE" sz="1600" b="1" dirty="0">
              <a:solidFill>
                <a:srgbClr val="FF0000"/>
              </a:solidFill>
            </a:endParaRPr>
          </a:p>
        </p:txBody>
      </p:sp>
      <p:pic>
        <p:nvPicPr>
          <p:cNvPr id="18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957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2480" y="980728"/>
            <a:ext cx="936104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s-ES" sz="28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INECUACIONES DE PRIMER GRADO</a:t>
            </a:r>
            <a:endParaRPr lang="es-ES" sz="28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22630" y="4293096"/>
            <a:ext cx="67867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200" dirty="0" smtClean="0"/>
              <a:t>Para resolverlas </a:t>
            </a:r>
            <a:r>
              <a:rPr lang="es-PE" sz="2200" b="1" dirty="0" smtClean="0">
                <a:solidFill>
                  <a:srgbClr val="FF0000"/>
                </a:solidFill>
              </a:rPr>
              <a:t>se despeja la variable aplicando las propiedades de las desigualdades</a:t>
            </a:r>
            <a:r>
              <a:rPr lang="es-PE" sz="2200" dirty="0" smtClean="0"/>
              <a:t>, el conjunto solución se expresa en forma de intervalo.</a:t>
            </a:r>
            <a:endParaRPr lang="es-PE" sz="2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640633" y="1772817"/>
            <a:ext cx="67867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200" dirty="0" smtClean="0"/>
              <a:t>Son las que se reducen a la forma general.</a:t>
            </a:r>
            <a:endParaRPr lang="es-PE" sz="2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144688" y="2636913"/>
            <a:ext cx="5694633" cy="1200329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PE" sz="3600" dirty="0" smtClean="0"/>
              <a:t> ax + b &gt; 0;    ax + b &lt; 0</a:t>
            </a:r>
          </a:p>
          <a:p>
            <a:r>
              <a:rPr lang="es-PE" sz="3600" dirty="0" smtClean="0"/>
              <a:t> ax + b ≥ 0;    ax + b ≤ 0</a:t>
            </a:r>
            <a:endParaRPr lang="es-PE" sz="3600" dirty="0"/>
          </a:p>
        </p:txBody>
      </p:sp>
      <p:pic>
        <p:nvPicPr>
          <p:cNvPr id="7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39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2480" y="1177588"/>
            <a:ext cx="93610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s-ES" sz="28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</a:rPr>
              <a:t>PROPIEDADES DE LAS DESIGUALDADES</a:t>
            </a:r>
            <a:endParaRPr lang="es-ES" sz="28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745733"/>
              </p:ext>
            </p:extLst>
          </p:nvPr>
        </p:nvGraphicFramePr>
        <p:xfrm>
          <a:off x="194472" y="2636912"/>
          <a:ext cx="9517058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8529"/>
                <a:gridCol w="4758529"/>
              </a:tblGrid>
              <a:tr h="540060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Propiedades</a:t>
                      </a:r>
                      <a:endParaRPr lang="es-P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Ejemplos</a:t>
                      </a:r>
                      <a:endParaRPr lang="es-PE" dirty="0"/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s-PE" sz="2000" dirty="0" smtClean="0"/>
                        <a:t>Si a &lt; b entonces a + c &lt; b + c</a:t>
                      </a:r>
                      <a:endParaRPr lang="es-P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E" sz="2000" dirty="0" smtClean="0"/>
                        <a:t>3 &lt; 4 entonces 3 + 5 &lt; 4 + 5</a:t>
                      </a:r>
                      <a:endParaRPr lang="es-PE" sz="2000" dirty="0"/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s-PE" sz="2000" dirty="0" smtClean="0"/>
                        <a:t>Si a</a:t>
                      </a:r>
                      <a:r>
                        <a:rPr lang="es-PE" sz="2000" baseline="0" dirty="0" smtClean="0"/>
                        <a:t> &lt; b y b &lt; c entonces a &lt; c</a:t>
                      </a:r>
                      <a:endParaRPr lang="es-P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E" sz="2000" dirty="0" smtClean="0"/>
                        <a:t>1/2 &lt; 4 y 4</a:t>
                      </a:r>
                      <a:r>
                        <a:rPr lang="es-PE" sz="2000" baseline="0" dirty="0" smtClean="0"/>
                        <a:t> &lt; 7 entonces 1/2 &lt; 7</a:t>
                      </a:r>
                      <a:r>
                        <a:rPr lang="es-PE" sz="2000" dirty="0" smtClean="0"/>
                        <a:t> </a:t>
                      </a:r>
                      <a:endParaRPr lang="es-PE" sz="2000" dirty="0"/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s-PE" sz="2000" dirty="0" smtClean="0"/>
                        <a:t>Si a &lt; b y c &gt; 0 entonces a.c &lt; b.c</a:t>
                      </a:r>
                      <a:endParaRPr lang="es-P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E" sz="2000" dirty="0" smtClean="0"/>
                        <a:t>5 &lt; 9 entonces</a:t>
                      </a:r>
                      <a:r>
                        <a:rPr lang="es-PE" sz="2000" baseline="0" dirty="0" smtClean="0"/>
                        <a:t> 5.6 &lt; 9.6</a:t>
                      </a:r>
                      <a:endParaRPr lang="es-PE" sz="2000" dirty="0"/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s-PE" sz="2000" dirty="0" smtClean="0"/>
                        <a:t>Si a &lt; b y c &lt; 0 entonces a.c &gt; b.c</a:t>
                      </a:r>
                      <a:endParaRPr lang="es-P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E" sz="2000" dirty="0" smtClean="0"/>
                        <a:t>5 &lt; 9 entonces -3.5 &gt; -3.9</a:t>
                      </a:r>
                      <a:endParaRPr lang="es-PE" sz="2000" dirty="0"/>
                    </a:p>
                  </a:txBody>
                  <a:tcPr anchor="ctr"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es-PE" sz="2000" dirty="0" smtClean="0"/>
                        <a:t>Si a &gt; b &gt; 0 o</a:t>
                      </a:r>
                      <a:r>
                        <a:rPr lang="es-PE" sz="2000" baseline="0" dirty="0" smtClean="0"/>
                        <a:t> 0 &gt; a &gt; b entonces 1/a &lt; 1/b</a:t>
                      </a:r>
                      <a:endParaRPr lang="es-P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PE" sz="2000" dirty="0" smtClean="0"/>
                        <a:t>4 &gt; 3 entonces 1/4 &lt; 1/3</a:t>
                      </a:r>
                      <a:endParaRPr lang="es-PE" sz="20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19" descr="C:\FFOutput\Downloads\UTP\Documentos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53415"/>
            <a:ext cx="2016224" cy="727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242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7be978cfae164b493d97ee933abb4ebf305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Matematica">
      <a:dk1>
        <a:sysClr val="windowText" lastClr="000000"/>
      </a:dk1>
      <a:lt1>
        <a:srgbClr val="FFFFFF"/>
      </a:lt1>
      <a:dk2>
        <a:srgbClr val="0F243E"/>
      </a:dk2>
      <a:lt2>
        <a:srgbClr val="E7EDF5"/>
      </a:lt2>
      <a:accent1>
        <a:srgbClr val="28466A"/>
      </a:accent1>
      <a:accent2>
        <a:srgbClr val="C0504D"/>
      </a:accent2>
      <a:accent3>
        <a:srgbClr val="3D6AA1"/>
      </a:accent3>
      <a:accent4>
        <a:srgbClr val="B2A2C7"/>
      </a:accent4>
      <a:accent5>
        <a:srgbClr val="92CDD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1906</TotalTime>
  <Words>488</Words>
  <Application>Microsoft Office PowerPoint</Application>
  <PresentationFormat>A4 (210 x 297 mm)</PresentationFormat>
  <Paragraphs>85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5" baseType="lpstr">
      <vt:lpstr>Forma de onda</vt:lpstr>
      <vt:lpstr>Ecuación</vt:lpstr>
      <vt:lpstr>Presentación de PowerPoint</vt:lpstr>
      <vt:lpstr>INECUACIONES DE PRIMER GRADO I  </vt:lpstr>
      <vt:lpstr>LOGRO DE LA SESIÓN</vt:lpstr>
      <vt:lpstr>    ESQUEMA DE LA UNIDAD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¡Ahora todos a practicar!</vt:lpstr>
      <vt:lpstr>Presentación de PowerPoint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</dc:title>
  <dc:creator>UNIVERSIDAD TECNOLOGICA DEL PERU</dc:creator>
  <cp:lastModifiedBy>Marlene Mendoza</cp:lastModifiedBy>
  <cp:revision>141</cp:revision>
  <dcterms:created xsi:type="dcterms:W3CDTF">2005-04-11T11:51:12Z</dcterms:created>
  <dcterms:modified xsi:type="dcterms:W3CDTF">2016-04-24T03:13:29Z</dcterms:modified>
</cp:coreProperties>
</file>