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347" r:id="rId2"/>
    <p:sldId id="328" r:id="rId3"/>
    <p:sldId id="329" r:id="rId4"/>
    <p:sldId id="330" r:id="rId5"/>
    <p:sldId id="331" r:id="rId6"/>
    <p:sldId id="332" r:id="rId7"/>
    <p:sldId id="334" r:id="rId8"/>
    <p:sldId id="336" r:id="rId9"/>
    <p:sldId id="348" r:id="rId10"/>
    <p:sldId id="349" r:id="rId11"/>
    <p:sldId id="350" r:id="rId12"/>
    <p:sldId id="351" r:id="rId13"/>
    <p:sldId id="352" r:id="rId14"/>
    <p:sldId id="342" r:id="rId15"/>
    <p:sldId id="343" r:id="rId16"/>
  </p:sldIdLst>
  <p:sldSz cx="9906000" cy="6858000" type="A4"/>
  <p:notesSz cx="6858000" cy="9144000"/>
  <p:custDataLst>
    <p:tags r:id="rId18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8000"/>
    <a:srgbClr val="3333FF"/>
    <a:srgbClr val="6600FF"/>
    <a:srgbClr val="FF0000"/>
    <a:srgbClr val="FF0066"/>
    <a:srgbClr val="00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5252" autoAdjust="0"/>
  </p:normalViewPr>
  <p:slideViewPr>
    <p:cSldViewPr>
      <p:cViewPr varScale="1">
        <p:scale>
          <a:sx n="51" d="100"/>
          <a:sy n="51" d="100"/>
        </p:scale>
        <p:origin x="90" y="8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/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ECUACIONES E INECUACIONES DE PRIMER GRADO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 rtl="0"/>
          <a:r>
            <a:rPr kumimoji="0" lang="es-PE" sz="18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DE PRIMER GRADO:</a:t>
          </a:r>
        </a:p>
        <a:p>
          <a:pPr algn="l" rtl="0"/>
          <a:endParaRPr kumimoji="0" lang="es-PE" sz="16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  </a:t>
          </a:r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0C7ED09F-8048-41B8-BDCB-3A6B103FD97B}">
      <dgm:prSet custT="1"/>
      <dgm:spPr>
        <a:solidFill>
          <a:srgbClr val="00B050">
            <a:alpha val="90000"/>
          </a:srgbClr>
        </a:solidFill>
      </dgm:spPr>
      <dgm:t>
        <a:bodyPr anchor="t"/>
        <a:lstStyle/>
        <a:p>
          <a:pPr algn="l" rtl="0"/>
          <a:r>
            <a:rPr kumimoji="0" lang="es-PE" sz="18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 E INECUACIONES DE PRIMER GRADO:</a:t>
          </a:r>
        </a:p>
        <a:p>
          <a:pPr algn="l" rtl="0"/>
          <a:r>
            <a:rPr kumimoji="0" lang="es-PE" sz="1800" b="0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800" b="0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</a:t>
          </a:r>
          <a:endParaRPr lang="es-PE" sz="1600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</dgm:pt>
    <dgm:pt modelId="{6055F327-6FBD-46A5-9AD3-C7E7B266F598}" type="pres">
      <dgm:prSet presAssocID="{3CA1CAD9-60C4-4DC3-8A1E-4C16B3DB2FE4}" presName="text2" presStyleLbl="fgAcc2" presStyleIdx="0" presStyleCnt="2" custScaleY="14278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2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2"/>
      <dgm:spPr/>
    </dgm:pt>
    <dgm:pt modelId="{BEB0E2CC-469D-4E50-90C9-99C322826C3B}" type="pres">
      <dgm:prSet presAssocID="{0C7ED09F-8048-41B8-BDCB-3A6B103FD97B}" presName="text2" presStyleLbl="fgAcc2" presStyleIdx="1" presStyleCnt="2" custScaleX="97817" custScaleY="162510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</dgm:ptLst>
  <dgm:cxnLst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FB88D1CF-9918-4CEE-B869-CB3E1B102EFF}" type="presOf" srcId="{0C7ED09F-8048-41B8-BDCB-3A6B103FD97B}" destId="{BEB0E2CC-469D-4E50-90C9-99C322826C3B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FC987B01-107F-427D-8CD6-86EEBF6B48F2}" type="presOf" srcId="{3CA1CAD9-60C4-4DC3-8A1E-4C16B3DB2FE4}" destId="{6055F327-6FBD-46A5-9AD3-C7E7B266F598}" srcOrd="0" destOrd="0" presId="urn:microsoft.com/office/officeart/2005/8/layout/hierarchy1"/>
    <dgm:cxn modelId="{360CF903-49E4-47BD-B94B-D50312A037DB}" type="presOf" srcId="{6D10C1AD-0DC5-4277-9ECA-CC292663C1BE}" destId="{13D5FBB9-9847-4EE8-B71E-08F4655D9C8B}" srcOrd="0" destOrd="0" presId="urn:microsoft.com/office/officeart/2005/8/layout/hierarchy1"/>
    <dgm:cxn modelId="{652B9233-3861-4AFE-9229-B17D866292CA}" type="presOf" srcId="{86F78832-BBB5-4A3B-8E9E-720B8DC7CA31}" destId="{332A664F-FFB6-4609-8D87-D534279E6EFE}" srcOrd="0" destOrd="0" presId="urn:microsoft.com/office/officeart/2005/8/layout/hierarchy1"/>
    <dgm:cxn modelId="{77CBDD10-1366-4036-A90B-0E27CB2E1019}" type="presOf" srcId="{96756C56-8E08-4BC2-9C72-825CF6A94C71}" destId="{FB8E6456-F70F-4D93-A5E1-69DAD85FA27E}" srcOrd="0" destOrd="0" presId="urn:microsoft.com/office/officeart/2005/8/layout/hierarchy1"/>
    <dgm:cxn modelId="{FC9E2047-6E10-482B-9EB0-F0F149C14EC9}" type="presOf" srcId="{B50BB0C5-4E1B-4570-B7DA-5EA117BEFB16}" destId="{F7E455F3-9B8E-46C0-AE52-890D0CBB688C}" srcOrd="0" destOrd="0" presId="urn:microsoft.com/office/officeart/2005/8/layout/hierarchy1"/>
    <dgm:cxn modelId="{61B5C751-B1A9-4652-B453-DAC04F9BC0CF}" type="presParOf" srcId="{13D5FBB9-9847-4EE8-B71E-08F4655D9C8B}" destId="{D4B6FC51-954F-43AB-8EE8-F959752A5616}" srcOrd="0" destOrd="0" presId="urn:microsoft.com/office/officeart/2005/8/layout/hierarchy1"/>
    <dgm:cxn modelId="{64BECCE3-FF5C-40CD-A7F6-381E9E09EF1C}" type="presParOf" srcId="{D4B6FC51-954F-43AB-8EE8-F959752A5616}" destId="{30A489D5-2D2A-4ED1-A479-0495F98CED78}" srcOrd="0" destOrd="0" presId="urn:microsoft.com/office/officeart/2005/8/layout/hierarchy1"/>
    <dgm:cxn modelId="{7BF2A0FF-AF5D-4BFF-B08C-4539FF660079}" type="presParOf" srcId="{30A489D5-2D2A-4ED1-A479-0495F98CED78}" destId="{97BCF3A8-6D30-4512-86DA-F583C2F3A08E}" srcOrd="0" destOrd="0" presId="urn:microsoft.com/office/officeart/2005/8/layout/hierarchy1"/>
    <dgm:cxn modelId="{9913945A-2D08-4AA1-A08B-C5409CE3DE88}" type="presParOf" srcId="{30A489D5-2D2A-4ED1-A479-0495F98CED78}" destId="{F7E455F3-9B8E-46C0-AE52-890D0CBB688C}" srcOrd="1" destOrd="0" presId="urn:microsoft.com/office/officeart/2005/8/layout/hierarchy1"/>
    <dgm:cxn modelId="{2C1CD2DA-E4AC-4055-B880-11A54789C74E}" type="presParOf" srcId="{D4B6FC51-954F-43AB-8EE8-F959752A5616}" destId="{EB85F1EF-D255-4197-847D-114FB75E95D4}" srcOrd="1" destOrd="0" presId="urn:microsoft.com/office/officeart/2005/8/layout/hierarchy1"/>
    <dgm:cxn modelId="{57802F22-481F-4CF1-A899-AA27604A67D6}" type="presParOf" srcId="{EB85F1EF-D255-4197-847D-114FB75E95D4}" destId="{332A664F-FFB6-4609-8D87-D534279E6EFE}" srcOrd="0" destOrd="0" presId="urn:microsoft.com/office/officeart/2005/8/layout/hierarchy1"/>
    <dgm:cxn modelId="{C5BC2A05-B834-4071-9D5D-1C4F5F36A358}" type="presParOf" srcId="{EB85F1EF-D255-4197-847D-114FB75E95D4}" destId="{B600DAB6-7EDF-42A9-9041-BA6141770A57}" srcOrd="1" destOrd="0" presId="urn:microsoft.com/office/officeart/2005/8/layout/hierarchy1"/>
    <dgm:cxn modelId="{125281A5-C5FC-4734-AE90-FCCF18868DCC}" type="presParOf" srcId="{B600DAB6-7EDF-42A9-9041-BA6141770A57}" destId="{75E1F979-FA3B-46B8-ABA0-6A9DDFC7A3DC}" srcOrd="0" destOrd="0" presId="urn:microsoft.com/office/officeart/2005/8/layout/hierarchy1"/>
    <dgm:cxn modelId="{8883358D-1CF3-46B5-86C7-22192254C5BF}" type="presParOf" srcId="{75E1F979-FA3B-46B8-ABA0-6A9DDFC7A3DC}" destId="{43329777-BF7C-468E-BA67-326C73A7EEDD}" srcOrd="0" destOrd="0" presId="urn:microsoft.com/office/officeart/2005/8/layout/hierarchy1"/>
    <dgm:cxn modelId="{E7CE1DE5-9B43-49C6-AE3E-D615442AC19A}" type="presParOf" srcId="{75E1F979-FA3B-46B8-ABA0-6A9DDFC7A3DC}" destId="{6055F327-6FBD-46A5-9AD3-C7E7B266F598}" srcOrd="1" destOrd="0" presId="urn:microsoft.com/office/officeart/2005/8/layout/hierarchy1"/>
    <dgm:cxn modelId="{490D6063-EA78-4AE7-8959-0012A1184ED7}" type="presParOf" srcId="{B600DAB6-7EDF-42A9-9041-BA6141770A57}" destId="{80FABF47-ACEC-44EB-81DF-A25EF12A790B}" srcOrd="1" destOrd="0" presId="urn:microsoft.com/office/officeart/2005/8/layout/hierarchy1"/>
    <dgm:cxn modelId="{392C993D-EA0E-4644-96D9-947C4126415D}" type="presParOf" srcId="{EB85F1EF-D255-4197-847D-114FB75E95D4}" destId="{FB8E6456-F70F-4D93-A5E1-69DAD85FA27E}" srcOrd="2" destOrd="0" presId="urn:microsoft.com/office/officeart/2005/8/layout/hierarchy1"/>
    <dgm:cxn modelId="{F90A3F33-56E9-4E78-AD4C-587B7802AF16}" type="presParOf" srcId="{EB85F1EF-D255-4197-847D-114FB75E95D4}" destId="{ADA619CF-CBAB-45D8-ABF4-9CFFDE83D385}" srcOrd="3" destOrd="0" presId="urn:microsoft.com/office/officeart/2005/8/layout/hierarchy1"/>
    <dgm:cxn modelId="{6DE38A19-FB6E-4D73-B2FD-1F74F5AA9B44}" type="presParOf" srcId="{ADA619CF-CBAB-45D8-ABF4-9CFFDE83D385}" destId="{0BDD7C41-8644-4F9B-A375-B0E85D8737F4}" srcOrd="0" destOrd="0" presId="urn:microsoft.com/office/officeart/2005/8/layout/hierarchy1"/>
    <dgm:cxn modelId="{3FE8B720-93B1-4C83-9C83-3C0CF5C40B6B}" type="presParOf" srcId="{0BDD7C41-8644-4F9B-A375-B0E85D8737F4}" destId="{8CD86951-04B1-4078-8818-E1E8F1392E17}" srcOrd="0" destOrd="0" presId="urn:microsoft.com/office/officeart/2005/8/layout/hierarchy1"/>
    <dgm:cxn modelId="{492E087D-B365-4F6B-AA1F-FD172A14682B}" type="presParOf" srcId="{0BDD7C41-8644-4F9B-A375-B0E85D8737F4}" destId="{BEB0E2CC-469D-4E50-90C9-99C322826C3B}" srcOrd="1" destOrd="0" presId="urn:microsoft.com/office/officeart/2005/8/layout/hierarchy1"/>
    <dgm:cxn modelId="{8E17AEB4-B6BC-4E7D-A1A8-56764A6784F1}" type="presParOf" srcId="{ADA619CF-CBAB-45D8-ABF4-9CFFDE83D385}" destId="{62C3DAF0-943E-40D3-9D6D-9A97E7C142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64601" y="6093296"/>
            <a:ext cx="5928659" cy="36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648" y="1268760"/>
            <a:ext cx="6096851" cy="339137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60512" y="4892967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+mn-lt"/>
              </a:rPr>
              <a:t>Los resultados de una encuesta se muestran en el gráfico. ¿Podemos determinar a qué porcentaje de la población de alumnos les gusta más el fútbol?</a:t>
            </a:r>
            <a:endParaRPr lang="es-MX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68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115027" y="1023119"/>
            <a:ext cx="81657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EJERCICIOS EXPLICATIVOS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7544" y="20608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400" dirty="0" smtClean="0"/>
              <a:t>2. Resolver:</a:t>
            </a:r>
            <a:r>
              <a:rPr lang="es-ES" sz="2400" dirty="0" smtClean="0"/>
              <a:t>	  </a:t>
            </a:r>
            <a:r>
              <a:rPr lang="es-ES_tradnl" sz="2400" dirty="0" smtClean="0"/>
              <a:t>8x + 1 = 4 – (3 – 8x)</a:t>
            </a:r>
            <a:endParaRPr lang="es-ES" sz="24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467544" y="266885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 smtClean="0"/>
              <a:t>	</a:t>
            </a:r>
            <a:r>
              <a:rPr lang="es-ES" sz="2400" dirty="0" smtClean="0"/>
              <a:t>             </a:t>
            </a:r>
            <a:r>
              <a:rPr lang="es-ES_tradnl" sz="2400" dirty="0" smtClean="0"/>
              <a:t>8x + 1 = 4 – 3 </a:t>
            </a:r>
            <a:r>
              <a:rPr lang="es-ES_tradnl" sz="2400" dirty="0"/>
              <a:t>+</a:t>
            </a:r>
            <a:r>
              <a:rPr lang="es-ES_tradnl" sz="2400" dirty="0" smtClean="0"/>
              <a:t> 8x</a:t>
            </a:r>
            <a:endParaRPr lang="es-ES" sz="2400" dirty="0" smtClean="0"/>
          </a:p>
        </p:txBody>
      </p:sp>
      <p:sp>
        <p:nvSpPr>
          <p:cNvPr id="14" name="13 CuadroTexto"/>
          <p:cNvSpPr txBox="1"/>
          <p:nvPr/>
        </p:nvSpPr>
        <p:spPr>
          <a:xfrm>
            <a:off x="467544" y="317290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 smtClean="0"/>
              <a:t>	</a:t>
            </a:r>
            <a:r>
              <a:rPr lang="es-ES" sz="2400" dirty="0" smtClean="0"/>
              <a:t>             </a:t>
            </a:r>
            <a:r>
              <a:rPr lang="es-ES_tradnl" sz="2400" dirty="0" smtClean="0"/>
              <a:t>8x + 1 = 8x + 1</a:t>
            </a:r>
            <a:endParaRPr lang="es-ES" sz="2400" dirty="0" smtClean="0"/>
          </a:p>
        </p:txBody>
      </p:sp>
      <p:sp>
        <p:nvSpPr>
          <p:cNvPr id="15" name="14 CuadroTexto"/>
          <p:cNvSpPr txBox="1"/>
          <p:nvPr/>
        </p:nvSpPr>
        <p:spPr>
          <a:xfrm>
            <a:off x="467544" y="367696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 smtClean="0"/>
              <a:t>	</a:t>
            </a:r>
            <a:r>
              <a:rPr lang="es-ES" sz="2400" dirty="0" smtClean="0"/>
              <a:t>                   </a:t>
            </a:r>
            <a:r>
              <a:rPr lang="es-ES_tradnl" sz="2400" dirty="0" smtClean="0"/>
              <a:t>0x = 0</a:t>
            </a:r>
            <a:endParaRPr lang="es-ES" sz="2400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5117635" y="43651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</a:t>
            </a:r>
            <a:r>
              <a:rPr lang="es-ES" sz="2000" dirty="0" smtClean="0"/>
              <a:t>C.S.</a:t>
            </a:r>
            <a:r>
              <a:rPr lang="es-ES" sz="2400" dirty="0" smtClean="0"/>
              <a:t> </a:t>
            </a:r>
            <a:r>
              <a:rPr lang="es-ES" sz="2400" dirty="0" smtClean="0">
                <a:sym typeface="Symbol"/>
              </a:rPr>
              <a:t></a:t>
            </a:r>
            <a:r>
              <a:rPr lang="es-ES" sz="2400" dirty="0" smtClean="0"/>
              <a:t> 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CuadroTexto"/>
              <p:cNvSpPr txBox="1"/>
              <p:nvPr/>
            </p:nvSpPr>
            <p:spPr>
              <a:xfrm>
                <a:off x="2843808" y="4149080"/>
                <a:ext cx="144016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PE" sz="2400" b="0" i="0" smtClean="0">
                          <a:latin typeface="Cambria Math"/>
                        </a:rPr>
                        <m:t>x</m:t>
                      </m:r>
                      <m:r>
                        <a:rPr lang="es-PE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sz="2400" b="0" i="0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s-PE" sz="2400" b="0" i="0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s-E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1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149080"/>
                <a:ext cx="144016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4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115027" y="1023119"/>
            <a:ext cx="81657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EJERCICIOS EXPLICATIVOS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1586" y="191742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3. Resolver:</a:t>
            </a:r>
            <a:endParaRPr lang="es-ES" sz="2400" dirty="0" smtClean="0"/>
          </a:p>
          <a:p>
            <a:endParaRPr lang="es-ES" sz="2000" i="1" dirty="0"/>
          </a:p>
        </p:txBody>
      </p:sp>
      <p:pic>
        <p:nvPicPr>
          <p:cNvPr id="18" name="2 Imagen" descr="ses06e4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3848" y="1917424"/>
            <a:ext cx="3168352" cy="10075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CuadroTexto"/>
              <p:cNvSpPr txBox="1"/>
              <p:nvPr/>
            </p:nvSpPr>
            <p:spPr>
              <a:xfrm>
                <a:off x="385326" y="3169647"/>
                <a:ext cx="8280920" cy="795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sz="2400" b="0" i="1" smtClean="0">
                              <a:latin typeface="Cambria Math"/>
                            </a:rPr>
                            <m:t>4(2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+9)</m:t>
                          </m:r>
                        </m:num>
                        <m:den>
                          <m:r>
                            <a:rPr lang="es-PE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s-PE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P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sz="2400" b="0" i="1" smtClean="0">
                              <a:latin typeface="Cambria Math"/>
                            </a:rPr>
                            <m:t>5(3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−6)</m:t>
                          </m:r>
                        </m:num>
                        <m:den>
                          <m:r>
                            <a:rPr lang="es-PE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s-PE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sz="2400" b="0" i="1" smtClean="0">
                              <a:latin typeface="Cambria Math"/>
                            </a:rPr>
                            <m:t>2(7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2400" b="0" i="1" smtClean="0"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s-PE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s-ES" sz="2400" dirty="0" smtClean="0"/>
              </a:p>
            </p:txBody>
          </p:sp>
        </mc:Choice>
        <mc:Fallback xmlns=""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6" y="3169647"/>
                <a:ext cx="8280920" cy="7957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19 CuadroTexto"/>
          <p:cNvSpPr txBox="1"/>
          <p:nvPr/>
        </p:nvSpPr>
        <p:spPr>
          <a:xfrm>
            <a:off x="2555776" y="4149080"/>
            <a:ext cx="440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8x + 36 – 15x + 30 = 14x – 6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555776" y="4623519"/>
            <a:ext cx="440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              – 7x + 66 = 14x – 6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987824" y="5127575"/>
            <a:ext cx="440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              – 21x  </a:t>
            </a:r>
            <a:r>
              <a:rPr lang="es-ES" sz="2400" dirty="0"/>
              <a:t>= – </a:t>
            </a:r>
            <a:r>
              <a:rPr lang="es-ES" sz="2400" dirty="0" smtClean="0"/>
              <a:t>72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3275856" y="5622079"/>
                <a:ext cx="4608512" cy="61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PE" sz="2400" b="0" i="0" smtClean="0">
                        <a:latin typeface="Cambria Math"/>
                      </a:rPr>
                      <m:t>x</m:t>
                    </m:r>
                    <m:r>
                      <a:rPr lang="es-PE" sz="2400" b="0" i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P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sz="2400" b="0" i="0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s-PE" sz="2400" b="0" i="0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s-ES" sz="2400" dirty="0" smtClean="0"/>
                  <a:t> </a:t>
                </a:r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622079"/>
                <a:ext cx="4608512" cy="6152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61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115027" y="1023119"/>
            <a:ext cx="81657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EJERCICIOS EXPLICATIVOS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555776" y="40050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x</a:t>
            </a:r>
            <a:r>
              <a:rPr lang="es-ES" sz="2400" dirty="0" smtClean="0"/>
              <a:t> =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275856" y="40050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2(1/4)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103948" y="4015071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+ 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630584" y="4015071"/>
            <a:ext cx="159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40(3/4)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555776" y="447950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x</a:t>
            </a:r>
            <a:r>
              <a:rPr lang="es-ES" sz="2400" dirty="0" smtClean="0"/>
              <a:t> =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275856" y="44795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 0,5   +   30      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564227" y="5038193"/>
            <a:ext cx="153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x</a:t>
            </a:r>
            <a:r>
              <a:rPr lang="es-ES" sz="2400" dirty="0" smtClean="0"/>
              <a:t> =   30,5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40390" y="5038192"/>
            <a:ext cx="76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km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920552" y="1772816"/>
            <a:ext cx="828092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/>
              <a:t>4. </a:t>
            </a:r>
            <a:r>
              <a:rPr lang="es-PE" sz="2400" dirty="0" smtClean="0"/>
              <a:t>Mario </a:t>
            </a:r>
            <a:r>
              <a:rPr lang="es-PE" sz="2400" dirty="0"/>
              <a:t>se dirige a la universidad, para ello recorre la primera parte de su camino en una moto con una rapidez de 40 Km/h y la segunda parte de su camino va  a pie con una velocidad de 2 km/h durante 15 minutos. Si le toma 1 hora recorrer el camino de su casa a la universidad. ¿Qué distancia ha recorrido</a:t>
            </a:r>
            <a:r>
              <a:rPr lang="es-PE" sz="2400" dirty="0" smtClean="0"/>
              <a:t>?</a:t>
            </a:r>
            <a:endParaRPr lang="es-ES" sz="2000" i="1" dirty="0"/>
          </a:p>
        </p:txBody>
      </p:sp>
    </p:spTree>
    <p:extLst>
      <p:ext uri="{BB962C8B-B14F-4D97-AF65-F5344CB8AC3E}">
        <p14:creationId xmlns:p14="http://schemas.microsoft.com/office/powerpoint/2010/main" val="165994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115027" y="1023119"/>
            <a:ext cx="81657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EJERCICIOS EXPLICATIVOS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20552" y="1916832"/>
            <a:ext cx="828092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s-ES_tradnl" sz="2400" dirty="0" smtClean="0"/>
              <a:t>5. Dos depósitos contienen 2587 y 1850 litros de agua, y con una bomba se pasa agua del primero al segundo a razón de 4 litros por segundo. ¿Después de cuánto tiempo un depósito contendrá el doble de litros que el otro?</a:t>
            </a:r>
            <a:endParaRPr lang="es-PE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555776" y="37170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2587 – 4x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932040" y="37170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1850 + 4x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555776" y="429309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1850 + 4x = 2 (2587 – 4x)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555776" y="4839543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1850 + 4x = 5174 – 8x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555776" y="5271591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         12x = 3324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555776" y="577564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         </a:t>
            </a:r>
            <a:r>
              <a:rPr lang="es-ES" sz="2400" dirty="0"/>
              <a:t> </a:t>
            </a:r>
            <a:r>
              <a:rPr lang="es-ES" sz="2400" dirty="0" smtClean="0"/>
              <a:t>   x = 277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4860032" y="577564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segundos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6804248" y="577564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4 min 37 </a:t>
            </a:r>
            <a:r>
              <a:rPr lang="es-ES" sz="2400" b="1" dirty="0" err="1" smtClean="0">
                <a:solidFill>
                  <a:srgbClr val="FF0000"/>
                </a:solidFill>
              </a:rPr>
              <a:t>seg</a:t>
            </a:r>
            <a:endParaRPr lang="es-E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06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2553880" y="1075383"/>
            <a:ext cx="52880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 RETO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99592" y="2636912"/>
            <a:ext cx="66967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   </a:t>
            </a:r>
            <a:r>
              <a:rPr lang="es-ES" sz="2400" dirty="0"/>
              <a:t> </a:t>
            </a:r>
            <a:r>
              <a:rPr lang="es-ES" sz="2400" dirty="0" smtClean="0"/>
              <a:t>                    7x – 2(x – 5) = 3(x+2) + 2(x+2) </a:t>
            </a:r>
            <a:endParaRPr lang="es-ES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87824" y="35010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7x – 2x + 10 = 6x + 6 + 2x + 4</a:t>
            </a:r>
            <a:endParaRPr lang="es-ES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07904" y="42210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5x + 10 = </a:t>
            </a:r>
            <a:r>
              <a:rPr lang="es-ES" sz="2400" dirty="0"/>
              <a:t>8</a:t>
            </a:r>
            <a:r>
              <a:rPr lang="es-ES" sz="2400" dirty="0" smtClean="0"/>
              <a:t>x + 10 </a:t>
            </a:r>
            <a:endParaRPr lang="es-ES" sz="2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77825" y="486606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0 = 3x</a:t>
            </a:r>
            <a:endParaRPr lang="es-ES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701811" y="570363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</a:t>
            </a:r>
            <a:r>
              <a:rPr lang="es-ES" sz="2000" dirty="0" smtClean="0"/>
              <a:t>C.S.</a:t>
            </a:r>
            <a:r>
              <a:rPr lang="es-ES" sz="2400" dirty="0" smtClean="0"/>
              <a:t> </a:t>
            </a:r>
            <a:r>
              <a:rPr lang="es-ES" sz="2400" dirty="0">
                <a:sym typeface="Symbol"/>
              </a:rPr>
              <a:t></a:t>
            </a:r>
            <a:r>
              <a:rPr lang="es-ES" sz="2400" dirty="0" smtClean="0"/>
              <a:t> 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4211960" y="5451135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PE" sz="2400" b="0" i="0" smtClean="0">
                          <a:latin typeface="Cambria Math"/>
                        </a:rPr>
                        <m:t>x</m:t>
                      </m:r>
                      <m:r>
                        <a:rPr lang="es-PE" sz="2400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s-E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451135"/>
                <a:ext cx="14401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CuadroTexto"/>
          <p:cNvSpPr txBox="1"/>
          <p:nvPr/>
        </p:nvSpPr>
        <p:spPr>
          <a:xfrm>
            <a:off x="1051992" y="2031231"/>
            <a:ext cx="33483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Corregir el desarrollo de: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5808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  <p:bldP spid="24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62524" y="1340768"/>
            <a:ext cx="8814979" cy="2547714"/>
          </a:xfrm>
        </p:spPr>
        <p:txBody>
          <a:bodyPr>
            <a:normAutofit/>
          </a:bodyPr>
          <a:lstStyle/>
          <a:p>
            <a:r>
              <a:rPr lang="es-P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ECUACIONES DE 1ER GRADO I</a:t>
            </a:r>
            <a:br>
              <a:rPr lang="es-P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PE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89104" y="6078529"/>
            <a:ext cx="3822425" cy="5188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b="1" dirty="0" smtClean="0">
                <a:latin typeface="Trebuchet MS" pitchFamily="34" charset="0"/>
              </a:rPr>
              <a:t>EQUIPO DE CIENCIAS</a:t>
            </a:r>
            <a:endParaRPr lang="es-PE" sz="2400" dirty="0"/>
          </a:p>
        </p:txBody>
      </p:sp>
      <p:pic>
        <p:nvPicPr>
          <p:cNvPr id="5" name="4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246207" y="4797152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81312" y="1841127"/>
            <a:ext cx="6952545" cy="939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s-PE" altLang="es-PE" smtClean="0"/>
              <a:t>MATEMÁTICA BÁSICA PARA LA PSICOLOGÍA</a:t>
            </a:r>
            <a:endParaRPr lang="es-PE" altLang="es-PE" dirty="0"/>
          </a:p>
        </p:txBody>
      </p:sp>
    </p:spTree>
    <p:extLst>
      <p:ext uri="{BB962C8B-B14F-4D97-AF65-F5344CB8AC3E}">
        <p14:creationId xmlns:p14="http://schemas.microsoft.com/office/powerpoint/2010/main" val="35959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6506" y="2326228"/>
            <a:ext cx="8970997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b="1" dirty="0" smtClean="0">
                <a:solidFill>
                  <a:schemeClr val="bg1"/>
                </a:solidFill>
              </a:rPr>
              <a:t>Al finalizar la sesión de aprendizaje el estudiante identifica y resuelve ecuaciones de primer grado. Modela problemas sencillos y los resuelve.</a:t>
            </a:r>
            <a:endParaRPr lang="es-ES" sz="3200" b="1" i="1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58485" y="1147391"/>
            <a:ext cx="64324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LOGRO DE LA SESIÓN</a:t>
            </a:r>
          </a:p>
        </p:txBody>
      </p:sp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3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006609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65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6507" y="980728"/>
            <a:ext cx="8981883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9104" y="5085185"/>
            <a:ext cx="1537494" cy="6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26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3470836" y="1174440"/>
            <a:ext cx="6042119" cy="23488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662523" y="1949625"/>
            <a:ext cx="2574286" cy="296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545557"/>
              </p:ext>
            </p:extLst>
          </p:nvPr>
        </p:nvGraphicFramePr>
        <p:xfrm>
          <a:off x="5031009" y="3933057"/>
          <a:ext cx="2340260" cy="239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cuación" r:id="rId5" imgW="761669" imgH="1002865" progId="Equation.3">
                  <p:embed/>
                </p:oleObj>
              </mc:Choice>
              <mc:Fallback>
                <p:oleObj name="Ecuación" r:id="rId5" imgW="761669" imgH="10028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009" y="3933057"/>
                        <a:ext cx="2340260" cy="2392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9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pic>
        <p:nvPicPr>
          <p:cNvPr id="6" name="5 Imagen" descr="sem06ppt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0185" y="774526"/>
            <a:ext cx="5685631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em06ppt6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0185" y="1371600"/>
            <a:ext cx="5685631" cy="4114800"/>
          </a:xfrm>
          <a:prstGeom prst="rect">
            <a:avLst/>
          </a:prstGeom>
        </p:spPr>
      </p:pic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0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505454" y="2319263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1. Resuelve:    5x – 3(x – 4) = 4(x+2) + 2(9 – 2x) 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593686" y="3183359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5x – 3x + 12 = 4x+8 + 18 – 4x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313766" y="390343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2x + 12 = 26 </a:t>
            </a:r>
            <a:endParaRPr lang="es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961838" y="455151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2x = 14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61838" y="519958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x = 7 </a:t>
            </a:r>
            <a:endParaRPr lang="es-ES" sz="2400" dirty="0"/>
          </a:p>
        </p:txBody>
      </p:sp>
      <p:sp>
        <p:nvSpPr>
          <p:cNvPr id="11" name="10 Rectángulo"/>
          <p:cNvSpPr/>
          <p:nvPr/>
        </p:nvSpPr>
        <p:spPr>
          <a:xfrm>
            <a:off x="1115027" y="1023119"/>
            <a:ext cx="81657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EJERCICIOS EXPLICATIVOS</a:t>
            </a:r>
          </a:p>
        </p:txBody>
      </p:sp>
    </p:spTree>
    <p:extLst>
      <p:ext uri="{BB962C8B-B14F-4D97-AF65-F5344CB8AC3E}">
        <p14:creationId xmlns:p14="http://schemas.microsoft.com/office/powerpoint/2010/main" val="29103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be978cfae164b493d97ee933abb4ebf305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419</Words>
  <Application>Microsoft Office PowerPoint</Application>
  <PresentationFormat>A4 (210 x 297 mm)</PresentationFormat>
  <Paragraphs>64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Trebuchet MS</vt:lpstr>
      <vt:lpstr>Forma de onda</vt:lpstr>
      <vt:lpstr>Ecuación</vt:lpstr>
      <vt:lpstr>Presentación de PowerPoint</vt:lpstr>
      <vt:lpstr>ECUACIONES DE 1ER GRADO I  </vt:lpstr>
      <vt:lpstr>Presentación de PowerPoint</vt:lpstr>
      <vt:lpstr>    ESQUEMA DE LA UNIDAD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¡Ahora todos a practicar!</vt:lpstr>
      <vt:lpstr>Presentación de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Fernando Manuel Garcia Berru</cp:lastModifiedBy>
  <cp:revision>129</cp:revision>
  <dcterms:created xsi:type="dcterms:W3CDTF">2005-04-11T11:51:12Z</dcterms:created>
  <dcterms:modified xsi:type="dcterms:W3CDTF">2016-05-12T00:59:12Z</dcterms:modified>
</cp:coreProperties>
</file>