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2"/>
  </p:notesMasterIdLst>
  <p:sldIdLst>
    <p:sldId id="330" r:id="rId2"/>
    <p:sldId id="323" r:id="rId3"/>
    <p:sldId id="324" r:id="rId4"/>
    <p:sldId id="325" r:id="rId5"/>
    <p:sldId id="326" r:id="rId6"/>
    <p:sldId id="299" r:id="rId7"/>
    <p:sldId id="317" r:id="rId8"/>
    <p:sldId id="331" r:id="rId9"/>
    <p:sldId id="319" r:id="rId10"/>
    <p:sldId id="327" r:id="rId11"/>
  </p:sldIdLst>
  <p:sldSz cx="9906000" cy="6858000" type="A4"/>
  <p:notesSz cx="6858000" cy="9144000"/>
  <p:custDataLst>
    <p:tags r:id="rId13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8000"/>
    <a:srgbClr val="3333FF"/>
    <a:srgbClr val="FF0000"/>
    <a:srgbClr val="0000FF"/>
    <a:srgbClr val="6600FF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5252" autoAdjust="0"/>
  </p:normalViewPr>
  <p:slideViewPr>
    <p:cSldViewPr>
      <p:cViewPr varScale="1">
        <p:scale>
          <a:sx n="70" d="100"/>
          <a:sy n="70" d="100"/>
        </p:scale>
        <p:origin x="-912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10C1AD-0DC5-4277-9ECA-CC292663C1BE}" type="doc">
      <dgm:prSet loTypeId="urn:microsoft.com/office/officeart/2005/8/layout/hierarchy1" loCatId="hierarchy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s-PE"/>
        </a:p>
      </dgm:t>
    </dgm:pt>
    <dgm:pt modelId="{B50BB0C5-4E1B-4570-B7DA-5EA117BEFB16}">
      <dgm:prSet phldrT="[Texto]" custT="1"/>
      <dgm:spPr>
        <a:solidFill>
          <a:srgbClr val="FFFF00">
            <a:alpha val="90000"/>
          </a:srgbClr>
        </a:solidFill>
      </dgm:spPr>
      <dgm:t>
        <a:bodyPr/>
        <a:lstStyle/>
        <a:p>
          <a:pPr rtl="0"/>
          <a:r>
            <a:rPr lang="es-PE" sz="2000" b="1" dirty="0" smtClean="0">
              <a:solidFill>
                <a:schemeClr val="tx2"/>
              </a:solidFill>
              <a:latin typeface="+mj-lt"/>
              <a:cs typeface="Times New Roman" pitchFamily="18" charset="0"/>
            </a:rPr>
            <a:t>TÉRMINOS SEMEJANTES. VALOR NUMÉRICO.</a:t>
          </a:r>
          <a:endParaRPr lang="es-PE" sz="2000" b="1" dirty="0">
            <a:solidFill>
              <a:schemeClr val="tx2"/>
            </a:solidFill>
            <a:latin typeface="+mj-lt"/>
            <a:cs typeface="Times New Roman" pitchFamily="18" charset="0"/>
          </a:endParaRPr>
        </a:p>
      </dgm:t>
    </dgm:pt>
    <dgm:pt modelId="{51830B18-B0B6-438B-A68B-BD27C640682E}" type="sibTrans" cxnId="{B46004CF-467D-41FE-8846-E27B4DB3A61B}">
      <dgm:prSet/>
      <dgm:spPr/>
      <dgm:t>
        <a:bodyPr/>
        <a:lstStyle/>
        <a:p>
          <a:endParaRPr lang="es-PE"/>
        </a:p>
      </dgm:t>
    </dgm:pt>
    <dgm:pt modelId="{14C6C557-8CF9-4539-8914-59CF11FB3DEA}" type="parTrans" cxnId="{B46004CF-467D-41FE-8846-E27B4DB3A61B}">
      <dgm:prSet/>
      <dgm:spPr/>
      <dgm:t>
        <a:bodyPr/>
        <a:lstStyle/>
        <a:p>
          <a:endParaRPr lang="es-PE"/>
        </a:p>
      </dgm:t>
    </dgm:pt>
    <dgm:pt modelId="{3CA1CAD9-60C4-4DC3-8A1E-4C16B3DB2FE4}">
      <dgm:prSet phldrT="[Texto]" custT="1"/>
      <dgm:spPr>
        <a:solidFill>
          <a:srgbClr val="00B050">
            <a:alpha val="90000"/>
          </a:srgbClr>
        </a:solidFill>
      </dgm:spPr>
      <dgm:t>
        <a:bodyPr/>
        <a:lstStyle/>
        <a:p>
          <a:pPr algn="l" rtl="0"/>
          <a:r>
            <a:rPr kumimoji="0" lang="es-PE" sz="1600" b="1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j-ea"/>
              <a:cs typeface="Times New Roman" pitchFamily="18" charset="0"/>
            </a:rPr>
            <a:t>TÉRMINO ALGEBRAICO</a:t>
          </a:r>
        </a:p>
        <a:p>
          <a:pPr algn="l" rtl="0"/>
          <a:endParaRPr kumimoji="0" lang="es-PE" sz="1400" b="0" i="0" u="none" strike="noStrike" cap="none" spc="0" normalizeH="0" baseline="0" noProof="0" dirty="0" smtClean="0">
            <a:ln/>
            <a:effectLst/>
            <a:uLnTx/>
            <a:uFillTx/>
            <a:latin typeface="+mn-lt"/>
            <a:ea typeface="+mj-ea"/>
            <a:cs typeface="Times New Roman" pitchFamily="18" charset="0"/>
          </a:endParaRPr>
        </a:p>
        <a:p>
          <a:pPr algn="l" rtl="0"/>
          <a:r>
            <a:rPr kumimoji="0" lang="es-PE" sz="1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j-ea"/>
              <a:cs typeface="Times New Roman" pitchFamily="18" charset="0"/>
            </a:rPr>
            <a:t>- ELEMENTOS</a:t>
          </a:r>
        </a:p>
        <a:p>
          <a:pPr algn="l" rtl="0"/>
          <a:r>
            <a:rPr kumimoji="0" lang="es-PE" sz="1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j-ea"/>
              <a:cs typeface="Times New Roman" pitchFamily="18" charset="0"/>
            </a:rPr>
            <a:t>- TÉRMINOS SEMEJANTES</a:t>
          </a:r>
        </a:p>
        <a:p>
          <a:pPr algn="l" rtl="0"/>
          <a:r>
            <a:rPr kumimoji="0" lang="es-PE" sz="14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ea typeface="+mj-ea"/>
              <a:cs typeface="Times New Roman" pitchFamily="18" charset="0"/>
            </a:rPr>
            <a:t>- REDUCCIÓN DE TERMINOS  SEMEJANTES</a:t>
          </a:r>
        </a:p>
      </dgm:t>
    </dgm:pt>
    <dgm:pt modelId="{F7871A60-3AA1-42C0-B9E4-56D9FC46F62C}" type="sibTrans" cxnId="{23977D96-6E7D-4FB8-AF2B-BA0D888C3C77}">
      <dgm:prSet/>
      <dgm:spPr/>
      <dgm:t>
        <a:bodyPr/>
        <a:lstStyle/>
        <a:p>
          <a:endParaRPr lang="es-PE"/>
        </a:p>
      </dgm:t>
    </dgm:pt>
    <dgm:pt modelId="{86F78832-BBB5-4A3B-8E9E-720B8DC7CA31}" type="parTrans" cxnId="{23977D96-6E7D-4FB8-AF2B-BA0D888C3C77}">
      <dgm:prSet/>
      <dgm:spPr/>
      <dgm:t>
        <a:bodyPr/>
        <a:lstStyle/>
        <a:p>
          <a:endParaRPr lang="es-PE"/>
        </a:p>
      </dgm:t>
    </dgm:pt>
    <dgm:pt modelId="{0C7ED09F-8048-41B8-BDCB-3A6B103FD97B}">
      <dgm:prSet custT="1"/>
      <dgm:spPr>
        <a:solidFill>
          <a:srgbClr val="FFFF00">
            <a:alpha val="90000"/>
          </a:srgbClr>
        </a:solidFill>
      </dgm:spPr>
      <dgm:t>
        <a:bodyPr anchor="t"/>
        <a:lstStyle/>
        <a:p>
          <a:pPr algn="l" rtl="0"/>
          <a:endParaRPr kumimoji="0" lang="es-PE" sz="1600" b="1" i="0" u="none" strike="noStrike" cap="none" spc="0" normalizeH="0" noProof="0" dirty="0" smtClean="0">
            <a:ln/>
            <a:effectLst/>
            <a:uLnTx/>
            <a:uFillTx/>
            <a:latin typeface="+mj-lt"/>
            <a:ea typeface="+mj-ea"/>
            <a:cs typeface="Times New Roman" pitchFamily="18" charset="0"/>
          </a:endParaRPr>
        </a:p>
        <a:p>
          <a:pPr algn="l" rtl="0"/>
          <a:endParaRPr kumimoji="0" lang="es-PE" sz="900" b="1" i="0" u="none" strike="noStrike" cap="none" spc="0" normalizeH="0" noProof="0" dirty="0" smtClean="0">
            <a:ln/>
            <a:effectLst/>
            <a:uLnTx/>
            <a:uFillTx/>
            <a:latin typeface="+mj-lt"/>
            <a:ea typeface="+mj-ea"/>
            <a:cs typeface="Times New Roman" pitchFamily="18" charset="0"/>
          </a:endParaRPr>
        </a:p>
        <a:p>
          <a:pPr algn="l" rtl="0"/>
          <a:r>
            <a:rPr kumimoji="0" lang="es-PE" sz="1600" b="1" i="0" u="none" strike="noStrike" cap="none" spc="0" normalizeH="0" noProof="0" dirty="0" smtClean="0">
              <a:ln/>
              <a:effectLst/>
              <a:uLnTx/>
              <a:uFillTx/>
              <a:latin typeface="+mj-lt"/>
              <a:ea typeface="+mj-ea"/>
              <a:cs typeface="Times New Roman" pitchFamily="18" charset="0"/>
            </a:rPr>
            <a:t>VALOR NUMÉRICO</a:t>
          </a:r>
        </a:p>
        <a:p>
          <a:pPr algn="l" rtl="0"/>
          <a:endParaRPr kumimoji="0" lang="es-PE" sz="1400" b="0" i="0" u="none" strike="noStrike" cap="none" spc="0" normalizeH="0" baseline="0" noProof="0" dirty="0" smtClean="0">
            <a:ln/>
            <a:effectLst/>
            <a:uLnTx/>
            <a:uFillTx/>
            <a:latin typeface="+mj-lt"/>
            <a:ea typeface="+mj-ea"/>
            <a:cs typeface="Times New Roman" pitchFamily="18" charset="0"/>
          </a:endParaRPr>
        </a:p>
        <a:p>
          <a:pPr algn="l" rtl="0"/>
          <a:r>
            <a:rPr kumimoji="0" lang="es-PE" sz="1400" b="0" i="0" u="none" strike="noStrike" cap="none" spc="0" normalizeH="0" baseline="0" noProof="0" dirty="0" smtClean="0">
              <a:ln/>
              <a:effectLst/>
              <a:uLnTx/>
              <a:uFillTx/>
              <a:latin typeface="+mj-lt"/>
              <a:ea typeface="+mj-ea"/>
              <a:cs typeface="Times New Roman" pitchFamily="18" charset="0"/>
            </a:rPr>
            <a:t>- DEFINICIÓN</a:t>
          </a:r>
        </a:p>
        <a:p>
          <a:pPr algn="l" rtl="0"/>
          <a:r>
            <a:rPr kumimoji="0" lang="es-PE" sz="1400" b="0" i="0" u="none" strike="noStrike" cap="none" spc="0" normalizeH="0" baseline="0" noProof="0" dirty="0" smtClean="0">
              <a:ln/>
              <a:effectLst/>
              <a:uLnTx/>
              <a:uFillTx/>
              <a:latin typeface="+mj-lt"/>
              <a:ea typeface="+mj-ea"/>
              <a:cs typeface="Times New Roman" pitchFamily="18" charset="0"/>
            </a:rPr>
            <a:t>- VALOR NUMÉRICO</a:t>
          </a:r>
        </a:p>
        <a:p>
          <a:pPr algn="l" rtl="0"/>
          <a:r>
            <a:rPr kumimoji="0" lang="es-PE" sz="1400" b="0" i="0" u="none" strike="noStrike" cap="none" spc="0" normalizeH="0" baseline="0" noProof="0" dirty="0" smtClean="0">
              <a:ln/>
              <a:effectLst/>
              <a:uLnTx/>
              <a:uFillTx/>
              <a:latin typeface="+mj-lt"/>
              <a:ea typeface="+mj-ea"/>
              <a:cs typeface="Times New Roman" pitchFamily="18" charset="0"/>
            </a:rPr>
            <a:t>- CAMBIO DE VARIABLE</a:t>
          </a:r>
        </a:p>
      </dgm:t>
    </dgm:pt>
    <dgm:pt modelId="{E70028C2-B5CA-41B9-A3A2-857964F6959B}" type="sibTrans" cxnId="{E9AB3E65-7B43-4A7A-9544-4EA47078C307}">
      <dgm:prSet/>
      <dgm:spPr/>
      <dgm:t>
        <a:bodyPr/>
        <a:lstStyle/>
        <a:p>
          <a:endParaRPr lang="es-PE"/>
        </a:p>
      </dgm:t>
    </dgm:pt>
    <dgm:pt modelId="{96756C56-8E08-4BC2-9C72-825CF6A94C71}" type="parTrans" cxnId="{E9AB3E65-7B43-4A7A-9544-4EA47078C307}">
      <dgm:prSet/>
      <dgm:spPr/>
      <dgm:t>
        <a:bodyPr/>
        <a:lstStyle/>
        <a:p>
          <a:endParaRPr lang="es-PE"/>
        </a:p>
      </dgm:t>
    </dgm:pt>
    <dgm:pt modelId="{13D5FBB9-9847-4EE8-B71E-08F4655D9C8B}" type="pres">
      <dgm:prSet presAssocID="{6D10C1AD-0DC5-4277-9ECA-CC292663C1B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D4B6FC51-954F-43AB-8EE8-F959752A5616}" type="pres">
      <dgm:prSet presAssocID="{B50BB0C5-4E1B-4570-B7DA-5EA117BEFB16}" presName="hierRoot1" presStyleCnt="0"/>
      <dgm:spPr/>
    </dgm:pt>
    <dgm:pt modelId="{30A489D5-2D2A-4ED1-A479-0495F98CED78}" type="pres">
      <dgm:prSet presAssocID="{B50BB0C5-4E1B-4570-B7DA-5EA117BEFB16}" presName="composite" presStyleCnt="0"/>
      <dgm:spPr/>
    </dgm:pt>
    <dgm:pt modelId="{97BCF3A8-6D30-4512-86DA-F583C2F3A08E}" type="pres">
      <dgm:prSet presAssocID="{B50BB0C5-4E1B-4570-B7DA-5EA117BEFB16}" presName="background" presStyleLbl="node0" presStyleIdx="0" presStyleCnt="1"/>
      <dgm:spPr/>
    </dgm:pt>
    <dgm:pt modelId="{F7E455F3-9B8E-46C0-AE52-890D0CBB688C}" type="pres">
      <dgm:prSet presAssocID="{B50BB0C5-4E1B-4570-B7DA-5EA117BEFB1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EB85F1EF-D255-4197-847D-114FB75E95D4}" type="pres">
      <dgm:prSet presAssocID="{B50BB0C5-4E1B-4570-B7DA-5EA117BEFB16}" presName="hierChild2" presStyleCnt="0"/>
      <dgm:spPr/>
    </dgm:pt>
    <dgm:pt modelId="{332A664F-FFB6-4609-8D87-D534279E6EFE}" type="pres">
      <dgm:prSet presAssocID="{86F78832-BBB5-4A3B-8E9E-720B8DC7CA31}" presName="Name10" presStyleLbl="parChTrans1D2" presStyleIdx="0" presStyleCnt="2"/>
      <dgm:spPr/>
      <dgm:t>
        <a:bodyPr/>
        <a:lstStyle/>
        <a:p>
          <a:endParaRPr lang="es-PE"/>
        </a:p>
      </dgm:t>
    </dgm:pt>
    <dgm:pt modelId="{B600DAB6-7EDF-42A9-9041-BA6141770A57}" type="pres">
      <dgm:prSet presAssocID="{3CA1CAD9-60C4-4DC3-8A1E-4C16B3DB2FE4}" presName="hierRoot2" presStyleCnt="0"/>
      <dgm:spPr/>
    </dgm:pt>
    <dgm:pt modelId="{75E1F979-FA3B-46B8-ABA0-6A9DDFC7A3DC}" type="pres">
      <dgm:prSet presAssocID="{3CA1CAD9-60C4-4DC3-8A1E-4C16B3DB2FE4}" presName="composite2" presStyleCnt="0"/>
      <dgm:spPr/>
    </dgm:pt>
    <dgm:pt modelId="{43329777-BF7C-468E-BA67-326C73A7EEDD}" type="pres">
      <dgm:prSet presAssocID="{3CA1CAD9-60C4-4DC3-8A1E-4C16B3DB2FE4}" presName="background2" presStyleLbl="node2" presStyleIdx="0" presStyleCnt="2"/>
      <dgm:spPr/>
    </dgm:pt>
    <dgm:pt modelId="{6055F327-6FBD-46A5-9AD3-C7E7B266F598}" type="pres">
      <dgm:prSet presAssocID="{3CA1CAD9-60C4-4DC3-8A1E-4C16B3DB2FE4}" presName="text2" presStyleLbl="fgAcc2" presStyleIdx="0" presStyleCnt="2" custScaleX="148389" custScaleY="232389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80FABF47-ACEC-44EB-81DF-A25EF12A790B}" type="pres">
      <dgm:prSet presAssocID="{3CA1CAD9-60C4-4DC3-8A1E-4C16B3DB2FE4}" presName="hierChild3" presStyleCnt="0"/>
      <dgm:spPr/>
    </dgm:pt>
    <dgm:pt modelId="{FB8E6456-F70F-4D93-A5E1-69DAD85FA27E}" type="pres">
      <dgm:prSet presAssocID="{96756C56-8E08-4BC2-9C72-825CF6A94C71}" presName="Name10" presStyleLbl="parChTrans1D2" presStyleIdx="1" presStyleCnt="2"/>
      <dgm:spPr/>
      <dgm:t>
        <a:bodyPr/>
        <a:lstStyle/>
        <a:p>
          <a:endParaRPr lang="es-PE"/>
        </a:p>
      </dgm:t>
    </dgm:pt>
    <dgm:pt modelId="{ADA619CF-CBAB-45D8-ABF4-9CFFDE83D385}" type="pres">
      <dgm:prSet presAssocID="{0C7ED09F-8048-41B8-BDCB-3A6B103FD97B}" presName="hierRoot2" presStyleCnt="0"/>
      <dgm:spPr/>
    </dgm:pt>
    <dgm:pt modelId="{0BDD7C41-8644-4F9B-A375-B0E85D8737F4}" type="pres">
      <dgm:prSet presAssocID="{0C7ED09F-8048-41B8-BDCB-3A6B103FD97B}" presName="composite2" presStyleCnt="0"/>
      <dgm:spPr/>
    </dgm:pt>
    <dgm:pt modelId="{8CD86951-04B1-4078-8818-E1E8F1392E17}" type="pres">
      <dgm:prSet presAssocID="{0C7ED09F-8048-41B8-BDCB-3A6B103FD97B}" presName="background2" presStyleLbl="node2" presStyleIdx="1" presStyleCnt="2"/>
      <dgm:spPr/>
    </dgm:pt>
    <dgm:pt modelId="{BEB0E2CC-469D-4E50-90C9-99C322826C3B}" type="pres">
      <dgm:prSet presAssocID="{0C7ED09F-8048-41B8-BDCB-3A6B103FD97B}" presName="text2" presStyleLbl="fgAcc2" presStyleIdx="1" presStyleCnt="2" custScaleX="135519" custScaleY="191148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62C3DAF0-943E-40D3-9D6D-9A97E7C1424E}" type="pres">
      <dgm:prSet presAssocID="{0C7ED09F-8048-41B8-BDCB-3A6B103FD97B}" presName="hierChild3" presStyleCnt="0"/>
      <dgm:spPr/>
    </dgm:pt>
  </dgm:ptLst>
  <dgm:cxnLst>
    <dgm:cxn modelId="{E9AB3E65-7B43-4A7A-9544-4EA47078C307}" srcId="{B50BB0C5-4E1B-4570-B7DA-5EA117BEFB16}" destId="{0C7ED09F-8048-41B8-BDCB-3A6B103FD97B}" srcOrd="1" destOrd="0" parTransId="{96756C56-8E08-4BC2-9C72-825CF6A94C71}" sibTransId="{E70028C2-B5CA-41B9-A3A2-857964F6959B}"/>
    <dgm:cxn modelId="{B46004CF-467D-41FE-8846-E27B4DB3A61B}" srcId="{6D10C1AD-0DC5-4277-9ECA-CC292663C1BE}" destId="{B50BB0C5-4E1B-4570-B7DA-5EA117BEFB16}" srcOrd="0" destOrd="0" parTransId="{14C6C557-8CF9-4539-8914-59CF11FB3DEA}" sibTransId="{51830B18-B0B6-438B-A68B-BD27C640682E}"/>
    <dgm:cxn modelId="{23977D96-6E7D-4FB8-AF2B-BA0D888C3C77}" srcId="{B50BB0C5-4E1B-4570-B7DA-5EA117BEFB16}" destId="{3CA1CAD9-60C4-4DC3-8A1E-4C16B3DB2FE4}" srcOrd="0" destOrd="0" parTransId="{86F78832-BBB5-4A3B-8E9E-720B8DC7CA31}" sibTransId="{F7871A60-3AA1-42C0-B9E4-56D9FC46F62C}"/>
    <dgm:cxn modelId="{25713A40-6AAC-41BE-B677-B049AEE25849}" type="presOf" srcId="{96756C56-8E08-4BC2-9C72-825CF6A94C71}" destId="{FB8E6456-F70F-4D93-A5E1-69DAD85FA27E}" srcOrd="0" destOrd="0" presId="urn:microsoft.com/office/officeart/2005/8/layout/hierarchy1"/>
    <dgm:cxn modelId="{E364A936-482D-4F2E-A68D-C643C00B013E}" type="presOf" srcId="{B50BB0C5-4E1B-4570-B7DA-5EA117BEFB16}" destId="{F7E455F3-9B8E-46C0-AE52-890D0CBB688C}" srcOrd="0" destOrd="0" presId="urn:microsoft.com/office/officeart/2005/8/layout/hierarchy1"/>
    <dgm:cxn modelId="{BACE261F-13B2-45A1-BEF5-F3E950AD8B36}" type="presOf" srcId="{0C7ED09F-8048-41B8-BDCB-3A6B103FD97B}" destId="{BEB0E2CC-469D-4E50-90C9-99C322826C3B}" srcOrd="0" destOrd="0" presId="urn:microsoft.com/office/officeart/2005/8/layout/hierarchy1"/>
    <dgm:cxn modelId="{1C3AEA98-2B0C-4392-A28E-4D367E5229DE}" type="presOf" srcId="{6D10C1AD-0DC5-4277-9ECA-CC292663C1BE}" destId="{13D5FBB9-9847-4EE8-B71E-08F4655D9C8B}" srcOrd="0" destOrd="0" presId="urn:microsoft.com/office/officeart/2005/8/layout/hierarchy1"/>
    <dgm:cxn modelId="{FAF37A13-86C8-42A4-A753-A1E4A1993D22}" type="presOf" srcId="{86F78832-BBB5-4A3B-8E9E-720B8DC7CA31}" destId="{332A664F-FFB6-4609-8D87-D534279E6EFE}" srcOrd="0" destOrd="0" presId="urn:microsoft.com/office/officeart/2005/8/layout/hierarchy1"/>
    <dgm:cxn modelId="{CEB7759E-ABE6-4DC7-B796-64D7BAD42C35}" type="presOf" srcId="{3CA1CAD9-60C4-4DC3-8A1E-4C16B3DB2FE4}" destId="{6055F327-6FBD-46A5-9AD3-C7E7B266F598}" srcOrd="0" destOrd="0" presId="urn:microsoft.com/office/officeart/2005/8/layout/hierarchy1"/>
    <dgm:cxn modelId="{28EBB52F-9C1D-49A0-80CE-00E260F4BBA9}" type="presParOf" srcId="{13D5FBB9-9847-4EE8-B71E-08F4655D9C8B}" destId="{D4B6FC51-954F-43AB-8EE8-F959752A5616}" srcOrd="0" destOrd="0" presId="urn:microsoft.com/office/officeart/2005/8/layout/hierarchy1"/>
    <dgm:cxn modelId="{2AE0DDF3-A569-4BD6-A1E1-EC956777672E}" type="presParOf" srcId="{D4B6FC51-954F-43AB-8EE8-F959752A5616}" destId="{30A489D5-2D2A-4ED1-A479-0495F98CED78}" srcOrd="0" destOrd="0" presId="urn:microsoft.com/office/officeart/2005/8/layout/hierarchy1"/>
    <dgm:cxn modelId="{ACD325DE-3826-4FE2-AC0A-7091604DE4CA}" type="presParOf" srcId="{30A489D5-2D2A-4ED1-A479-0495F98CED78}" destId="{97BCF3A8-6D30-4512-86DA-F583C2F3A08E}" srcOrd="0" destOrd="0" presId="urn:microsoft.com/office/officeart/2005/8/layout/hierarchy1"/>
    <dgm:cxn modelId="{1E61E075-5954-4136-A9C8-FB82F16167D5}" type="presParOf" srcId="{30A489D5-2D2A-4ED1-A479-0495F98CED78}" destId="{F7E455F3-9B8E-46C0-AE52-890D0CBB688C}" srcOrd="1" destOrd="0" presId="urn:microsoft.com/office/officeart/2005/8/layout/hierarchy1"/>
    <dgm:cxn modelId="{D83E61DD-3D48-492C-9A47-C98C537F35C0}" type="presParOf" srcId="{D4B6FC51-954F-43AB-8EE8-F959752A5616}" destId="{EB85F1EF-D255-4197-847D-114FB75E95D4}" srcOrd="1" destOrd="0" presId="urn:microsoft.com/office/officeart/2005/8/layout/hierarchy1"/>
    <dgm:cxn modelId="{4D1781F7-A93E-43FA-9720-C395734B03C6}" type="presParOf" srcId="{EB85F1EF-D255-4197-847D-114FB75E95D4}" destId="{332A664F-FFB6-4609-8D87-D534279E6EFE}" srcOrd="0" destOrd="0" presId="urn:microsoft.com/office/officeart/2005/8/layout/hierarchy1"/>
    <dgm:cxn modelId="{D44F71A8-2D41-4218-9431-F9E26658B37B}" type="presParOf" srcId="{EB85F1EF-D255-4197-847D-114FB75E95D4}" destId="{B600DAB6-7EDF-42A9-9041-BA6141770A57}" srcOrd="1" destOrd="0" presId="urn:microsoft.com/office/officeart/2005/8/layout/hierarchy1"/>
    <dgm:cxn modelId="{341E9B53-CB68-4D53-A2C1-5C4F26D7A683}" type="presParOf" srcId="{B600DAB6-7EDF-42A9-9041-BA6141770A57}" destId="{75E1F979-FA3B-46B8-ABA0-6A9DDFC7A3DC}" srcOrd="0" destOrd="0" presId="urn:microsoft.com/office/officeart/2005/8/layout/hierarchy1"/>
    <dgm:cxn modelId="{B3BBD845-BD66-4F6A-9E50-939B079FAF0A}" type="presParOf" srcId="{75E1F979-FA3B-46B8-ABA0-6A9DDFC7A3DC}" destId="{43329777-BF7C-468E-BA67-326C73A7EEDD}" srcOrd="0" destOrd="0" presId="urn:microsoft.com/office/officeart/2005/8/layout/hierarchy1"/>
    <dgm:cxn modelId="{B336D60D-C235-408D-BCA7-281C6D30A43D}" type="presParOf" srcId="{75E1F979-FA3B-46B8-ABA0-6A9DDFC7A3DC}" destId="{6055F327-6FBD-46A5-9AD3-C7E7B266F598}" srcOrd="1" destOrd="0" presId="urn:microsoft.com/office/officeart/2005/8/layout/hierarchy1"/>
    <dgm:cxn modelId="{8855E245-FDE6-49F8-B8BC-6D520134D145}" type="presParOf" srcId="{B600DAB6-7EDF-42A9-9041-BA6141770A57}" destId="{80FABF47-ACEC-44EB-81DF-A25EF12A790B}" srcOrd="1" destOrd="0" presId="urn:microsoft.com/office/officeart/2005/8/layout/hierarchy1"/>
    <dgm:cxn modelId="{12FCA860-A043-4C16-A799-BAACCDBC4660}" type="presParOf" srcId="{EB85F1EF-D255-4197-847D-114FB75E95D4}" destId="{FB8E6456-F70F-4D93-A5E1-69DAD85FA27E}" srcOrd="2" destOrd="0" presId="urn:microsoft.com/office/officeart/2005/8/layout/hierarchy1"/>
    <dgm:cxn modelId="{624E23C1-9116-460F-A2AE-B44F08A0F8E8}" type="presParOf" srcId="{EB85F1EF-D255-4197-847D-114FB75E95D4}" destId="{ADA619CF-CBAB-45D8-ABF4-9CFFDE83D385}" srcOrd="3" destOrd="0" presId="urn:microsoft.com/office/officeart/2005/8/layout/hierarchy1"/>
    <dgm:cxn modelId="{1C291944-19A0-4492-8DCC-3FF6833F0BA5}" type="presParOf" srcId="{ADA619CF-CBAB-45D8-ABF4-9CFFDE83D385}" destId="{0BDD7C41-8644-4F9B-A375-B0E85D8737F4}" srcOrd="0" destOrd="0" presId="urn:microsoft.com/office/officeart/2005/8/layout/hierarchy1"/>
    <dgm:cxn modelId="{24B6B53F-4F0A-4031-B807-BC6E715B91A5}" type="presParOf" srcId="{0BDD7C41-8644-4F9B-A375-B0E85D8737F4}" destId="{8CD86951-04B1-4078-8818-E1E8F1392E17}" srcOrd="0" destOrd="0" presId="urn:microsoft.com/office/officeart/2005/8/layout/hierarchy1"/>
    <dgm:cxn modelId="{78F67500-2C0E-4AD2-BAAD-F25C4F4F2EE4}" type="presParOf" srcId="{0BDD7C41-8644-4F9B-A375-B0E85D8737F4}" destId="{BEB0E2CC-469D-4E50-90C9-99C322826C3B}" srcOrd="1" destOrd="0" presId="urn:microsoft.com/office/officeart/2005/8/layout/hierarchy1"/>
    <dgm:cxn modelId="{C4F6CA43-9C18-4667-AF80-67C86847203C}" type="presParOf" srcId="{ADA619CF-CBAB-45D8-ABF4-9CFFDE83D385}" destId="{62C3DAF0-943E-40D3-9D6D-9A97E7C1424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E6456-F70F-4D93-A5E1-69DAD85FA27E}">
      <dsp:nvSpPr>
        <dsp:cNvPr id="0" name=""/>
        <dsp:cNvSpPr/>
      </dsp:nvSpPr>
      <dsp:spPr>
        <a:xfrm>
          <a:off x="4502772" y="1185819"/>
          <a:ext cx="1592166" cy="542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915"/>
              </a:lnTo>
              <a:lnTo>
                <a:pt x="1592166" y="369915"/>
              </a:lnTo>
              <a:lnTo>
                <a:pt x="1592166" y="5428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A664F-FFB6-4609-8D87-D534279E6EFE}">
      <dsp:nvSpPr>
        <dsp:cNvPr id="0" name=""/>
        <dsp:cNvSpPr/>
      </dsp:nvSpPr>
      <dsp:spPr>
        <a:xfrm>
          <a:off x="3030709" y="1185819"/>
          <a:ext cx="1472062" cy="542819"/>
        </a:xfrm>
        <a:custGeom>
          <a:avLst/>
          <a:gdLst/>
          <a:ahLst/>
          <a:cxnLst/>
          <a:rect l="0" t="0" r="0" b="0"/>
          <a:pathLst>
            <a:path>
              <a:moveTo>
                <a:pt x="1472062" y="0"/>
              </a:moveTo>
              <a:lnTo>
                <a:pt x="1472062" y="369915"/>
              </a:lnTo>
              <a:lnTo>
                <a:pt x="0" y="369915"/>
              </a:lnTo>
              <a:lnTo>
                <a:pt x="0" y="54281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CF3A8-6D30-4512-86DA-F583C2F3A08E}">
      <dsp:nvSpPr>
        <dsp:cNvPr id="0" name=""/>
        <dsp:cNvSpPr/>
      </dsp:nvSpPr>
      <dsp:spPr>
        <a:xfrm>
          <a:off x="3569558" y="638"/>
          <a:ext cx="1866427" cy="11851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E455F3-9B8E-46C0-AE52-890D0CBB688C}">
      <dsp:nvSpPr>
        <dsp:cNvPr id="0" name=""/>
        <dsp:cNvSpPr/>
      </dsp:nvSpPr>
      <dsp:spPr>
        <a:xfrm>
          <a:off x="3776939" y="197650"/>
          <a:ext cx="1866427" cy="1185181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kern="1200" dirty="0" smtClean="0">
              <a:solidFill>
                <a:schemeClr val="tx2"/>
              </a:solidFill>
              <a:latin typeface="+mj-lt"/>
              <a:cs typeface="Times New Roman" pitchFamily="18" charset="0"/>
            </a:rPr>
            <a:t>TÉRMINOS SEMEJANTES. VALOR NUMÉRICO.</a:t>
          </a:r>
          <a:endParaRPr lang="es-PE" sz="2000" b="1" kern="1200" dirty="0">
            <a:solidFill>
              <a:schemeClr val="tx2"/>
            </a:solidFill>
            <a:latin typeface="+mj-lt"/>
            <a:cs typeface="Times New Roman" pitchFamily="18" charset="0"/>
          </a:endParaRPr>
        </a:p>
      </dsp:txBody>
      <dsp:txXfrm>
        <a:off x="3811652" y="232363"/>
        <a:ext cx="1797001" cy="1115755"/>
      </dsp:txXfrm>
    </dsp:sp>
    <dsp:sp modelId="{43329777-BF7C-468E-BA67-326C73A7EEDD}">
      <dsp:nvSpPr>
        <dsp:cNvPr id="0" name=""/>
        <dsp:cNvSpPr/>
      </dsp:nvSpPr>
      <dsp:spPr>
        <a:xfrm>
          <a:off x="1645923" y="1728638"/>
          <a:ext cx="2769572" cy="27542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055F327-6FBD-46A5-9AD3-C7E7B266F598}">
      <dsp:nvSpPr>
        <dsp:cNvPr id="0" name=""/>
        <dsp:cNvSpPr/>
      </dsp:nvSpPr>
      <dsp:spPr>
        <a:xfrm>
          <a:off x="1853304" y="1925650"/>
          <a:ext cx="2769572" cy="2754230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j-ea"/>
              <a:cs typeface="Times New Roman" pitchFamily="18" charset="0"/>
            </a:rPr>
            <a:t>TÉRMINO ALGEBRAICO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s-PE" sz="1400" b="0" i="0" u="none" strike="noStrike" kern="1200" cap="none" spc="0" normalizeH="0" baseline="0" noProof="0" dirty="0" smtClean="0">
            <a:ln/>
            <a:effectLst/>
            <a:uLnTx/>
            <a:uFillTx/>
            <a:latin typeface="+mn-lt"/>
            <a:ea typeface="+mj-ea"/>
            <a:cs typeface="Times New Roman" pitchFamily="18" charset="0"/>
          </a:endParaRP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j-ea"/>
              <a:cs typeface="Times New Roman" pitchFamily="18" charset="0"/>
            </a:rPr>
            <a:t>- ELEMENTOS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j-ea"/>
              <a:cs typeface="Times New Roman" pitchFamily="18" charset="0"/>
            </a:rPr>
            <a:t>- TÉRMINOS SEMEJANTES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4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ea typeface="+mj-ea"/>
              <a:cs typeface="Times New Roman" pitchFamily="18" charset="0"/>
            </a:rPr>
            <a:t>- REDUCCIÓN DE TERMINOS  SEMEJANTES</a:t>
          </a:r>
        </a:p>
      </dsp:txBody>
      <dsp:txXfrm>
        <a:off x="1933973" y="2006319"/>
        <a:ext cx="2608234" cy="2592892"/>
      </dsp:txXfrm>
    </dsp:sp>
    <dsp:sp modelId="{8CD86951-04B1-4078-8818-E1E8F1392E17}">
      <dsp:nvSpPr>
        <dsp:cNvPr id="0" name=""/>
        <dsp:cNvSpPr/>
      </dsp:nvSpPr>
      <dsp:spPr>
        <a:xfrm>
          <a:off x="4830257" y="1728638"/>
          <a:ext cx="2529363" cy="22654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EB0E2CC-469D-4E50-90C9-99C322826C3B}">
      <dsp:nvSpPr>
        <dsp:cNvPr id="0" name=""/>
        <dsp:cNvSpPr/>
      </dsp:nvSpPr>
      <dsp:spPr>
        <a:xfrm>
          <a:off x="5037638" y="1925650"/>
          <a:ext cx="2529363" cy="2265450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s-PE" sz="1600" b="1" i="0" u="none" strike="noStrike" kern="1200" cap="none" spc="0" normalizeH="0" noProof="0" dirty="0" smtClean="0">
            <a:ln/>
            <a:effectLst/>
            <a:uLnTx/>
            <a:uFillTx/>
            <a:latin typeface="+mj-lt"/>
            <a:ea typeface="+mj-ea"/>
            <a:cs typeface="Times New Roman" pitchFamily="18" charset="0"/>
          </a:endParaRP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s-PE" sz="900" b="1" i="0" u="none" strike="noStrike" kern="1200" cap="none" spc="0" normalizeH="0" noProof="0" dirty="0" smtClean="0">
            <a:ln/>
            <a:effectLst/>
            <a:uLnTx/>
            <a:uFillTx/>
            <a:latin typeface="+mj-lt"/>
            <a:ea typeface="+mj-ea"/>
            <a:cs typeface="Times New Roman" pitchFamily="18" charset="0"/>
          </a:endParaRP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noProof="0" dirty="0" smtClean="0">
              <a:ln/>
              <a:effectLst/>
              <a:uLnTx/>
              <a:uFillTx/>
              <a:latin typeface="+mj-lt"/>
              <a:ea typeface="+mj-ea"/>
              <a:cs typeface="Times New Roman" pitchFamily="18" charset="0"/>
            </a:rPr>
            <a:t>VALOR NUMÉRICO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s-PE" sz="1400" b="0" i="0" u="none" strike="noStrike" kern="1200" cap="none" spc="0" normalizeH="0" baseline="0" noProof="0" dirty="0" smtClean="0">
            <a:ln/>
            <a:effectLst/>
            <a:uLnTx/>
            <a:uFillTx/>
            <a:latin typeface="+mj-lt"/>
            <a:ea typeface="+mj-ea"/>
            <a:cs typeface="Times New Roman" pitchFamily="18" charset="0"/>
          </a:endParaRP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400" b="0" i="0" u="none" strike="noStrike" kern="1200" cap="none" spc="0" normalizeH="0" baseline="0" noProof="0" dirty="0" smtClean="0">
              <a:ln/>
              <a:effectLst/>
              <a:uLnTx/>
              <a:uFillTx/>
              <a:latin typeface="+mj-lt"/>
              <a:ea typeface="+mj-ea"/>
              <a:cs typeface="Times New Roman" pitchFamily="18" charset="0"/>
            </a:rPr>
            <a:t>- DEFINICIÓN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400" b="0" i="0" u="none" strike="noStrike" kern="1200" cap="none" spc="0" normalizeH="0" baseline="0" noProof="0" dirty="0" smtClean="0">
              <a:ln/>
              <a:effectLst/>
              <a:uLnTx/>
              <a:uFillTx/>
              <a:latin typeface="+mj-lt"/>
              <a:ea typeface="+mj-ea"/>
              <a:cs typeface="Times New Roman" pitchFamily="18" charset="0"/>
            </a:rPr>
            <a:t>- VALOR NUMÉRICO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400" b="0" i="0" u="none" strike="noStrike" kern="1200" cap="none" spc="0" normalizeH="0" baseline="0" noProof="0" dirty="0" smtClean="0">
              <a:ln/>
              <a:effectLst/>
              <a:uLnTx/>
              <a:uFillTx/>
              <a:latin typeface="+mj-lt"/>
              <a:ea typeface="+mj-ea"/>
              <a:cs typeface="Times New Roman" pitchFamily="18" charset="0"/>
            </a:rPr>
            <a:t>- CAMBIO DE VARIABLE</a:t>
          </a:r>
        </a:p>
      </dsp:txBody>
      <dsp:txXfrm>
        <a:off x="5103991" y="1992003"/>
        <a:ext cx="2396657" cy="2132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s-ES" altLang="es-P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 smtClean="0"/>
              <a:t>Haga clic para modificar el estilo de texto del patrón</a:t>
            </a:r>
          </a:p>
          <a:p>
            <a:pPr lvl="1"/>
            <a:r>
              <a:rPr lang="es-ES" altLang="es-PE" smtClean="0"/>
              <a:t>Segundo nivel</a:t>
            </a:r>
          </a:p>
          <a:p>
            <a:pPr lvl="2"/>
            <a:r>
              <a:rPr lang="es-ES" altLang="es-PE" smtClean="0"/>
              <a:t>Tercer nivel</a:t>
            </a:r>
          </a:p>
          <a:p>
            <a:pPr lvl="3"/>
            <a:r>
              <a:rPr lang="es-ES" altLang="es-PE" smtClean="0"/>
              <a:t>Cuarto nivel</a:t>
            </a:r>
          </a:p>
          <a:p>
            <a:pPr lvl="4"/>
            <a:r>
              <a:rPr lang="es-ES" altLang="es-PE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A016525C-9CBC-4318-A5D4-B4885440CBA5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921717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7AD68D2-8373-40FF-A766-A4D58E3A39CE}" type="slidenum">
              <a:rPr lang="es-ES" altLang="es-PE" smtClean="0">
                <a:solidFill>
                  <a:srgbClr val="000000"/>
                </a:solidFill>
              </a:rPr>
              <a:pPr eaLnBrk="1" hangingPunct="1"/>
              <a:t>1</a:t>
            </a:fld>
            <a:endParaRPr lang="es-ES" altLang="es-PE" smtClean="0">
              <a:solidFill>
                <a:srgbClr val="000000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E" altLang="es-PE" smtClean="0"/>
          </a:p>
        </p:txBody>
      </p:sp>
    </p:spTree>
    <p:extLst>
      <p:ext uri="{BB962C8B-B14F-4D97-AF65-F5344CB8AC3E}">
        <p14:creationId xmlns:p14="http://schemas.microsoft.com/office/powerpoint/2010/main" val="21735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600200"/>
            <a:ext cx="84201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556001"/>
            <a:ext cx="69342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8374-0EE2-4B13-BDB2-33EC4C03C886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909B-A850-40A7-8BD5-747776934E51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CE8F-EF9B-4ACA-AE1E-A736EA3D76AB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447801"/>
            <a:ext cx="222885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447800"/>
            <a:ext cx="652145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172A-DFC6-4AC9-BBD2-4D6DFB0B9C4D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551392" y="4203592"/>
            <a:ext cx="3116131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837597" y="4075290"/>
            <a:ext cx="6006558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064455" y="4087562"/>
            <a:ext cx="5923645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6076946" y="4074175"/>
            <a:ext cx="3583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29304" y="4058555"/>
            <a:ext cx="9450324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35" y="2463560"/>
            <a:ext cx="84201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1312" y="1437449"/>
            <a:ext cx="695254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61ED-EBA3-4C5F-8BBB-A8BDED54E336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D75D-551D-4C4E-B1F9-C0B45F0D3392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33043" y="2679192"/>
            <a:ext cx="4140708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2679192"/>
            <a:ext cx="4140708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044" y="2678114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3777" y="3429001"/>
            <a:ext cx="4138393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2678113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3429001"/>
            <a:ext cx="4140708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DD67-C196-472E-A12C-CE6F063C42B2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3A7E-9784-470B-8062-F65466C431FE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3059-A1B1-4DC0-BF8F-9DD2C40E1540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30DB-312B-4F93-861A-948384FAD23A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3581401"/>
            <a:ext cx="36322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90600" y="2286000"/>
            <a:ext cx="36322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625" y="1828800"/>
            <a:ext cx="422941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35" y="338667"/>
            <a:ext cx="413036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4028" y="2785533"/>
            <a:ext cx="4136673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AA05-6C0A-4A33-9A08-8FBFE5E02244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050" y="1371600"/>
            <a:ext cx="386334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29304" y="1679429"/>
            <a:ext cx="9450324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338328"/>
            <a:ext cx="89154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3978" y="6250165"/>
            <a:ext cx="4102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775" y="6250165"/>
            <a:ext cx="4102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3679" y="6250164"/>
            <a:ext cx="12586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96E28AF-0CE6-4EBC-8002-129F8754459F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40" y="2675467"/>
            <a:ext cx="8025694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http://biblioteca.udgvirtual.udg.mx/documentos/Objetos_matematicas/valor_numerico_expresion_algebraica/img/valor_numeric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648" y="2492896"/>
            <a:ext cx="5192554" cy="3245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46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95300" y="338328"/>
            <a:ext cx="8915400" cy="1252728"/>
          </a:xfrm>
        </p:spPr>
        <p:txBody>
          <a:bodyPr/>
          <a:lstStyle/>
          <a:p>
            <a:r>
              <a:rPr lang="es-PE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 RETO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76720" y="2547864"/>
            <a:ext cx="716065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s-PE" sz="3600" b="1" dirty="0" smtClean="0">
                <a:solidFill>
                  <a:schemeClr val="tx2"/>
                </a:solidFill>
                <a:latin typeface="+mn-lt"/>
              </a:rPr>
              <a:t>      Si</a:t>
            </a:r>
            <a:r>
              <a:rPr lang="es-PE" sz="3600" b="1" dirty="0">
                <a:solidFill>
                  <a:schemeClr val="tx2"/>
                </a:solidFill>
                <a:latin typeface="+mn-lt"/>
              </a:rPr>
              <a:t>: P</a:t>
            </a:r>
            <a:r>
              <a:rPr lang="es-PE" sz="3600" b="1" baseline="-25000" dirty="0">
                <a:solidFill>
                  <a:schemeClr val="tx2"/>
                </a:solidFill>
                <a:latin typeface="+mn-lt"/>
              </a:rPr>
              <a:t>(x)</a:t>
            </a:r>
            <a:r>
              <a:rPr lang="es-PE" sz="3600" b="1" dirty="0">
                <a:solidFill>
                  <a:schemeClr val="tx2"/>
                </a:solidFill>
                <a:latin typeface="+mn-lt"/>
              </a:rPr>
              <a:t> = 3x</a:t>
            </a:r>
            <a:r>
              <a:rPr lang="es-PE" sz="3600" b="1" baseline="30000" dirty="0">
                <a:solidFill>
                  <a:schemeClr val="tx2"/>
                </a:solidFill>
                <a:latin typeface="+mn-lt"/>
              </a:rPr>
              <a:t>2</a:t>
            </a:r>
            <a:r>
              <a:rPr lang="es-PE" sz="3600" b="1" dirty="0">
                <a:solidFill>
                  <a:schemeClr val="tx2"/>
                </a:solidFill>
                <a:latin typeface="+mn-lt"/>
              </a:rPr>
              <a:t> + 2x – 5.  Calcular: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642264"/>
              </p:ext>
            </p:extLst>
          </p:nvPr>
        </p:nvGraphicFramePr>
        <p:xfrm>
          <a:off x="3512840" y="3645024"/>
          <a:ext cx="2880320" cy="91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cuación" r:id="rId4" imgW="812447" imgH="253890" progId="Equation.3">
                  <p:embed/>
                </p:oleObj>
              </mc:Choice>
              <mc:Fallback>
                <p:oleObj name="Ecuación" r:id="rId4" imgW="812447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2840" y="3645024"/>
                        <a:ext cx="2880320" cy="91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784648" y="4797152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solidFill>
                  <a:srgbClr val="FF0000"/>
                </a:solidFill>
                <a:latin typeface="+mn-lt"/>
              </a:rPr>
              <a:t>11 – ( – 5) = 11 + 5 = 16 </a:t>
            </a:r>
            <a:endParaRPr lang="es-MX" sz="36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388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ES" alt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VALOR NUMÉRICO 1</a:t>
            </a:r>
            <a:endParaRPr lang="es-ES" altLang="es-PE" b="1" spc="150" dirty="0">
              <a:ln w="11430"/>
              <a:solidFill>
                <a:srgbClr val="F8F8F8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PE" altLang="es-PE" dirty="0" smtClean="0"/>
              <a:t>MATEMÁTICA BÁSICA PARA LA PSICOLOGÍA</a:t>
            </a:r>
            <a:endParaRPr lang="es-PE" altLang="es-PE" dirty="0"/>
          </a:p>
        </p:txBody>
      </p:sp>
      <p:pic>
        <p:nvPicPr>
          <p:cNvPr id="8" name="7 Imagen" descr="https://lanuevautp.com/wp-content/themes/lanuevautp2/images/responsive/logo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779" t="20672" r="8413" b="21154"/>
          <a:stretch/>
        </p:blipFill>
        <p:spPr bwMode="auto">
          <a:xfrm>
            <a:off x="344487" y="4725145"/>
            <a:ext cx="5138841" cy="18722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105128" y="5949280"/>
            <a:ext cx="3528392" cy="51882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400" b="1" dirty="0" smtClean="0">
                <a:latin typeface="Trebuchet MS" pitchFamily="34" charset="0"/>
              </a:rPr>
              <a:t>EQUIPO DE CIENCIAS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203005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Marcador de texto"/>
          <p:cNvSpPr txBox="1">
            <a:spLocks/>
          </p:cNvSpPr>
          <p:nvPr/>
        </p:nvSpPr>
        <p:spPr>
          <a:xfrm>
            <a:off x="1496616" y="932431"/>
            <a:ext cx="6952545" cy="939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LOGRO </a:t>
            </a:r>
            <a:r>
              <a:rPr lang="es-E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DE</a:t>
            </a:r>
            <a:r>
              <a:rPr lang="es-E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LA SESIÓN</a:t>
            </a:r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47534" y="2463560"/>
            <a:ext cx="8741969" cy="1901544"/>
          </a:xfrm>
        </p:spPr>
        <p:txBody>
          <a:bodyPr>
            <a:normAutofit/>
          </a:bodyPr>
          <a:lstStyle/>
          <a:p>
            <a:pPr algn="just"/>
            <a:r>
              <a:rPr lang="es-PE" sz="3200" dirty="0" smtClean="0">
                <a:solidFill>
                  <a:schemeClr val="tx2"/>
                </a:solidFill>
                <a:latin typeface="+mn-lt"/>
              </a:rPr>
              <a:t>Al finalizar la sesión de aprendizaje el alumno comprende y aplica </a:t>
            </a:r>
            <a:r>
              <a:rPr lang="es-PE" sz="3200" dirty="0" smtClean="0">
                <a:solidFill>
                  <a:schemeClr val="tx2"/>
                </a:solidFill>
              </a:rPr>
              <a:t>el valor numérico en expresiones algebraicas </a:t>
            </a:r>
            <a:r>
              <a:rPr lang="es-PE" sz="3200" dirty="0" smtClean="0">
                <a:solidFill>
                  <a:schemeClr val="tx2"/>
                </a:solidFill>
                <a:latin typeface="+mn-lt"/>
              </a:rPr>
              <a:t>sin dificultad.</a:t>
            </a:r>
            <a:endParaRPr lang="es-PE" sz="32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622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88504" y="326980"/>
            <a:ext cx="8915400" cy="1252728"/>
          </a:xfrm>
        </p:spPr>
        <p:txBody>
          <a:bodyPr>
            <a:normAutofit/>
          </a:bodyPr>
          <a:lstStyle/>
          <a:p>
            <a:pPr lvl="0"/>
            <a:r>
              <a:rPr lang="ca-ES" sz="3600" b="1" dirty="0" smtClean="0">
                <a:latin typeface="Trebuchet MS" pitchFamily="34" charset="0"/>
              </a:rPr>
              <a:t>    </a:t>
            </a:r>
            <a:r>
              <a:rPr lang="ca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ESQUEMA </a:t>
            </a:r>
            <a:r>
              <a:rPr lang="ca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</a:t>
            </a:r>
            <a:r>
              <a:rPr lang="ca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</a:t>
            </a:r>
            <a:endParaRPr lang="es-P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596152"/>
              </p:ext>
            </p:extLst>
          </p:nvPr>
        </p:nvGraphicFramePr>
        <p:xfrm>
          <a:off x="350488" y="1556792"/>
          <a:ext cx="9212925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5 Imagen" descr="Descripción: UTP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853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424608" y="953344"/>
            <a:ext cx="67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VALOR NUMÉRICO</a:t>
            </a:r>
            <a:endParaRPr lang="es-PE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2 Marcador de contenido"/>
          <p:cNvSpPr>
            <a:spLocks noGrp="1"/>
          </p:cNvSpPr>
          <p:nvPr>
            <p:ph idx="1"/>
          </p:nvPr>
        </p:nvSpPr>
        <p:spPr>
          <a:xfrm>
            <a:off x="457200" y="2492896"/>
            <a:ext cx="9176320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PE" b="1" dirty="0" smtClean="0"/>
              <a:t>El valor numérico de una expresión algebraica, es el número que se obtiene al sustituir las variables por números.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2 Marcador de contenido"/>
              <p:cNvSpPr txBox="1">
                <a:spLocks/>
              </p:cNvSpPr>
              <p:nvPr/>
            </p:nvSpPr>
            <p:spPr>
              <a:xfrm>
                <a:off x="457200" y="3501008"/>
                <a:ext cx="9104312" cy="316835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62500" lnSpcReduction="20000"/>
              </a:bodyPr>
              <a:lstStyle>
                <a:lvl1pPr marL="27432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576263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55663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78308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10312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42316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14300" indent="0" algn="just">
                  <a:buFont typeface="Symbol" pitchFamily="18" charset="2"/>
                  <a:buNone/>
                </a:pPr>
                <a:r>
                  <a:rPr lang="es-PE" sz="2800" b="1" u="sng" dirty="0" smtClean="0"/>
                  <a:t>Ejemplos</a:t>
                </a:r>
                <a:r>
                  <a:rPr lang="es-PE" sz="2800" b="1" dirty="0" smtClean="0"/>
                  <a:t>:</a:t>
                </a:r>
              </a:p>
              <a:p>
                <a:pPr marL="114300" indent="0" algn="just">
                  <a:buFont typeface="Symbol" pitchFamily="18" charset="2"/>
                  <a:buNone/>
                </a:pPr>
                <a:r>
                  <a:rPr lang="es-PE" sz="2800" b="1" dirty="0"/>
                  <a:t>1. </a:t>
                </a:r>
                <a:r>
                  <a:rPr lang="es-PE" sz="2800" b="1" dirty="0" smtClean="0"/>
                  <a:t>Valor </a:t>
                </a:r>
                <a:r>
                  <a:rPr lang="es-PE" sz="2800" b="1" dirty="0"/>
                  <a:t>numérico de: P(x)</a:t>
                </a:r>
                <a14:m>
                  <m:oMath xmlns:m="http://schemas.openxmlformats.org/officeDocument/2006/math">
                    <m:r>
                      <a:rPr lang="es-PE" sz="28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s-PE" sz="28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s-PE" sz="2800" b="1" i="1">
                            <a:latin typeface="Cambria Math"/>
                          </a:rPr>
                          <m:t>𝟑</m:t>
                        </m:r>
                        <m:r>
                          <a:rPr lang="es-PE" sz="2800" b="1" i="1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s-PE" sz="28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s-PE" sz="2800" b="1" i="1">
                        <a:latin typeface="Cambria Math"/>
                      </a:rPr>
                      <m:t>−</m:t>
                    </m:r>
                    <m:r>
                      <a:rPr lang="es-PE" sz="2800" b="1" i="1">
                        <a:latin typeface="Cambria Math"/>
                      </a:rPr>
                      <m:t>𝟓</m:t>
                    </m:r>
                    <m:r>
                      <a:rPr lang="es-PE" sz="2800" b="1" i="1">
                        <a:latin typeface="Cambria Math"/>
                      </a:rPr>
                      <m:t>𝒙</m:t>
                    </m:r>
                    <m:r>
                      <a:rPr lang="es-PE" sz="2800" b="1" i="1">
                        <a:latin typeface="Cambria Math"/>
                      </a:rPr>
                      <m:t>+</m:t>
                    </m:r>
                    <m:r>
                      <a:rPr lang="es-PE" sz="2800" b="1" i="1">
                        <a:latin typeface="Cambria Math"/>
                      </a:rPr>
                      <m:t>𝟔</m:t>
                    </m:r>
                    <m:r>
                      <a:rPr lang="es-PE" sz="2800" b="1" i="1">
                        <a:latin typeface="Cambria Math"/>
                      </a:rPr>
                      <m:t> </m:t>
                    </m:r>
                    <m:r>
                      <a:rPr lang="es-PE" sz="2800" b="1" i="1">
                        <a:latin typeface="Cambria Math"/>
                      </a:rPr>
                      <m:t>𝒑𝒂𝒓𝒂</m:t>
                    </m:r>
                    <m:r>
                      <a:rPr lang="es-PE" sz="2800" b="1" i="1">
                        <a:latin typeface="Cambria Math"/>
                      </a:rPr>
                      <m:t> </m:t>
                    </m:r>
                    <m:r>
                      <a:rPr lang="es-PE" sz="2800" b="1" i="1">
                        <a:latin typeface="Cambria Math"/>
                      </a:rPr>
                      <m:t>𝒙</m:t>
                    </m:r>
                    <m:r>
                      <a:rPr lang="es-PE" sz="2800" b="1" i="1">
                        <a:latin typeface="Cambria Math"/>
                      </a:rPr>
                      <m:t>=</m:t>
                    </m:r>
                  </m:oMath>
                </a14:m>
                <a:r>
                  <a:rPr lang="es-PE" sz="2800" b="1" dirty="0"/>
                  <a:t>-</a:t>
                </a:r>
                <a:r>
                  <a:rPr lang="es-PE" sz="2800" b="1" dirty="0" smtClean="0"/>
                  <a:t>2:</a:t>
                </a:r>
              </a:p>
              <a:p>
                <a:pPr marL="114300" indent="0" algn="just">
                  <a:buFont typeface="Symbol" pitchFamily="18" charset="2"/>
                  <a:buNone/>
                </a:pPr>
                <a:r>
                  <a:rPr lang="es-PE" sz="2800" b="1" dirty="0" smtClean="0"/>
                  <a:t>     P</a:t>
                </a:r>
                <a:r>
                  <a:rPr lang="es-PE" sz="2800" b="1" dirty="0"/>
                  <a:t>(-2)</a:t>
                </a:r>
                <a14:m>
                  <m:oMath xmlns:m="http://schemas.openxmlformats.org/officeDocument/2006/math">
                    <m:r>
                      <a:rPr lang="es-PE" sz="28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s-PE" sz="28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s-PE" sz="2800" b="1" i="1">
                            <a:latin typeface="Cambria Math"/>
                          </a:rPr>
                          <m:t>𝟑</m:t>
                        </m:r>
                        <m:r>
                          <a:rPr lang="es-PE" sz="2800" b="1" i="1">
                            <a:latin typeface="Cambria Math"/>
                          </a:rPr>
                          <m:t>(−</m:t>
                        </m:r>
                        <m:r>
                          <a:rPr lang="es-PE" sz="2800" b="1" i="1">
                            <a:latin typeface="Cambria Math"/>
                          </a:rPr>
                          <m:t>𝟐</m:t>
                        </m:r>
                        <m:r>
                          <a:rPr lang="es-PE" sz="2800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s-PE" sz="28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s-PE" sz="2800" b="1" i="1">
                        <a:latin typeface="Cambria Math"/>
                      </a:rPr>
                      <m:t>−</m:t>
                    </m:r>
                    <m:r>
                      <a:rPr lang="es-PE" sz="2800" b="1" i="1">
                        <a:latin typeface="Cambria Math"/>
                      </a:rPr>
                      <m:t>𝟓</m:t>
                    </m:r>
                    <m:d>
                      <m:dPr>
                        <m:ctrlPr>
                          <a:rPr lang="es-PE" sz="2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s-PE" sz="2800" b="1" i="1">
                            <a:latin typeface="Cambria Math"/>
                          </a:rPr>
                          <m:t>−</m:t>
                        </m:r>
                        <m:r>
                          <a:rPr lang="es-PE" sz="2800" b="1" i="1">
                            <a:latin typeface="Cambria Math"/>
                          </a:rPr>
                          <m:t>𝟐</m:t>
                        </m:r>
                      </m:e>
                    </m:d>
                    <m:r>
                      <a:rPr lang="es-PE" sz="2800" b="1" i="1">
                        <a:latin typeface="Cambria Math"/>
                      </a:rPr>
                      <m:t>+</m:t>
                    </m:r>
                    <m:r>
                      <a:rPr lang="es-PE" sz="2800" b="1" i="1">
                        <a:latin typeface="Cambria Math"/>
                      </a:rPr>
                      <m:t>𝟔</m:t>
                    </m:r>
                  </m:oMath>
                </a14:m>
                <a:endParaRPr lang="es-PE" sz="2800" b="1" dirty="0"/>
              </a:p>
              <a:p>
                <a:pPr marL="114300" indent="0" algn="just">
                  <a:buFont typeface="Symbol" pitchFamily="18" charset="2"/>
                  <a:buNone/>
                </a:pPr>
                <a:r>
                  <a:rPr lang="es-PE" sz="2800" b="1" dirty="0" smtClean="0"/>
                  <a:t>     P</a:t>
                </a:r>
                <a:r>
                  <a:rPr lang="es-PE" sz="2800" b="1" dirty="0"/>
                  <a:t>(-2)</a:t>
                </a:r>
                <a14:m>
                  <m:oMath xmlns:m="http://schemas.openxmlformats.org/officeDocument/2006/math">
                    <m:r>
                      <a:rPr lang="es-PE" sz="2800" b="1" i="1">
                        <a:latin typeface="Cambria Math"/>
                      </a:rPr>
                      <m:t>=</m:t>
                    </m:r>
                  </m:oMath>
                </a14:m>
                <a:r>
                  <a:rPr lang="es-PE" sz="2800" b="1" dirty="0"/>
                  <a:t> 12+10+6=28</a:t>
                </a:r>
              </a:p>
              <a:p>
                <a:pPr algn="just"/>
                <a:endParaRPr lang="es-PE" sz="2800" b="1" dirty="0"/>
              </a:p>
              <a:p>
                <a:pPr marL="114300" indent="0" algn="just">
                  <a:buFont typeface="Symbol" pitchFamily="18" charset="2"/>
                  <a:buNone/>
                </a:pPr>
                <a:r>
                  <a:rPr lang="es-PE" sz="2800" b="1" dirty="0"/>
                  <a:t>2. Sea M(</a:t>
                </a:r>
                <a:r>
                  <a:rPr lang="es-PE" sz="2800" b="1" dirty="0" err="1"/>
                  <a:t>x,y</a:t>
                </a:r>
                <a:r>
                  <a:rPr lang="es-PE" sz="2800" b="1" dirty="0" smtClean="0"/>
                  <a:t>)= </a:t>
                </a:r>
                <a14:m>
                  <m:oMath xmlns:m="http://schemas.openxmlformats.org/officeDocument/2006/math">
                    <m:r>
                      <a:rPr lang="es-PE" sz="2800" b="1" i="0" smtClean="0">
                        <a:latin typeface="Cambria Math"/>
                      </a:rPr>
                      <m:t>𝐱</m:t>
                    </m:r>
                    <m:r>
                      <a:rPr lang="es-PE" sz="2800" b="1" i="0" smtClean="0">
                        <a:latin typeface="Cambria Math"/>
                      </a:rPr>
                      <m:t>+</m:t>
                    </m:r>
                    <m:r>
                      <a:rPr lang="es-PE" sz="2800" b="1" i="0" smtClean="0">
                        <a:latin typeface="Cambria Math"/>
                      </a:rPr>
                      <m:t>𝟓</m:t>
                    </m:r>
                    <m:d>
                      <m:dPr>
                        <m:ctrlPr>
                          <a:rPr lang="es-PE" sz="2800" b="1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PE" sz="28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PE" sz="2800" b="1" i="1" smtClean="0">
                                <a:latin typeface="Cambria Math"/>
                              </a:rPr>
                              <m:t>𝟑</m:t>
                            </m:r>
                            <m:r>
                              <a:rPr lang="es-PE" sz="28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s-PE" sz="2800" b="1" i="1" smtClean="0">
                                <a:latin typeface="Cambria Math"/>
                              </a:rPr>
                              <m:t>𝒚</m:t>
                            </m:r>
                          </m:num>
                          <m:den>
                            <m:r>
                              <a:rPr lang="es-PE" sz="2800" b="1" i="1" smtClean="0">
                                <a:latin typeface="Cambria Math"/>
                              </a:rPr>
                              <m:t>𝟏𝟎</m:t>
                            </m:r>
                          </m:den>
                        </m:f>
                      </m:e>
                    </m:d>
                    <m:r>
                      <a:rPr lang="es-PE" sz="2800" b="1" i="1">
                        <a:latin typeface="Cambria Math"/>
                      </a:rPr>
                      <m:t> </m:t>
                    </m:r>
                  </m:oMath>
                </a14:m>
                <a:r>
                  <a:rPr lang="es-PE" sz="2800" b="1" dirty="0"/>
                  <a:t>Calcular </a:t>
                </a:r>
                <a:r>
                  <a:rPr lang="es-PE" sz="2800" b="1" dirty="0" smtClean="0"/>
                  <a:t>M(2;-1)</a:t>
                </a:r>
                <a:endParaRPr lang="es-PE" sz="2800" b="1" dirty="0"/>
              </a:p>
              <a:p>
                <a:pPr marL="114300" indent="0" algn="just">
                  <a:buNone/>
                </a:pPr>
                <a:r>
                  <a:rPr lang="es-PE" sz="2800" b="1" dirty="0" smtClean="0"/>
                  <a:t>     M(2;-</a:t>
                </a:r>
                <a:r>
                  <a:rPr lang="es-PE" sz="2800" b="1" dirty="0"/>
                  <a:t>1</a:t>
                </a:r>
                <a:r>
                  <a:rPr lang="es-PE" sz="2800" b="1" dirty="0" smtClean="0"/>
                  <a:t>) </a:t>
                </a:r>
                <a:r>
                  <a:rPr lang="es-PE" sz="2800" b="1" dirty="0"/>
                  <a:t>= </a:t>
                </a:r>
                <a:r>
                  <a:rPr lang="es-PE" sz="2800" b="1" dirty="0" smtClean="0"/>
                  <a:t>2</a:t>
                </a:r>
                <a14:m>
                  <m:oMath xmlns:m="http://schemas.openxmlformats.org/officeDocument/2006/math">
                    <m:r>
                      <a:rPr lang="es-PE" sz="2800" b="1">
                        <a:latin typeface="Cambria Math"/>
                      </a:rPr>
                      <m:t>+</m:t>
                    </m:r>
                    <m:r>
                      <a:rPr lang="es-PE" sz="2800" b="1">
                        <a:latin typeface="Cambria Math"/>
                      </a:rPr>
                      <m:t>𝟓</m:t>
                    </m:r>
                    <m:d>
                      <m:dPr>
                        <m:ctrlPr>
                          <a:rPr lang="es-PE" sz="2800" b="1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PE" sz="28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PE" sz="2800" b="1" i="1">
                                <a:latin typeface="Cambria Math"/>
                              </a:rPr>
                              <m:t>𝟑</m:t>
                            </m:r>
                            <m:r>
                              <a:rPr lang="es-PE" sz="2800" b="1" i="1">
                                <a:latin typeface="Cambria Math"/>
                              </a:rPr>
                              <m:t>−(−</m:t>
                            </m:r>
                            <m:r>
                              <a:rPr lang="es-PE" sz="2800" b="1" i="1" smtClean="0">
                                <a:latin typeface="Cambria Math"/>
                              </a:rPr>
                              <m:t>𝟏</m:t>
                            </m:r>
                            <m:r>
                              <a:rPr lang="es-PE" sz="2800" b="1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s-PE" sz="2800" b="1" i="1">
                                <a:latin typeface="Cambria Math"/>
                              </a:rPr>
                              <m:t>𝟏𝟎</m:t>
                            </m:r>
                          </m:den>
                        </m:f>
                      </m:e>
                    </m:d>
                    <m:r>
                      <a:rPr lang="es-PE" sz="2800" b="1" i="1" smtClean="0">
                        <a:latin typeface="Cambria Math"/>
                      </a:rPr>
                      <m:t>=</m:t>
                    </m:r>
                    <m:r>
                      <a:rPr lang="es-PE" sz="2800" b="1" i="0" smtClean="0">
                        <a:latin typeface="Cambria Math"/>
                      </a:rPr>
                      <m:t>𝟐</m:t>
                    </m:r>
                    <m:r>
                      <a:rPr lang="es-PE" sz="2800" b="1">
                        <a:latin typeface="Cambria Math"/>
                      </a:rPr>
                      <m:t>+</m:t>
                    </m:r>
                    <m:r>
                      <a:rPr lang="es-PE" sz="2800" b="1">
                        <a:latin typeface="Cambria Math"/>
                      </a:rPr>
                      <m:t>𝟓</m:t>
                    </m:r>
                    <m:d>
                      <m:dPr>
                        <m:ctrlPr>
                          <a:rPr lang="es-PE" sz="2800" b="1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PE" sz="28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PE" sz="2800" b="1" i="1">
                                <a:latin typeface="Cambria Math"/>
                              </a:rPr>
                              <m:t>𝟑</m:t>
                            </m:r>
                            <m:r>
                              <a:rPr lang="es-PE" sz="28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s-PE" sz="2800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s-PE" sz="2800" b="1" i="1">
                                <a:latin typeface="Cambria Math"/>
                              </a:rPr>
                              <m:t>𝟏𝟎</m:t>
                            </m:r>
                          </m:den>
                        </m:f>
                      </m:e>
                    </m:d>
                  </m:oMath>
                </a14:m>
                <a:endParaRPr lang="es-PE" sz="2800" b="1" dirty="0"/>
              </a:p>
              <a:p>
                <a:pPr marL="114300" indent="0" algn="just">
                  <a:buNone/>
                </a:pPr>
                <a:r>
                  <a:rPr lang="es-PE" sz="2800" b="1" dirty="0" smtClean="0"/>
                  <a:t>     M(2;-</a:t>
                </a:r>
                <a:r>
                  <a:rPr lang="es-PE" sz="2800" b="1" dirty="0"/>
                  <a:t>1</a:t>
                </a:r>
                <a:r>
                  <a:rPr lang="es-PE" sz="2800" b="1" dirty="0" smtClean="0"/>
                  <a:t>) </a:t>
                </a:r>
                <a14:m>
                  <m:oMath xmlns:m="http://schemas.openxmlformats.org/officeDocument/2006/math">
                    <m:r>
                      <a:rPr lang="es-PE" sz="2800" b="1" i="1">
                        <a:latin typeface="Cambria Math"/>
                      </a:rPr>
                      <m:t>=</m:t>
                    </m:r>
                    <m:r>
                      <a:rPr lang="es-PE" sz="2800" b="1">
                        <a:latin typeface="Cambria Math"/>
                      </a:rPr>
                      <m:t>𝟐</m:t>
                    </m:r>
                    <m:r>
                      <a:rPr lang="es-PE" sz="2800" b="1">
                        <a:latin typeface="Cambria Math"/>
                      </a:rPr>
                      <m:t>+</m:t>
                    </m:r>
                    <m:r>
                      <a:rPr lang="es-PE" sz="2800" b="1">
                        <a:latin typeface="Cambria Math"/>
                      </a:rPr>
                      <m:t>𝟓</m:t>
                    </m:r>
                    <m:d>
                      <m:dPr>
                        <m:ctrlPr>
                          <a:rPr lang="es-PE" sz="2800" b="1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PE" sz="28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PE" sz="2800" b="1" i="1" smtClean="0">
                                <a:latin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es-PE" sz="2800" b="1" i="1">
                                <a:latin typeface="Cambria Math"/>
                              </a:rPr>
                              <m:t>𝟏𝟎</m:t>
                            </m:r>
                          </m:den>
                        </m:f>
                      </m:e>
                    </m:d>
                    <m:r>
                      <a:rPr lang="es-PE" sz="2800" b="1" i="1" smtClean="0">
                        <a:latin typeface="Cambria Math"/>
                      </a:rPr>
                      <m:t>=</m:t>
                    </m:r>
                    <m:r>
                      <a:rPr lang="es-PE" sz="2800" b="1" i="1" smtClean="0">
                        <a:latin typeface="Cambria Math"/>
                      </a:rPr>
                      <m:t>𝟐</m:t>
                    </m:r>
                    <m:r>
                      <a:rPr lang="es-PE" sz="2800" b="1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s-PE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PE" sz="2800" b="1" i="1" smtClean="0"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s-PE" sz="2800" b="1" i="1" smtClean="0"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endParaRPr lang="es-PE" sz="2800" b="1" dirty="0" smtClean="0"/>
              </a:p>
              <a:p>
                <a:pPr marL="114300" indent="0" algn="just">
                  <a:buNone/>
                </a:pPr>
                <a:r>
                  <a:rPr lang="es-PE" sz="2800" b="1" dirty="0" smtClean="0"/>
                  <a:t>     M(2</a:t>
                </a:r>
                <a:r>
                  <a:rPr lang="es-PE" sz="2800" b="1" dirty="0"/>
                  <a:t>;-1) </a:t>
                </a:r>
                <a14:m>
                  <m:oMath xmlns:m="http://schemas.openxmlformats.org/officeDocument/2006/math">
                    <m:r>
                      <a:rPr lang="es-PE" sz="2800" b="1" i="1">
                        <a:latin typeface="Cambria Math"/>
                      </a:rPr>
                      <m:t>=</m:t>
                    </m:r>
                  </m:oMath>
                </a14:m>
                <a:r>
                  <a:rPr lang="es-PE" sz="2800" b="1" dirty="0" smtClean="0"/>
                  <a:t>4</a:t>
                </a:r>
                <a:endParaRPr lang="es-PE" sz="2800" b="1" dirty="0"/>
              </a:p>
              <a:p>
                <a:endParaRPr lang="es-PE" dirty="0"/>
              </a:p>
            </p:txBody>
          </p:sp>
        </mc:Choice>
        <mc:Fallback xmlns="">
          <p:sp>
            <p:nvSpPr>
              <p:cNvPr id="14" name="2 Marcador de contenid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01008"/>
                <a:ext cx="9104312" cy="3168352"/>
              </a:xfrm>
              <a:prstGeom prst="rect">
                <a:avLst/>
              </a:prstGeom>
              <a:blipFill rotWithShape="1">
                <a:blip r:embed="rId3"/>
                <a:stretch>
                  <a:fillRect t="-2500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831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8504" y="836712"/>
            <a:ext cx="8915400" cy="858424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CAMBIO DE VARIABLE</a:t>
            </a:r>
            <a:endParaRPr lang="es-PE" b="1" spc="150" dirty="0">
              <a:ln w="11430"/>
              <a:solidFill>
                <a:srgbClr val="F8F8F8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4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88504" y="2492896"/>
                <a:ext cx="9104312" cy="4104456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es-PE" b="1" dirty="0" smtClean="0"/>
                  <a:t>El cambio de variable al igual que el valor numérico, es el resultante de reemplazar una variable en la expresión algebraica.</a:t>
                </a:r>
              </a:p>
              <a:p>
                <a:pPr marL="0" indent="0">
                  <a:buNone/>
                </a:pPr>
                <a:r>
                  <a:rPr lang="es-PE" b="1" u="sng" dirty="0" smtClean="0"/>
                  <a:t>Ejemplo:</a:t>
                </a:r>
                <a:endParaRPr lang="es-PE" b="1" u="sng" dirty="0"/>
              </a:p>
              <a:p>
                <a:pPr marL="114300" indent="0" algn="just">
                  <a:buNone/>
                </a:pPr>
                <a:r>
                  <a:rPr lang="es-PE" b="1" dirty="0" smtClean="0"/>
                  <a:t>Si: </a:t>
                </a:r>
                <a:r>
                  <a:rPr lang="es-PE" b="1" dirty="0"/>
                  <a:t>P(x</a:t>
                </a:r>
                <a:r>
                  <a:rPr lang="es-PE" b="1" dirty="0" smtClean="0"/>
                  <a:t>) = 3x+1 </a:t>
                </a:r>
                <a:r>
                  <a:rPr lang="es-PE" b="1" dirty="0"/>
                  <a:t>y P(2n</a:t>
                </a:r>
                <a:r>
                  <a:rPr lang="es-PE" b="1" dirty="0" smtClean="0"/>
                  <a:t>) = 4</a:t>
                </a:r>
                <a:r>
                  <a:rPr lang="es-PE" b="1" dirty="0"/>
                  <a:t>, calcular “n</a:t>
                </a:r>
                <a:r>
                  <a:rPr lang="es-PE" b="1" dirty="0" smtClean="0"/>
                  <a:t>”</a:t>
                </a:r>
                <a:endParaRPr lang="es-PE" b="1" dirty="0"/>
              </a:p>
              <a:p>
                <a:pPr marL="114300" indent="0" algn="just">
                  <a:buNone/>
                </a:pPr>
                <a:r>
                  <a:rPr lang="es-PE" b="1" dirty="0"/>
                  <a:t>Esto quiere decir que cuando x=2n, entonces P(x</a:t>
                </a:r>
                <a:r>
                  <a:rPr lang="es-PE" b="1" dirty="0" smtClean="0"/>
                  <a:t>) = 4</a:t>
                </a:r>
                <a:endParaRPr lang="es-PE" b="1" dirty="0"/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r>
                      <a:rPr lang="es-PE" b="1" i="1">
                        <a:latin typeface="Cambria Math"/>
                        <a:ea typeface="Cambria Math"/>
                      </a:rPr>
                      <m:t>∴ </m:t>
                    </m:r>
                  </m:oMath>
                </a14:m>
                <a:r>
                  <a:rPr lang="es-PE" b="1" dirty="0"/>
                  <a:t>P(2n</a:t>
                </a:r>
                <a:r>
                  <a:rPr lang="es-PE" b="1" dirty="0" smtClean="0"/>
                  <a:t>) = 4</a:t>
                </a:r>
                <a:endParaRPr lang="es-PE" b="1" dirty="0"/>
              </a:p>
              <a:p>
                <a:pPr marL="114300" indent="0">
                  <a:buNone/>
                </a:pPr>
                <a:r>
                  <a:rPr lang="es-PE" b="1" dirty="0"/>
                  <a:t> Reemplazando en P(x):</a:t>
                </a:r>
              </a:p>
              <a:p>
                <a:pPr marL="114300" indent="0" algn="ctr">
                  <a:buNone/>
                </a:pPr>
                <a:r>
                  <a:rPr lang="es-PE" b="1" dirty="0"/>
                  <a:t> 3(2n)+</a:t>
                </a:r>
                <a:r>
                  <a:rPr lang="es-PE" b="1" dirty="0" smtClean="0"/>
                  <a:t>1 = 4</a:t>
                </a:r>
                <a:endParaRPr lang="es-PE" b="1" dirty="0"/>
              </a:p>
              <a:p>
                <a:pPr marL="114300" indent="0" algn="ctr">
                  <a:buNone/>
                </a:pPr>
                <a:r>
                  <a:rPr lang="es-PE" b="1" dirty="0" smtClean="0"/>
                  <a:t>6n = 3</a:t>
                </a:r>
              </a:p>
              <a:p>
                <a:pPr marL="114300" indent="0" algn="ctr">
                  <a:buNone/>
                </a:pPr>
                <a:r>
                  <a:rPr lang="es-PE" b="1" dirty="0" smtClean="0"/>
                  <a:t>   n = 1/2</a:t>
                </a:r>
                <a:endParaRPr lang="es-PE" b="1" dirty="0"/>
              </a:p>
              <a:p>
                <a:pPr marL="0" indent="0" algn="just">
                  <a:buNone/>
                </a:pPr>
                <a:endParaRPr lang="es-PE" b="1" dirty="0" smtClean="0"/>
              </a:p>
            </p:txBody>
          </p:sp>
        </mc:Choice>
        <mc:Fallback xmlns="">
          <p:sp>
            <p:nvSpPr>
              <p:cNvPr id="7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8504" y="2492896"/>
                <a:ext cx="9104312" cy="4104456"/>
              </a:xfrm>
              <a:blipFill rotWithShape="1">
                <a:blip r:embed="rId3"/>
                <a:stretch>
                  <a:fillRect l="-1004" t="-2080" r="-1004" b="-149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239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88504" y="764704"/>
            <a:ext cx="8915400" cy="858424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EJERCICIOS EXPLICATIVOS</a:t>
            </a:r>
            <a:endParaRPr lang="es-PE" b="1" spc="150" dirty="0">
              <a:ln w="11430"/>
              <a:solidFill>
                <a:srgbClr val="F8F8F8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4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88504" y="1844824"/>
                <a:ext cx="9104312" cy="4248472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Symbol" pitchFamily="18" charset="2"/>
                  <a:buAutoNum type="arabicPeriod"/>
                </a:pPr>
                <a:endParaRPr lang="es-PE" dirty="0" smtClean="0"/>
              </a:p>
              <a:p>
                <a:pPr marL="457200" indent="-457200">
                  <a:buFont typeface="Symbol" pitchFamily="18" charset="2"/>
                  <a:buAutoNum type="arabicPeriod"/>
                </a:pPr>
                <a:r>
                  <a:rPr lang="es-PE" dirty="0" smtClean="0"/>
                  <a:t>Si se </a:t>
                </a:r>
                <a:r>
                  <a:rPr lang="es-PE" dirty="0"/>
                  <a:t>sabe </a:t>
                </a:r>
                <a:r>
                  <a:rPr lang="es-PE" dirty="0" smtClean="0"/>
                  <a:t>que  </a:t>
                </a:r>
                <a:r>
                  <a:rPr lang="es-PE" dirty="0"/>
                  <a:t>P(-3)= </a:t>
                </a:r>
                <a:r>
                  <a:rPr lang="es-PE" dirty="0" smtClean="0"/>
                  <a:t>3, Calcular  “m”:</a:t>
                </a:r>
              </a:p>
              <a:p>
                <a:pPr marL="0" indent="0">
                  <a:buNone/>
                </a:pPr>
                <a:r>
                  <a:rPr lang="es-PE" dirty="0" smtClean="0"/>
                  <a:t>       P(x</a:t>
                </a:r>
                <a:r>
                  <a:rPr lang="es-PE" dirty="0"/>
                  <a:t>)=5x+m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PE" i="1">
                            <a:latin typeface="Cambria Math"/>
                          </a:rPr>
                        </m:ctrlPr>
                      </m:sSupPr>
                      <m:e>
                        <m:r>
                          <a:rPr lang="es-PE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s-PE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PE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PE" i="1">
                            <a:latin typeface="Cambria Math"/>
                          </a:rPr>
                        </m:ctrlPr>
                      </m:sSupPr>
                      <m:e>
                        <m:r>
                          <a:rPr lang="es-PE" i="1">
                            <a:latin typeface="Cambria Math"/>
                          </a:rPr>
                          <m:t>2</m:t>
                        </m:r>
                        <m:r>
                          <a:rPr lang="es-PE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s-PE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s-PE" dirty="0" smtClean="0"/>
                  <a:t>		</a:t>
                </a:r>
              </a:p>
              <a:p>
                <a:pPr marL="0" indent="0">
                  <a:buNone/>
                </a:pPr>
                <a:r>
                  <a:rPr lang="es-PE" dirty="0" smtClean="0"/>
                  <a:t>			</a:t>
                </a:r>
                <a:endParaRPr lang="es-PE" dirty="0"/>
              </a:p>
              <a:p>
                <a:pPr marL="457200" indent="-457200">
                  <a:buFont typeface="+mj-lt"/>
                  <a:buAutoNum type="arabicPeriod" startAt="2"/>
                </a:pPr>
                <a:r>
                  <a:rPr lang="es-PE" dirty="0" smtClean="0"/>
                  <a:t>Dada la expresión </a:t>
                </a:r>
                <a14:m>
                  <m:oMath xmlns:m="http://schemas.openxmlformats.org/officeDocument/2006/math">
                    <m:r>
                      <a:rPr lang="es-PE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s-PE" b="0" i="1" smtClean="0">
                        <a:latin typeface="Cambria Math"/>
                      </a:rPr>
                      <m:t>(</m:t>
                    </m:r>
                    <m:r>
                      <a:rPr lang="es-PE" b="0" i="1" smtClean="0">
                        <a:latin typeface="Cambria Math"/>
                      </a:rPr>
                      <m:t>𝑥</m:t>
                    </m:r>
                    <m:r>
                      <a:rPr lang="es-PE" b="0" i="1" smtClean="0">
                        <a:latin typeface="Cambria Math"/>
                      </a:rPr>
                      <m:t>;</m:t>
                    </m:r>
                    <m:r>
                      <a:rPr lang="es-PE" b="0" i="1" smtClean="0">
                        <a:latin typeface="Cambria Math"/>
                      </a:rPr>
                      <m:t>𝑦</m:t>
                    </m:r>
                    <m:r>
                      <a:rPr lang="es-PE" b="0" i="1" smtClean="0">
                        <a:latin typeface="Cambria Math"/>
                      </a:rPr>
                      <m:t>)=3,5+</m:t>
                    </m:r>
                    <m:r>
                      <a:rPr lang="es-PE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s-PE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PE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PE" b="0" i="1" smtClean="0">
                                <a:latin typeface="Cambria Math"/>
                              </a:rPr>
                              <m:t>𝑦</m:t>
                            </m:r>
                          </m:num>
                          <m:den>
                            <m:r>
                              <a:rPr lang="es-PE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PE" b="0" i="1" smtClean="0">
                                <a:latin typeface="Cambria Math"/>
                              </a:rPr>
                              <m:t>𝑦</m:t>
                            </m:r>
                          </m:den>
                        </m:f>
                      </m:e>
                    </m:d>
                  </m:oMath>
                </a14:m>
                <a:r>
                  <a:rPr lang="es-PE" dirty="0" smtClean="0"/>
                  <a:t>	</a:t>
                </a:r>
              </a:p>
              <a:p>
                <a:pPr marL="0" indent="0">
                  <a:buNone/>
                </a:pPr>
                <a:r>
                  <a:rPr lang="es-PE" dirty="0" smtClean="0"/>
                  <a:t>       Calcular M(2;6)	</a:t>
                </a:r>
                <a:endParaRPr lang="es-PE" dirty="0"/>
              </a:p>
              <a:p>
                <a:pPr marL="457200" lvl="0" indent="-457200">
                  <a:buAutoNum type="arabicPeriod"/>
                </a:pPr>
                <a:endParaRPr lang="es-PE" dirty="0"/>
              </a:p>
              <a:p>
                <a:pPr marL="0" indent="0" algn="just">
                  <a:buNone/>
                </a:pPr>
                <a:r>
                  <a:rPr lang="es-PE" dirty="0" smtClean="0"/>
                  <a:t>3.    Si </a:t>
                </a:r>
                <a:r>
                  <a:rPr lang="es-PE" dirty="0"/>
                  <a:t>P(x)=3x+a, R(x)=2x-1 y P[R(3)]=20, calcula el valor de a.</a:t>
                </a:r>
              </a:p>
              <a:p>
                <a:pPr marL="0" indent="0" algn="just">
                  <a:buNone/>
                </a:pPr>
                <a:endParaRPr lang="es-PE" b="1" dirty="0"/>
              </a:p>
              <a:p>
                <a:pPr marL="0" indent="0" algn="just">
                  <a:buNone/>
                </a:pPr>
                <a:endParaRPr lang="es-PE" b="1" dirty="0" smtClean="0"/>
              </a:p>
              <a:p>
                <a:pPr marL="0" indent="0" algn="just">
                  <a:buNone/>
                </a:pPr>
                <a:endParaRPr lang="es-PE" b="1" dirty="0"/>
              </a:p>
              <a:p>
                <a:pPr marL="457200" indent="-457200" algn="just">
                  <a:buFont typeface="+mj-lt"/>
                  <a:buAutoNum type="arabicPeriod" startAt="2"/>
                </a:pPr>
                <a:endParaRPr lang="es-PE" b="1" dirty="0" smtClean="0"/>
              </a:p>
            </p:txBody>
          </p:sp>
        </mc:Choice>
        <mc:Fallback xmlns="">
          <p:sp>
            <p:nvSpPr>
              <p:cNvPr id="14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8504" y="1844824"/>
                <a:ext cx="9104312" cy="4248472"/>
              </a:xfrm>
              <a:blipFill rotWithShape="1">
                <a:blip r:embed="rId3"/>
                <a:stretch>
                  <a:fillRect l="-100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87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88504" y="764704"/>
            <a:ext cx="8915400" cy="858424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EJERCICIOS EXPLICATIVOS</a:t>
            </a:r>
            <a:endParaRPr lang="es-PE" b="1" spc="150" dirty="0">
              <a:ln w="11430"/>
              <a:solidFill>
                <a:srgbClr val="F8F8F8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4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2 Marcador de contenido"/>
              <p:cNvSpPr txBox="1">
                <a:spLocks/>
              </p:cNvSpPr>
              <p:nvPr/>
            </p:nvSpPr>
            <p:spPr>
              <a:xfrm>
                <a:off x="272480" y="1916832"/>
                <a:ext cx="9320213" cy="424815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7432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576263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55663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78308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10312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42316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fontAlgn="auto">
                  <a:spcAft>
                    <a:spcPts val="0"/>
                  </a:spcAft>
                  <a:buNone/>
                </a:pPr>
                <a:r>
                  <a:rPr lang="es-PE" dirty="0" smtClean="0"/>
                  <a:t>4.   Dado</a:t>
                </a:r>
                <a:r>
                  <a:rPr lang="es-PE" b="1" dirty="0"/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PE" i="1">
                            <a:latin typeface="Cambria Math"/>
                          </a:rPr>
                        </m:ctrlPr>
                      </m:sSubPr>
                      <m:e>
                        <m:r>
                          <a:rPr lang="es-PE" i="1">
                            <a:latin typeface="Cambria Math"/>
                          </a:rPr>
                          <m:t>𝑀</m:t>
                        </m:r>
                      </m:e>
                      <m:sub>
                        <m:d>
                          <m:dPr>
                            <m:ctrlPr>
                              <a:rPr lang="es-PE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PE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PE" i="1">
                                    <a:latin typeface="Cambria Math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s-PE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s-PE" i="1">
                                <a:latin typeface="Cambria Math"/>
                              </a:rPr>
                              <m:t>; </m:t>
                            </m:r>
                            <m:sSub>
                              <m:sSubPr>
                                <m:ctrlPr>
                                  <a:rPr lang="es-PE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PE" i="1">
                                    <a:latin typeface="Cambria Math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s-PE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sub>
                    </m:sSub>
                    <m:r>
                      <a:rPr lang="es-PE" i="1">
                        <a:latin typeface="Cambria Math"/>
                      </a:rPr>
                      <m:t>=42,5+15</m:t>
                    </m:r>
                    <m:d>
                      <m:dPr>
                        <m:ctrlPr>
                          <a:rPr lang="es-PE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PE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PE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PE" i="1">
                                    <a:latin typeface="Cambria Math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s-PE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PE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PE" i="1">
                                    <a:latin typeface="Cambria Math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s-PE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s-PE" i="1">
                                <a:latin typeface="Cambria Math"/>
                              </a:rPr>
                              <m:t>+ </m:t>
                            </m:r>
                            <m:sSub>
                              <m:sSubPr>
                                <m:ctrlPr>
                                  <a:rPr lang="es-PE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PE" i="1">
                                    <a:latin typeface="Cambria Math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s-PE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s-PE" dirty="0"/>
              </a:p>
              <a:p>
                <a:pPr marL="0" indent="0" algn="just" fontAlgn="auto">
                  <a:spcAft>
                    <a:spcPts val="0"/>
                  </a:spcAft>
                  <a:buFont typeface="Symbol" pitchFamily="18" charset="2"/>
                  <a:buNone/>
                </a:pPr>
                <a:r>
                  <a:rPr lang="es-PE" sz="2000" dirty="0"/>
                  <a:t>        Donde:</a:t>
                </a:r>
              </a:p>
              <a:p>
                <a:pPr marL="0" indent="0" algn="just" fontAlgn="auto">
                  <a:spcAft>
                    <a:spcPts val="0"/>
                  </a:spcAft>
                  <a:buFont typeface="Symbol" pitchFamily="18" charset="2"/>
                  <a:buNone/>
                </a:pPr>
                <a:r>
                  <a:rPr lang="es-PE" sz="2000" dirty="0"/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PE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s-PE" sz="2000" i="1">
                            <a:latin typeface="Cambria Math"/>
                          </a:rPr>
                          <m:t>∆</m:t>
                        </m:r>
                      </m:e>
                      <m:sub>
                        <m:r>
                          <a:rPr lang="es-PE" sz="2000" i="1">
                            <a:latin typeface="Cambria Math"/>
                          </a:rPr>
                          <m:t>1(</m:t>
                        </m:r>
                        <m:r>
                          <a:rPr lang="es-PE" sz="2000" i="1">
                            <a:latin typeface="Cambria Math"/>
                          </a:rPr>
                          <m:t>𝑥</m:t>
                        </m:r>
                        <m:r>
                          <a:rPr lang="es-PE" sz="2000" i="1">
                            <a:latin typeface="Cambria Math"/>
                          </a:rPr>
                          <m:t>;</m:t>
                        </m:r>
                        <m:r>
                          <a:rPr lang="es-PE" sz="2000" i="1">
                            <a:latin typeface="Cambria Math"/>
                          </a:rPr>
                          <m:t>𝑦</m:t>
                        </m:r>
                        <m:r>
                          <a:rPr lang="es-PE" sz="2000" i="1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s-PE" sz="2000" i="1">
                        <a:latin typeface="Cambria Math"/>
                      </a:rPr>
                      <m:t>=3</m:t>
                    </m:r>
                    <m:r>
                      <a:rPr lang="es-PE" sz="2000" i="1">
                        <a:latin typeface="Cambria Math"/>
                      </a:rPr>
                      <m:t>𝑥</m:t>
                    </m:r>
                    <m:r>
                      <a:rPr lang="es-PE" sz="2000" i="1">
                        <a:latin typeface="Cambria Math"/>
                      </a:rPr>
                      <m:t>−2</m:t>
                    </m:r>
                    <m:r>
                      <a:rPr lang="es-PE" sz="2000" i="1">
                        <a:latin typeface="Cambria Math"/>
                      </a:rPr>
                      <m:t>𝑦</m:t>
                    </m:r>
                  </m:oMath>
                </a14:m>
                <a:endParaRPr lang="es-PE" sz="2000" b="1" dirty="0"/>
              </a:p>
              <a:p>
                <a:pPr marL="0" indent="0" algn="just" fontAlgn="auto">
                  <a:spcAft>
                    <a:spcPts val="0"/>
                  </a:spcAft>
                  <a:buFont typeface="Symbol" pitchFamily="18" charset="2"/>
                  <a:buNone/>
                </a:pPr>
                <a:r>
                  <a:rPr lang="es-PE" sz="2000" dirty="0"/>
                  <a:t>       </a:t>
                </a:r>
                <a14:m>
                  <m:oMath xmlns:m="http://schemas.openxmlformats.org/officeDocument/2006/math">
                    <m:r>
                      <a:rPr lang="es-PE" sz="2000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s-PE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s-PE" sz="2000" i="1">
                            <a:latin typeface="Cambria Math"/>
                          </a:rPr>
                          <m:t>∆</m:t>
                        </m:r>
                      </m:e>
                      <m:sub>
                        <m:r>
                          <a:rPr lang="es-PE" sz="2000" i="1">
                            <a:latin typeface="Cambria Math"/>
                          </a:rPr>
                          <m:t>2(</m:t>
                        </m:r>
                        <m:r>
                          <a:rPr lang="es-PE" sz="2000" i="1">
                            <a:latin typeface="Cambria Math"/>
                          </a:rPr>
                          <m:t>𝑥</m:t>
                        </m:r>
                        <m:r>
                          <a:rPr lang="es-PE" sz="2000" i="1">
                            <a:latin typeface="Cambria Math"/>
                          </a:rPr>
                          <m:t>;</m:t>
                        </m:r>
                        <m:r>
                          <a:rPr lang="es-PE" sz="2000" i="1">
                            <a:latin typeface="Cambria Math"/>
                          </a:rPr>
                          <m:t>𝑦</m:t>
                        </m:r>
                        <m:r>
                          <a:rPr lang="es-PE" sz="2000" i="1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s-PE" sz="2000" i="1">
                        <a:latin typeface="Cambria Math"/>
                      </a:rPr>
                      <m:t>=3</m:t>
                    </m:r>
                    <m:r>
                      <a:rPr lang="es-PE" sz="2000" i="1">
                        <a:latin typeface="Cambria Math"/>
                      </a:rPr>
                      <m:t>𝑥</m:t>
                    </m:r>
                    <m:r>
                      <a:rPr lang="es-PE" sz="2000" i="1">
                        <a:latin typeface="Cambria Math"/>
                      </a:rPr>
                      <m:t>−4</m:t>
                    </m:r>
                    <m:r>
                      <a:rPr lang="es-PE" sz="2000" i="1">
                        <a:latin typeface="Cambria Math"/>
                      </a:rPr>
                      <m:t>𝑦</m:t>
                    </m:r>
                  </m:oMath>
                </a14:m>
                <a:endParaRPr lang="es-PE" sz="2000" b="1" dirty="0"/>
              </a:p>
              <a:p>
                <a:pPr marL="0" indent="0" algn="just" fontAlgn="auto">
                  <a:spcAft>
                    <a:spcPts val="0"/>
                  </a:spcAft>
                  <a:buFont typeface="Symbol" pitchFamily="18" charset="2"/>
                  <a:buNone/>
                </a:pPr>
                <a:r>
                  <a:rPr lang="es-PE" dirty="0"/>
                  <a:t>       Hallar M si se sabe que x=3 además y=4</a:t>
                </a:r>
              </a:p>
              <a:p>
                <a:pPr marL="457200" indent="-457200" algn="just" fontAlgn="auto">
                  <a:spcAft>
                    <a:spcPts val="0"/>
                  </a:spcAft>
                  <a:buFont typeface="+mj-lt"/>
                  <a:buAutoNum type="arabicPeriod" startAt="4"/>
                </a:pPr>
                <a:endParaRPr lang="es-PE" b="1" dirty="0"/>
              </a:p>
              <a:p>
                <a:pPr marL="457200" indent="-457200" algn="just" fontAlgn="auto">
                  <a:spcAft>
                    <a:spcPts val="0"/>
                  </a:spcAft>
                  <a:buFont typeface="+mj-lt"/>
                  <a:buAutoNum type="arabicPeriod" startAt="5"/>
                </a:pPr>
                <a:r>
                  <a:rPr lang="es-PE" dirty="0"/>
                  <a:t>Si “x” es el número de unidades vendidas, el ingreso total de una empresa está definido por P(x)=25x; el costo total por CT(x)=1000+5x y se sabe que la ganancia total es GT(x)=P(x)-CT(x), determinar la ganancia total (GT) cuando se venden 100 unidades.</a:t>
                </a:r>
              </a:p>
            </p:txBody>
          </p:sp>
        </mc:Choice>
        <mc:Fallback xmlns="">
          <p:sp>
            <p:nvSpPr>
              <p:cNvPr id="6" name="2 Marcador de contenid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480" y="1916832"/>
                <a:ext cx="9320213" cy="4248150"/>
              </a:xfrm>
              <a:prstGeom prst="rect">
                <a:avLst/>
              </a:prstGeom>
              <a:blipFill rotWithShape="1">
                <a:blip r:embed="rId3"/>
                <a:stretch>
                  <a:fillRect l="-1046" r="-981" b="-344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66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69568" y="1772816"/>
            <a:ext cx="8915400" cy="2079104"/>
          </a:xfrm>
        </p:spPr>
        <p:txBody>
          <a:bodyPr>
            <a:noAutofit/>
          </a:bodyPr>
          <a:lstStyle/>
          <a:p>
            <a:r>
              <a:rPr lang="es-PE" sz="66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¡Ahora todos a practicar!</a:t>
            </a:r>
            <a:endParaRPr lang="es-PE" sz="66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96" y="3382005"/>
            <a:ext cx="2068344" cy="2706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185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2f03956a7dac3bf97ca9534986ecc2166668c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Matematica">
      <a:dk1>
        <a:sysClr val="windowText" lastClr="000000"/>
      </a:dk1>
      <a:lt1>
        <a:srgbClr val="FFFFFF"/>
      </a:lt1>
      <a:dk2>
        <a:srgbClr val="0F243E"/>
      </a:dk2>
      <a:lt2>
        <a:srgbClr val="E7EDF5"/>
      </a:lt2>
      <a:accent1>
        <a:srgbClr val="28466A"/>
      </a:accent1>
      <a:accent2>
        <a:srgbClr val="C0504D"/>
      </a:accent2>
      <a:accent3>
        <a:srgbClr val="3D6AA1"/>
      </a:accent3>
      <a:accent4>
        <a:srgbClr val="B2A2C7"/>
      </a:accent4>
      <a:accent5>
        <a:srgbClr val="92CDD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1694</TotalTime>
  <Words>364</Words>
  <Application>Microsoft Office PowerPoint</Application>
  <PresentationFormat>A4 (210 x 297 mm)</PresentationFormat>
  <Paragraphs>64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Forma de onda</vt:lpstr>
      <vt:lpstr>Ecuación</vt:lpstr>
      <vt:lpstr>Presentación de PowerPoint</vt:lpstr>
      <vt:lpstr>VALOR NUMÉRICO 1</vt:lpstr>
      <vt:lpstr>Al finalizar la sesión de aprendizaje el alumno comprende y aplica el valor numérico en expresiones algebraicas sin dificultad.</vt:lpstr>
      <vt:lpstr>    ESQUEMA DE LA UNIDAD</vt:lpstr>
      <vt:lpstr>Presentación de PowerPoint</vt:lpstr>
      <vt:lpstr>CAMBIO DE VARIABLE</vt:lpstr>
      <vt:lpstr>EJERCICIOS EXPLICATIVOS</vt:lpstr>
      <vt:lpstr>EJERCICIOS EXPLICATIVOS</vt:lpstr>
      <vt:lpstr>¡Ahora todos a practicar!</vt:lpstr>
      <vt:lpstr>EJERCICIO RETO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</dc:title>
  <dc:creator>UNIVERSIDAD TECNOLOGICA DEL PERU</dc:creator>
  <cp:lastModifiedBy>Marlene Mendoza</cp:lastModifiedBy>
  <cp:revision>125</cp:revision>
  <dcterms:created xsi:type="dcterms:W3CDTF">2005-04-11T11:51:12Z</dcterms:created>
  <dcterms:modified xsi:type="dcterms:W3CDTF">2016-04-23T23:31:20Z</dcterms:modified>
</cp:coreProperties>
</file>