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5"/>
  </p:notesMasterIdLst>
  <p:sldIdLst>
    <p:sldId id="329" r:id="rId2"/>
    <p:sldId id="328" r:id="rId3"/>
    <p:sldId id="273" r:id="rId4"/>
    <p:sldId id="310" r:id="rId5"/>
    <p:sldId id="311" r:id="rId6"/>
    <p:sldId id="314" r:id="rId7"/>
    <p:sldId id="307" r:id="rId8"/>
    <p:sldId id="315" r:id="rId9"/>
    <p:sldId id="319" r:id="rId10"/>
    <p:sldId id="320" r:id="rId11"/>
    <p:sldId id="324" r:id="rId12"/>
    <p:sldId id="321" r:id="rId13"/>
    <p:sldId id="330" r:id="rId14"/>
  </p:sldIdLst>
  <p:sldSz cx="9906000" cy="6858000" type="A4"/>
  <p:notesSz cx="6858000" cy="9144000"/>
  <p:custDataLst>
    <p:tags r:id="rId16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FF"/>
    <a:srgbClr val="FF0000"/>
    <a:srgbClr val="FF0066"/>
    <a:srgbClr val="0000FF"/>
    <a:srgbClr val="6600FF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5252" autoAdjust="0"/>
  </p:normalViewPr>
  <p:slideViewPr>
    <p:cSldViewPr>
      <p:cViewPr varScale="1">
        <p:scale>
          <a:sx n="70" d="100"/>
          <a:sy n="70" d="100"/>
        </p:scale>
        <p:origin x="-912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10C1AD-0DC5-4277-9ECA-CC292663C1BE}" type="doc">
      <dgm:prSet loTypeId="urn:microsoft.com/office/officeart/2005/8/layout/hierarchy1" loCatId="hierarchy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s-PE"/>
        </a:p>
      </dgm:t>
    </dgm:pt>
    <dgm:pt modelId="{B50BB0C5-4E1B-4570-B7DA-5EA117BEFB16}">
      <dgm:prSet phldrT="[Texto]" custT="1"/>
      <dgm:spPr>
        <a:solidFill>
          <a:srgbClr val="FFFF00">
            <a:alpha val="90000"/>
          </a:srgbClr>
        </a:solidFill>
      </dgm:spPr>
      <dgm:t>
        <a:bodyPr/>
        <a:lstStyle/>
        <a:p>
          <a:pPr rtl="0"/>
          <a:r>
            <a:rPr lang="es-PE" sz="2000" b="1" dirty="0" smtClean="0">
              <a:solidFill>
                <a:schemeClr val="tx2"/>
              </a:solidFill>
              <a:latin typeface="+mj-lt"/>
              <a:cs typeface="Times New Roman" pitchFamily="18" charset="0"/>
            </a:rPr>
            <a:t>TÉRMINOS SEMEJANTES. </a:t>
          </a:r>
          <a:r>
            <a:rPr lang="es-PE" sz="2000" b="1" dirty="0" smtClean="0">
              <a:solidFill>
                <a:schemeClr val="tx2"/>
              </a:solidFill>
              <a:latin typeface="+mj-lt"/>
              <a:cs typeface="Times New Roman" pitchFamily="18" charset="0"/>
            </a:rPr>
            <a:t>VALOR </a:t>
          </a:r>
          <a:r>
            <a:rPr lang="es-PE" sz="2000" b="1" dirty="0" smtClean="0">
              <a:solidFill>
                <a:schemeClr val="tx2"/>
              </a:solidFill>
              <a:latin typeface="+mj-lt"/>
              <a:cs typeface="Times New Roman" pitchFamily="18" charset="0"/>
            </a:rPr>
            <a:t>NUMÉRICO.</a:t>
          </a:r>
          <a:endParaRPr lang="es-PE" sz="2000" b="1" dirty="0">
            <a:solidFill>
              <a:schemeClr val="tx2"/>
            </a:solidFill>
            <a:latin typeface="+mj-lt"/>
            <a:cs typeface="Times New Roman" pitchFamily="18" charset="0"/>
          </a:endParaRPr>
        </a:p>
      </dgm:t>
    </dgm:pt>
    <dgm:pt modelId="{51830B18-B0B6-438B-A68B-BD27C640682E}" type="sibTrans" cxnId="{B46004CF-467D-41FE-8846-E27B4DB3A61B}">
      <dgm:prSet/>
      <dgm:spPr/>
      <dgm:t>
        <a:bodyPr/>
        <a:lstStyle/>
        <a:p>
          <a:endParaRPr lang="es-PE"/>
        </a:p>
      </dgm:t>
    </dgm:pt>
    <dgm:pt modelId="{14C6C557-8CF9-4539-8914-59CF11FB3DEA}" type="parTrans" cxnId="{B46004CF-467D-41FE-8846-E27B4DB3A61B}">
      <dgm:prSet/>
      <dgm:spPr/>
      <dgm:t>
        <a:bodyPr/>
        <a:lstStyle/>
        <a:p>
          <a:endParaRPr lang="es-PE"/>
        </a:p>
      </dgm:t>
    </dgm:pt>
    <dgm:pt modelId="{3CA1CAD9-60C4-4DC3-8A1E-4C16B3DB2FE4}">
      <dgm:prSet phldrT="[Texto]" custT="1"/>
      <dgm:spPr>
        <a:solidFill>
          <a:srgbClr val="FFFF00">
            <a:alpha val="90000"/>
          </a:srgbClr>
        </a:solidFill>
      </dgm:spPr>
      <dgm:t>
        <a:bodyPr/>
        <a:lstStyle/>
        <a:p>
          <a:pPr algn="l" rtl="0"/>
          <a:r>
            <a:rPr kumimoji="0" lang="es-PE" sz="1600" b="1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j-ea"/>
              <a:cs typeface="Times New Roman" pitchFamily="18" charset="0"/>
            </a:rPr>
            <a:t>TÉRMINO </a:t>
          </a:r>
          <a:r>
            <a:rPr kumimoji="0" lang="es-PE" sz="1600" b="1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j-ea"/>
              <a:cs typeface="Times New Roman" pitchFamily="18" charset="0"/>
            </a:rPr>
            <a:t>ALGEBRAICO</a:t>
          </a:r>
        </a:p>
        <a:p>
          <a:pPr algn="l" rtl="0"/>
          <a:endParaRPr kumimoji="0" lang="es-PE" sz="1600" b="0" i="0" u="none" strike="noStrike" cap="none" spc="0" normalizeH="0" baseline="0" noProof="0" dirty="0" smtClean="0">
            <a:ln/>
            <a:effectLst/>
            <a:uLnTx/>
            <a:uFillTx/>
            <a:latin typeface="+mn-lt"/>
            <a:ea typeface="+mj-ea"/>
            <a:cs typeface="Times New Roman" pitchFamily="18" charset="0"/>
          </a:endParaRPr>
        </a:p>
        <a:p>
          <a:pPr algn="l" rtl="0"/>
          <a:r>
            <a:rPr kumimoji="0" lang="es-PE" sz="16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j-ea"/>
              <a:cs typeface="Times New Roman" pitchFamily="18" charset="0"/>
            </a:rPr>
            <a:t>- ELEMENTOS</a:t>
          </a:r>
        </a:p>
        <a:p>
          <a:pPr algn="l" rtl="0"/>
          <a:r>
            <a:rPr kumimoji="0" lang="es-PE" sz="16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j-ea"/>
              <a:cs typeface="Times New Roman" pitchFamily="18" charset="0"/>
            </a:rPr>
            <a:t>- TÉRMINOS SEMEJANTES</a:t>
          </a:r>
        </a:p>
        <a:p>
          <a:pPr algn="l" rtl="0"/>
          <a:r>
            <a:rPr kumimoji="0" lang="es-PE" sz="16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j-ea"/>
              <a:cs typeface="Times New Roman" pitchFamily="18" charset="0"/>
            </a:rPr>
            <a:t>- REDUCCIÓN DE TERMINOS  SEMEJANTES</a:t>
          </a:r>
        </a:p>
      </dgm:t>
    </dgm:pt>
    <dgm:pt modelId="{F7871A60-3AA1-42C0-B9E4-56D9FC46F62C}" type="sibTrans" cxnId="{23977D96-6E7D-4FB8-AF2B-BA0D888C3C77}">
      <dgm:prSet/>
      <dgm:spPr/>
      <dgm:t>
        <a:bodyPr/>
        <a:lstStyle/>
        <a:p>
          <a:endParaRPr lang="es-PE"/>
        </a:p>
      </dgm:t>
    </dgm:pt>
    <dgm:pt modelId="{86F78832-BBB5-4A3B-8E9E-720B8DC7CA31}" type="parTrans" cxnId="{23977D96-6E7D-4FB8-AF2B-BA0D888C3C77}">
      <dgm:prSet/>
      <dgm:spPr/>
      <dgm:t>
        <a:bodyPr/>
        <a:lstStyle/>
        <a:p>
          <a:endParaRPr lang="es-PE"/>
        </a:p>
      </dgm:t>
    </dgm:pt>
    <dgm:pt modelId="{0C7ED09F-8048-41B8-BDCB-3A6B103FD97B}">
      <dgm:prSet custT="1"/>
      <dgm:spPr>
        <a:solidFill>
          <a:srgbClr val="00B050">
            <a:alpha val="90000"/>
          </a:srgbClr>
        </a:solidFill>
      </dgm:spPr>
      <dgm:t>
        <a:bodyPr anchor="t"/>
        <a:lstStyle/>
        <a:p>
          <a:pPr algn="l" rtl="0"/>
          <a:endParaRPr kumimoji="0" lang="es-PE" sz="1600" b="1" i="0" u="none" strike="noStrike" cap="none" spc="0" normalizeH="0" noProof="0" dirty="0" smtClean="0">
            <a:ln/>
            <a:effectLst/>
            <a:uLnTx/>
            <a:uFillTx/>
            <a:latin typeface="+mj-lt"/>
            <a:ea typeface="+mj-ea"/>
            <a:cs typeface="Times New Roman" pitchFamily="18" charset="0"/>
          </a:endParaRPr>
        </a:p>
        <a:p>
          <a:pPr algn="l" rtl="0"/>
          <a:r>
            <a:rPr kumimoji="0" lang="es-PE" sz="1600" b="1" i="0" u="none" strike="noStrike" cap="none" spc="0" normalizeH="0" noProof="0" dirty="0" smtClean="0">
              <a:ln/>
              <a:effectLst/>
              <a:uLnTx/>
              <a:uFillTx/>
              <a:latin typeface="+mj-lt"/>
              <a:ea typeface="+mj-ea"/>
              <a:cs typeface="Times New Roman" pitchFamily="18" charset="0"/>
            </a:rPr>
            <a:t>VALOR </a:t>
          </a:r>
          <a:r>
            <a:rPr kumimoji="0" lang="es-PE" sz="1600" b="1" i="0" u="none" strike="noStrike" cap="none" spc="0" normalizeH="0" noProof="0" dirty="0" smtClean="0">
              <a:ln/>
              <a:effectLst/>
              <a:uLnTx/>
              <a:uFillTx/>
              <a:latin typeface="+mj-lt"/>
              <a:ea typeface="+mj-ea"/>
              <a:cs typeface="Times New Roman" pitchFamily="18" charset="0"/>
            </a:rPr>
            <a:t>NUMÉRICO</a:t>
          </a:r>
        </a:p>
        <a:p>
          <a:pPr algn="l" rtl="0"/>
          <a:endParaRPr kumimoji="0" lang="es-PE" sz="1400" b="0" i="0" u="none" strike="noStrike" cap="none" spc="0" normalizeH="0" baseline="0" noProof="0" dirty="0" smtClean="0">
            <a:ln/>
            <a:effectLst/>
            <a:uLnTx/>
            <a:uFillTx/>
            <a:latin typeface="+mj-lt"/>
            <a:ea typeface="+mj-ea"/>
            <a:cs typeface="Times New Roman" pitchFamily="18" charset="0"/>
          </a:endParaRPr>
        </a:p>
        <a:p>
          <a:pPr algn="l" rtl="0"/>
          <a:r>
            <a:rPr kumimoji="0" lang="es-PE" sz="1400" b="0" i="0" u="none" strike="noStrike" cap="none" spc="0" normalizeH="0" baseline="0" noProof="0" dirty="0" smtClean="0">
              <a:ln/>
              <a:effectLst/>
              <a:uLnTx/>
              <a:uFillTx/>
              <a:latin typeface="+mj-lt"/>
              <a:ea typeface="+mj-ea"/>
              <a:cs typeface="Times New Roman" pitchFamily="18" charset="0"/>
            </a:rPr>
            <a:t>- DEFINICIÓN</a:t>
          </a:r>
        </a:p>
        <a:p>
          <a:pPr algn="l" rtl="0"/>
          <a:r>
            <a:rPr kumimoji="0" lang="es-PE" sz="1400" b="0" i="0" u="none" strike="noStrike" cap="none" spc="0" normalizeH="0" baseline="0" noProof="0" dirty="0" smtClean="0">
              <a:ln/>
              <a:effectLst/>
              <a:uLnTx/>
              <a:uFillTx/>
              <a:latin typeface="+mj-lt"/>
              <a:ea typeface="+mj-ea"/>
              <a:cs typeface="Times New Roman" pitchFamily="18" charset="0"/>
            </a:rPr>
            <a:t>- VALOR NUMÉRICO</a:t>
          </a:r>
        </a:p>
        <a:p>
          <a:pPr algn="l" rtl="0"/>
          <a:r>
            <a:rPr kumimoji="0" lang="es-PE" sz="1400" b="0" i="0" u="none" strike="noStrike" cap="none" spc="0" normalizeH="0" baseline="0" noProof="0" dirty="0" smtClean="0">
              <a:ln/>
              <a:effectLst/>
              <a:uLnTx/>
              <a:uFillTx/>
              <a:latin typeface="+mj-lt"/>
              <a:ea typeface="+mj-ea"/>
              <a:cs typeface="Times New Roman" pitchFamily="18" charset="0"/>
            </a:rPr>
            <a:t>- CAMBIO DE VARIABLE</a:t>
          </a:r>
        </a:p>
      </dgm:t>
    </dgm:pt>
    <dgm:pt modelId="{E70028C2-B5CA-41B9-A3A2-857964F6959B}" type="sibTrans" cxnId="{E9AB3E65-7B43-4A7A-9544-4EA47078C307}">
      <dgm:prSet/>
      <dgm:spPr/>
      <dgm:t>
        <a:bodyPr/>
        <a:lstStyle/>
        <a:p>
          <a:endParaRPr lang="es-PE"/>
        </a:p>
      </dgm:t>
    </dgm:pt>
    <dgm:pt modelId="{96756C56-8E08-4BC2-9C72-825CF6A94C71}" type="parTrans" cxnId="{E9AB3E65-7B43-4A7A-9544-4EA47078C307}">
      <dgm:prSet/>
      <dgm:spPr/>
      <dgm:t>
        <a:bodyPr/>
        <a:lstStyle/>
        <a:p>
          <a:endParaRPr lang="es-PE"/>
        </a:p>
      </dgm:t>
    </dgm:pt>
    <dgm:pt modelId="{13D5FBB9-9847-4EE8-B71E-08F4655D9C8B}" type="pres">
      <dgm:prSet presAssocID="{6D10C1AD-0DC5-4277-9ECA-CC292663C1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D4B6FC51-954F-43AB-8EE8-F959752A5616}" type="pres">
      <dgm:prSet presAssocID="{B50BB0C5-4E1B-4570-B7DA-5EA117BEFB16}" presName="hierRoot1" presStyleCnt="0"/>
      <dgm:spPr/>
    </dgm:pt>
    <dgm:pt modelId="{30A489D5-2D2A-4ED1-A479-0495F98CED78}" type="pres">
      <dgm:prSet presAssocID="{B50BB0C5-4E1B-4570-B7DA-5EA117BEFB16}" presName="composite" presStyleCnt="0"/>
      <dgm:spPr/>
    </dgm:pt>
    <dgm:pt modelId="{97BCF3A8-6D30-4512-86DA-F583C2F3A08E}" type="pres">
      <dgm:prSet presAssocID="{B50BB0C5-4E1B-4570-B7DA-5EA117BEFB16}" presName="background" presStyleLbl="node0" presStyleIdx="0" presStyleCnt="1"/>
      <dgm:spPr/>
    </dgm:pt>
    <dgm:pt modelId="{F7E455F3-9B8E-46C0-AE52-890D0CBB688C}" type="pres">
      <dgm:prSet presAssocID="{B50BB0C5-4E1B-4570-B7DA-5EA117BEFB1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EB85F1EF-D255-4197-847D-114FB75E95D4}" type="pres">
      <dgm:prSet presAssocID="{B50BB0C5-4E1B-4570-B7DA-5EA117BEFB16}" presName="hierChild2" presStyleCnt="0"/>
      <dgm:spPr/>
    </dgm:pt>
    <dgm:pt modelId="{332A664F-FFB6-4609-8D87-D534279E6EFE}" type="pres">
      <dgm:prSet presAssocID="{86F78832-BBB5-4A3B-8E9E-720B8DC7CA31}" presName="Name10" presStyleLbl="parChTrans1D2" presStyleIdx="0" presStyleCnt="2"/>
      <dgm:spPr/>
      <dgm:t>
        <a:bodyPr/>
        <a:lstStyle/>
        <a:p>
          <a:endParaRPr lang="es-PE"/>
        </a:p>
      </dgm:t>
    </dgm:pt>
    <dgm:pt modelId="{B600DAB6-7EDF-42A9-9041-BA6141770A57}" type="pres">
      <dgm:prSet presAssocID="{3CA1CAD9-60C4-4DC3-8A1E-4C16B3DB2FE4}" presName="hierRoot2" presStyleCnt="0"/>
      <dgm:spPr/>
    </dgm:pt>
    <dgm:pt modelId="{75E1F979-FA3B-46B8-ABA0-6A9DDFC7A3DC}" type="pres">
      <dgm:prSet presAssocID="{3CA1CAD9-60C4-4DC3-8A1E-4C16B3DB2FE4}" presName="composite2" presStyleCnt="0"/>
      <dgm:spPr/>
    </dgm:pt>
    <dgm:pt modelId="{43329777-BF7C-468E-BA67-326C73A7EEDD}" type="pres">
      <dgm:prSet presAssocID="{3CA1CAD9-60C4-4DC3-8A1E-4C16B3DB2FE4}" presName="background2" presStyleLbl="node2" presStyleIdx="0" presStyleCnt="2"/>
      <dgm:spPr/>
    </dgm:pt>
    <dgm:pt modelId="{6055F327-6FBD-46A5-9AD3-C7E7B266F598}" type="pres">
      <dgm:prSet presAssocID="{3CA1CAD9-60C4-4DC3-8A1E-4C16B3DB2FE4}" presName="text2" presStyleLbl="fgAcc2" presStyleIdx="0" presStyleCnt="2" custScaleX="148389" custScaleY="232389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80FABF47-ACEC-44EB-81DF-A25EF12A790B}" type="pres">
      <dgm:prSet presAssocID="{3CA1CAD9-60C4-4DC3-8A1E-4C16B3DB2FE4}" presName="hierChild3" presStyleCnt="0"/>
      <dgm:spPr/>
    </dgm:pt>
    <dgm:pt modelId="{FB8E6456-F70F-4D93-A5E1-69DAD85FA27E}" type="pres">
      <dgm:prSet presAssocID="{96756C56-8E08-4BC2-9C72-825CF6A94C71}" presName="Name10" presStyleLbl="parChTrans1D2" presStyleIdx="1" presStyleCnt="2"/>
      <dgm:spPr/>
      <dgm:t>
        <a:bodyPr/>
        <a:lstStyle/>
        <a:p>
          <a:endParaRPr lang="es-PE"/>
        </a:p>
      </dgm:t>
    </dgm:pt>
    <dgm:pt modelId="{ADA619CF-CBAB-45D8-ABF4-9CFFDE83D385}" type="pres">
      <dgm:prSet presAssocID="{0C7ED09F-8048-41B8-BDCB-3A6B103FD97B}" presName="hierRoot2" presStyleCnt="0"/>
      <dgm:spPr/>
    </dgm:pt>
    <dgm:pt modelId="{0BDD7C41-8644-4F9B-A375-B0E85D8737F4}" type="pres">
      <dgm:prSet presAssocID="{0C7ED09F-8048-41B8-BDCB-3A6B103FD97B}" presName="composite2" presStyleCnt="0"/>
      <dgm:spPr/>
    </dgm:pt>
    <dgm:pt modelId="{8CD86951-04B1-4078-8818-E1E8F1392E17}" type="pres">
      <dgm:prSet presAssocID="{0C7ED09F-8048-41B8-BDCB-3A6B103FD97B}" presName="background2" presStyleLbl="node2" presStyleIdx="1" presStyleCnt="2"/>
      <dgm:spPr/>
    </dgm:pt>
    <dgm:pt modelId="{BEB0E2CC-469D-4E50-90C9-99C322826C3B}" type="pres">
      <dgm:prSet presAssocID="{0C7ED09F-8048-41B8-BDCB-3A6B103FD97B}" presName="text2" presStyleLbl="fgAcc2" presStyleIdx="1" presStyleCnt="2" custScaleX="135519" custScaleY="191148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62C3DAF0-943E-40D3-9D6D-9A97E7C1424E}" type="pres">
      <dgm:prSet presAssocID="{0C7ED09F-8048-41B8-BDCB-3A6B103FD97B}" presName="hierChild3" presStyleCnt="0"/>
      <dgm:spPr/>
    </dgm:pt>
  </dgm:ptLst>
  <dgm:cxnLst>
    <dgm:cxn modelId="{E9AB3E65-7B43-4A7A-9544-4EA47078C307}" srcId="{B50BB0C5-4E1B-4570-B7DA-5EA117BEFB16}" destId="{0C7ED09F-8048-41B8-BDCB-3A6B103FD97B}" srcOrd="1" destOrd="0" parTransId="{96756C56-8E08-4BC2-9C72-825CF6A94C71}" sibTransId="{E70028C2-B5CA-41B9-A3A2-857964F6959B}"/>
    <dgm:cxn modelId="{EFE3C874-FB03-4E52-81B0-FBB30B893451}" type="presOf" srcId="{0C7ED09F-8048-41B8-BDCB-3A6B103FD97B}" destId="{BEB0E2CC-469D-4E50-90C9-99C322826C3B}" srcOrd="0" destOrd="0" presId="urn:microsoft.com/office/officeart/2005/8/layout/hierarchy1"/>
    <dgm:cxn modelId="{B46004CF-467D-41FE-8846-E27B4DB3A61B}" srcId="{6D10C1AD-0DC5-4277-9ECA-CC292663C1BE}" destId="{B50BB0C5-4E1B-4570-B7DA-5EA117BEFB16}" srcOrd="0" destOrd="0" parTransId="{14C6C557-8CF9-4539-8914-59CF11FB3DEA}" sibTransId="{51830B18-B0B6-438B-A68B-BD27C640682E}"/>
    <dgm:cxn modelId="{AD56A179-76BC-4553-BA97-28ED40E53D2F}" type="presOf" srcId="{86F78832-BBB5-4A3B-8E9E-720B8DC7CA31}" destId="{332A664F-FFB6-4609-8D87-D534279E6EFE}" srcOrd="0" destOrd="0" presId="urn:microsoft.com/office/officeart/2005/8/layout/hierarchy1"/>
    <dgm:cxn modelId="{23977D96-6E7D-4FB8-AF2B-BA0D888C3C77}" srcId="{B50BB0C5-4E1B-4570-B7DA-5EA117BEFB16}" destId="{3CA1CAD9-60C4-4DC3-8A1E-4C16B3DB2FE4}" srcOrd="0" destOrd="0" parTransId="{86F78832-BBB5-4A3B-8E9E-720B8DC7CA31}" sibTransId="{F7871A60-3AA1-42C0-B9E4-56D9FC46F62C}"/>
    <dgm:cxn modelId="{B6552965-0F36-4501-ABCE-8911652C4B46}" type="presOf" srcId="{96756C56-8E08-4BC2-9C72-825CF6A94C71}" destId="{FB8E6456-F70F-4D93-A5E1-69DAD85FA27E}" srcOrd="0" destOrd="0" presId="urn:microsoft.com/office/officeart/2005/8/layout/hierarchy1"/>
    <dgm:cxn modelId="{4E3B7913-83F8-48ED-BA41-61C25ACF6B9A}" type="presOf" srcId="{6D10C1AD-0DC5-4277-9ECA-CC292663C1BE}" destId="{13D5FBB9-9847-4EE8-B71E-08F4655D9C8B}" srcOrd="0" destOrd="0" presId="urn:microsoft.com/office/officeart/2005/8/layout/hierarchy1"/>
    <dgm:cxn modelId="{54875780-356D-49DB-BE25-4685C468FE1F}" type="presOf" srcId="{3CA1CAD9-60C4-4DC3-8A1E-4C16B3DB2FE4}" destId="{6055F327-6FBD-46A5-9AD3-C7E7B266F598}" srcOrd="0" destOrd="0" presId="urn:microsoft.com/office/officeart/2005/8/layout/hierarchy1"/>
    <dgm:cxn modelId="{4FC2D4E9-920D-4C17-B365-9A68A7CCF093}" type="presOf" srcId="{B50BB0C5-4E1B-4570-B7DA-5EA117BEFB16}" destId="{F7E455F3-9B8E-46C0-AE52-890D0CBB688C}" srcOrd="0" destOrd="0" presId="urn:microsoft.com/office/officeart/2005/8/layout/hierarchy1"/>
    <dgm:cxn modelId="{18B5C3AF-7032-47CC-910C-42D65671EEC7}" type="presParOf" srcId="{13D5FBB9-9847-4EE8-B71E-08F4655D9C8B}" destId="{D4B6FC51-954F-43AB-8EE8-F959752A5616}" srcOrd="0" destOrd="0" presId="urn:microsoft.com/office/officeart/2005/8/layout/hierarchy1"/>
    <dgm:cxn modelId="{859916C0-CA64-41D7-A37F-4A4BD8A61E62}" type="presParOf" srcId="{D4B6FC51-954F-43AB-8EE8-F959752A5616}" destId="{30A489D5-2D2A-4ED1-A479-0495F98CED78}" srcOrd="0" destOrd="0" presId="urn:microsoft.com/office/officeart/2005/8/layout/hierarchy1"/>
    <dgm:cxn modelId="{07F76FB2-D489-431B-A65A-1774410EC5F2}" type="presParOf" srcId="{30A489D5-2D2A-4ED1-A479-0495F98CED78}" destId="{97BCF3A8-6D30-4512-86DA-F583C2F3A08E}" srcOrd="0" destOrd="0" presId="urn:microsoft.com/office/officeart/2005/8/layout/hierarchy1"/>
    <dgm:cxn modelId="{D5F54540-0976-4363-8890-FEF023E0D01B}" type="presParOf" srcId="{30A489D5-2D2A-4ED1-A479-0495F98CED78}" destId="{F7E455F3-9B8E-46C0-AE52-890D0CBB688C}" srcOrd="1" destOrd="0" presId="urn:microsoft.com/office/officeart/2005/8/layout/hierarchy1"/>
    <dgm:cxn modelId="{BB838E0C-B7C7-41FE-8D82-EFCDC4D94D56}" type="presParOf" srcId="{D4B6FC51-954F-43AB-8EE8-F959752A5616}" destId="{EB85F1EF-D255-4197-847D-114FB75E95D4}" srcOrd="1" destOrd="0" presId="urn:microsoft.com/office/officeart/2005/8/layout/hierarchy1"/>
    <dgm:cxn modelId="{4A00885B-4A87-45A4-AEB5-7DEBD9D13F05}" type="presParOf" srcId="{EB85F1EF-D255-4197-847D-114FB75E95D4}" destId="{332A664F-FFB6-4609-8D87-D534279E6EFE}" srcOrd="0" destOrd="0" presId="urn:microsoft.com/office/officeart/2005/8/layout/hierarchy1"/>
    <dgm:cxn modelId="{D0BE2DE6-5A10-486E-A46E-BB82C4E7B6CE}" type="presParOf" srcId="{EB85F1EF-D255-4197-847D-114FB75E95D4}" destId="{B600DAB6-7EDF-42A9-9041-BA6141770A57}" srcOrd="1" destOrd="0" presId="urn:microsoft.com/office/officeart/2005/8/layout/hierarchy1"/>
    <dgm:cxn modelId="{A4E12203-A523-4063-AC11-F1FC67C30FD1}" type="presParOf" srcId="{B600DAB6-7EDF-42A9-9041-BA6141770A57}" destId="{75E1F979-FA3B-46B8-ABA0-6A9DDFC7A3DC}" srcOrd="0" destOrd="0" presId="urn:microsoft.com/office/officeart/2005/8/layout/hierarchy1"/>
    <dgm:cxn modelId="{A56C7A4A-B2B4-4C5B-B1B7-F491C131B4D2}" type="presParOf" srcId="{75E1F979-FA3B-46B8-ABA0-6A9DDFC7A3DC}" destId="{43329777-BF7C-468E-BA67-326C73A7EEDD}" srcOrd="0" destOrd="0" presId="urn:microsoft.com/office/officeart/2005/8/layout/hierarchy1"/>
    <dgm:cxn modelId="{E9883DDE-C204-46ED-8B43-36C384754C96}" type="presParOf" srcId="{75E1F979-FA3B-46B8-ABA0-6A9DDFC7A3DC}" destId="{6055F327-6FBD-46A5-9AD3-C7E7B266F598}" srcOrd="1" destOrd="0" presId="urn:microsoft.com/office/officeart/2005/8/layout/hierarchy1"/>
    <dgm:cxn modelId="{AFE85313-980D-4FB3-86B4-2D841767E748}" type="presParOf" srcId="{B600DAB6-7EDF-42A9-9041-BA6141770A57}" destId="{80FABF47-ACEC-44EB-81DF-A25EF12A790B}" srcOrd="1" destOrd="0" presId="urn:microsoft.com/office/officeart/2005/8/layout/hierarchy1"/>
    <dgm:cxn modelId="{6E867777-514B-4ED6-80BB-3F99DB6C280C}" type="presParOf" srcId="{EB85F1EF-D255-4197-847D-114FB75E95D4}" destId="{FB8E6456-F70F-4D93-A5E1-69DAD85FA27E}" srcOrd="2" destOrd="0" presId="urn:microsoft.com/office/officeart/2005/8/layout/hierarchy1"/>
    <dgm:cxn modelId="{DC9B1673-C350-4DCA-B77E-7323FDE63BA3}" type="presParOf" srcId="{EB85F1EF-D255-4197-847D-114FB75E95D4}" destId="{ADA619CF-CBAB-45D8-ABF4-9CFFDE83D385}" srcOrd="3" destOrd="0" presId="urn:microsoft.com/office/officeart/2005/8/layout/hierarchy1"/>
    <dgm:cxn modelId="{BE26D9A1-6FC8-4AEF-997A-A3A82492521C}" type="presParOf" srcId="{ADA619CF-CBAB-45D8-ABF4-9CFFDE83D385}" destId="{0BDD7C41-8644-4F9B-A375-B0E85D8737F4}" srcOrd="0" destOrd="0" presId="urn:microsoft.com/office/officeart/2005/8/layout/hierarchy1"/>
    <dgm:cxn modelId="{5E59345F-E639-4F98-8639-A44593AD9C22}" type="presParOf" srcId="{0BDD7C41-8644-4F9B-A375-B0E85D8737F4}" destId="{8CD86951-04B1-4078-8818-E1E8F1392E17}" srcOrd="0" destOrd="0" presId="urn:microsoft.com/office/officeart/2005/8/layout/hierarchy1"/>
    <dgm:cxn modelId="{414A5142-B688-47DB-80FC-1F10CD4CD4CE}" type="presParOf" srcId="{0BDD7C41-8644-4F9B-A375-B0E85D8737F4}" destId="{BEB0E2CC-469D-4E50-90C9-99C322826C3B}" srcOrd="1" destOrd="0" presId="urn:microsoft.com/office/officeart/2005/8/layout/hierarchy1"/>
    <dgm:cxn modelId="{0889E9E7-7F2B-4326-8FB0-221A1CDF3F52}" type="presParOf" srcId="{ADA619CF-CBAB-45D8-ABF4-9CFFDE83D385}" destId="{62C3DAF0-943E-40D3-9D6D-9A97E7C1424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E6456-F70F-4D93-A5E1-69DAD85FA27E}">
      <dsp:nvSpPr>
        <dsp:cNvPr id="0" name=""/>
        <dsp:cNvSpPr/>
      </dsp:nvSpPr>
      <dsp:spPr>
        <a:xfrm>
          <a:off x="4502772" y="1185819"/>
          <a:ext cx="1592166" cy="542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915"/>
              </a:lnTo>
              <a:lnTo>
                <a:pt x="1592166" y="369915"/>
              </a:lnTo>
              <a:lnTo>
                <a:pt x="1592166" y="5428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A664F-FFB6-4609-8D87-D534279E6EFE}">
      <dsp:nvSpPr>
        <dsp:cNvPr id="0" name=""/>
        <dsp:cNvSpPr/>
      </dsp:nvSpPr>
      <dsp:spPr>
        <a:xfrm>
          <a:off x="3030709" y="1185819"/>
          <a:ext cx="1472062" cy="542819"/>
        </a:xfrm>
        <a:custGeom>
          <a:avLst/>
          <a:gdLst/>
          <a:ahLst/>
          <a:cxnLst/>
          <a:rect l="0" t="0" r="0" b="0"/>
          <a:pathLst>
            <a:path>
              <a:moveTo>
                <a:pt x="1472062" y="0"/>
              </a:moveTo>
              <a:lnTo>
                <a:pt x="1472062" y="369915"/>
              </a:lnTo>
              <a:lnTo>
                <a:pt x="0" y="369915"/>
              </a:lnTo>
              <a:lnTo>
                <a:pt x="0" y="5428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CF3A8-6D30-4512-86DA-F583C2F3A08E}">
      <dsp:nvSpPr>
        <dsp:cNvPr id="0" name=""/>
        <dsp:cNvSpPr/>
      </dsp:nvSpPr>
      <dsp:spPr>
        <a:xfrm>
          <a:off x="3569558" y="638"/>
          <a:ext cx="1866427" cy="11851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E455F3-9B8E-46C0-AE52-890D0CBB688C}">
      <dsp:nvSpPr>
        <dsp:cNvPr id="0" name=""/>
        <dsp:cNvSpPr/>
      </dsp:nvSpPr>
      <dsp:spPr>
        <a:xfrm>
          <a:off x="3776939" y="197650"/>
          <a:ext cx="1866427" cy="1185181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kern="1200" dirty="0" smtClean="0">
              <a:solidFill>
                <a:schemeClr val="tx2"/>
              </a:solidFill>
              <a:latin typeface="+mj-lt"/>
              <a:cs typeface="Times New Roman" pitchFamily="18" charset="0"/>
            </a:rPr>
            <a:t>TÉRMINOS SEMEJANTES. </a:t>
          </a:r>
          <a:r>
            <a:rPr lang="es-PE" sz="2000" b="1" kern="1200" dirty="0" smtClean="0">
              <a:solidFill>
                <a:schemeClr val="tx2"/>
              </a:solidFill>
              <a:latin typeface="+mj-lt"/>
              <a:cs typeface="Times New Roman" pitchFamily="18" charset="0"/>
            </a:rPr>
            <a:t>VALOR </a:t>
          </a:r>
          <a:r>
            <a:rPr lang="es-PE" sz="2000" b="1" kern="1200" dirty="0" smtClean="0">
              <a:solidFill>
                <a:schemeClr val="tx2"/>
              </a:solidFill>
              <a:latin typeface="+mj-lt"/>
              <a:cs typeface="Times New Roman" pitchFamily="18" charset="0"/>
            </a:rPr>
            <a:t>NUMÉRICO.</a:t>
          </a:r>
          <a:endParaRPr lang="es-PE" sz="2000" b="1" kern="1200" dirty="0">
            <a:solidFill>
              <a:schemeClr val="tx2"/>
            </a:solidFill>
            <a:latin typeface="+mj-lt"/>
            <a:cs typeface="Times New Roman" pitchFamily="18" charset="0"/>
          </a:endParaRPr>
        </a:p>
      </dsp:txBody>
      <dsp:txXfrm>
        <a:off x="3811652" y="232363"/>
        <a:ext cx="1797001" cy="1115755"/>
      </dsp:txXfrm>
    </dsp:sp>
    <dsp:sp modelId="{43329777-BF7C-468E-BA67-326C73A7EEDD}">
      <dsp:nvSpPr>
        <dsp:cNvPr id="0" name=""/>
        <dsp:cNvSpPr/>
      </dsp:nvSpPr>
      <dsp:spPr>
        <a:xfrm>
          <a:off x="1645923" y="1728638"/>
          <a:ext cx="2769572" cy="27542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055F327-6FBD-46A5-9AD3-C7E7B266F598}">
      <dsp:nvSpPr>
        <dsp:cNvPr id="0" name=""/>
        <dsp:cNvSpPr/>
      </dsp:nvSpPr>
      <dsp:spPr>
        <a:xfrm>
          <a:off x="1853304" y="1925650"/>
          <a:ext cx="2769572" cy="2754230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j-ea"/>
              <a:cs typeface="Times New Roman" pitchFamily="18" charset="0"/>
            </a:rPr>
            <a:t>TÉRMINO </a:t>
          </a:r>
          <a:r>
            <a:rPr kumimoji="0" lang="es-PE" sz="1600" b="1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j-ea"/>
              <a:cs typeface="Times New Roman" pitchFamily="18" charset="0"/>
            </a:rPr>
            <a:t>ALGEBRAICO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s-PE" sz="1600" b="0" i="0" u="none" strike="noStrike" kern="1200" cap="none" spc="0" normalizeH="0" baseline="0" noProof="0" dirty="0" smtClean="0">
            <a:ln/>
            <a:effectLst/>
            <a:uLnTx/>
            <a:uFillTx/>
            <a:latin typeface="+mn-lt"/>
            <a:ea typeface="+mj-ea"/>
            <a:cs typeface="Times New Roman" pitchFamily="18" charset="0"/>
          </a:endParaRP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j-ea"/>
              <a:cs typeface="Times New Roman" pitchFamily="18" charset="0"/>
            </a:rPr>
            <a:t>- ELEMENTOS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j-ea"/>
              <a:cs typeface="Times New Roman" pitchFamily="18" charset="0"/>
            </a:rPr>
            <a:t>- TÉRMINOS SEMEJANTES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j-ea"/>
              <a:cs typeface="Times New Roman" pitchFamily="18" charset="0"/>
            </a:rPr>
            <a:t>- REDUCCIÓN DE TERMINOS  SEMEJANTES</a:t>
          </a:r>
        </a:p>
      </dsp:txBody>
      <dsp:txXfrm>
        <a:off x="1933973" y="2006319"/>
        <a:ext cx="2608234" cy="2592892"/>
      </dsp:txXfrm>
    </dsp:sp>
    <dsp:sp modelId="{8CD86951-04B1-4078-8818-E1E8F1392E17}">
      <dsp:nvSpPr>
        <dsp:cNvPr id="0" name=""/>
        <dsp:cNvSpPr/>
      </dsp:nvSpPr>
      <dsp:spPr>
        <a:xfrm>
          <a:off x="4830257" y="1728638"/>
          <a:ext cx="2529363" cy="22654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EB0E2CC-469D-4E50-90C9-99C322826C3B}">
      <dsp:nvSpPr>
        <dsp:cNvPr id="0" name=""/>
        <dsp:cNvSpPr/>
      </dsp:nvSpPr>
      <dsp:spPr>
        <a:xfrm>
          <a:off x="5037638" y="1925650"/>
          <a:ext cx="2529363" cy="2265450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s-PE" sz="1600" b="1" i="0" u="none" strike="noStrike" kern="1200" cap="none" spc="0" normalizeH="0" noProof="0" dirty="0" smtClean="0">
            <a:ln/>
            <a:effectLst/>
            <a:uLnTx/>
            <a:uFillTx/>
            <a:latin typeface="+mj-lt"/>
            <a:ea typeface="+mj-ea"/>
            <a:cs typeface="Times New Roman" pitchFamily="18" charset="0"/>
          </a:endParaRP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noProof="0" dirty="0" smtClean="0">
              <a:ln/>
              <a:effectLst/>
              <a:uLnTx/>
              <a:uFillTx/>
              <a:latin typeface="+mj-lt"/>
              <a:ea typeface="+mj-ea"/>
              <a:cs typeface="Times New Roman" pitchFamily="18" charset="0"/>
            </a:rPr>
            <a:t>VALOR </a:t>
          </a:r>
          <a:r>
            <a:rPr kumimoji="0" lang="es-PE" sz="1600" b="1" i="0" u="none" strike="noStrike" kern="1200" cap="none" spc="0" normalizeH="0" noProof="0" dirty="0" smtClean="0">
              <a:ln/>
              <a:effectLst/>
              <a:uLnTx/>
              <a:uFillTx/>
              <a:latin typeface="+mj-lt"/>
              <a:ea typeface="+mj-ea"/>
              <a:cs typeface="Times New Roman" pitchFamily="18" charset="0"/>
            </a:rPr>
            <a:t>NUMÉRICO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s-PE" sz="1400" b="0" i="0" u="none" strike="noStrike" kern="1200" cap="none" spc="0" normalizeH="0" baseline="0" noProof="0" dirty="0" smtClean="0">
            <a:ln/>
            <a:effectLst/>
            <a:uLnTx/>
            <a:uFillTx/>
            <a:latin typeface="+mj-lt"/>
            <a:ea typeface="+mj-ea"/>
            <a:cs typeface="Times New Roman" pitchFamily="18" charset="0"/>
          </a:endParaRP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400" b="0" i="0" u="none" strike="noStrike" kern="1200" cap="none" spc="0" normalizeH="0" baseline="0" noProof="0" dirty="0" smtClean="0">
              <a:ln/>
              <a:effectLst/>
              <a:uLnTx/>
              <a:uFillTx/>
              <a:latin typeface="+mj-lt"/>
              <a:ea typeface="+mj-ea"/>
              <a:cs typeface="Times New Roman" pitchFamily="18" charset="0"/>
            </a:rPr>
            <a:t>- DEFINICIÓN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400" b="0" i="0" u="none" strike="noStrike" kern="1200" cap="none" spc="0" normalizeH="0" baseline="0" noProof="0" dirty="0" smtClean="0">
              <a:ln/>
              <a:effectLst/>
              <a:uLnTx/>
              <a:uFillTx/>
              <a:latin typeface="+mj-lt"/>
              <a:ea typeface="+mj-ea"/>
              <a:cs typeface="Times New Roman" pitchFamily="18" charset="0"/>
            </a:rPr>
            <a:t>- VALOR NUMÉRICO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400" b="0" i="0" u="none" strike="noStrike" kern="1200" cap="none" spc="0" normalizeH="0" baseline="0" noProof="0" dirty="0" smtClean="0">
              <a:ln/>
              <a:effectLst/>
              <a:uLnTx/>
              <a:uFillTx/>
              <a:latin typeface="+mj-lt"/>
              <a:ea typeface="+mj-ea"/>
              <a:cs typeface="Times New Roman" pitchFamily="18" charset="0"/>
            </a:rPr>
            <a:t>- CAMBIO DE VARIABLE</a:t>
          </a:r>
        </a:p>
      </dsp:txBody>
      <dsp:txXfrm>
        <a:off x="5103991" y="1992003"/>
        <a:ext cx="2396657" cy="2132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s-ES" altLang="es-P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 smtClean="0"/>
              <a:t>Haga clic para modificar el estilo de texto del patrón</a:t>
            </a:r>
          </a:p>
          <a:p>
            <a:pPr lvl="1"/>
            <a:r>
              <a:rPr lang="es-ES" altLang="es-PE" smtClean="0"/>
              <a:t>Segundo nivel</a:t>
            </a:r>
          </a:p>
          <a:p>
            <a:pPr lvl="2"/>
            <a:r>
              <a:rPr lang="es-ES" altLang="es-PE" smtClean="0"/>
              <a:t>Tercer nivel</a:t>
            </a:r>
          </a:p>
          <a:p>
            <a:pPr lvl="3"/>
            <a:r>
              <a:rPr lang="es-ES" altLang="es-PE" smtClean="0"/>
              <a:t>Cuarto nivel</a:t>
            </a:r>
          </a:p>
          <a:p>
            <a:pPr lvl="4"/>
            <a:r>
              <a:rPr lang="es-ES" altLang="es-PE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A016525C-9CBC-4318-A5D4-B4885440CBA5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921717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600200"/>
            <a:ext cx="84201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556001"/>
            <a:ext cx="69342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8374-0EE2-4B13-BDB2-33EC4C03C886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909B-A850-40A7-8BD5-747776934E51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CE8F-EF9B-4ACA-AE1E-A736EA3D76AB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447801"/>
            <a:ext cx="222885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447800"/>
            <a:ext cx="652145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172A-DFC6-4AC9-BBD2-4D6DFB0B9C4D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551392" y="4203592"/>
            <a:ext cx="3116131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837597" y="4075290"/>
            <a:ext cx="6006558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064455" y="4087562"/>
            <a:ext cx="5923645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6076946" y="4074175"/>
            <a:ext cx="3583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29304" y="4058555"/>
            <a:ext cx="9450324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35" y="2463560"/>
            <a:ext cx="84201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1312" y="1437449"/>
            <a:ext cx="695254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61ED-EBA3-4C5F-8BBB-A8BDED54E336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D75D-551D-4C4E-B1F9-C0B45F0D3392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33043" y="2679192"/>
            <a:ext cx="4140708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2679192"/>
            <a:ext cx="4140708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044" y="2678114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3777" y="3429001"/>
            <a:ext cx="4138393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2678113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3429001"/>
            <a:ext cx="4140708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DD67-C196-472E-A12C-CE6F063C42B2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3A7E-9784-470B-8062-F65466C431FE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3059-A1B1-4DC0-BF8F-9DD2C40E1540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30DB-312B-4F93-861A-948384FAD23A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3581401"/>
            <a:ext cx="36322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90600" y="2286000"/>
            <a:ext cx="36322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625" y="1828800"/>
            <a:ext cx="422941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35" y="338667"/>
            <a:ext cx="413036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4028" y="2785533"/>
            <a:ext cx="4136673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AA05-6C0A-4A33-9A08-8FBFE5E02244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050" y="1371600"/>
            <a:ext cx="386334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29304" y="1679429"/>
            <a:ext cx="9450324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338328"/>
            <a:ext cx="89154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3978" y="6250165"/>
            <a:ext cx="410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775" y="6250165"/>
            <a:ext cx="4102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3679" y="6250164"/>
            <a:ext cx="12586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96E28AF-0CE6-4EBC-8002-129F8754459F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40" y="2675467"/>
            <a:ext cx="8025694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Resultado de imagen para la importancia sobre expresiones algebraica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728" y="1844824"/>
            <a:ext cx="5184576" cy="3672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2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348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88504" y="2564904"/>
                <a:ext cx="8928992" cy="3816424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s-ES_tradnl" sz="2800" dirty="0" smtClean="0"/>
                  <a:t>3. Reducir la siguiente expresión algebraica: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s-PE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s-PE" sz="2800" b="0" i="1" smtClean="0">
                        <a:latin typeface="Cambria Math" panose="02040503050406030204" pitchFamily="18" charset="0"/>
                      </a:rPr>
                      <m:t>7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PE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s-PE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s-PE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PE" sz="28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s-PE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s-PE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s-PE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PE" sz="2800" b="0" i="1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s-PE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s-PE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s-PE" sz="28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s-PE" sz="28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s-PE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s-PE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s-PE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PE" sz="2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s-PE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s-PE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s-PE" sz="28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s-PE" sz="2800" dirty="0" smtClean="0"/>
              </a:p>
              <a:p>
                <a:pPr marL="0" indent="0" algn="just">
                  <a:buNone/>
                </a:pPr>
                <a:endParaRPr lang="es-PE" sz="2800" dirty="0"/>
              </a:p>
              <a:p>
                <a:pPr marL="0" lvl="0" indent="0" algn="just">
                  <a:buNone/>
                </a:pPr>
                <a:r>
                  <a:rPr lang="es-ES" sz="2800" dirty="0" smtClean="0"/>
                  <a:t>4. Calcular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𝑝</m:t>
                    </m:r>
                    <m:r>
                      <a:rPr lang="es-PE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PE" sz="28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s-ES" sz="2800" dirty="0" smtClean="0"/>
                  <a:t> para </a:t>
                </a:r>
                <a:r>
                  <a:rPr lang="es-ES" sz="2800" dirty="0"/>
                  <a:t>que se cumpla la siguiente </a:t>
                </a:r>
                <a:r>
                  <a:rPr lang="es-ES" sz="2800" dirty="0" smtClean="0"/>
                  <a:t>igualdad</a:t>
                </a:r>
              </a:p>
              <a:p>
                <a:pPr marL="0" lvl="0" indent="0">
                  <a:buNone/>
                </a:pPr>
                <a:endParaRPr lang="es-PE" sz="2800" dirty="0"/>
              </a:p>
              <a:p>
                <a:pPr marL="0" indent="0" algn="ctr">
                  <a:buNone/>
                </a:pPr>
                <a:r>
                  <a:rPr lang="es-ES" sz="3000" dirty="0" err="1" smtClean="0"/>
                  <a:t>ax</a:t>
                </a:r>
                <a:r>
                  <a:rPr lang="es-ES" sz="3000" baseline="30000" dirty="0" err="1" smtClean="0"/>
                  <a:t>m</a:t>
                </a:r>
                <a:r>
                  <a:rPr lang="es-ES" sz="3000" baseline="30000" dirty="0" smtClean="0"/>
                  <a:t>–1</a:t>
                </a:r>
                <a:r>
                  <a:rPr lang="es-ES" sz="3000" dirty="0" smtClean="0"/>
                  <a:t>y</a:t>
                </a:r>
                <a:r>
                  <a:rPr lang="es-ES" sz="3000" baseline="30000" dirty="0" smtClean="0"/>
                  <a:t>n+5</a:t>
                </a:r>
                <a:r>
                  <a:rPr lang="es-ES" sz="3000" dirty="0" smtClean="0"/>
                  <a:t> </a:t>
                </a:r>
                <a:r>
                  <a:rPr lang="es-ES" sz="3000" dirty="0"/>
                  <a:t>+ 4x</a:t>
                </a:r>
                <a:r>
                  <a:rPr lang="es-ES" sz="3000" baseline="30000" dirty="0"/>
                  <a:t>p+1</a:t>
                </a:r>
                <a:r>
                  <a:rPr lang="es-ES" sz="3000" dirty="0"/>
                  <a:t>y</a:t>
                </a:r>
                <a:r>
                  <a:rPr lang="es-ES" sz="3000" baseline="30000" dirty="0"/>
                  <a:t>q+3</a:t>
                </a:r>
                <a:r>
                  <a:rPr lang="es-ES" sz="3000" dirty="0"/>
                  <a:t> = 6x</a:t>
                </a:r>
                <a:r>
                  <a:rPr lang="es-ES" sz="3000" baseline="30000" dirty="0"/>
                  <a:t>3</a:t>
                </a:r>
                <a:r>
                  <a:rPr lang="es-ES" sz="3000" dirty="0"/>
                  <a:t>y</a:t>
                </a:r>
                <a:r>
                  <a:rPr lang="es-ES" sz="3000" baseline="30000" dirty="0"/>
                  <a:t>2n – </a:t>
                </a:r>
                <a:r>
                  <a:rPr lang="es-ES" sz="3000" baseline="30000" dirty="0" smtClean="0"/>
                  <a:t>4</a:t>
                </a:r>
                <a:endParaRPr lang="es-PE" sz="3000" dirty="0"/>
              </a:p>
            </p:txBody>
          </p:sp>
        </mc:Choice>
        <mc:Fallback xmlns="">
          <p:sp>
            <p:nvSpPr>
              <p:cNvPr id="2" name="1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8504" y="2564904"/>
                <a:ext cx="8928992" cy="3816424"/>
              </a:xfrm>
              <a:blipFill rotWithShape="0">
                <a:blip r:embed="rId2"/>
                <a:stretch>
                  <a:fillRect l="-1365" t="-1597" r="-1433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32520" y="606996"/>
            <a:ext cx="8915400" cy="1252728"/>
          </a:xfrm>
        </p:spPr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EJERCICIOS EXPLICATIVOS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435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88504" y="2564904"/>
                <a:ext cx="8928992" cy="3561259"/>
              </a:xfrm>
            </p:spPr>
            <p:txBody>
              <a:bodyPr/>
              <a:lstStyle/>
              <a:p>
                <a:pPr marL="0" marR="104140" lvl="0" indent="0" algn="just">
                  <a:lnSpc>
                    <a:spcPct val="102000"/>
                  </a:lnSpc>
                  <a:spcAft>
                    <a:spcPts val="0"/>
                  </a:spcAft>
                  <a:buNone/>
                </a:pPr>
                <a:r>
                  <a:rPr lang="es-PE" sz="2600" dirty="0" smtClean="0"/>
                  <a:t>5. Reducir la siguiente expresión algebraica:</a:t>
                </a:r>
              </a:p>
              <a:p>
                <a:pPr marL="0" marR="104140" lvl="0" indent="0" algn="just">
                  <a:lnSpc>
                    <a:spcPct val="102000"/>
                  </a:lnSpc>
                  <a:spcAft>
                    <a:spcPts val="0"/>
                  </a:spcAft>
                  <a:buNone/>
                </a:pPr>
                <a:endParaRPr lang="es-PE" sz="2600" dirty="0" smtClean="0"/>
              </a:p>
              <a:p>
                <a:pPr marL="0" marR="104140" lvl="0" indent="0" algn="just">
                  <a:lnSpc>
                    <a:spcPct val="102000"/>
                  </a:lnSpc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s-PE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PE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P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PE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PE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PE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PE" sz="28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PE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PE" sz="28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e>
                        <m:sup>
                          <m:r>
                            <a:rPr lang="es-PE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PE" sz="2800" b="0" i="1" smtClean="0"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PE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PE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PE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PE" sz="2800" b="0" i="0" smtClean="0">
                          <a:latin typeface="Cambria Math" panose="02040503050406030204" pitchFamily="18" charset="0"/>
                        </a:rPr>
                        <m:t>−12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PE" sz="28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e>
                        <m:sup>
                          <m:r>
                            <a:rPr lang="es-PE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PE" sz="2800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s-PE" sz="2600" dirty="0"/>
              </a:p>
              <a:p>
                <a:pPr marL="0" marR="104140" lvl="0" indent="0" algn="just">
                  <a:lnSpc>
                    <a:spcPct val="102000"/>
                  </a:lnSpc>
                  <a:spcAft>
                    <a:spcPts val="0"/>
                  </a:spcAft>
                  <a:buNone/>
                </a:pPr>
                <a:endParaRPr lang="es-PE" sz="2600" dirty="0" smtClean="0">
                  <a:ea typeface="Times New Roman"/>
                  <a:cs typeface="Times New Roman"/>
                </a:endParaRPr>
              </a:p>
              <a:p>
                <a:pPr marL="0" marR="104140" indent="0" algn="just">
                  <a:lnSpc>
                    <a:spcPct val="102000"/>
                  </a:lnSpc>
                  <a:buNone/>
                </a:pPr>
                <a:endParaRPr lang="es-PE" sz="2600" dirty="0">
                  <a:ea typeface="Times New Roman"/>
                  <a:cs typeface="Times New Roman"/>
                </a:endParaRPr>
              </a:p>
              <a:p>
                <a:pPr marL="0" indent="0" algn="just">
                  <a:buNone/>
                </a:pPr>
                <a:endParaRPr lang="es-PE" dirty="0"/>
              </a:p>
            </p:txBody>
          </p:sp>
        </mc:Choice>
        <mc:Fallback xmlns="">
          <p:sp>
            <p:nvSpPr>
              <p:cNvPr id="2" name="1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8504" y="2564904"/>
                <a:ext cx="8928992" cy="3561259"/>
              </a:xfrm>
              <a:blipFill rotWithShape="0">
                <a:blip r:embed="rId2"/>
                <a:stretch>
                  <a:fillRect l="-1229" t="-1541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32520" y="606996"/>
            <a:ext cx="8915400" cy="1252728"/>
          </a:xfrm>
        </p:spPr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EJERCICIOS EXPLICATIVOS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098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69568" y="1772816"/>
            <a:ext cx="8915400" cy="2079104"/>
          </a:xfrm>
        </p:spPr>
        <p:txBody>
          <a:bodyPr>
            <a:noAutofit/>
          </a:bodyPr>
          <a:lstStyle/>
          <a:p>
            <a:r>
              <a:rPr lang="es-PE" sz="66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¡Ahora todos a practicar!</a:t>
            </a:r>
            <a:endParaRPr lang="es-PE" sz="66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96" y="3382005"/>
            <a:ext cx="2068344" cy="2706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597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 RETO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2480" y="2547864"/>
            <a:ext cx="92890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371600" marR="0" lvl="3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E" sz="3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En la siguiente suma algebraica:</a:t>
            </a:r>
            <a:endParaRPr kumimoji="0" lang="es-PE" sz="3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/>
          </p:nvPr>
        </p:nvGraphicFramePr>
        <p:xfrm>
          <a:off x="3721450" y="3471194"/>
          <a:ext cx="2649918" cy="677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cuación" r:id="rId4" imgW="1231366" imgH="317362" progId="Equation.3">
                  <p:embed/>
                </p:oleObj>
              </mc:Choice>
              <mc:Fallback>
                <p:oleObj name="Ecuación" r:id="rId4" imgW="1231366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450" y="3471194"/>
                        <a:ext cx="2649918" cy="6778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29300" y="4445386"/>
            <a:ext cx="40157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3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Calcular: a + b + c</a:t>
            </a:r>
            <a:endParaRPr kumimoji="0" lang="es-PE" sz="3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889104" y="4445386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solidFill>
                  <a:srgbClr val="FF0000"/>
                </a:solidFill>
                <a:latin typeface="+mn-lt"/>
              </a:rPr>
              <a:t>3 + 5 + 6 = 14</a:t>
            </a:r>
            <a:endParaRPr lang="es-MX" sz="36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246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Pictures\New folder\New Bitmap Image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600" y="1666374"/>
            <a:ext cx="6912768" cy="4858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2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728" y="5721779"/>
            <a:ext cx="3384376" cy="405951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106574" y="5140642"/>
            <a:ext cx="75188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Cuando</a:t>
            </a:r>
            <a:r>
              <a:rPr lang="en-US" sz="21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1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tenemos</a:t>
            </a:r>
            <a:r>
              <a:rPr lang="en-US" sz="21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1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manzanas</a:t>
            </a:r>
            <a:r>
              <a:rPr lang="en-US" sz="21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y </a:t>
            </a:r>
            <a:r>
              <a:rPr lang="en-US" sz="21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peras</a:t>
            </a:r>
            <a:r>
              <a:rPr lang="en-US" sz="21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, </a:t>
            </a:r>
            <a:r>
              <a:rPr lang="en-US" sz="21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éstas</a:t>
            </a:r>
            <a:r>
              <a:rPr lang="en-US" sz="21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 </a:t>
            </a:r>
            <a:r>
              <a:rPr lang="en-US" sz="21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suman</a:t>
            </a:r>
            <a:r>
              <a:rPr lang="en-US" sz="21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1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por</a:t>
            </a:r>
            <a:r>
              <a:rPr lang="en-US" sz="21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100" b="1" dirty="0" err="1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separado</a:t>
            </a:r>
            <a:r>
              <a:rPr lang="en-US" sz="21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:</a:t>
            </a:r>
            <a:endParaRPr lang="es-PE" sz="21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CuadroTexto"/>
              <p:cNvSpPr txBox="1"/>
              <p:nvPr/>
            </p:nvSpPr>
            <p:spPr>
              <a:xfrm>
                <a:off x="5097016" y="5666065"/>
                <a:ext cx="43109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𝟑</m:t>
                      </m:r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  <m:r>
                        <a:rPr lang="en-US" sz="2400" b="1" i="1" smtClean="0">
                          <a:latin typeface="Cambria Math"/>
                        </a:rPr>
                        <m:t>𝒚</m:t>
                      </m:r>
                      <m:r>
                        <a:rPr lang="en-US" sz="2400" b="1" i="1" smtClean="0"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latin typeface="Cambria Math"/>
                        </a:rPr>
                        <m:t>𝟓</m:t>
                      </m:r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latin typeface="Cambria Math"/>
                        </a:rPr>
                        <m:t>𝟒</m:t>
                      </m:r>
                      <m:r>
                        <a:rPr lang="en-US" sz="2400" b="1" i="1" smtClean="0">
                          <a:latin typeface="Cambria Math"/>
                        </a:rPr>
                        <m:t>𝒚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𝟖</m:t>
                      </m:r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latin typeface="Cambria Math"/>
                        </a:rPr>
                        <m:t>𝟔</m:t>
                      </m:r>
                      <m:r>
                        <a:rPr lang="en-US" sz="24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s-PE" sz="2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016" y="5666065"/>
                <a:ext cx="4310924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84202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-87560" y="2276872"/>
            <a:ext cx="9906000" cy="1740024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alt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TÉRMINO </a:t>
            </a:r>
            <a:r>
              <a:rPr lang="es-PE" alt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ALGEBRAICO </a:t>
            </a:r>
            <a:r>
              <a:rPr lang="es-PE" alt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s-PE" alt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s-PE" alt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TÉRMINOS </a:t>
            </a:r>
            <a:r>
              <a:rPr lang="es-PE" alt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SEMEJANTES 1</a:t>
            </a:r>
            <a:endParaRPr lang="es-ES" altLang="es-PE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1312" y="1052736"/>
            <a:ext cx="6952545" cy="9398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PE" altLang="es-PE" dirty="0" smtClean="0"/>
              <a:t>MATEMÁTICA BÁSICA PARA LA PSICOLOGÍA</a:t>
            </a:r>
            <a:endParaRPr lang="es-PE" altLang="es-PE" dirty="0"/>
          </a:p>
        </p:txBody>
      </p:sp>
      <p:pic>
        <p:nvPicPr>
          <p:cNvPr id="8" name="7 Imagen" descr="https://lanuevautp.com/wp-content/themes/lanuevautp2/images/responsive/logo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779" t="20672" r="8413" b="21154"/>
          <a:stretch/>
        </p:blipFill>
        <p:spPr bwMode="auto">
          <a:xfrm>
            <a:off x="344487" y="4725145"/>
            <a:ext cx="5138841" cy="18722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105128" y="5949280"/>
            <a:ext cx="3528392" cy="51882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400" b="1" dirty="0" smtClean="0">
                <a:latin typeface="Trebuchet MS" pitchFamily="34" charset="0"/>
              </a:rPr>
              <a:t>EQUIPO DE CIENCIAS</a:t>
            </a:r>
            <a:endParaRPr lang="es-P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776536" y="2675467"/>
            <a:ext cx="8424936" cy="3450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PE" sz="3200" dirty="0" smtClean="0"/>
              <a:t>Al finalizar la sesión de aprendizaje el alumno reconoce a los términos algebraicos y efectúa reducción de </a:t>
            </a:r>
            <a:r>
              <a:rPr lang="es-PE" sz="3200" dirty="0"/>
              <a:t>t</a:t>
            </a:r>
            <a:r>
              <a:rPr lang="es-PE" sz="3200" dirty="0" smtClean="0"/>
              <a:t>érminos semejantes sin dificultad, los cuales emplea en la resolución de problemas.</a:t>
            </a:r>
            <a:endParaRPr lang="es-PE" sz="3200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88504" y="764704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LOGRO DE LA SESIÓN</a:t>
            </a:r>
          </a:p>
        </p:txBody>
      </p:sp>
    </p:spTree>
    <p:extLst>
      <p:ext uri="{BB962C8B-B14F-4D97-AF65-F5344CB8AC3E}">
        <p14:creationId xmlns:p14="http://schemas.microsoft.com/office/powerpoint/2010/main" val="172598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88504" y="326980"/>
            <a:ext cx="8915400" cy="1252728"/>
          </a:xfrm>
        </p:spPr>
        <p:txBody>
          <a:bodyPr>
            <a:normAutofit/>
          </a:bodyPr>
          <a:lstStyle/>
          <a:p>
            <a:pPr lvl="0"/>
            <a:r>
              <a:rPr lang="ca-ES" sz="3600" b="1" dirty="0" smtClean="0">
                <a:latin typeface="Trebuchet MS" pitchFamily="34" charset="0"/>
              </a:rPr>
              <a:t>    </a:t>
            </a:r>
            <a:r>
              <a:rPr lang="ca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ESQUEMA </a:t>
            </a:r>
            <a:r>
              <a:rPr lang="ca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</a:t>
            </a:r>
            <a:r>
              <a:rPr lang="ca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</a:t>
            </a:r>
            <a:endParaRPr lang="es-P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145230"/>
              </p:ext>
            </p:extLst>
          </p:nvPr>
        </p:nvGraphicFramePr>
        <p:xfrm>
          <a:off x="350488" y="1556792"/>
          <a:ext cx="9212925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5 Imagen" descr="Descripción: UTP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194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8127" y="953344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TÉRMINO ALGEBRAICO</a:t>
            </a:r>
            <a:endParaRPr lang="es-PE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380492" y="2071105"/>
            <a:ext cx="8928992" cy="437356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s-PE" dirty="0" smtClean="0"/>
              <a:t>Expresión formada por producto de números, llamados coeficientes  y letras, llamados variables.</a:t>
            </a:r>
          </a:p>
          <a:p>
            <a:endParaRPr lang="es-PE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12" y="4927742"/>
            <a:ext cx="8568952" cy="1440160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551" y="2924944"/>
            <a:ext cx="2962944" cy="1825173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4171055" y="6444668"/>
            <a:ext cx="49584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PE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Fuente: texto escolar matemática </a:t>
            </a:r>
            <a:r>
              <a:rPr lang="es-PE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3-hipervinculos</a:t>
            </a:r>
            <a:r>
              <a:rPr lang="es-PE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(2013), Perú: Santillana</a:t>
            </a:r>
            <a:endParaRPr lang="es-PE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117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99843"/>
            <a:ext cx="9906000" cy="1362480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TÉRMINOS ALGEBRAICOS SEMEJANTES</a:t>
            </a:r>
            <a:endParaRPr lang="es-PE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786880" y="3501008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dirty="0" smtClean="0"/>
              <a:t>Dos o más términos son semejantes cuando tienen la misma parte litera</a:t>
            </a:r>
          </a:p>
          <a:p>
            <a:endParaRPr lang="es-P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2636912"/>
            <a:ext cx="9073008" cy="3538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4788282" y="6175468"/>
            <a:ext cx="4910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Fuente: texto escolar matemática </a:t>
            </a:r>
            <a:r>
              <a:rPr lang="es-PE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3-hipervinculos</a:t>
            </a:r>
            <a:r>
              <a:rPr lang="es-PE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(2013), Perú: Santillana</a:t>
            </a:r>
            <a:endParaRPr lang="es-PE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8" name="7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777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4568" y="476672"/>
            <a:ext cx="8568951" cy="1362480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REDUCCIÓN DE TÉRMINOS ALGEBRAICOS SEMEJANTES</a:t>
            </a:r>
            <a:endParaRPr lang="es-PE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7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2 Marcador de contenido"/>
          <p:cNvSpPr>
            <a:spLocks noGrp="1"/>
          </p:cNvSpPr>
          <p:nvPr>
            <p:ph idx="1"/>
          </p:nvPr>
        </p:nvSpPr>
        <p:spPr>
          <a:xfrm>
            <a:off x="272092" y="2348880"/>
            <a:ext cx="9289419" cy="4197253"/>
          </a:xfrm>
        </p:spPr>
        <p:txBody>
          <a:bodyPr/>
          <a:lstStyle/>
          <a:p>
            <a:pPr marL="0" indent="0" algn="just">
              <a:buNone/>
            </a:pPr>
            <a:r>
              <a:rPr lang="es-PE" dirty="0" smtClean="0"/>
              <a:t>Para reducir términos semejantes, se suman o restan sus coeficientes y se escribe la misma parte literal.</a:t>
            </a:r>
          </a:p>
          <a:p>
            <a:pPr marL="0" indent="0" algn="just">
              <a:buNone/>
            </a:pPr>
            <a:endParaRPr lang="es-PE" dirty="0" smtClean="0"/>
          </a:p>
          <a:p>
            <a:pPr marL="0" indent="0" algn="just">
              <a:buNone/>
            </a:pPr>
            <a:endParaRPr lang="es-PE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93" y="3429000"/>
            <a:ext cx="914501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260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16496" y="2564904"/>
            <a:ext cx="9217024" cy="356125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PE" sz="2600" dirty="0" smtClean="0"/>
              <a:t>En la siguiente suma algebraica:</a:t>
            </a:r>
          </a:p>
          <a:p>
            <a:pPr marL="457200" indent="-457200">
              <a:buFont typeface="+mj-lt"/>
              <a:buAutoNum type="arabicPeriod"/>
            </a:pPr>
            <a:endParaRPr lang="es-PE" sz="2600" dirty="0" smtClean="0"/>
          </a:p>
          <a:p>
            <a:pPr marL="457200" indent="-457200">
              <a:buFont typeface="+mj-lt"/>
              <a:buAutoNum type="arabicPeriod"/>
            </a:pPr>
            <a:endParaRPr lang="es-PE" sz="2600" dirty="0" smtClean="0"/>
          </a:p>
          <a:p>
            <a:pPr marL="0" indent="0">
              <a:buNone/>
            </a:pPr>
            <a:r>
              <a:rPr lang="es-PE" sz="2600" dirty="0" smtClean="0"/>
              <a:t>       Calcular el valor de: </a:t>
            </a:r>
          </a:p>
          <a:p>
            <a:pPr marL="0" indent="0">
              <a:buNone/>
            </a:pPr>
            <a:endParaRPr lang="es-PE" sz="2600" dirty="0" smtClean="0"/>
          </a:p>
          <a:p>
            <a:pPr marL="0" indent="0" algn="just">
              <a:buNone/>
            </a:pPr>
            <a:r>
              <a:rPr lang="es-PE" sz="2600" dirty="0" smtClean="0"/>
              <a:t>2. </a:t>
            </a:r>
            <a:r>
              <a:rPr lang="es-ES_tradnl" sz="2600" dirty="0"/>
              <a:t>Hallar “a + b” si los términos:</a:t>
            </a:r>
            <a:r>
              <a:rPr lang="es-PE" sz="2600" dirty="0"/>
              <a:t> </a:t>
            </a:r>
            <a:r>
              <a:rPr lang="es-ES_tradnl" sz="2600" dirty="0"/>
              <a:t>9x</a:t>
            </a:r>
            <a:r>
              <a:rPr lang="es-ES_tradnl" sz="2600" baseline="30000" dirty="0"/>
              <a:t>2a+1</a:t>
            </a:r>
            <a:r>
              <a:rPr lang="es-ES_tradnl" sz="2600" dirty="0"/>
              <a:t>y</a:t>
            </a:r>
            <a:r>
              <a:rPr lang="es-ES_tradnl" sz="2600" baseline="30000" dirty="0"/>
              <a:t>7</a:t>
            </a:r>
            <a:r>
              <a:rPr lang="es-ES_tradnl" sz="2600" dirty="0"/>
              <a:t>; -2x</a:t>
            </a:r>
            <a:r>
              <a:rPr lang="es-ES_tradnl" sz="2600" baseline="30000" dirty="0"/>
              <a:t>9</a:t>
            </a:r>
            <a:r>
              <a:rPr lang="es-ES_tradnl" sz="2600" dirty="0"/>
              <a:t>y</a:t>
            </a:r>
            <a:r>
              <a:rPr lang="es-ES_tradnl" sz="2600" baseline="30000" dirty="0"/>
              <a:t>5b-3</a:t>
            </a:r>
            <a:r>
              <a:rPr lang="es-ES_tradnl" sz="2600" dirty="0"/>
              <a:t>; son semejantes.</a:t>
            </a:r>
            <a:endParaRPr lang="es-PE" sz="2600" dirty="0"/>
          </a:p>
          <a:p>
            <a:pPr marL="0" indent="0">
              <a:buNone/>
            </a:pPr>
            <a:endParaRPr lang="es-PE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32520" y="606996"/>
            <a:ext cx="8915400" cy="1252728"/>
          </a:xfrm>
        </p:spPr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EJERCICIOS EXPLICATIVOS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800" y="3068960"/>
            <a:ext cx="3322812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96" y="3878626"/>
            <a:ext cx="1944216" cy="432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635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7be978cfae164b493d97ee933abb4ebf305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Matematica">
      <a:dk1>
        <a:sysClr val="windowText" lastClr="000000"/>
      </a:dk1>
      <a:lt1>
        <a:srgbClr val="FFFFFF"/>
      </a:lt1>
      <a:dk2>
        <a:srgbClr val="0F243E"/>
      </a:dk2>
      <a:lt2>
        <a:srgbClr val="E7EDF5"/>
      </a:lt2>
      <a:accent1>
        <a:srgbClr val="28466A"/>
      </a:accent1>
      <a:accent2>
        <a:srgbClr val="C0504D"/>
      </a:accent2>
      <a:accent3>
        <a:srgbClr val="3D6AA1"/>
      </a:accent3>
      <a:accent4>
        <a:srgbClr val="B2A2C7"/>
      </a:accent4>
      <a:accent5>
        <a:srgbClr val="92CDD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1849</TotalTime>
  <Words>372</Words>
  <Application>Microsoft Office PowerPoint</Application>
  <PresentationFormat>A4 (210 x 297 mm)</PresentationFormat>
  <Paragraphs>52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Forma de onda</vt:lpstr>
      <vt:lpstr>Ecuación</vt:lpstr>
      <vt:lpstr>Presentación de PowerPoint</vt:lpstr>
      <vt:lpstr>Presentación de PowerPoint</vt:lpstr>
      <vt:lpstr>TÉRMINO ALGEBRAICO  TÉRMINOS SEMEJANTES 1</vt:lpstr>
      <vt:lpstr>LOGRO DE LA SESIÓN</vt:lpstr>
      <vt:lpstr>    ESQUEMA DE LA UNIDAD</vt:lpstr>
      <vt:lpstr>TÉRMINO ALGEBRAICO</vt:lpstr>
      <vt:lpstr>TÉRMINOS ALGEBRAICOS SEMEJANTES</vt:lpstr>
      <vt:lpstr>REDUCCIÓN DE TÉRMINOS ALGEBRAICOS SEMEJANTES</vt:lpstr>
      <vt:lpstr>EJERCICIOS EXPLICATIVOS</vt:lpstr>
      <vt:lpstr>EJERCICIOS EXPLICATIVOS</vt:lpstr>
      <vt:lpstr>EJERCICIOS EXPLICATIVOS</vt:lpstr>
      <vt:lpstr>¡Ahora todos a practicar!</vt:lpstr>
      <vt:lpstr>EJERCICIO RETO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</dc:title>
  <dc:creator>UNIVERSIDAD TECNOLOGICA DEL PERU</dc:creator>
  <cp:lastModifiedBy>Marlene Mendoza</cp:lastModifiedBy>
  <cp:revision>147</cp:revision>
  <dcterms:created xsi:type="dcterms:W3CDTF">2005-04-11T11:51:12Z</dcterms:created>
  <dcterms:modified xsi:type="dcterms:W3CDTF">2016-04-23T23:03:06Z</dcterms:modified>
</cp:coreProperties>
</file>