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1"/>
  </p:notesMasterIdLst>
  <p:sldIdLst>
    <p:sldId id="313" r:id="rId2"/>
    <p:sldId id="273" r:id="rId3"/>
    <p:sldId id="306" r:id="rId4"/>
    <p:sldId id="325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4" r:id="rId13"/>
    <p:sldId id="321" r:id="rId14"/>
    <p:sldId id="322" r:id="rId15"/>
    <p:sldId id="323" r:id="rId16"/>
    <p:sldId id="308" r:id="rId17"/>
    <p:sldId id="309" r:id="rId18"/>
    <p:sldId id="310" r:id="rId19"/>
    <p:sldId id="311" r:id="rId20"/>
  </p:sldIdLst>
  <p:sldSz cx="9906000" cy="6858000" type="A4"/>
  <p:notesSz cx="6858000" cy="9144000"/>
  <p:custDataLst>
    <p:tags r:id="rId22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FF"/>
    <a:srgbClr val="FF0000"/>
    <a:srgbClr val="FF0066"/>
    <a:srgbClr val="0000FF"/>
    <a:srgbClr val="66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5252" autoAdjust="0"/>
  </p:normalViewPr>
  <p:slideViewPr>
    <p:cSldViewPr>
      <p:cViewPr varScale="1">
        <p:scale>
          <a:sx n="88" d="100"/>
          <a:sy n="88" d="100"/>
        </p:scale>
        <p:origin x="156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0C1AD-0DC5-4277-9ECA-CC292663C1BE}" type="doc">
      <dgm:prSet loTypeId="urn:microsoft.com/office/officeart/2005/8/layout/hierarchy1" loCatId="hierarchy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PE"/>
        </a:p>
      </dgm:t>
    </dgm:pt>
    <dgm:pt modelId="{B50BB0C5-4E1B-4570-B7DA-5EA117BEFB16}">
      <dgm:prSet phldrT="[Texto]" custT="1"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es-PE" sz="1600" b="1" dirty="0" smtClean="0">
              <a:latin typeface="Times New Roman" pitchFamily="18" charset="0"/>
              <a:cs typeface="Times New Roman" pitchFamily="18" charset="0"/>
            </a:rPr>
            <a:t>REGLA DE TRES</a:t>
          </a:r>
        </a:p>
        <a:p>
          <a:pPr rtl="0"/>
          <a:r>
            <a:rPr lang="es-PE" sz="1600" b="1" dirty="0" smtClean="0">
              <a:latin typeface="Times New Roman" pitchFamily="18" charset="0"/>
              <a:cs typeface="Times New Roman" pitchFamily="18" charset="0"/>
            </a:rPr>
            <a:t>PORCENTAJES</a:t>
          </a:r>
          <a:endParaRPr lang="es-PE" sz="1600" b="1" dirty="0">
            <a:latin typeface="Times New Roman" pitchFamily="18" charset="0"/>
            <a:cs typeface="Times New Roman" pitchFamily="18" charset="0"/>
          </a:endParaRPr>
        </a:p>
      </dgm:t>
    </dgm:pt>
    <dgm:pt modelId="{51830B18-B0B6-438B-A68B-BD27C640682E}" type="sibTrans" cxnId="{B46004CF-467D-41FE-8846-E27B4DB3A61B}">
      <dgm:prSet/>
      <dgm:spPr/>
      <dgm:t>
        <a:bodyPr/>
        <a:lstStyle/>
        <a:p>
          <a:endParaRPr lang="es-PE"/>
        </a:p>
      </dgm:t>
    </dgm:pt>
    <dgm:pt modelId="{14C6C557-8CF9-4539-8914-59CF11FB3DEA}" type="parTrans" cxnId="{B46004CF-467D-41FE-8846-E27B4DB3A61B}">
      <dgm:prSet/>
      <dgm:spPr/>
      <dgm:t>
        <a:bodyPr/>
        <a:lstStyle/>
        <a:p>
          <a:endParaRPr lang="es-PE"/>
        </a:p>
      </dgm:t>
    </dgm:pt>
    <dgm:pt modelId="{954E80D3-6A2D-4845-B233-CFCE7EA5B437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pPr algn="just"/>
          <a:endParaRPr kumimoji="0" lang="es-PE" sz="1600" b="1" i="0" u="none" strike="noStrike" cap="none" spc="0" normalizeH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algn="ctr"/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PORCENTAJES</a:t>
          </a:r>
        </a:p>
        <a:p>
          <a:pPr algn="just"/>
          <a:endParaRPr kumimoji="0" lang="es-PE" sz="1600" b="1" i="0" u="none" strike="noStrike" cap="none" spc="0" normalizeH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FD019D2F-72BA-4079-A715-28CF06F23B1A}" type="sibTrans" cxnId="{E007B3C4-3292-49FC-A297-6697B251F1CF}">
      <dgm:prSet/>
      <dgm:spPr/>
      <dgm:t>
        <a:bodyPr/>
        <a:lstStyle/>
        <a:p>
          <a:endParaRPr lang="es-MX"/>
        </a:p>
      </dgm:t>
    </dgm:pt>
    <dgm:pt modelId="{E4435219-CF2D-4F86-83DB-B2E10A55A540}" type="parTrans" cxnId="{E007B3C4-3292-49FC-A297-6697B251F1CF}">
      <dgm:prSet/>
      <dgm:spPr/>
      <dgm:t>
        <a:bodyPr/>
        <a:lstStyle/>
        <a:p>
          <a:endParaRPr lang="es-MX"/>
        </a:p>
      </dgm:t>
    </dgm:pt>
    <dgm:pt modelId="{0C7ED09F-8048-41B8-BDCB-3A6B103FD97B}">
      <dgm:prSet custT="1"/>
      <dgm:spPr>
        <a:solidFill>
          <a:srgbClr val="00B050">
            <a:alpha val="90000"/>
          </a:srgbClr>
        </a:solidFill>
      </dgm:spPr>
      <dgm:t>
        <a:bodyPr anchor="ctr" anchorCtr="1"/>
        <a:lstStyle/>
        <a:p>
          <a:pPr algn="l" rtl="0"/>
          <a:endParaRPr kumimoji="0" lang="es-PE" sz="1600" b="1" i="0" u="none" strike="noStrike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algn="l" rtl="0"/>
          <a:r>
            <a:rPr kumimoji="0" lang="es-PE" sz="1600" b="1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REGLA DE TRES</a:t>
          </a:r>
          <a:endParaRPr kumimoji="0" lang="es-PE" sz="1400" b="0" i="0" u="none" strike="noStrike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algn="l" rtl="0"/>
          <a:endParaRPr kumimoji="0" lang="es-PE" sz="1400" b="0" i="0" u="none" strike="noStrike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70028C2-B5CA-41B9-A3A2-857964F6959B}" type="sibTrans" cxnId="{E9AB3E65-7B43-4A7A-9544-4EA47078C307}">
      <dgm:prSet/>
      <dgm:spPr/>
      <dgm:t>
        <a:bodyPr/>
        <a:lstStyle/>
        <a:p>
          <a:endParaRPr lang="es-PE"/>
        </a:p>
      </dgm:t>
    </dgm:pt>
    <dgm:pt modelId="{96756C56-8E08-4BC2-9C72-825CF6A94C71}" type="parTrans" cxnId="{E9AB3E65-7B43-4A7A-9544-4EA47078C307}">
      <dgm:prSet/>
      <dgm:spPr/>
      <dgm:t>
        <a:bodyPr/>
        <a:lstStyle/>
        <a:p>
          <a:endParaRPr lang="es-PE"/>
        </a:p>
      </dgm:t>
    </dgm:pt>
    <dgm:pt modelId="{13D5FBB9-9847-4EE8-B71E-08F4655D9C8B}" type="pres">
      <dgm:prSet presAssocID="{6D10C1AD-0DC5-4277-9ECA-CC292663C1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D4B6FC51-954F-43AB-8EE8-F959752A5616}" type="pres">
      <dgm:prSet presAssocID="{B50BB0C5-4E1B-4570-B7DA-5EA117BEFB16}" presName="hierRoot1" presStyleCnt="0"/>
      <dgm:spPr/>
    </dgm:pt>
    <dgm:pt modelId="{30A489D5-2D2A-4ED1-A479-0495F98CED78}" type="pres">
      <dgm:prSet presAssocID="{B50BB0C5-4E1B-4570-B7DA-5EA117BEFB16}" presName="composite" presStyleCnt="0"/>
      <dgm:spPr/>
    </dgm:pt>
    <dgm:pt modelId="{97BCF3A8-6D30-4512-86DA-F583C2F3A08E}" type="pres">
      <dgm:prSet presAssocID="{B50BB0C5-4E1B-4570-B7DA-5EA117BEFB16}" presName="background" presStyleLbl="node0" presStyleIdx="0" presStyleCnt="1"/>
      <dgm:spPr/>
    </dgm:pt>
    <dgm:pt modelId="{F7E455F3-9B8E-46C0-AE52-890D0CBB688C}" type="pres">
      <dgm:prSet presAssocID="{B50BB0C5-4E1B-4570-B7DA-5EA117BEFB16}" presName="text" presStyleLbl="fgAcc0" presStyleIdx="0" presStyleCnt="1" custScaleX="106402" custScaleY="109757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B85F1EF-D255-4197-847D-114FB75E95D4}" type="pres">
      <dgm:prSet presAssocID="{B50BB0C5-4E1B-4570-B7DA-5EA117BEFB16}" presName="hierChild2" presStyleCnt="0"/>
      <dgm:spPr/>
    </dgm:pt>
    <dgm:pt modelId="{FB8E6456-F70F-4D93-A5E1-69DAD85FA27E}" type="pres">
      <dgm:prSet presAssocID="{96756C56-8E08-4BC2-9C72-825CF6A94C71}" presName="Name10" presStyleLbl="parChTrans1D2" presStyleIdx="0" presStyleCnt="2"/>
      <dgm:spPr/>
      <dgm:t>
        <a:bodyPr/>
        <a:lstStyle/>
        <a:p>
          <a:endParaRPr lang="es-PE"/>
        </a:p>
      </dgm:t>
    </dgm:pt>
    <dgm:pt modelId="{ADA619CF-CBAB-45D8-ABF4-9CFFDE83D385}" type="pres">
      <dgm:prSet presAssocID="{0C7ED09F-8048-41B8-BDCB-3A6B103FD97B}" presName="hierRoot2" presStyleCnt="0"/>
      <dgm:spPr/>
    </dgm:pt>
    <dgm:pt modelId="{0BDD7C41-8644-4F9B-A375-B0E85D8737F4}" type="pres">
      <dgm:prSet presAssocID="{0C7ED09F-8048-41B8-BDCB-3A6B103FD97B}" presName="composite2" presStyleCnt="0"/>
      <dgm:spPr/>
    </dgm:pt>
    <dgm:pt modelId="{8CD86951-04B1-4078-8818-E1E8F1392E17}" type="pres">
      <dgm:prSet presAssocID="{0C7ED09F-8048-41B8-BDCB-3A6B103FD97B}" presName="background2" presStyleLbl="node2" presStyleIdx="0" presStyleCnt="2"/>
      <dgm:spPr/>
    </dgm:pt>
    <dgm:pt modelId="{BEB0E2CC-469D-4E50-90C9-99C322826C3B}" type="pres">
      <dgm:prSet presAssocID="{0C7ED09F-8048-41B8-BDCB-3A6B103FD97B}" presName="text2" presStyleLbl="fgAcc2" presStyleIdx="0" presStyleCnt="2" custScaleX="109523" custScaleY="115383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2C3DAF0-943E-40D3-9D6D-9A97E7C1424E}" type="pres">
      <dgm:prSet presAssocID="{0C7ED09F-8048-41B8-BDCB-3A6B103FD97B}" presName="hierChild3" presStyleCnt="0"/>
      <dgm:spPr/>
    </dgm:pt>
    <dgm:pt modelId="{01756DAE-0081-4665-B3FA-FEFB5363B22D}" type="pres">
      <dgm:prSet presAssocID="{E4435219-CF2D-4F86-83DB-B2E10A55A540}" presName="Name10" presStyleLbl="parChTrans1D2" presStyleIdx="1" presStyleCnt="2"/>
      <dgm:spPr/>
      <dgm:t>
        <a:bodyPr/>
        <a:lstStyle/>
        <a:p>
          <a:endParaRPr lang="es-MX"/>
        </a:p>
      </dgm:t>
    </dgm:pt>
    <dgm:pt modelId="{1CA98EEF-7211-4A63-A4E7-BC6B19B14DEB}" type="pres">
      <dgm:prSet presAssocID="{954E80D3-6A2D-4845-B233-CFCE7EA5B437}" presName="hierRoot2" presStyleCnt="0"/>
      <dgm:spPr/>
    </dgm:pt>
    <dgm:pt modelId="{DB058176-B900-4072-8E81-73F57B964739}" type="pres">
      <dgm:prSet presAssocID="{954E80D3-6A2D-4845-B233-CFCE7EA5B437}" presName="composite2" presStyleCnt="0"/>
      <dgm:spPr/>
    </dgm:pt>
    <dgm:pt modelId="{BA692F21-C0C7-4A20-8077-1AB8B665C40F}" type="pres">
      <dgm:prSet presAssocID="{954E80D3-6A2D-4845-B233-CFCE7EA5B437}" presName="background2" presStyleLbl="node2" presStyleIdx="1" presStyleCnt="2"/>
      <dgm:spPr/>
    </dgm:pt>
    <dgm:pt modelId="{6C0C543A-68D5-48A5-81FE-0CDFEB8B9F16}" type="pres">
      <dgm:prSet presAssocID="{954E80D3-6A2D-4845-B233-CFCE7EA5B437}" presName="text2" presStyleLbl="fgAcc2" presStyleIdx="1" presStyleCnt="2" custScaleX="94382" custScaleY="11572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607D51B-B9ED-4239-BDA5-3D9B40427677}" type="pres">
      <dgm:prSet presAssocID="{954E80D3-6A2D-4845-B233-CFCE7EA5B437}" presName="hierChild3" presStyleCnt="0"/>
      <dgm:spPr/>
    </dgm:pt>
  </dgm:ptLst>
  <dgm:cxnLst>
    <dgm:cxn modelId="{E9AB3E65-7B43-4A7A-9544-4EA47078C307}" srcId="{B50BB0C5-4E1B-4570-B7DA-5EA117BEFB16}" destId="{0C7ED09F-8048-41B8-BDCB-3A6B103FD97B}" srcOrd="0" destOrd="0" parTransId="{96756C56-8E08-4BC2-9C72-825CF6A94C71}" sibTransId="{E70028C2-B5CA-41B9-A3A2-857964F6959B}"/>
    <dgm:cxn modelId="{B46004CF-467D-41FE-8846-E27B4DB3A61B}" srcId="{6D10C1AD-0DC5-4277-9ECA-CC292663C1BE}" destId="{B50BB0C5-4E1B-4570-B7DA-5EA117BEFB16}" srcOrd="0" destOrd="0" parTransId="{14C6C557-8CF9-4539-8914-59CF11FB3DEA}" sibTransId="{51830B18-B0B6-438B-A68B-BD27C640682E}"/>
    <dgm:cxn modelId="{35B559B7-D242-4302-B0CA-D61A0D4524BA}" type="presOf" srcId="{E4435219-CF2D-4F86-83DB-B2E10A55A540}" destId="{01756DAE-0081-4665-B3FA-FEFB5363B22D}" srcOrd="0" destOrd="0" presId="urn:microsoft.com/office/officeart/2005/8/layout/hierarchy1"/>
    <dgm:cxn modelId="{E007B3C4-3292-49FC-A297-6697B251F1CF}" srcId="{B50BB0C5-4E1B-4570-B7DA-5EA117BEFB16}" destId="{954E80D3-6A2D-4845-B233-CFCE7EA5B437}" srcOrd="1" destOrd="0" parTransId="{E4435219-CF2D-4F86-83DB-B2E10A55A540}" sibTransId="{FD019D2F-72BA-4079-A715-28CF06F23B1A}"/>
    <dgm:cxn modelId="{07AF0BF7-A2B7-4438-8A04-EF8A96A75389}" type="presOf" srcId="{96756C56-8E08-4BC2-9C72-825CF6A94C71}" destId="{FB8E6456-F70F-4D93-A5E1-69DAD85FA27E}" srcOrd="0" destOrd="0" presId="urn:microsoft.com/office/officeart/2005/8/layout/hierarchy1"/>
    <dgm:cxn modelId="{C7358B7C-E4CA-4EF6-AEC9-FE8F41FBF9F8}" type="presOf" srcId="{0C7ED09F-8048-41B8-BDCB-3A6B103FD97B}" destId="{BEB0E2CC-469D-4E50-90C9-99C322826C3B}" srcOrd="0" destOrd="0" presId="urn:microsoft.com/office/officeart/2005/8/layout/hierarchy1"/>
    <dgm:cxn modelId="{72D45755-D4AC-43E0-9ED1-F7F0FD637696}" type="presOf" srcId="{6D10C1AD-0DC5-4277-9ECA-CC292663C1BE}" destId="{13D5FBB9-9847-4EE8-B71E-08F4655D9C8B}" srcOrd="0" destOrd="0" presId="urn:microsoft.com/office/officeart/2005/8/layout/hierarchy1"/>
    <dgm:cxn modelId="{6E1B1168-B3DC-4D12-AA89-378AF75C1624}" type="presOf" srcId="{B50BB0C5-4E1B-4570-B7DA-5EA117BEFB16}" destId="{F7E455F3-9B8E-46C0-AE52-890D0CBB688C}" srcOrd="0" destOrd="0" presId="urn:microsoft.com/office/officeart/2005/8/layout/hierarchy1"/>
    <dgm:cxn modelId="{DBCCA6B7-AF0E-4400-93B9-125ED536F53F}" type="presOf" srcId="{954E80D3-6A2D-4845-B233-CFCE7EA5B437}" destId="{6C0C543A-68D5-48A5-81FE-0CDFEB8B9F16}" srcOrd="0" destOrd="0" presId="urn:microsoft.com/office/officeart/2005/8/layout/hierarchy1"/>
    <dgm:cxn modelId="{2678948F-156E-4492-BDF3-66BBB92ED3A7}" type="presParOf" srcId="{13D5FBB9-9847-4EE8-B71E-08F4655D9C8B}" destId="{D4B6FC51-954F-43AB-8EE8-F959752A5616}" srcOrd="0" destOrd="0" presId="urn:microsoft.com/office/officeart/2005/8/layout/hierarchy1"/>
    <dgm:cxn modelId="{3E398C29-B499-4A9D-A5AE-F4291FD97372}" type="presParOf" srcId="{D4B6FC51-954F-43AB-8EE8-F959752A5616}" destId="{30A489D5-2D2A-4ED1-A479-0495F98CED78}" srcOrd="0" destOrd="0" presId="urn:microsoft.com/office/officeart/2005/8/layout/hierarchy1"/>
    <dgm:cxn modelId="{7D61A12B-AFCA-4FB9-8479-057AFAF54CBE}" type="presParOf" srcId="{30A489D5-2D2A-4ED1-A479-0495F98CED78}" destId="{97BCF3A8-6D30-4512-86DA-F583C2F3A08E}" srcOrd="0" destOrd="0" presId="urn:microsoft.com/office/officeart/2005/8/layout/hierarchy1"/>
    <dgm:cxn modelId="{2D050DE2-BE33-4048-9A25-611115226F32}" type="presParOf" srcId="{30A489D5-2D2A-4ED1-A479-0495F98CED78}" destId="{F7E455F3-9B8E-46C0-AE52-890D0CBB688C}" srcOrd="1" destOrd="0" presId="urn:microsoft.com/office/officeart/2005/8/layout/hierarchy1"/>
    <dgm:cxn modelId="{51A181C1-F633-4E2A-B708-1EA532E69554}" type="presParOf" srcId="{D4B6FC51-954F-43AB-8EE8-F959752A5616}" destId="{EB85F1EF-D255-4197-847D-114FB75E95D4}" srcOrd="1" destOrd="0" presId="urn:microsoft.com/office/officeart/2005/8/layout/hierarchy1"/>
    <dgm:cxn modelId="{45E804B3-3824-4891-B9ED-8D1D86150711}" type="presParOf" srcId="{EB85F1EF-D255-4197-847D-114FB75E95D4}" destId="{FB8E6456-F70F-4D93-A5E1-69DAD85FA27E}" srcOrd="0" destOrd="0" presId="urn:microsoft.com/office/officeart/2005/8/layout/hierarchy1"/>
    <dgm:cxn modelId="{F5DAAE89-4F40-4E8B-912D-A8006D1CA1EF}" type="presParOf" srcId="{EB85F1EF-D255-4197-847D-114FB75E95D4}" destId="{ADA619CF-CBAB-45D8-ABF4-9CFFDE83D385}" srcOrd="1" destOrd="0" presId="urn:microsoft.com/office/officeart/2005/8/layout/hierarchy1"/>
    <dgm:cxn modelId="{6D325A50-C446-4DF8-8572-CF20E77E2D47}" type="presParOf" srcId="{ADA619CF-CBAB-45D8-ABF4-9CFFDE83D385}" destId="{0BDD7C41-8644-4F9B-A375-B0E85D8737F4}" srcOrd="0" destOrd="0" presId="urn:microsoft.com/office/officeart/2005/8/layout/hierarchy1"/>
    <dgm:cxn modelId="{D31D7E75-B3F3-4217-9FCB-1C4F2BC0ABC8}" type="presParOf" srcId="{0BDD7C41-8644-4F9B-A375-B0E85D8737F4}" destId="{8CD86951-04B1-4078-8818-E1E8F1392E17}" srcOrd="0" destOrd="0" presId="urn:microsoft.com/office/officeart/2005/8/layout/hierarchy1"/>
    <dgm:cxn modelId="{D677F79F-284C-4CCF-8CA6-44C23AB930FB}" type="presParOf" srcId="{0BDD7C41-8644-4F9B-A375-B0E85D8737F4}" destId="{BEB0E2CC-469D-4E50-90C9-99C322826C3B}" srcOrd="1" destOrd="0" presId="urn:microsoft.com/office/officeart/2005/8/layout/hierarchy1"/>
    <dgm:cxn modelId="{95663015-EAAB-405B-9AA1-04F34EC8CFEC}" type="presParOf" srcId="{ADA619CF-CBAB-45D8-ABF4-9CFFDE83D385}" destId="{62C3DAF0-943E-40D3-9D6D-9A97E7C1424E}" srcOrd="1" destOrd="0" presId="urn:microsoft.com/office/officeart/2005/8/layout/hierarchy1"/>
    <dgm:cxn modelId="{3ABE195E-3447-44E3-9348-F7982EC7612A}" type="presParOf" srcId="{EB85F1EF-D255-4197-847D-114FB75E95D4}" destId="{01756DAE-0081-4665-B3FA-FEFB5363B22D}" srcOrd="2" destOrd="0" presId="urn:microsoft.com/office/officeart/2005/8/layout/hierarchy1"/>
    <dgm:cxn modelId="{12E4FFDB-8A4A-4320-BB4F-0159A7490908}" type="presParOf" srcId="{EB85F1EF-D255-4197-847D-114FB75E95D4}" destId="{1CA98EEF-7211-4A63-A4E7-BC6B19B14DEB}" srcOrd="3" destOrd="0" presId="urn:microsoft.com/office/officeart/2005/8/layout/hierarchy1"/>
    <dgm:cxn modelId="{4E633E74-3E6B-4261-B03E-91D43957C44E}" type="presParOf" srcId="{1CA98EEF-7211-4A63-A4E7-BC6B19B14DEB}" destId="{DB058176-B900-4072-8E81-73F57B964739}" srcOrd="0" destOrd="0" presId="urn:microsoft.com/office/officeart/2005/8/layout/hierarchy1"/>
    <dgm:cxn modelId="{97AEF3CE-8746-4717-8D28-1A39387168CE}" type="presParOf" srcId="{DB058176-B900-4072-8E81-73F57B964739}" destId="{BA692F21-C0C7-4A20-8077-1AB8B665C40F}" srcOrd="0" destOrd="0" presId="urn:microsoft.com/office/officeart/2005/8/layout/hierarchy1"/>
    <dgm:cxn modelId="{A804D766-362F-4C78-B7B8-12EE47B79A45}" type="presParOf" srcId="{DB058176-B900-4072-8E81-73F57B964739}" destId="{6C0C543A-68D5-48A5-81FE-0CDFEB8B9F16}" srcOrd="1" destOrd="0" presId="urn:microsoft.com/office/officeart/2005/8/layout/hierarchy1"/>
    <dgm:cxn modelId="{1EE33B2D-3FC0-42BB-9A23-49CAB1BA64D1}" type="presParOf" srcId="{1CA98EEF-7211-4A63-A4E7-BC6B19B14DEB}" destId="{4607D51B-B9ED-4239-BDA5-3D9B4042767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s-ES" altLang="es-P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 smtClean="0"/>
              <a:t>Haga clic para modificar el estilo de texto del patrón</a:t>
            </a:r>
          </a:p>
          <a:p>
            <a:pPr lvl="1"/>
            <a:r>
              <a:rPr lang="es-ES" altLang="es-PE" smtClean="0"/>
              <a:t>Segundo nivel</a:t>
            </a:r>
          </a:p>
          <a:p>
            <a:pPr lvl="2"/>
            <a:r>
              <a:rPr lang="es-ES" altLang="es-PE" smtClean="0"/>
              <a:t>Tercer nivel</a:t>
            </a:r>
          </a:p>
          <a:p>
            <a:pPr lvl="3"/>
            <a:r>
              <a:rPr lang="es-ES" altLang="es-PE" smtClean="0"/>
              <a:t>Cuarto nivel</a:t>
            </a:r>
          </a:p>
          <a:p>
            <a:pPr lvl="4"/>
            <a:r>
              <a:rPr lang="es-ES" altLang="es-PE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A016525C-9CBC-4318-A5D4-B4885440CBA5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921717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56001"/>
            <a:ext cx="69342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374-0EE2-4B13-BDB2-33EC4C03C88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909B-A850-40A7-8BD5-747776934E51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E8F-EF9B-4ACA-AE1E-A736EA3D76AB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447801"/>
            <a:ext cx="222885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47800"/>
            <a:ext cx="652145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172A-DFC6-4AC9-BBD2-4D6DFB0B9C4D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551392" y="4203592"/>
            <a:ext cx="3116131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837597" y="4075290"/>
            <a:ext cx="6006558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064455" y="4087562"/>
            <a:ext cx="5923645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076946" y="4074175"/>
            <a:ext cx="3583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9304" y="4058555"/>
            <a:ext cx="9450324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35" y="2463560"/>
            <a:ext cx="84201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12" y="1437449"/>
            <a:ext cx="695254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61ED-EBA3-4C5F-8BBB-A8BDED54E33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75D-551D-4C4E-B1F9-C0B45F0D3392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44" y="2678114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777" y="3429001"/>
            <a:ext cx="4138393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2678113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3429001"/>
            <a:ext cx="4140708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DD67-C196-472E-A12C-CE6F063C42B2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A7E-9784-470B-8062-F65466C431FE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3059-A1B1-4DC0-BF8F-9DD2C40E1540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30DB-312B-4F93-861A-948384FAD23A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3581401"/>
            <a:ext cx="36322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36322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625" y="1828800"/>
            <a:ext cx="422941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5" y="338667"/>
            <a:ext cx="413036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4028" y="2785533"/>
            <a:ext cx="4136673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AA05-6C0A-4A33-9A08-8FBFE5E02244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050" y="1371600"/>
            <a:ext cx="386334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9304" y="1679429"/>
            <a:ext cx="9450324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338328"/>
            <a:ext cx="89154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3978" y="6250165"/>
            <a:ext cx="410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775" y="6250165"/>
            <a:ext cx="4102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3679" y="6250164"/>
            <a:ext cx="1258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6E28AF-0CE6-4EBC-8002-129F8754459F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40" y="2675467"/>
            <a:ext cx="802569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http://larepublica.pe/sites/default/files/imagen/2012/09/25/infografia-s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592" y="1021875"/>
            <a:ext cx="7920880" cy="543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999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014370" y="2204864"/>
            <a:ext cx="8475134" cy="3921299"/>
          </a:xfrm>
        </p:spPr>
        <p:txBody>
          <a:bodyPr/>
          <a:lstStyle/>
          <a:p>
            <a:pPr marL="0" indent="0" algn="just">
              <a:buNone/>
            </a:pPr>
            <a:r>
              <a:rPr lang="es-MX" b="1" dirty="0"/>
              <a:t>Observación:</a:t>
            </a:r>
            <a:endParaRPr lang="es-PE" dirty="0"/>
          </a:p>
          <a:p>
            <a:pPr marL="0" indent="0" algn="just">
              <a:buNone/>
            </a:pPr>
            <a:r>
              <a:rPr lang="es-MX" dirty="0" smtClean="0"/>
              <a:t>Sabemos </a:t>
            </a:r>
            <a:r>
              <a:rPr lang="es-MX" dirty="0"/>
              <a:t>que toda cantidad </a:t>
            </a:r>
            <a:r>
              <a:rPr lang="es-MX" b="1" dirty="0"/>
              <a:t>representa el 100% de sí misma</a:t>
            </a:r>
            <a:r>
              <a:rPr lang="es-MX" dirty="0"/>
              <a:t>, </a:t>
            </a:r>
            <a:r>
              <a:rPr lang="es-MX" dirty="0" smtClean="0"/>
              <a:t>entonces:</a:t>
            </a:r>
          </a:p>
          <a:p>
            <a:pPr algn="just"/>
            <a:r>
              <a:rPr lang="es-MX" dirty="0" smtClean="0"/>
              <a:t> </a:t>
            </a:r>
            <a:r>
              <a:rPr lang="es-MX" dirty="0"/>
              <a:t>S</a:t>
            </a:r>
            <a:r>
              <a:rPr lang="es-MX" dirty="0" smtClean="0"/>
              <a:t>i </a:t>
            </a:r>
            <a:r>
              <a:rPr lang="es-MX" dirty="0"/>
              <a:t>a una cantidad le quitamos o le restamos por ejemplo el 20%, nos quedará el 80% de la cantidad</a:t>
            </a:r>
            <a:endParaRPr lang="es-PE" dirty="0"/>
          </a:p>
          <a:p>
            <a:pPr algn="just"/>
            <a:r>
              <a:rPr lang="es-MX" dirty="0" smtClean="0"/>
              <a:t>O </a:t>
            </a:r>
            <a:r>
              <a:rPr lang="es-MX" dirty="0"/>
              <a:t>por otro lado, si a una cantidad le agregamos o le sumamos el 30% de sí misma, entonces ahora tendremos el 130%de la cantidad.</a:t>
            </a:r>
            <a:endParaRPr lang="es-PE" dirty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PORCENTAJES</a:t>
            </a:r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15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32520" y="1988841"/>
            <a:ext cx="3960440" cy="4104456"/>
          </a:xfrm>
        </p:spPr>
        <p:txBody>
          <a:bodyPr/>
          <a:lstStyle/>
          <a:p>
            <a:pPr marL="0" indent="0">
              <a:buNone/>
            </a:pPr>
            <a:r>
              <a:rPr lang="es-MX" b="1" i="1" dirty="0"/>
              <a:t>Ejemplo:</a:t>
            </a:r>
            <a:endParaRPr lang="es-PE" dirty="0"/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r>
              <a:rPr lang="es-MX" b="1" u="sng" dirty="0"/>
              <a:t>Gasto</a:t>
            </a:r>
            <a:r>
              <a:rPr lang="es-MX" b="1" dirty="0"/>
              <a:t>                                </a:t>
            </a:r>
            <a:r>
              <a:rPr lang="es-MX" b="1" u="sng" dirty="0" smtClean="0"/>
              <a:t>Queda</a:t>
            </a:r>
            <a:endParaRPr lang="es-PE" dirty="0"/>
          </a:p>
          <a:p>
            <a:pPr marL="0" indent="0">
              <a:buNone/>
            </a:pPr>
            <a:r>
              <a:rPr lang="es-MX" b="1" dirty="0"/>
              <a:t>  35%                                     65%</a:t>
            </a:r>
            <a:endParaRPr lang="es-PE" dirty="0"/>
          </a:p>
          <a:p>
            <a:pPr marL="0" indent="0">
              <a:buNone/>
            </a:pPr>
            <a:r>
              <a:rPr lang="es-MX" b="1" dirty="0"/>
              <a:t>……….                                ……….</a:t>
            </a:r>
            <a:endParaRPr lang="es-PE" dirty="0"/>
          </a:p>
          <a:p>
            <a:pPr marL="0" indent="0">
              <a:buNone/>
            </a:pPr>
            <a:r>
              <a:rPr lang="es-MX" b="1" dirty="0"/>
              <a:t>……….                                ……….</a:t>
            </a:r>
            <a:endParaRPr lang="es-PE" dirty="0"/>
          </a:p>
          <a:p>
            <a:pPr marL="0" indent="0">
              <a:buNone/>
            </a:pPr>
            <a:r>
              <a:rPr lang="es-MX" b="1" dirty="0"/>
              <a:t>……….                                ……….</a:t>
            </a:r>
            <a:endParaRPr lang="es-PE" dirty="0"/>
          </a:p>
          <a:p>
            <a:pPr marL="0" indent="0">
              <a:buNone/>
            </a:pPr>
            <a:r>
              <a:rPr lang="es-MX" b="1" dirty="0"/>
              <a:t>……….                                ……….</a:t>
            </a:r>
            <a:endParaRPr lang="es-PE" dirty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PORCENTAJES</a:t>
            </a:r>
          </a:p>
        </p:txBody>
      </p:sp>
      <p:sp>
        <p:nvSpPr>
          <p:cNvPr id="4" name="Marcador de contenido 1"/>
          <p:cNvSpPr txBox="1">
            <a:spLocks/>
          </p:cNvSpPr>
          <p:nvPr/>
        </p:nvSpPr>
        <p:spPr>
          <a:xfrm>
            <a:off x="4980980" y="1988841"/>
            <a:ext cx="4292499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Symbol" pitchFamily="18" charset="2"/>
              <a:buNone/>
            </a:pPr>
            <a:r>
              <a:rPr lang="es-MX" b="1" i="1" dirty="0" smtClean="0"/>
              <a:t>Ejemplo:</a:t>
            </a:r>
            <a:endParaRPr lang="es-PE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</a:pPr>
            <a:endParaRPr lang="es-PE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</a:pPr>
            <a:r>
              <a:rPr lang="es-MX" b="1" u="sng" dirty="0" smtClean="0"/>
              <a:t>Si gano</a:t>
            </a:r>
            <a:r>
              <a:rPr lang="es-MX" b="1" dirty="0" smtClean="0"/>
              <a:t>                                </a:t>
            </a:r>
            <a:r>
              <a:rPr lang="es-MX" b="1" u="sng" dirty="0" smtClean="0"/>
              <a:t>Tendré</a:t>
            </a:r>
            <a:endParaRPr lang="es-PE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</a:pPr>
            <a:r>
              <a:rPr lang="es-MX" b="1" dirty="0" smtClean="0"/>
              <a:t>  25%                                     125%</a:t>
            </a:r>
            <a:endParaRPr lang="es-PE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</a:pPr>
            <a:r>
              <a:rPr lang="es-MX" b="1" dirty="0" smtClean="0"/>
              <a:t>……….                                ……….</a:t>
            </a:r>
            <a:endParaRPr lang="es-PE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</a:pPr>
            <a:r>
              <a:rPr lang="es-MX" b="1" dirty="0" smtClean="0"/>
              <a:t>……….                                ……….</a:t>
            </a:r>
            <a:endParaRPr lang="es-PE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</a:pPr>
            <a:r>
              <a:rPr lang="es-MX" b="1" dirty="0" smtClean="0"/>
              <a:t>……….                                ……….</a:t>
            </a:r>
            <a:endParaRPr lang="es-PE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</a:pPr>
            <a:r>
              <a:rPr lang="es-MX" b="1" dirty="0" smtClean="0"/>
              <a:t>……….                                ……….</a:t>
            </a:r>
            <a:endParaRPr lang="es-PE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</a:pPr>
            <a:endParaRPr lang="es-PE" dirty="0"/>
          </a:p>
        </p:txBody>
      </p:sp>
      <p:pic>
        <p:nvPicPr>
          <p:cNvPr id="5" name="4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90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contenido 1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2060848"/>
                <a:ext cx="8475134" cy="406531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s-PE" dirty="0" smtClean="0"/>
                  <a:t>Un ejemplo:</a:t>
                </a:r>
              </a:p>
              <a:p>
                <a:pPr marL="0" indent="0">
                  <a:buNone/>
                </a:pPr>
                <a:r>
                  <a:rPr lang="es-ES" b="1" dirty="0"/>
                  <a:t>¿</a:t>
                </a:r>
                <a:r>
                  <a:rPr lang="es-ES" dirty="0"/>
                  <a:t>A qué aumento único equivalen dos aumentos sucesivos del 25% y 20</a:t>
                </a:r>
                <a:r>
                  <a:rPr lang="es-ES" dirty="0" smtClean="0"/>
                  <a:t>%</a:t>
                </a:r>
                <a:r>
                  <a:rPr lang="es-ES" b="1" dirty="0" smtClean="0"/>
                  <a:t>?</a:t>
                </a:r>
                <a:r>
                  <a:rPr lang="es-ES" dirty="0"/>
                  <a:t> </a:t>
                </a:r>
                <a:endParaRPr lang="es-ES" dirty="0" smtClean="0"/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r>
                  <a:rPr lang="es-ES" b="1" dirty="0" smtClean="0"/>
                  <a:t>Valor </a:t>
                </a:r>
                <a:r>
                  <a:rPr lang="es-ES" b="1" dirty="0"/>
                  <a:t>inicial: </a:t>
                </a:r>
                <a14:m>
                  <m:oMath xmlns:m="http://schemas.openxmlformats.org/officeDocument/2006/math">
                    <m:r>
                      <a:rPr lang="es-PE" i="1">
                        <a:latin typeface="Cambria Math" panose="02040503050406030204" pitchFamily="18" charset="0"/>
                      </a:rPr>
                      <m:t>100% </m:t>
                    </m:r>
                    <m:r>
                      <a:rPr lang="es-PE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s-ES" dirty="0"/>
              </a:p>
              <a:p>
                <a:pPr marL="0" indent="0">
                  <a:buNone/>
                </a:pPr>
                <a:r>
                  <a:rPr lang="es-ES" b="1" dirty="0"/>
                  <a:t>Valor final: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P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PE" i="1">
                            <a:latin typeface="Cambria Math" panose="02040503050406030204" pitchFamily="18" charset="0"/>
                          </a:rPr>
                          <m:t>125%</m:t>
                        </m:r>
                      </m:e>
                    </m:d>
                    <m:d>
                      <m:dPr>
                        <m:ctrlPr>
                          <a:rPr lang="es-P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PE" i="1">
                            <a:latin typeface="Cambria Math" panose="02040503050406030204" pitchFamily="18" charset="0"/>
                          </a:rPr>
                          <m:t>120%</m:t>
                        </m:r>
                      </m:e>
                    </m:d>
                    <m:r>
                      <a:rPr lang="es-PE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s-PE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P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PE" i="1">
                            <a:latin typeface="Cambria Math" panose="02040503050406030204" pitchFamily="18" charset="0"/>
                          </a:rPr>
                          <m:t>125</m:t>
                        </m:r>
                      </m:num>
                      <m:den>
                        <m:r>
                          <a:rPr lang="es-PE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s-P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PE" i="1">
                        <a:latin typeface="Cambria Math" panose="02040503050406030204" pitchFamily="18" charset="0"/>
                      </a:rPr>
                      <m:t>120%=</m:t>
                    </m:r>
                    <m:f>
                      <m:fPr>
                        <m:ctrlPr>
                          <a:rPr lang="es-P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PE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PE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s-P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PE" i="1">
                        <a:latin typeface="Cambria Math" panose="02040503050406030204" pitchFamily="18" charset="0"/>
                      </a:rPr>
                      <m:t>120%=150%</m:t>
                    </m:r>
                    <m:r>
                      <a:rPr lang="es-PE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s-PE" dirty="0"/>
              </a:p>
              <a:p>
                <a:pPr marL="0" indent="0">
                  <a:buNone/>
                </a:pPr>
                <a:endParaRPr lang="es-ES" b="1" dirty="0" smtClean="0"/>
              </a:p>
              <a:p>
                <a:pPr marL="0" indent="0">
                  <a:buNone/>
                </a:pPr>
                <a:r>
                  <a:rPr lang="es-ES" b="1" dirty="0"/>
                  <a:t> </a:t>
                </a:r>
                <a:endParaRPr lang="es-PE" dirty="0"/>
              </a:p>
              <a:p>
                <a:pPr marL="0" indent="0">
                  <a:buNone/>
                </a:pPr>
                <a:r>
                  <a:rPr lang="es-PE" b="1" dirty="0" smtClean="0"/>
                  <a:t>Por lo tanto: </a:t>
                </a:r>
              </a:p>
              <a:p>
                <a:pPr marL="0" indent="0">
                  <a:buNone/>
                </a:pPr>
                <a:r>
                  <a:rPr lang="es-PE" dirty="0" smtClean="0"/>
                  <a:t>El aumento único sería:  </a:t>
                </a:r>
                <a14:m>
                  <m:oMath xmlns:m="http://schemas.openxmlformats.org/officeDocument/2006/math">
                    <m:r>
                      <a:rPr lang="es-PE" b="0" i="1" smtClean="0">
                        <a:latin typeface="Cambria Math" panose="02040503050406030204" pitchFamily="18" charset="0"/>
                      </a:rPr>
                      <m:t>150%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−100%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=50%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s-PE" dirty="0"/>
              </a:p>
              <a:p>
                <a:pPr marL="0" indent="0">
                  <a:buNone/>
                </a:pPr>
                <a:endParaRPr lang="es-PE" dirty="0"/>
              </a:p>
            </p:txBody>
          </p:sp>
        </mc:Choice>
        <mc:Fallback xmlns="">
          <p:sp>
            <p:nvSpPr>
              <p:cNvPr id="2" name="Marcador de conteni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2060848"/>
                <a:ext cx="8475134" cy="4065315"/>
              </a:xfrm>
              <a:blipFill rotWithShape="0">
                <a:blip r:embed="rId2"/>
                <a:stretch>
                  <a:fillRect l="-935" t="-1949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PORCENTAJES</a:t>
            </a:r>
          </a:p>
        </p:txBody>
      </p:sp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595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76536" y="2204864"/>
            <a:ext cx="8193898" cy="4248472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Una aplicación: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b="1" dirty="0" smtClean="0"/>
              <a:t>DESCUENTOS </a:t>
            </a:r>
            <a:r>
              <a:rPr lang="es-MX" b="1" dirty="0"/>
              <a:t>Y </a:t>
            </a:r>
            <a:r>
              <a:rPr lang="es-MX" b="1" dirty="0" smtClean="0"/>
              <a:t>AUMENTOS</a:t>
            </a:r>
            <a:r>
              <a:rPr lang="es-PE" dirty="0"/>
              <a:t> </a:t>
            </a:r>
            <a:r>
              <a:rPr lang="es-PE" dirty="0" smtClean="0"/>
              <a:t> </a:t>
            </a:r>
            <a:r>
              <a:rPr lang="es-MX" b="1" dirty="0" smtClean="0"/>
              <a:t>SUCESIVOS</a:t>
            </a:r>
            <a:r>
              <a:rPr lang="es-MX" b="1" dirty="0"/>
              <a:t>:</a:t>
            </a:r>
            <a:endParaRPr lang="es-PE" dirty="0"/>
          </a:p>
          <a:p>
            <a:pPr marL="0" indent="0">
              <a:buNone/>
            </a:pPr>
            <a:r>
              <a:rPr lang="es-MX" dirty="0"/>
              <a:t>R</a:t>
            </a:r>
            <a:r>
              <a:rPr lang="es-ES" dirty="0"/>
              <a:t>osa va a una tienda comercial a comprar un DVD cuyo precio es de $150 dólares, pero el vendedor le ofrece dos descuentos sucesivos del 10% y 20%, siempre y cuando lo compre ahora. Si Rosa decide comprarlo ¿cuánto debería pagar?</a:t>
            </a:r>
            <a:endParaRPr lang="es-PE" dirty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PORCENTAJES</a:t>
            </a:r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17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contenido 1"/>
              <p:cNvSpPr>
                <a:spLocks noGrp="1"/>
              </p:cNvSpPr>
              <p:nvPr>
                <p:ph idx="1"/>
              </p:nvPr>
            </p:nvSpPr>
            <p:spPr>
              <a:xfrm>
                <a:off x="704528" y="2276872"/>
                <a:ext cx="8265906" cy="384929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PE" dirty="0" smtClean="0"/>
                  <a:t>Otra aplicación </a:t>
                </a:r>
                <a:r>
                  <a:rPr lang="es-PE" b="1" dirty="0" smtClean="0"/>
                  <a:t>EN ASUNTOS COMERCIALES:</a:t>
                </a:r>
              </a:p>
              <a:p>
                <a:pPr marL="0" indent="0">
                  <a:buNone/>
                </a:pPr>
                <a:endParaRPr lang="es-PE" b="1" dirty="0"/>
              </a:p>
              <a:p>
                <a:pPr marL="0" indent="0">
                  <a:buNone/>
                </a:pPr>
                <a:r>
                  <a:rPr lang="es-PE" dirty="0" smtClean="0"/>
                  <a:t>Se compra un artículo 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s-PE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PE" dirty="0" smtClean="0"/>
                  <a:t>para luego venderlo 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s-PE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s-PE" dirty="0" smtClean="0"/>
                  <a:t> entonces:</a:t>
                </a:r>
              </a:p>
              <a:p>
                <a:pPr marL="0" indent="0">
                  <a:buNone/>
                </a:pPr>
                <a:endParaRPr lang="es-P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s-PE" b="1" i="1" smtClean="0">
                          <a:latin typeface="Cambria Math" panose="02040503050406030204" pitchFamily="18" charset="0"/>
                        </a:rPr>
                        <m:t>𝑺𝒊</m:t>
                      </m:r>
                      <m:r>
                        <a:rPr lang="es-PE" b="1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PE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s-PE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s-P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s-P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s-P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  <m:r>
                            <a:rPr lang="es-P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s-P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s-P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h𝑎𝑦</m:t>
                      </m:r>
                      <m:r>
                        <a:rPr lang="es-P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P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𝑔𝑎𝑛𝑎𝑛𝑐𝑖𝑎</m:t>
                      </m:r>
                      <m:r>
                        <a:rPr lang="es-P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P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s-P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P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</m:t>
                      </m:r>
                      <m:r>
                        <a:rPr lang="es-P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P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𝑐𝑢𝑚𝑝𝑙𝑒</m:t>
                      </m:r>
                      <m:r>
                        <a:rPr lang="es-P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PE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s-PE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s-PE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PE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s-PE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s-PE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PE" b="1" i="1" smtClean="0"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es-PE" b="1" dirty="0" smtClean="0"/>
              </a:p>
              <a:p>
                <a:pPr marL="0" indent="0">
                  <a:buNone/>
                </a:pPr>
                <a:endParaRPr lang="es-PE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PE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s-PE" b="1" i="1">
                          <a:latin typeface="Cambria Math" panose="02040503050406030204" pitchFamily="18" charset="0"/>
                        </a:rPr>
                        <m:t>𝑺𝒊</m:t>
                      </m:r>
                      <m:r>
                        <a:rPr lang="es-PE" b="1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PE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s-PE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s-P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s-PE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s-P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  <m:r>
                            <a:rPr lang="es-PE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s-P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s-P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h𝑎𝑦</m:t>
                      </m:r>
                      <m:r>
                        <a:rPr lang="es-P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P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s-P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a:rPr lang="es-P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𝑟𝑑𝑖𝑑𝑎</m:t>
                      </m:r>
                      <m:r>
                        <a:rPr lang="es-P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P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s-P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P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</m:t>
                      </m:r>
                      <m:r>
                        <a:rPr lang="es-P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P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𝑐𝑢𝑚𝑝𝑙𝑒</m:t>
                      </m:r>
                      <m:r>
                        <a:rPr lang="es-P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P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s-PE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s-PE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PE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s-PE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s-P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PE" b="1" i="1" smtClean="0"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s-PE" b="1" dirty="0"/>
              </a:p>
              <a:p>
                <a:pPr marL="0" indent="0">
                  <a:buNone/>
                </a:pPr>
                <a:endParaRPr lang="es-PE" dirty="0"/>
              </a:p>
            </p:txBody>
          </p:sp>
        </mc:Choice>
        <mc:Fallback xmlns="">
          <p:sp>
            <p:nvSpPr>
              <p:cNvPr id="2" name="Marcador de conteni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4528" y="2276872"/>
                <a:ext cx="8265906" cy="3849291"/>
              </a:xfrm>
              <a:blipFill rotWithShape="0">
                <a:blip r:embed="rId2"/>
                <a:stretch>
                  <a:fillRect l="-1180" t="-1268" r="-81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PORCENTAJES</a:t>
            </a:r>
          </a:p>
        </p:txBody>
      </p:sp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62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Marcador de contenido 1"/>
              <p:cNvSpPr>
                <a:spLocks noGrp="1"/>
              </p:cNvSpPr>
              <p:nvPr>
                <p:ph idx="1"/>
              </p:nvPr>
            </p:nvSpPr>
            <p:spPr>
              <a:xfrm>
                <a:off x="704528" y="2060848"/>
                <a:ext cx="8265906" cy="439248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s-PE" dirty="0" smtClean="0"/>
                  <a:t>Ejemplo:</a:t>
                </a:r>
              </a:p>
              <a:p>
                <a:pPr marL="0" indent="0">
                  <a:buNone/>
                </a:pPr>
                <a:r>
                  <a:rPr lang="es-ES" dirty="0"/>
                  <a:t>Un artículo se vende con una ganancia del 25% del precio de costo más el 25% del precio de venta. Al final se gana S/.200, ¿cuánto es el precio de venta?</a:t>
                </a:r>
                <a:endParaRPr lang="es-PE" b="1" u="sng" dirty="0"/>
              </a:p>
              <a:p>
                <a:pPr marL="0" indent="0">
                  <a:buNone/>
                </a:pPr>
                <a:r>
                  <a:rPr lang="es-PE" dirty="0" smtClean="0"/>
                  <a:t>Sol.:</a:t>
                </a:r>
                <a:r>
                  <a:rPr lang="es-PE" dirty="0" smtClean="0"/>
                  <a:t>                                 </a:t>
                </a:r>
                <a14:m>
                  <m:oMath xmlns:m="http://schemas.openxmlformats.org/officeDocument/2006/math">
                    <m:r>
                      <a:rPr lang="es-PE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=25%</m:t>
                    </m:r>
                    <m:sSub>
                      <m:sSubPr>
                        <m:ctrlPr>
                          <a:rPr lang="es-P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s-PE" b="0" i="1" smtClean="0">
                        <a:latin typeface="Cambria Math" panose="02040503050406030204" pitchFamily="18" charset="0"/>
                      </a:rPr>
                      <m:t>+25%</m:t>
                    </m:r>
                    <m:sSub>
                      <m:sSubPr>
                        <m:ctrlPr>
                          <a:rPr lang="es-P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endParaRPr lang="es-PE" dirty="0" smtClean="0"/>
              </a:p>
              <a:p>
                <a:pPr marL="0" indent="0">
                  <a:buNone/>
                </a:pPr>
                <a:r>
                  <a:rPr lang="es-PE" b="0" dirty="0" smtClean="0"/>
                  <a:t>                                     </a:t>
                </a:r>
                <a14:m>
                  <m:oMath xmlns:m="http://schemas.openxmlformats.org/officeDocument/2006/math">
                    <m:r>
                      <a:rPr lang="es-PE" b="0" i="1" smtClean="0">
                        <a:latin typeface="Cambria Math" panose="02040503050406030204" pitchFamily="18" charset="0"/>
                      </a:rPr>
                      <m:t>200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P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b>
                      <m:sSubPr>
                        <m:ctrlPr>
                          <a:rPr lang="es-P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PE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s-PE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P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b>
                      <m:sSubPr>
                        <m:ctrlPr>
                          <a:rPr lang="es-P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PE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endParaRPr lang="es-PE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𝟖𝟎𝟎</m:t>
                      </m:r>
                      <m:r>
                        <a:rPr lang="es-P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P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s-P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s-P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P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s-P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s-P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…(</m:t>
                      </m:r>
                      <m:r>
                        <a:rPr lang="es-P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s-P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PE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𝑆𝑎𝑏𝑒𝑚𝑜𝑠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𝑞𝑢𝑒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P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P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s-PE" dirty="0" smtClean="0"/>
              </a:p>
              <a:p>
                <a:pPr marL="0" indent="0">
                  <a:buNone/>
                </a:pPr>
                <a:r>
                  <a:rPr lang="es-PE" dirty="0" smtClean="0"/>
                  <a:t>Y por el dato:            </a:t>
                </a:r>
                <a14:m>
                  <m:oMath xmlns:m="http://schemas.openxmlformats.org/officeDocument/2006/math">
                    <m:r>
                      <a:rPr lang="es-P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𝟐𝟎𝟎</m:t>
                    </m:r>
                    <m:r>
                      <a:rPr lang="es-P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P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s-P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  <m:r>
                      <a:rPr lang="es-P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P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s-P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  <m:r>
                      <a:rPr lang="es-P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   …(</m:t>
                    </m:r>
                    <m:r>
                      <a:rPr lang="es-P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𝒊𝒊</m:t>
                    </m:r>
                    <m:r>
                      <a:rPr lang="es-P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PE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s-PE" dirty="0" smtClean="0"/>
              </a:p>
              <a:p>
                <a:pPr marL="0" indent="0">
                  <a:buNone/>
                </a:pPr>
                <a:r>
                  <a:rPr lang="es-PE" dirty="0" smtClean="0"/>
                  <a:t>Entonces: </a:t>
                </a:r>
                <a14:m>
                  <m:oMath xmlns:m="http://schemas.openxmlformats.org/officeDocument/2006/math">
                    <m:r>
                      <a:rPr lang="es-PE" b="0" i="1" smtClean="0">
                        <a:latin typeface="Cambria Math" panose="02040503050406030204" pitchFamily="18" charset="0"/>
                      </a:rPr>
                      <m:t>𝑆𝑖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P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s-PE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s-P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𝑖𝑖</m:t>
                        </m:r>
                      </m:e>
                    </m:d>
                    <m:r>
                      <a:rPr lang="es-PE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𝑡𝑒𝑛𝑒𝑚𝑜𝑠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: </m:t>
                    </m:r>
                    <m:sSub>
                      <m:sSubPr>
                        <m:ctrlPr>
                          <a:rPr lang="es-P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s-PE" b="0" i="1" smtClean="0">
                        <a:latin typeface="Cambria Math" panose="02040503050406030204" pitchFamily="18" charset="0"/>
                      </a:rPr>
                      <m:t>=500</m:t>
                    </m:r>
                  </m:oMath>
                </a14:m>
                <a:endParaRPr lang="es-PE" dirty="0" smtClean="0"/>
              </a:p>
              <a:p>
                <a:pPr marL="0" indent="0">
                  <a:buNone/>
                </a:pPr>
                <a:endParaRPr lang="es-PE" dirty="0"/>
              </a:p>
              <a:p>
                <a:pPr marL="0" indent="0">
                  <a:buNone/>
                </a:pPr>
                <a:endParaRPr lang="es-PE" dirty="0"/>
              </a:p>
            </p:txBody>
          </p:sp>
        </mc:Choice>
        <mc:Fallback>
          <p:sp>
            <p:nvSpPr>
              <p:cNvPr id="2" name="Marcador de conteni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4528" y="2060848"/>
                <a:ext cx="8265906" cy="4392488"/>
              </a:xfrm>
              <a:blipFill rotWithShape="0">
                <a:blip r:embed="rId2"/>
                <a:stretch>
                  <a:fillRect l="-1180" t="-1942" b="-305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PORCENTAJES</a:t>
            </a:r>
          </a:p>
        </p:txBody>
      </p:sp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2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91439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EXPLICATIVOS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632520" y="2420888"/>
            <a:ext cx="8424937" cy="3672408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es-ES" dirty="0" smtClean="0"/>
              <a:t>El </a:t>
            </a:r>
            <a:r>
              <a:rPr lang="es-ES" dirty="0"/>
              <a:t>3% de estudiantes de un colegio se alimenta sanamente en los recreos. ¿Cómo se puede interpretar este porcentaje?</a:t>
            </a:r>
            <a:br>
              <a:rPr lang="es-ES" dirty="0"/>
            </a:br>
            <a:endParaRPr lang="es-ES" dirty="0" smtClean="0"/>
          </a:p>
          <a:p>
            <a:pPr marL="439738" lvl="0" indent="-439738">
              <a:buNone/>
            </a:pPr>
            <a:r>
              <a:rPr lang="es-ES" dirty="0" smtClean="0"/>
              <a:t>      A</a:t>
            </a:r>
            <a:r>
              <a:rPr lang="es-ES" dirty="0"/>
              <a:t>) 30 de cada 100 estudiantes se alimenta sanamente.</a:t>
            </a:r>
            <a:br>
              <a:rPr lang="es-ES" dirty="0"/>
            </a:br>
            <a:r>
              <a:rPr lang="es-ES" dirty="0"/>
              <a:t>B) 3 de cada 10 estudiantes se alimenta sanamente.</a:t>
            </a:r>
            <a:br>
              <a:rPr lang="es-ES" dirty="0"/>
            </a:br>
            <a:r>
              <a:rPr lang="es-ES" dirty="0"/>
              <a:t>C) 3 de cada 100 estudiantes se alimenta sanamente.</a:t>
            </a:r>
            <a:br>
              <a:rPr lang="es-ES" dirty="0"/>
            </a:br>
            <a:r>
              <a:rPr lang="es-ES" dirty="0"/>
              <a:t>D) 3 de cada 1 000 estudiantes se alimenta sanamente.</a:t>
            </a:r>
            <a:endParaRPr lang="es-PE" dirty="0"/>
          </a:p>
          <a:p>
            <a:pPr marL="0" lvl="0" indent="0" algn="just">
              <a:spcBef>
                <a:spcPts val="0"/>
              </a:spcBef>
              <a:buNone/>
            </a:pPr>
            <a:endParaRPr lang="es-ES" dirty="0" smtClean="0"/>
          </a:p>
          <a:p>
            <a:pPr marL="0" lvl="0" indent="0">
              <a:buNone/>
            </a:pPr>
            <a:r>
              <a:rPr lang="es-PE" dirty="0" smtClean="0"/>
              <a:t>2. </a:t>
            </a:r>
            <a:r>
              <a:rPr lang="es-PE" dirty="0"/>
              <a:t>¿Qué porcentaje de 4500 representa 1500?</a:t>
            </a:r>
          </a:p>
          <a:p>
            <a:pPr marL="0" indent="0">
              <a:buNone/>
            </a:pPr>
            <a:endParaRPr lang="es-PE" dirty="0"/>
          </a:p>
          <a:p>
            <a:pPr marL="0" lvl="0" indent="0">
              <a:buNone/>
            </a:pPr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87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91439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EXPLICATIVOS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33042" y="2564904"/>
            <a:ext cx="8900477" cy="381642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ES" dirty="0" smtClean="0"/>
              <a:t>3. </a:t>
            </a:r>
            <a:r>
              <a:rPr lang="es-PE" dirty="0" smtClean="0"/>
              <a:t>Calcular </a:t>
            </a:r>
            <a:r>
              <a:rPr lang="es-PE" dirty="0"/>
              <a:t>el 20% del 10% del 15% de 12 </a:t>
            </a:r>
            <a:r>
              <a:rPr lang="es-PE" dirty="0" smtClean="0"/>
              <a:t>000</a:t>
            </a:r>
            <a:endParaRPr lang="es-PE" dirty="0"/>
          </a:p>
          <a:p>
            <a:pPr marL="0" lvl="0" indent="0" algn="just">
              <a:spcBef>
                <a:spcPts val="0"/>
              </a:spcBef>
              <a:buNone/>
            </a:pPr>
            <a:endParaRPr lang="es-ES" dirty="0" smtClean="0"/>
          </a:p>
          <a:p>
            <a:pPr marL="439738" lvl="0" indent="-439738" algn="just">
              <a:buNone/>
            </a:pPr>
            <a:r>
              <a:rPr lang="es-ES" dirty="0" smtClean="0"/>
              <a:t>4. </a:t>
            </a:r>
            <a:r>
              <a:rPr lang="es-PE" dirty="0"/>
              <a:t>¿A qué descuento único equivalen dos descuentos del 10% </a:t>
            </a:r>
            <a:r>
              <a:rPr lang="es-PE" dirty="0" smtClean="0"/>
              <a:t>y      30</a:t>
            </a:r>
            <a:r>
              <a:rPr lang="es-PE" dirty="0"/>
              <a:t>%?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5. </a:t>
            </a:r>
            <a:r>
              <a:rPr lang="es-ES" dirty="0"/>
              <a:t>Una herencia se reparte entre dos hermanos, si el mayor ha </a:t>
            </a:r>
            <a:endParaRPr lang="es-ES" dirty="0" smtClean="0"/>
          </a:p>
          <a:p>
            <a:pPr marL="0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recibido </a:t>
            </a:r>
            <a:r>
              <a:rPr lang="es-ES" dirty="0"/>
              <a:t>S/. 2 800, lo cual representa el 70% de la herencia. </a:t>
            </a:r>
            <a:r>
              <a:rPr lang="es-ES" dirty="0" smtClean="0"/>
              <a:t> </a:t>
            </a:r>
          </a:p>
          <a:p>
            <a:pPr marL="0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¿</a:t>
            </a:r>
            <a:r>
              <a:rPr lang="es-ES" dirty="0"/>
              <a:t>Cuánto ha recibido el menor de los hermanos?</a:t>
            </a:r>
            <a:endParaRPr lang="es-PE" dirty="0"/>
          </a:p>
          <a:p>
            <a:pPr marL="0" lvl="0" indent="0" algn="just">
              <a:buNone/>
            </a:pPr>
            <a:endParaRPr lang="es-ES" dirty="0" smtClean="0"/>
          </a:p>
          <a:p>
            <a:pPr marL="457200" lvl="0" indent="-457200" algn="just">
              <a:buFont typeface="+mj-lt"/>
              <a:buAutoNum type="arabicPeriod" startAt="4"/>
            </a:pPr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2478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5142" y="1412776"/>
            <a:ext cx="8915400" cy="2079104"/>
          </a:xfrm>
        </p:spPr>
        <p:txBody>
          <a:bodyPr>
            <a:noAutofit/>
          </a:bodyPr>
          <a:lstStyle/>
          <a:p>
            <a:r>
              <a:rPr lang="es-PE" sz="6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¡Ahora todos a practicar!</a:t>
            </a:r>
            <a:endParaRPr lang="es-PE" sz="66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3429001"/>
            <a:ext cx="1915944" cy="250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765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55435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 RETO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848544" y="3068960"/>
            <a:ext cx="8324414" cy="14401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ES" sz="3200" dirty="0"/>
              <a:t>¿El 20% de qué número es 230?</a:t>
            </a:r>
            <a:endParaRPr lang="es-PE" sz="3200" dirty="0"/>
          </a:p>
          <a:p>
            <a:pPr marL="0" indent="0">
              <a:buNone/>
            </a:pPr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6825208" y="5085184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Rpta.: 1150</a:t>
            </a:r>
            <a:endParaRPr lang="es-P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9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76536" y="2852936"/>
            <a:ext cx="8420100" cy="110945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ES" altLang="es-PE" b="1" spc="15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PORCENTAJES I</a:t>
            </a:r>
            <a:endParaRPr lang="es-ES" alt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PE" altLang="es-PE" dirty="0" smtClean="0"/>
              <a:t>MATEMÁTICA BÁSICA PARA LA PSICOLOGÍA</a:t>
            </a:r>
            <a:endParaRPr lang="es-PE" altLang="es-PE" dirty="0"/>
          </a:p>
        </p:txBody>
      </p:sp>
      <p:pic>
        <p:nvPicPr>
          <p:cNvPr id="8" name="7 Imagen" descr="https://lanuevautp.com/wp-content/themes/lanuevautp2/images/responsive/logo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779" t="20672" r="8413" b="21154"/>
          <a:stretch/>
        </p:blipFill>
        <p:spPr bwMode="auto">
          <a:xfrm>
            <a:off x="344487" y="4725145"/>
            <a:ext cx="5138841" cy="18722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55435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LOGRO DE LA SESIÓN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8324414" cy="3447288"/>
          </a:xfrm>
        </p:spPr>
        <p:txBody>
          <a:bodyPr/>
          <a:lstStyle/>
          <a:p>
            <a:pPr marL="0" indent="0" algn="just">
              <a:buNone/>
            </a:pPr>
            <a:r>
              <a:rPr lang="es-ES" sz="3200" dirty="0" smtClean="0">
                <a:cs typeface="Times New Roman" pitchFamily="18" charset="0"/>
              </a:rPr>
              <a:t>	Al finalizar la sesión de aprendizaje el </a:t>
            </a:r>
            <a:r>
              <a:rPr lang="es-ES" sz="3200" dirty="0">
                <a:cs typeface="Times New Roman" pitchFamily="18" charset="0"/>
              </a:rPr>
              <a:t>alumno resuelve </a:t>
            </a:r>
            <a:r>
              <a:rPr lang="es-ES" sz="3200" dirty="0" smtClean="0">
                <a:cs typeface="Times New Roman" pitchFamily="18" charset="0"/>
              </a:rPr>
              <a:t>problemas </a:t>
            </a:r>
            <a:r>
              <a:rPr lang="es-ES" sz="3200" dirty="0">
                <a:cs typeface="Times New Roman" pitchFamily="18" charset="0"/>
              </a:rPr>
              <a:t>con autonomía y seguridad, cuya solución requiera del uso de </a:t>
            </a:r>
            <a:r>
              <a:rPr lang="es-ES" sz="3200" dirty="0" smtClean="0">
                <a:cs typeface="Times New Roman" pitchFamily="18" charset="0"/>
              </a:rPr>
              <a:t>porcentajes y sus aplicaciones.</a:t>
            </a:r>
            <a:endParaRPr lang="es-ES" sz="3200" b="1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ES" dirty="0" smtClean="0"/>
              <a:t> </a:t>
            </a:r>
            <a:endParaRPr lang="es-PE" dirty="0" smtClean="0"/>
          </a:p>
          <a:p>
            <a:pPr marL="0" indent="0" algn="ctr">
              <a:buNone/>
            </a:pPr>
            <a:endParaRPr lang="es-PE" dirty="0" smtClean="0"/>
          </a:p>
          <a:p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7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a-ES" sz="3600" b="1" dirty="0" smtClean="0">
                <a:latin typeface="Trebuchet MS" pitchFamily="34" charset="0"/>
              </a:rPr>
              <a:t>    ESQUEMA </a:t>
            </a:r>
            <a:r>
              <a:rPr lang="ca-ES" sz="3600" b="1" dirty="0">
                <a:latin typeface="Trebuchet MS" pitchFamily="34" charset="0"/>
              </a:rPr>
              <a:t>DE LA </a:t>
            </a:r>
            <a:r>
              <a:rPr lang="ca-ES" sz="3600" b="1" dirty="0" smtClean="0">
                <a:latin typeface="Trebuchet MS" pitchFamily="34" charset="0"/>
              </a:rPr>
              <a:t>UNIDAD</a:t>
            </a:r>
            <a:endParaRPr lang="es-PE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48830"/>
              </p:ext>
            </p:extLst>
          </p:nvPr>
        </p:nvGraphicFramePr>
        <p:xfrm>
          <a:off x="350488" y="1556792"/>
          <a:ext cx="9212925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Descripción: UTP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00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04528" y="2924944"/>
            <a:ext cx="8193898" cy="3705275"/>
          </a:xfrm>
        </p:spPr>
        <p:txBody>
          <a:bodyPr/>
          <a:lstStyle/>
          <a:p>
            <a:pPr marL="0" indent="0" algn="just">
              <a:buNone/>
            </a:pPr>
            <a:r>
              <a:rPr lang="es-PE" dirty="0"/>
              <a:t>El </a:t>
            </a:r>
            <a:r>
              <a:rPr lang="es-PE" b="1" dirty="0"/>
              <a:t>porcentaje</a:t>
            </a:r>
            <a:r>
              <a:rPr lang="es-PE" dirty="0"/>
              <a:t> es un número asociado a una razón, que representa una cantidad dada como una </a:t>
            </a:r>
            <a:r>
              <a:rPr lang="es-PE" dirty="0" smtClean="0"/>
              <a:t>fracción</a:t>
            </a:r>
            <a:r>
              <a:rPr lang="es-PE" dirty="0"/>
              <a:t> en 100 </a:t>
            </a:r>
            <a:r>
              <a:rPr lang="es-PE" dirty="0" smtClean="0"/>
              <a:t>partes iguales. </a:t>
            </a:r>
            <a:r>
              <a:rPr lang="es-PE" dirty="0"/>
              <a:t>También se le llama comúnmente </a:t>
            </a:r>
            <a:r>
              <a:rPr lang="es-PE" b="1" dirty="0"/>
              <a:t>tanto por ciento</a:t>
            </a:r>
            <a:r>
              <a:rPr lang="es-PE" dirty="0"/>
              <a:t>, donde </a:t>
            </a:r>
            <a:r>
              <a:rPr lang="es-PE" b="1" i="1" dirty="0"/>
              <a:t>por ciento</a:t>
            </a:r>
            <a:r>
              <a:rPr lang="es-PE" dirty="0"/>
              <a:t> significa </a:t>
            </a:r>
            <a:r>
              <a:rPr lang="es-PE" b="1" i="1" dirty="0"/>
              <a:t>«de cada cien unidades»</a:t>
            </a:r>
            <a:r>
              <a:rPr lang="es-PE" dirty="0"/>
              <a:t>. 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PORCENTAJES</a:t>
            </a:r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55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Las </a:t>
            </a:r>
            <a:r>
              <a:rPr lang="es-MX" b="1" dirty="0"/>
              <a:t>m</a:t>
            </a:r>
            <a:r>
              <a:rPr lang="es-MX" dirty="0"/>
              <a:t> partes tomadas equivalen </a:t>
            </a:r>
            <a:r>
              <a:rPr lang="es-MX" b="1" dirty="0"/>
              <a:t>al m por 100</a:t>
            </a:r>
            <a:r>
              <a:rPr lang="es-MX" dirty="0"/>
              <a:t> del total o </a:t>
            </a:r>
            <a:r>
              <a:rPr lang="es-MX" b="1" dirty="0"/>
              <a:t>al m por ciento</a:t>
            </a:r>
            <a:r>
              <a:rPr lang="es-MX" dirty="0"/>
              <a:t> del total, es </a:t>
            </a:r>
            <a:r>
              <a:rPr lang="es-MX" dirty="0" smtClean="0"/>
              <a:t>decir: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PORCENTAJES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20314"/>
              </p:ext>
            </p:extLst>
          </p:nvPr>
        </p:nvGraphicFramePr>
        <p:xfrm>
          <a:off x="4016896" y="3457729"/>
          <a:ext cx="180333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r:id="rId3" imgW="1486800" imgH="640800" progId="">
                  <p:embed/>
                </p:oleObj>
              </mc:Choice>
              <mc:Fallback>
                <p:oleObj r:id="rId3" imgW="1486800" imgH="6408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896" y="3457729"/>
                        <a:ext cx="1803331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489" y="4293096"/>
            <a:ext cx="7992888" cy="2092370"/>
          </a:xfrm>
          <a:prstGeom prst="rect">
            <a:avLst/>
          </a:prstGeom>
        </p:spPr>
      </p:pic>
      <p:sp>
        <p:nvSpPr>
          <p:cNvPr id="16" name="Flecha derecha 15"/>
          <p:cNvSpPr/>
          <p:nvPr/>
        </p:nvSpPr>
        <p:spPr>
          <a:xfrm>
            <a:off x="4520952" y="4941168"/>
            <a:ext cx="100811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4"/>
              <p:cNvSpPr txBox="1">
                <a:spLocks noChangeArrowheads="1"/>
              </p:cNvSpPr>
              <p:nvPr/>
            </p:nvSpPr>
            <p:spPr bwMode="auto">
              <a:xfrm>
                <a:off x="6177136" y="4966035"/>
                <a:ext cx="2592288" cy="47918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PE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    100% </a:t>
                </a:r>
                <a:r>
                  <a:rPr kumimoji="0" lang="es-PE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&lt;&gt;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PE" sz="1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PE" sz="1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𝟏𝟎𝟎</m:t>
                        </m:r>
                      </m:num>
                      <m:den>
                        <m:r>
                          <a:rPr kumimoji="0" lang="es-PE" sz="1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kumimoji="0" lang="es-PE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&lt; </a:t>
                </a:r>
                <a:r>
                  <a:rPr kumimoji="0" lang="es-PE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&gt; 1</a:t>
                </a:r>
                <a:endParaRPr kumimoji="0" lang="es-PE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7136" y="4966035"/>
                <a:ext cx="2592288" cy="479189"/>
              </a:xfrm>
              <a:prstGeom prst="rect">
                <a:avLst/>
              </a:prstGeom>
              <a:blipFill rotWithShape="0">
                <a:blip r:embed="rId6"/>
                <a:stretch>
                  <a:fillRect b="-10000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7 Imagen" descr="Descripción: UTP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165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contenido 1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2276872"/>
                <a:ext cx="8706172" cy="424847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s-MX" dirty="0" smtClean="0"/>
                  <a:t>Cómo </a:t>
                </a:r>
                <a:r>
                  <a:rPr lang="es-MX" dirty="0"/>
                  <a:t>conseguimos el equivalente en tanto por ciento de un número positivo cualquiera</a:t>
                </a:r>
                <a:r>
                  <a:rPr lang="es-MX" dirty="0" smtClean="0"/>
                  <a:t>.</a:t>
                </a:r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r>
                  <a:rPr lang="es-MX" dirty="0"/>
                  <a:t>Por ejemplo, ¿a qué tanto por ciento equivale</a:t>
                </a:r>
                <a:r>
                  <a:rPr lang="es-ES" dirty="0"/>
                  <a:t> </a:t>
                </a:r>
                <a:r>
                  <a:rPr lang="es-ES" dirty="0" smtClean="0"/>
                  <a:t>2/5?</a:t>
                </a:r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&lt;&gt;</m:t>
                      </m:r>
                      <m:f>
                        <m:fPr>
                          <m:ctrlPr>
                            <a:rPr lang="es-P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100%&lt;&gt;40%</m:t>
                      </m:r>
                    </m:oMath>
                  </m:oMathPara>
                </a14:m>
                <a:endParaRPr lang="es-PE" b="0" dirty="0" smtClean="0"/>
              </a:p>
              <a:p>
                <a:pPr marL="0" indent="0">
                  <a:buNone/>
                </a:pPr>
                <a:r>
                  <a:rPr lang="es-PE" dirty="0" smtClean="0"/>
                  <a:t>Otro ejemplo, </a:t>
                </a:r>
                <a:r>
                  <a:rPr lang="es-MX" dirty="0"/>
                  <a:t>¿a qué tanto por ciento equivale</a:t>
                </a:r>
                <a:r>
                  <a:rPr lang="es-ES" dirty="0"/>
                  <a:t> 3/4?</a:t>
                </a:r>
                <a:endParaRPr lang="es-PE" dirty="0"/>
              </a:p>
              <a:p>
                <a:pPr marL="0" indent="0">
                  <a:buNone/>
                </a:pPr>
                <a:endParaRPr lang="es-P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PE" i="1">
                          <a:latin typeface="Cambria Math" panose="02040503050406030204" pitchFamily="18" charset="0"/>
                        </a:rPr>
                        <m:t>&lt;&gt;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PE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100%&lt;&gt;75%</m:t>
                      </m:r>
                    </m:oMath>
                  </m:oMathPara>
                </a14:m>
                <a:endParaRPr lang="es-PE" dirty="0"/>
              </a:p>
              <a:p>
                <a:pPr marL="0" indent="0">
                  <a:buNone/>
                </a:pPr>
                <a:endParaRPr lang="es-PE" dirty="0"/>
              </a:p>
            </p:txBody>
          </p:sp>
        </mc:Choice>
        <mc:Fallback xmlns="">
          <p:sp>
            <p:nvSpPr>
              <p:cNvPr id="2" name="Marcador de conteni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2276872"/>
                <a:ext cx="8706172" cy="4248472"/>
              </a:xfrm>
              <a:blipFill rotWithShape="0">
                <a:blip r:embed="rId2"/>
                <a:stretch>
                  <a:fillRect l="-1050" t="-2011" r="-140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88504" y="476672"/>
            <a:ext cx="8915400" cy="1252728"/>
          </a:xfrm>
        </p:spPr>
        <p:txBody>
          <a:bodyPr>
            <a:normAutofit fontScale="90000"/>
          </a:bodyPr>
          <a:lstStyle/>
          <a:p>
            <a:r>
              <a:rPr lang="es-PE" dirty="0" smtClean="0"/>
              <a:t>PORCENTAJES</a:t>
            </a:r>
            <a:br>
              <a:rPr lang="es-PE" dirty="0" smtClean="0"/>
            </a:br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221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76536" y="2492896"/>
            <a:ext cx="8193898" cy="3633267"/>
          </a:xfrm>
        </p:spPr>
        <p:txBody>
          <a:bodyPr/>
          <a:lstStyle/>
          <a:p>
            <a:pPr marL="0" indent="0">
              <a:buNone/>
            </a:pPr>
            <a:r>
              <a:rPr lang="es-MX" b="1" i="1" dirty="0"/>
              <a:t>RELACIÓN PARTE – TODO APLICADO AL TANTO POR </a:t>
            </a:r>
            <a:r>
              <a:rPr lang="es-MX" b="1" i="1" dirty="0" smtClean="0"/>
              <a:t>CIENTO</a:t>
            </a:r>
          </a:p>
          <a:p>
            <a:pPr marL="0" indent="0" algn="just">
              <a:buNone/>
            </a:pPr>
            <a:r>
              <a:rPr lang="es-MX" dirty="0"/>
              <a:t>la relación </a:t>
            </a:r>
            <a:r>
              <a:rPr lang="es-MX" b="1" dirty="0"/>
              <a:t>parte-todo</a:t>
            </a:r>
            <a:r>
              <a:rPr lang="es-MX" dirty="0"/>
              <a:t> es una comparación de una cantidad (al cual le llamamos </a:t>
            </a:r>
            <a:r>
              <a:rPr lang="es-MX" b="1" dirty="0"/>
              <a:t>parte</a:t>
            </a:r>
            <a:r>
              <a:rPr lang="es-MX" dirty="0"/>
              <a:t>) respecto de otra cantidad (al cual le llamamos </a:t>
            </a:r>
            <a:r>
              <a:rPr lang="es-MX" b="1" dirty="0"/>
              <a:t>todo</a:t>
            </a:r>
            <a:r>
              <a:rPr lang="es-MX" dirty="0"/>
              <a:t>). </a:t>
            </a:r>
            <a:r>
              <a:rPr lang="es-MX" dirty="0" smtClean="0"/>
              <a:t>Ahora para expresar </a:t>
            </a:r>
            <a:r>
              <a:rPr lang="es-MX" dirty="0"/>
              <a:t>el resultado de esa comparación en </a:t>
            </a:r>
            <a:r>
              <a:rPr lang="es-MX" b="1" dirty="0"/>
              <a:t>tanto por </a:t>
            </a:r>
            <a:r>
              <a:rPr lang="es-MX" b="1" dirty="0" smtClean="0"/>
              <a:t>ciento </a:t>
            </a:r>
            <a:r>
              <a:rPr lang="es-MX" dirty="0" smtClean="0"/>
              <a:t>solo debemos </a:t>
            </a:r>
            <a:r>
              <a:rPr lang="es-MX" b="1" dirty="0" smtClean="0"/>
              <a:t>multiplicar por el 100%.</a:t>
            </a:r>
            <a:endParaRPr lang="es-PE" dirty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PORCENTAJES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929516"/>
              </p:ext>
            </p:extLst>
          </p:nvPr>
        </p:nvGraphicFramePr>
        <p:xfrm>
          <a:off x="3080792" y="4963631"/>
          <a:ext cx="3024336" cy="1197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r:id="rId3" imgW="2026800" imgH="882360" progId="">
                  <p:embed/>
                </p:oleObj>
              </mc:Choice>
              <mc:Fallback>
                <p:oleObj r:id="rId3" imgW="2026800" imgH="8823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0792" y="4963631"/>
                        <a:ext cx="3024336" cy="1197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5 Imagen" descr="Descripción: UT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8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contenido 1"/>
              <p:cNvSpPr>
                <a:spLocks noGrp="1"/>
              </p:cNvSpPr>
              <p:nvPr>
                <p:ph idx="1"/>
              </p:nvPr>
            </p:nvSpPr>
            <p:spPr>
              <a:xfrm>
                <a:off x="704528" y="2348880"/>
                <a:ext cx="8265906" cy="37772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MX" b="1" dirty="0" smtClean="0"/>
                  <a:t>Ejemplos</a:t>
                </a:r>
                <a:r>
                  <a:rPr lang="es-MX" dirty="0" smtClean="0"/>
                  <a:t>:</a:t>
                </a:r>
                <a:endParaRPr lang="es-PE" dirty="0"/>
              </a:p>
              <a:p>
                <a:pPr marL="0" indent="0">
                  <a:buNone/>
                </a:pPr>
                <a:r>
                  <a:rPr lang="es-MX" dirty="0" smtClean="0"/>
                  <a:t>1. ¿Qué </a:t>
                </a:r>
                <a:r>
                  <a:rPr lang="es-MX" dirty="0"/>
                  <a:t>tanto por ciento es 10 respecto de 40</a:t>
                </a:r>
                <a:r>
                  <a:rPr lang="es-MX" dirty="0" smtClean="0"/>
                  <a:t>?</a:t>
                </a:r>
                <a:endParaRPr lang="es-MX" dirty="0"/>
              </a:p>
              <a:p>
                <a:pPr marL="0" indent="0">
                  <a:buNone/>
                </a:pPr>
                <a:r>
                  <a:rPr lang="es-MX" dirty="0" smtClean="0"/>
                  <a:t>Sol.: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s-MX" b="0" i="1" smtClean="0">
                        <a:latin typeface="Cambria Math"/>
                      </a:rPr>
                      <m:t> 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latin typeface="Cambria Math"/>
                      </a:rPr>
                      <m:t> 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100%=25%</m:t>
                    </m:r>
                  </m:oMath>
                </a14:m>
                <a:endParaRPr lang="es-PE" dirty="0" smtClean="0"/>
              </a:p>
              <a:p>
                <a:pPr marL="0" indent="0">
                  <a:buNone/>
                </a:pPr>
                <a:endParaRPr lang="es-PE" dirty="0"/>
              </a:p>
              <a:p>
                <a:pPr marL="0" indent="0">
                  <a:buNone/>
                </a:pPr>
                <a:r>
                  <a:rPr lang="es-PE" dirty="0" smtClean="0"/>
                  <a:t>2. </a:t>
                </a:r>
                <a:r>
                  <a:rPr lang="es-MX" dirty="0"/>
                  <a:t>¿Qué tanto por ciento es </a:t>
                </a:r>
                <a:r>
                  <a:rPr lang="es-MX" dirty="0" smtClean="0"/>
                  <a:t>50 </a:t>
                </a:r>
                <a:r>
                  <a:rPr lang="es-MX" dirty="0"/>
                  <a:t>respecto de 5</a:t>
                </a:r>
                <a:r>
                  <a:rPr lang="es-MX" dirty="0" smtClean="0"/>
                  <a:t>00</a:t>
                </a:r>
                <a:r>
                  <a:rPr lang="es-MX" dirty="0"/>
                  <a:t>?</a:t>
                </a:r>
              </a:p>
              <a:p>
                <a:pPr marL="0" indent="0">
                  <a:buNone/>
                </a:pPr>
                <a:r>
                  <a:rPr lang="es-MX" dirty="0"/>
                  <a:t>Sol.: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s-PE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50</m:t>
                        </m:r>
                        <m:r>
                          <a:rPr lang="es-PE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s-MX" b="0" i="1" smtClean="0">
                        <a:latin typeface="Cambria Math"/>
                      </a:rPr>
                      <m:t> </m:t>
                    </m:r>
                    <m:r>
                      <a:rPr lang="es-P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latin typeface="Cambria Math"/>
                      </a:rPr>
                      <m:t> </m:t>
                    </m:r>
                    <m:r>
                      <a:rPr lang="es-PE" i="1">
                        <a:latin typeface="Cambria Math" panose="02040503050406030204" pitchFamily="18" charset="0"/>
                      </a:rPr>
                      <m:t>100%=10%</m:t>
                    </m:r>
                  </m:oMath>
                </a14:m>
                <a:endParaRPr lang="es-PE" dirty="0"/>
              </a:p>
              <a:p>
                <a:pPr marL="0" indent="0">
                  <a:buNone/>
                </a:pPr>
                <a:endParaRPr lang="es-PE" dirty="0"/>
              </a:p>
              <a:p>
                <a:pPr marL="0" indent="0">
                  <a:buNone/>
                </a:pPr>
                <a:endParaRPr lang="es-PE" dirty="0"/>
              </a:p>
            </p:txBody>
          </p:sp>
        </mc:Choice>
        <mc:Fallback xmlns="">
          <p:sp>
            <p:nvSpPr>
              <p:cNvPr id="2" name="Marcador de conteni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4528" y="2348880"/>
                <a:ext cx="8265906" cy="3777283"/>
              </a:xfrm>
              <a:blipFill rotWithShape="1">
                <a:blip r:embed="rId2"/>
                <a:stretch>
                  <a:fillRect l="-1180" t="-129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PORCENTAJES</a:t>
            </a:r>
          </a:p>
        </p:txBody>
      </p:sp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34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f29f5a585a5c5c09920f29c17a174e8a9a4d5d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Matematica">
      <a:dk1>
        <a:sysClr val="windowText" lastClr="000000"/>
      </a:dk1>
      <a:lt1>
        <a:srgbClr val="FFFFFF"/>
      </a:lt1>
      <a:dk2>
        <a:srgbClr val="0F243E"/>
      </a:dk2>
      <a:lt2>
        <a:srgbClr val="E7EDF5"/>
      </a:lt2>
      <a:accent1>
        <a:srgbClr val="28466A"/>
      </a:accent1>
      <a:accent2>
        <a:srgbClr val="C0504D"/>
      </a:accent2>
      <a:accent3>
        <a:srgbClr val="3D6AA1"/>
      </a:accent3>
      <a:accent4>
        <a:srgbClr val="B2A2C7"/>
      </a:accent4>
      <a:accent5>
        <a:srgbClr val="92CDD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528</Words>
  <Application>Microsoft Office PowerPoint</Application>
  <PresentationFormat>A4 (210 x 297 mm)</PresentationFormat>
  <Paragraphs>114</Paragraphs>
  <Slides>19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Georgia</vt:lpstr>
      <vt:lpstr>Symbol</vt:lpstr>
      <vt:lpstr>Times New Roman</vt:lpstr>
      <vt:lpstr>Trebuchet MS</vt:lpstr>
      <vt:lpstr>Forma de onda</vt:lpstr>
      <vt:lpstr>Presentación de PowerPoint</vt:lpstr>
      <vt:lpstr>PORCENTAJES I</vt:lpstr>
      <vt:lpstr>LOGRO DE LA SESIÓN</vt:lpstr>
      <vt:lpstr>    ESQUEMA DE LA UNIDAD</vt:lpstr>
      <vt:lpstr>PORCENTAJES</vt:lpstr>
      <vt:lpstr>PORCENTAJES</vt:lpstr>
      <vt:lpstr>PORCENTAJES </vt:lpstr>
      <vt:lpstr>PORCENTAJES</vt:lpstr>
      <vt:lpstr>PORCENTAJES</vt:lpstr>
      <vt:lpstr>PORCENTAJES</vt:lpstr>
      <vt:lpstr>PORCENTAJES</vt:lpstr>
      <vt:lpstr>PORCENTAJES</vt:lpstr>
      <vt:lpstr>PORCENTAJES</vt:lpstr>
      <vt:lpstr>PORCENTAJES</vt:lpstr>
      <vt:lpstr>PORCENTAJES</vt:lpstr>
      <vt:lpstr>EJERCICIOS EXPLICATIVOS</vt:lpstr>
      <vt:lpstr>EJERCICIOS EXPLICATIVOS</vt:lpstr>
      <vt:lpstr>¡Ahora todos a practicar!</vt:lpstr>
      <vt:lpstr>EJERCICIO RETO 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</dc:title>
  <dc:creator>UNIVERSIDAD TECNOLOGICA DEL PERU</dc:creator>
  <cp:lastModifiedBy>Fernando Manuel Garcia Berru</cp:lastModifiedBy>
  <cp:revision>97</cp:revision>
  <dcterms:created xsi:type="dcterms:W3CDTF">2005-04-11T11:51:12Z</dcterms:created>
  <dcterms:modified xsi:type="dcterms:W3CDTF">2016-06-10T21:45:57Z</dcterms:modified>
</cp:coreProperties>
</file>