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1"/>
  </p:notesMasterIdLst>
  <p:sldIdLst>
    <p:sldId id="315" r:id="rId2"/>
    <p:sldId id="273" r:id="rId3"/>
    <p:sldId id="306" r:id="rId4"/>
    <p:sldId id="307" r:id="rId5"/>
    <p:sldId id="299" r:id="rId6"/>
    <p:sldId id="304" r:id="rId7"/>
    <p:sldId id="302" r:id="rId8"/>
    <p:sldId id="316" r:id="rId9"/>
    <p:sldId id="317" r:id="rId10"/>
    <p:sldId id="319" r:id="rId11"/>
    <p:sldId id="320" r:id="rId12"/>
    <p:sldId id="321" r:id="rId13"/>
    <p:sldId id="322" r:id="rId14"/>
    <p:sldId id="323" r:id="rId15"/>
    <p:sldId id="325" r:id="rId16"/>
    <p:sldId id="308" r:id="rId17"/>
    <p:sldId id="309" r:id="rId18"/>
    <p:sldId id="310" r:id="rId19"/>
    <p:sldId id="311" r:id="rId20"/>
  </p:sldIdLst>
  <p:sldSz cx="9906000" cy="6858000" type="A4"/>
  <p:notesSz cx="6858000" cy="9144000"/>
  <p:custDataLst>
    <p:tags r:id="rId22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33FF"/>
    <a:srgbClr val="FF0000"/>
    <a:srgbClr val="FF0066"/>
    <a:srgbClr val="0000FF"/>
    <a:srgbClr val="6600FF"/>
    <a:srgbClr val="FFCC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2787"/>
    <p:restoredTop sz="95254" autoAdjust="0"/>
  </p:normalViewPr>
  <p:slideViewPr>
    <p:cSldViewPr>
      <p:cViewPr varScale="1">
        <p:scale>
          <a:sx n="70" d="100"/>
          <a:sy n="70" d="100"/>
        </p:scale>
        <p:origin x="-912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10C1AD-0DC5-4277-9ECA-CC292663C1BE}" type="doc">
      <dgm:prSet loTypeId="urn:microsoft.com/office/officeart/2005/8/layout/hierarchy1" loCatId="hierarchy" qsTypeId="urn:microsoft.com/office/officeart/2005/8/quickstyle/3d1" qsCatId="3D" csTypeId="urn:microsoft.com/office/officeart/2005/8/colors/colorful1#1" csCatId="colorful" phldr="1"/>
      <dgm:spPr/>
      <dgm:t>
        <a:bodyPr/>
        <a:lstStyle/>
        <a:p>
          <a:endParaRPr lang="es-PE"/>
        </a:p>
      </dgm:t>
    </dgm:pt>
    <dgm:pt modelId="{B50BB0C5-4E1B-4570-B7DA-5EA117BEFB16}">
      <dgm:prSet phldrT="[Texto]" custT="1"/>
      <dgm:spPr>
        <a:solidFill>
          <a:srgbClr val="FFFF00">
            <a:alpha val="90000"/>
          </a:srgbClr>
        </a:solidFill>
      </dgm:spPr>
      <dgm:t>
        <a:bodyPr/>
        <a:lstStyle/>
        <a:p>
          <a:pPr rtl="0"/>
          <a:r>
            <a:rPr lang="es-PE" sz="1600" b="1" dirty="0" smtClean="0">
              <a:latin typeface="Times New Roman" pitchFamily="18" charset="0"/>
              <a:cs typeface="Times New Roman" pitchFamily="18" charset="0"/>
            </a:rPr>
            <a:t>REGLA DE TRES SIMPLE</a:t>
          </a:r>
        </a:p>
        <a:p>
          <a:pPr rtl="0"/>
          <a:r>
            <a:rPr lang="es-PE" sz="1600" b="1" dirty="0" smtClean="0">
              <a:latin typeface="Times New Roman" pitchFamily="18" charset="0"/>
              <a:cs typeface="Times New Roman" pitchFamily="18" charset="0"/>
            </a:rPr>
            <a:t>PORCENTAJES</a:t>
          </a:r>
          <a:endParaRPr lang="es-PE" sz="1600" b="1" dirty="0">
            <a:latin typeface="Times New Roman" pitchFamily="18" charset="0"/>
            <a:cs typeface="Times New Roman" pitchFamily="18" charset="0"/>
          </a:endParaRPr>
        </a:p>
      </dgm:t>
    </dgm:pt>
    <dgm:pt modelId="{51830B18-B0B6-438B-A68B-BD27C640682E}" type="sibTrans" cxnId="{B46004CF-467D-41FE-8846-E27B4DB3A61B}">
      <dgm:prSet/>
      <dgm:spPr/>
      <dgm:t>
        <a:bodyPr/>
        <a:lstStyle/>
        <a:p>
          <a:endParaRPr lang="es-PE"/>
        </a:p>
      </dgm:t>
    </dgm:pt>
    <dgm:pt modelId="{14C6C557-8CF9-4539-8914-59CF11FB3DEA}" type="parTrans" cxnId="{B46004CF-467D-41FE-8846-E27B4DB3A61B}">
      <dgm:prSet/>
      <dgm:spPr/>
      <dgm:t>
        <a:bodyPr/>
        <a:lstStyle/>
        <a:p>
          <a:endParaRPr lang="es-PE"/>
        </a:p>
      </dgm:t>
    </dgm:pt>
    <dgm:pt modelId="{3CA1CAD9-60C4-4DC3-8A1E-4C16B3DB2FE4}">
      <dgm:prSet phldrT="[Texto]" custT="1"/>
      <dgm:spPr>
        <a:solidFill>
          <a:srgbClr val="FFFF00">
            <a:alpha val="90000"/>
          </a:srgbClr>
        </a:solidFill>
      </dgm:spPr>
      <dgm:t>
        <a:bodyPr/>
        <a:lstStyle/>
        <a:p>
          <a:pPr algn="ctr" rtl="0"/>
          <a:r>
            <a:rPr kumimoji="0" lang="es-PE" sz="1600" b="1" i="0" u="none" strike="noStrike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REGLA DE TRES SIMPLE</a:t>
          </a:r>
        </a:p>
      </dgm:t>
    </dgm:pt>
    <dgm:pt modelId="{F7871A60-3AA1-42C0-B9E4-56D9FC46F62C}" type="sibTrans" cxnId="{23977D96-6E7D-4FB8-AF2B-BA0D888C3C77}">
      <dgm:prSet/>
      <dgm:spPr/>
      <dgm:t>
        <a:bodyPr/>
        <a:lstStyle/>
        <a:p>
          <a:endParaRPr lang="es-PE"/>
        </a:p>
      </dgm:t>
    </dgm:pt>
    <dgm:pt modelId="{86F78832-BBB5-4A3B-8E9E-720B8DC7CA31}" type="parTrans" cxnId="{23977D96-6E7D-4FB8-AF2B-BA0D888C3C77}">
      <dgm:prSet/>
      <dgm:spPr/>
      <dgm:t>
        <a:bodyPr/>
        <a:lstStyle/>
        <a:p>
          <a:endParaRPr lang="es-PE"/>
        </a:p>
      </dgm:t>
    </dgm:pt>
    <dgm:pt modelId="{64333ED5-3299-49EA-8711-3230D4A5551C}">
      <dgm:prSet custT="1"/>
      <dgm:spPr>
        <a:solidFill>
          <a:srgbClr val="00B050">
            <a:alpha val="90000"/>
          </a:srgbClr>
        </a:solidFill>
      </dgm:spPr>
      <dgm:t>
        <a:bodyPr/>
        <a:lstStyle/>
        <a:p>
          <a:pPr algn="ctr" rtl="0"/>
          <a:r>
            <a:rPr kumimoji="0" lang="es-PE" sz="1600" b="1" i="0" u="none" strike="noStrike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PORCENTAJES</a:t>
          </a:r>
        </a:p>
      </dgm:t>
    </dgm:pt>
    <dgm:pt modelId="{782F94FB-439D-4CAF-B46B-68AD00E7A049}" type="sibTrans" cxnId="{9B939A26-F3FB-47EA-8CC4-D084225759F3}">
      <dgm:prSet/>
      <dgm:spPr/>
      <dgm:t>
        <a:bodyPr/>
        <a:lstStyle/>
        <a:p>
          <a:endParaRPr lang="es-PE"/>
        </a:p>
      </dgm:t>
    </dgm:pt>
    <dgm:pt modelId="{B9A4C5C3-B7F4-408C-A00F-EFB40EC2B137}" type="parTrans" cxnId="{9B939A26-F3FB-47EA-8CC4-D084225759F3}">
      <dgm:prSet/>
      <dgm:spPr/>
      <dgm:t>
        <a:bodyPr/>
        <a:lstStyle/>
        <a:p>
          <a:endParaRPr lang="es-PE"/>
        </a:p>
      </dgm:t>
    </dgm:pt>
    <dgm:pt modelId="{13D5FBB9-9847-4EE8-B71E-08F4655D9C8B}" type="pres">
      <dgm:prSet presAssocID="{6D10C1AD-0DC5-4277-9ECA-CC292663C1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PE"/>
        </a:p>
      </dgm:t>
    </dgm:pt>
    <dgm:pt modelId="{D4B6FC51-954F-43AB-8EE8-F959752A5616}" type="pres">
      <dgm:prSet presAssocID="{B50BB0C5-4E1B-4570-B7DA-5EA117BEFB16}" presName="hierRoot1" presStyleCnt="0"/>
      <dgm:spPr/>
    </dgm:pt>
    <dgm:pt modelId="{30A489D5-2D2A-4ED1-A479-0495F98CED78}" type="pres">
      <dgm:prSet presAssocID="{B50BB0C5-4E1B-4570-B7DA-5EA117BEFB16}" presName="composite" presStyleCnt="0"/>
      <dgm:spPr/>
    </dgm:pt>
    <dgm:pt modelId="{97BCF3A8-6D30-4512-86DA-F583C2F3A08E}" type="pres">
      <dgm:prSet presAssocID="{B50BB0C5-4E1B-4570-B7DA-5EA117BEFB16}" presName="background" presStyleLbl="node0" presStyleIdx="0" presStyleCnt="1"/>
      <dgm:spPr/>
    </dgm:pt>
    <dgm:pt modelId="{F7E455F3-9B8E-46C0-AE52-890D0CBB688C}" type="pres">
      <dgm:prSet presAssocID="{B50BB0C5-4E1B-4570-B7DA-5EA117BEFB16}" presName="text" presStyleLbl="fgAcc0" presStyleIdx="0" presStyleCnt="1" custScaleX="106402" custScaleY="109757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EB85F1EF-D255-4197-847D-114FB75E95D4}" type="pres">
      <dgm:prSet presAssocID="{B50BB0C5-4E1B-4570-B7DA-5EA117BEFB16}" presName="hierChild2" presStyleCnt="0"/>
      <dgm:spPr/>
    </dgm:pt>
    <dgm:pt modelId="{332A664F-FFB6-4609-8D87-D534279E6EFE}" type="pres">
      <dgm:prSet presAssocID="{86F78832-BBB5-4A3B-8E9E-720B8DC7CA31}" presName="Name10" presStyleLbl="parChTrans1D2" presStyleIdx="0" presStyleCnt="2"/>
      <dgm:spPr/>
      <dgm:t>
        <a:bodyPr/>
        <a:lstStyle/>
        <a:p>
          <a:endParaRPr lang="es-PE"/>
        </a:p>
      </dgm:t>
    </dgm:pt>
    <dgm:pt modelId="{B600DAB6-7EDF-42A9-9041-BA6141770A57}" type="pres">
      <dgm:prSet presAssocID="{3CA1CAD9-60C4-4DC3-8A1E-4C16B3DB2FE4}" presName="hierRoot2" presStyleCnt="0"/>
      <dgm:spPr/>
    </dgm:pt>
    <dgm:pt modelId="{75E1F979-FA3B-46B8-ABA0-6A9DDFC7A3DC}" type="pres">
      <dgm:prSet presAssocID="{3CA1CAD9-60C4-4DC3-8A1E-4C16B3DB2FE4}" presName="composite2" presStyleCnt="0"/>
      <dgm:spPr/>
    </dgm:pt>
    <dgm:pt modelId="{43329777-BF7C-468E-BA67-326C73A7EEDD}" type="pres">
      <dgm:prSet presAssocID="{3CA1CAD9-60C4-4DC3-8A1E-4C16B3DB2FE4}" presName="background2" presStyleLbl="node2" presStyleIdx="0" presStyleCnt="2"/>
      <dgm:spPr/>
      <dgm:t>
        <a:bodyPr/>
        <a:lstStyle/>
        <a:p>
          <a:endParaRPr lang="es-PE"/>
        </a:p>
      </dgm:t>
    </dgm:pt>
    <dgm:pt modelId="{6055F327-6FBD-46A5-9AD3-C7E7B266F598}" type="pres">
      <dgm:prSet presAssocID="{3CA1CAD9-60C4-4DC3-8A1E-4C16B3DB2FE4}" presName="text2" presStyleLbl="fgAcc2" presStyleIdx="0" presStyleCnt="2" custScaleX="108030" custScaleY="109524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80FABF47-ACEC-44EB-81DF-A25EF12A790B}" type="pres">
      <dgm:prSet presAssocID="{3CA1CAD9-60C4-4DC3-8A1E-4C16B3DB2FE4}" presName="hierChild3" presStyleCnt="0"/>
      <dgm:spPr/>
    </dgm:pt>
    <dgm:pt modelId="{09EA558D-5C92-452F-9B5C-6874EFB5E859}" type="pres">
      <dgm:prSet presAssocID="{B9A4C5C3-B7F4-408C-A00F-EFB40EC2B137}" presName="Name10" presStyleLbl="parChTrans1D2" presStyleIdx="1" presStyleCnt="2"/>
      <dgm:spPr/>
      <dgm:t>
        <a:bodyPr/>
        <a:lstStyle/>
        <a:p>
          <a:endParaRPr lang="es-PE"/>
        </a:p>
      </dgm:t>
    </dgm:pt>
    <dgm:pt modelId="{327B169A-19F3-4078-917D-93EDE5023C3D}" type="pres">
      <dgm:prSet presAssocID="{64333ED5-3299-49EA-8711-3230D4A5551C}" presName="hierRoot2" presStyleCnt="0"/>
      <dgm:spPr/>
    </dgm:pt>
    <dgm:pt modelId="{8EF1B08C-9162-4D26-9209-F7B3FE294187}" type="pres">
      <dgm:prSet presAssocID="{64333ED5-3299-49EA-8711-3230D4A5551C}" presName="composite2" presStyleCnt="0"/>
      <dgm:spPr/>
    </dgm:pt>
    <dgm:pt modelId="{DCC8AF2B-6924-48E8-A6A6-09BEAC0B5C3B}" type="pres">
      <dgm:prSet presAssocID="{64333ED5-3299-49EA-8711-3230D4A5551C}" presName="background2" presStyleLbl="node2" presStyleIdx="1" presStyleCnt="2"/>
      <dgm:spPr/>
    </dgm:pt>
    <dgm:pt modelId="{E5DE3661-A021-43AE-B206-496E9A0A2354}" type="pres">
      <dgm:prSet presAssocID="{64333ED5-3299-49EA-8711-3230D4A5551C}" presName="text2" presStyleLbl="fgAcc2" presStyleIdx="1" presStyleCnt="2" custScaleX="115879" custScaleY="116258" custLinFactNeighborX="34173" custLinFactNeighborY="-1438">
        <dgm:presLayoutVars>
          <dgm:chPref val="3"/>
        </dgm:presLayoutVars>
      </dgm:prSet>
      <dgm:spPr/>
      <dgm:t>
        <a:bodyPr/>
        <a:lstStyle/>
        <a:p>
          <a:endParaRPr lang="es-PE"/>
        </a:p>
      </dgm:t>
    </dgm:pt>
    <dgm:pt modelId="{AFC031FD-C238-4779-BC59-FD6051C26413}" type="pres">
      <dgm:prSet presAssocID="{64333ED5-3299-49EA-8711-3230D4A5551C}" presName="hierChild3" presStyleCnt="0"/>
      <dgm:spPr/>
    </dgm:pt>
  </dgm:ptLst>
  <dgm:cxnLst>
    <dgm:cxn modelId="{B46004CF-467D-41FE-8846-E27B4DB3A61B}" srcId="{6D10C1AD-0DC5-4277-9ECA-CC292663C1BE}" destId="{B50BB0C5-4E1B-4570-B7DA-5EA117BEFB16}" srcOrd="0" destOrd="0" parTransId="{14C6C557-8CF9-4539-8914-59CF11FB3DEA}" sibTransId="{51830B18-B0B6-438B-A68B-BD27C640682E}"/>
    <dgm:cxn modelId="{F9A16859-0856-40FB-BEAD-2544F826033B}" type="presOf" srcId="{64333ED5-3299-49EA-8711-3230D4A5551C}" destId="{E5DE3661-A021-43AE-B206-496E9A0A2354}" srcOrd="0" destOrd="0" presId="urn:microsoft.com/office/officeart/2005/8/layout/hierarchy1"/>
    <dgm:cxn modelId="{9B939A26-F3FB-47EA-8CC4-D084225759F3}" srcId="{B50BB0C5-4E1B-4570-B7DA-5EA117BEFB16}" destId="{64333ED5-3299-49EA-8711-3230D4A5551C}" srcOrd="1" destOrd="0" parTransId="{B9A4C5C3-B7F4-408C-A00F-EFB40EC2B137}" sibTransId="{782F94FB-439D-4CAF-B46B-68AD00E7A049}"/>
    <dgm:cxn modelId="{4AD368B6-E5F0-443D-AFD5-EF0CDEFEF645}" type="presOf" srcId="{6D10C1AD-0DC5-4277-9ECA-CC292663C1BE}" destId="{13D5FBB9-9847-4EE8-B71E-08F4655D9C8B}" srcOrd="0" destOrd="0" presId="urn:microsoft.com/office/officeart/2005/8/layout/hierarchy1"/>
    <dgm:cxn modelId="{C95D5A21-A033-4419-866B-82A8FE4CCFC7}" type="presOf" srcId="{3CA1CAD9-60C4-4DC3-8A1E-4C16B3DB2FE4}" destId="{6055F327-6FBD-46A5-9AD3-C7E7B266F598}" srcOrd="0" destOrd="0" presId="urn:microsoft.com/office/officeart/2005/8/layout/hierarchy1"/>
    <dgm:cxn modelId="{F9BD9827-3FA1-4556-8FF6-7EEA947E9893}" type="presOf" srcId="{B50BB0C5-4E1B-4570-B7DA-5EA117BEFB16}" destId="{F7E455F3-9B8E-46C0-AE52-890D0CBB688C}" srcOrd="0" destOrd="0" presId="urn:microsoft.com/office/officeart/2005/8/layout/hierarchy1"/>
    <dgm:cxn modelId="{EE0B903E-1233-47E6-A5C8-7409EAC230E5}" type="presOf" srcId="{86F78832-BBB5-4A3B-8E9E-720B8DC7CA31}" destId="{332A664F-FFB6-4609-8D87-D534279E6EFE}" srcOrd="0" destOrd="0" presId="urn:microsoft.com/office/officeart/2005/8/layout/hierarchy1"/>
    <dgm:cxn modelId="{D7F20786-C1E4-4581-8E11-6E6AAF54A7D6}" type="presOf" srcId="{B9A4C5C3-B7F4-408C-A00F-EFB40EC2B137}" destId="{09EA558D-5C92-452F-9B5C-6874EFB5E859}" srcOrd="0" destOrd="0" presId="urn:microsoft.com/office/officeart/2005/8/layout/hierarchy1"/>
    <dgm:cxn modelId="{23977D96-6E7D-4FB8-AF2B-BA0D888C3C77}" srcId="{B50BB0C5-4E1B-4570-B7DA-5EA117BEFB16}" destId="{3CA1CAD9-60C4-4DC3-8A1E-4C16B3DB2FE4}" srcOrd="0" destOrd="0" parTransId="{86F78832-BBB5-4A3B-8E9E-720B8DC7CA31}" sibTransId="{F7871A60-3AA1-42C0-B9E4-56D9FC46F62C}"/>
    <dgm:cxn modelId="{433AC98D-5351-44A0-9B2E-1600D5674B9E}" type="presParOf" srcId="{13D5FBB9-9847-4EE8-B71E-08F4655D9C8B}" destId="{D4B6FC51-954F-43AB-8EE8-F959752A5616}" srcOrd="0" destOrd="0" presId="urn:microsoft.com/office/officeart/2005/8/layout/hierarchy1"/>
    <dgm:cxn modelId="{86C0CC4C-06F1-47F7-B626-CF2466A90187}" type="presParOf" srcId="{D4B6FC51-954F-43AB-8EE8-F959752A5616}" destId="{30A489D5-2D2A-4ED1-A479-0495F98CED78}" srcOrd="0" destOrd="0" presId="urn:microsoft.com/office/officeart/2005/8/layout/hierarchy1"/>
    <dgm:cxn modelId="{46503D46-62FF-49E6-BEF7-BEB8A68E29C8}" type="presParOf" srcId="{30A489D5-2D2A-4ED1-A479-0495F98CED78}" destId="{97BCF3A8-6D30-4512-86DA-F583C2F3A08E}" srcOrd="0" destOrd="0" presId="urn:microsoft.com/office/officeart/2005/8/layout/hierarchy1"/>
    <dgm:cxn modelId="{645F670A-868A-4731-B32A-CBCB8B935671}" type="presParOf" srcId="{30A489D5-2D2A-4ED1-A479-0495F98CED78}" destId="{F7E455F3-9B8E-46C0-AE52-890D0CBB688C}" srcOrd="1" destOrd="0" presId="urn:microsoft.com/office/officeart/2005/8/layout/hierarchy1"/>
    <dgm:cxn modelId="{93BD2E93-2CDC-47F1-AB89-D5C516FAB76C}" type="presParOf" srcId="{D4B6FC51-954F-43AB-8EE8-F959752A5616}" destId="{EB85F1EF-D255-4197-847D-114FB75E95D4}" srcOrd="1" destOrd="0" presId="urn:microsoft.com/office/officeart/2005/8/layout/hierarchy1"/>
    <dgm:cxn modelId="{09BCE380-57DC-48BE-B8C8-84C34EBB0561}" type="presParOf" srcId="{EB85F1EF-D255-4197-847D-114FB75E95D4}" destId="{332A664F-FFB6-4609-8D87-D534279E6EFE}" srcOrd="0" destOrd="0" presId="urn:microsoft.com/office/officeart/2005/8/layout/hierarchy1"/>
    <dgm:cxn modelId="{6068F992-F9D4-463C-B4EF-F0F5AB70C411}" type="presParOf" srcId="{EB85F1EF-D255-4197-847D-114FB75E95D4}" destId="{B600DAB6-7EDF-42A9-9041-BA6141770A57}" srcOrd="1" destOrd="0" presId="urn:microsoft.com/office/officeart/2005/8/layout/hierarchy1"/>
    <dgm:cxn modelId="{0FA978C2-D530-4EA9-85D4-133F1EA122A4}" type="presParOf" srcId="{B600DAB6-7EDF-42A9-9041-BA6141770A57}" destId="{75E1F979-FA3B-46B8-ABA0-6A9DDFC7A3DC}" srcOrd="0" destOrd="0" presId="urn:microsoft.com/office/officeart/2005/8/layout/hierarchy1"/>
    <dgm:cxn modelId="{1F5BA538-DB6A-4A54-94E5-495A1C854195}" type="presParOf" srcId="{75E1F979-FA3B-46B8-ABA0-6A9DDFC7A3DC}" destId="{43329777-BF7C-468E-BA67-326C73A7EEDD}" srcOrd="0" destOrd="0" presId="urn:microsoft.com/office/officeart/2005/8/layout/hierarchy1"/>
    <dgm:cxn modelId="{C09A11AB-0E61-4D34-A8B8-9E2D8C362318}" type="presParOf" srcId="{75E1F979-FA3B-46B8-ABA0-6A9DDFC7A3DC}" destId="{6055F327-6FBD-46A5-9AD3-C7E7B266F598}" srcOrd="1" destOrd="0" presId="urn:microsoft.com/office/officeart/2005/8/layout/hierarchy1"/>
    <dgm:cxn modelId="{9CD75253-B2BA-4717-8385-CEE796095646}" type="presParOf" srcId="{B600DAB6-7EDF-42A9-9041-BA6141770A57}" destId="{80FABF47-ACEC-44EB-81DF-A25EF12A790B}" srcOrd="1" destOrd="0" presId="urn:microsoft.com/office/officeart/2005/8/layout/hierarchy1"/>
    <dgm:cxn modelId="{F610818C-DEB1-4379-A87B-FEA920118C25}" type="presParOf" srcId="{EB85F1EF-D255-4197-847D-114FB75E95D4}" destId="{09EA558D-5C92-452F-9B5C-6874EFB5E859}" srcOrd="2" destOrd="0" presId="urn:microsoft.com/office/officeart/2005/8/layout/hierarchy1"/>
    <dgm:cxn modelId="{75A56BF6-6BF6-4188-AD01-F6705DA2D42B}" type="presParOf" srcId="{EB85F1EF-D255-4197-847D-114FB75E95D4}" destId="{327B169A-19F3-4078-917D-93EDE5023C3D}" srcOrd="3" destOrd="0" presId="urn:microsoft.com/office/officeart/2005/8/layout/hierarchy1"/>
    <dgm:cxn modelId="{D8F8392C-3EAD-4B5A-8895-7E9B6D3DEA4B}" type="presParOf" srcId="{327B169A-19F3-4078-917D-93EDE5023C3D}" destId="{8EF1B08C-9162-4D26-9209-F7B3FE294187}" srcOrd="0" destOrd="0" presId="urn:microsoft.com/office/officeart/2005/8/layout/hierarchy1"/>
    <dgm:cxn modelId="{6B62F518-D259-4765-B1BA-2A0C3022E19E}" type="presParOf" srcId="{8EF1B08C-9162-4D26-9209-F7B3FE294187}" destId="{DCC8AF2B-6924-48E8-A6A6-09BEAC0B5C3B}" srcOrd="0" destOrd="0" presId="urn:microsoft.com/office/officeart/2005/8/layout/hierarchy1"/>
    <dgm:cxn modelId="{8D5A8727-E5F6-4E74-A779-88121267317A}" type="presParOf" srcId="{8EF1B08C-9162-4D26-9209-F7B3FE294187}" destId="{E5DE3661-A021-43AE-B206-496E9A0A2354}" srcOrd="1" destOrd="0" presId="urn:microsoft.com/office/officeart/2005/8/layout/hierarchy1"/>
    <dgm:cxn modelId="{C3BB66C1-116C-4F26-BC78-A0F90C8D265F}" type="presParOf" srcId="{327B169A-19F3-4078-917D-93EDE5023C3D}" destId="{AFC031FD-C238-4779-BC59-FD6051C2641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A558D-5C92-452F-9B5C-6874EFB5E859}">
      <dsp:nvSpPr>
        <dsp:cNvPr id="0" name=""/>
        <dsp:cNvSpPr/>
      </dsp:nvSpPr>
      <dsp:spPr>
        <a:xfrm>
          <a:off x="4464534" y="1781202"/>
          <a:ext cx="2536791" cy="7196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2999"/>
              </a:lnTo>
              <a:lnTo>
                <a:pt x="2536791" y="482999"/>
              </a:lnTo>
              <a:lnTo>
                <a:pt x="2536791" y="719663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2A664F-FFB6-4609-8D87-D534279E6EFE}">
      <dsp:nvSpPr>
        <dsp:cNvPr id="0" name=""/>
        <dsp:cNvSpPr/>
      </dsp:nvSpPr>
      <dsp:spPr>
        <a:xfrm>
          <a:off x="2700500" y="1781202"/>
          <a:ext cx="1764034" cy="742991"/>
        </a:xfrm>
        <a:custGeom>
          <a:avLst/>
          <a:gdLst/>
          <a:ahLst/>
          <a:cxnLst/>
          <a:rect l="0" t="0" r="0" b="0"/>
          <a:pathLst>
            <a:path>
              <a:moveTo>
                <a:pt x="1764034" y="0"/>
              </a:moveTo>
              <a:lnTo>
                <a:pt x="1764034" y="506326"/>
              </a:lnTo>
              <a:lnTo>
                <a:pt x="0" y="506326"/>
              </a:lnTo>
              <a:lnTo>
                <a:pt x="0" y="74299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BCF3A8-6D30-4512-86DA-F583C2F3A08E}">
      <dsp:nvSpPr>
        <dsp:cNvPr id="0" name=""/>
        <dsp:cNvSpPr/>
      </dsp:nvSpPr>
      <dsp:spPr>
        <a:xfrm>
          <a:off x="3105410" y="688"/>
          <a:ext cx="2718249" cy="17805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7E455F3-9B8E-46C0-AE52-890D0CBB688C}">
      <dsp:nvSpPr>
        <dsp:cNvPr id="0" name=""/>
        <dsp:cNvSpPr/>
      </dsp:nvSpPr>
      <dsp:spPr>
        <a:xfrm>
          <a:off x="3389265" y="270350"/>
          <a:ext cx="2718249" cy="1780514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>
              <a:latin typeface="Times New Roman" pitchFamily="18" charset="0"/>
              <a:cs typeface="Times New Roman" pitchFamily="18" charset="0"/>
            </a:rPr>
            <a:t>REGLA DE TRES SIMPLE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1600" b="1" kern="1200" dirty="0" smtClean="0">
              <a:latin typeface="Times New Roman" pitchFamily="18" charset="0"/>
              <a:cs typeface="Times New Roman" pitchFamily="18" charset="0"/>
            </a:rPr>
            <a:t>PORCENTAJES</a:t>
          </a:r>
          <a:endParaRPr lang="es-PE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41414" y="322499"/>
        <a:ext cx="2613951" cy="1676216"/>
      </dsp:txXfrm>
    </dsp:sp>
    <dsp:sp modelId="{43329777-BF7C-468E-BA67-326C73A7EEDD}">
      <dsp:nvSpPr>
        <dsp:cNvPr id="0" name=""/>
        <dsp:cNvSpPr/>
      </dsp:nvSpPr>
      <dsp:spPr>
        <a:xfrm>
          <a:off x="1320581" y="2524193"/>
          <a:ext cx="2759839" cy="17767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55F327-6FBD-46A5-9AD3-C7E7B266F598}">
      <dsp:nvSpPr>
        <dsp:cNvPr id="0" name=""/>
        <dsp:cNvSpPr/>
      </dsp:nvSpPr>
      <dsp:spPr>
        <a:xfrm>
          <a:off x="1604436" y="2793856"/>
          <a:ext cx="2759839" cy="1776734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baseline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REGLA DE TRES SIMPLE</a:t>
          </a:r>
        </a:p>
      </dsp:txBody>
      <dsp:txXfrm>
        <a:off x="1656475" y="2845895"/>
        <a:ext cx="2655761" cy="1672656"/>
      </dsp:txXfrm>
    </dsp:sp>
    <dsp:sp modelId="{DCC8AF2B-6924-48E8-A6A6-09BEAC0B5C3B}">
      <dsp:nvSpPr>
        <dsp:cNvPr id="0" name=""/>
        <dsp:cNvSpPr/>
      </dsp:nvSpPr>
      <dsp:spPr>
        <a:xfrm>
          <a:off x="5521147" y="2500865"/>
          <a:ext cx="2960357" cy="188597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5DE3661-A021-43AE-B206-496E9A0A2354}">
      <dsp:nvSpPr>
        <dsp:cNvPr id="0" name=""/>
        <dsp:cNvSpPr/>
      </dsp:nvSpPr>
      <dsp:spPr>
        <a:xfrm>
          <a:off x="5805003" y="2770528"/>
          <a:ext cx="2960357" cy="1885975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es-PE" sz="1600" b="1" i="0" u="none" strike="noStrike" kern="1200" cap="none" spc="0" normalizeH="0" noProof="0" dirty="0" smtClean="0">
              <a:ln/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rPr>
            <a:t>PORCENTAJES</a:t>
          </a:r>
        </a:p>
      </dsp:txBody>
      <dsp:txXfrm>
        <a:off x="5860241" y="2825766"/>
        <a:ext cx="2849881" cy="1775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s-ES" altLang="es-P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 smtClean="0"/>
              <a:t>Haga clic para modificar el estilo de texto del patrón</a:t>
            </a:r>
          </a:p>
          <a:p>
            <a:pPr lvl="1"/>
            <a:r>
              <a:rPr lang="es-ES" altLang="es-PE" smtClean="0"/>
              <a:t>Segundo nivel</a:t>
            </a:r>
          </a:p>
          <a:p>
            <a:pPr lvl="2"/>
            <a:r>
              <a:rPr lang="es-ES" altLang="es-PE" smtClean="0"/>
              <a:t>Tercer nivel</a:t>
            </a:r>
          </a:p>
          <a:p>
            <a:pPr lvl="3"/>
            <a:r>
              <a:rPr lang="es-ES" altLang="es-PE" smtClean="0"/>
              <a:t>Cuarto nivel</a:t>
            </a:r>
          </a:p>
          <a:p>
            <a:pPr lvl="4"/>
            <a:r>
              <a:rPr lang="es-ES" altLang="es-PE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s-ES" altLang="es-P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A016525C-9CBC-4318-A5D4-B4885440CBA5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921717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600200"/>
            <a:ext cx="84201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556001"/>
            <a:ext cx="69342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E8374-0EE2-4B13-BDB2-33EC4C03C886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909B-A850-40A7-8BD5-747776934E51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3CE8F-EF9B-4ACA-AE1E-A736EA3D76AB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1447801"/>
            <a:ext cx="222885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447800"/>
            <a:ext cx="652145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172A-DFC6-4AC9-BBD2-4D6DFB0B9C4D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551392" y="4203592"/>
            <a:ext cx="3116131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837597" y="4075290"/>
            <a:ext cx="6006558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064455" y="4087562"/>
            <a:ext cx="5923645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6076946" y="4074175"/>
            <a:ext cx="3583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29304" y="4058555"/>
            <a:ext cx="9450324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535" y="2463560"/>
            <a:ext cx="84201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1312" y="1437449"/>
            <a:ext cx="6952545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561ED-EBA3-4C5F-8BBB-A8BDED54E336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9D75D-551D-4C4E-B1F9-C0B45F0D3392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33043" y="2679192"/>
            <a:ext cx="4140708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32248" y="2679192"/>
            <a:ext cx="4140708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044" y="2678114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3777" y="3429001"/>
            <a:ext cx="4138393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2678113"/>
            <a:ext cx="4140708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0" y="3429001"/>
            <a:ext cx="4140708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A0DD67-C196-472E-A12C-CE6F063C42B2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13A7E-9784-470B-8062-F65466C431FE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E3059-A1B1-4DC0-BF8F-9DD2C40E1540}" type="slidenum">
              <a:rPr lang="es-ES" altLang="es-PE" smtClean="0"/>
              <a:pPr/>
              <a:t>‹Nº›</a:t>
            </a:fld>
            <a:endParaRPr lang="es-ES" altLang="es-P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30DB-312B-4F93-861A-948384FAD23A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3581401"/>
            <a:ext cx="36322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29304" y="714191"/>
            <a:ext cx="9450324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90600" y="2286000"/>
            <a:ext cx="36322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625" y="1828800"/>
            <a:ext cx="422941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47650" y="228600"/>
            <a:ext cx="9420606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29304" y="5353963"/>
            <a:ext cx="9450324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0335" y="338667"/>
            <a:ext cx="413036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4028" y="2785533"/>
            <a:ext cx="4136673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alt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0AA05-6C0A-4A33-9A08-8FBFE5E02244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8050" y="1371600"/>
            <a:ext cx="386334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7650" y="228600"/>
            <a:ext cx="9420606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29304" y="1679429"/>
            <a:ext cx="9450324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338328"/>
            <a:ext cx="89154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3978" y="6250165"/>
            <a:ext cx="41022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es-ES" alt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775" y="6250165"/>
            <a:ext cx="4102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 alt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3679" y="6250164"/>
            <a:ext cx="12586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96E28AF-0CE6-4EBC-8002-129F8754459F}" type="slidenum">
              <a:rPr lang="es-ES" altLang="es-PE" smtClean="0"/>
              <a:pPr/>
              <a:t>‹Nº›</a:t>
            </a:fld>
            <a:endParaRPr lang="es-ES" altLang="es-P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40" y="2675467"/>
            <a:ext cx="8025694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www.bienesonline.com/peru/photos/alquilo-tienda-cc-el-rey-de-gamarra-1434851044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192" y="3717032"/>
            <a:ext cx="3503736" cy="2625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446725" y="1628800"/>
            <a:ext cx="5040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auto">
              <a:spcBef>
                <a:spcPct val="20000"/>
              </a:spcBef>
              <a:spcAft>
                <a:spcPts val="0"/>
              </a:spcAft>
              <a:buClr>
                <a:srgbClr val="28466A"/>
              </a:buClr>
              <a:buSzPct val="100000"/>
            </a:pPr>
            <a:r>
              <a:rPr lang="es-PE" sz="2000" dirty="0">
                <a:solidFill>
                  <a:schemeClr val="bg1"/>
                </a:solidFill>
              </a:rPr>
              <a:t>REMATO POR VIAJE, EXCELENTES TIENDAS EN JR. GAMARRA CDRA 7 - LA VICTORIA EN IMPORTANTE GALERIA LOCALES DE 3.90m</a:t>
            </a:r>
            <a:r>
              <a:rPr lang="es-PE" sz="2000" baseline="30000" dirty="0">
                <a:solidFill>
                  <a:schemeClr val="bg1"/>
                </a:solidFill>
              </a:rPr>
              <a:t>2</a:t>
            </a:r>
            <a:r>
              <a:rPr lang="es-PE" sz="2000" dirty="0">
                <a:solidFill>
                  <a:schemeClr val="bg1"/>
                </a:solidFill>
              </a:rPr>
              <a:t>, </a:t>
            </a:r>
            <a:r>
              <a:rPr lang="es-PE" sz="2000" dirty="0" smtClean="0">
                <a:solidFill>
                  <a:schemeClr val="bg1"/>
                </a:solidFill>
              </a:rPr>
              <a:t>5m</a:t>
            </a:r>
            <a:r>
              <a:rPr lang="es-PE" sz="2000" baseline="30000" dirty="0" smtClean="0">
                <a:solidFill>
                  <a:schemeClr val="bg1"/>
                </a:solidFill>
              </a:rPr>
              <a:t>2</a:t>
            </a:r>
            <a:r>
              <a:rPr lang="es-PE" sz="2000" dirty="0">
                <a:solidFill>
                  <a:schemeClr val="bg1"/>
                </a:solidFill>
              </a:rPr>
              <a:t>, </a:t>
            </a:r>
            <a:r>
              <a:rPr lang="es-PE" sz="2000" dirty="0" smtClean="0">
                <a:solidFill>
                  <a:schemeClr val="bg1"/>
                </a:solidFill>
              </a:rPr>
              <a:t>10m</a:t>
            </a:r>
            <a:r>
              <a:rPr lang="es-PE" sz="2000" baseline="30000" dirty="0" smtClean="0">
                <a:solidFill>
                  <a:schemeClr val="bg1"/>
                </a:solidFill>
              </a:rPr>
              <a:t>2</a:t>
            </a:r>
            <a:r>
              <a:rPr lang="es-PE" sz="2000" dirty="0">
                <a:solidFill>
                  <a:schemeClr val="bg1"/>
                </a:solidFill>
              </a:rPr>
              <a:t>, </a:t>
            </a:r>
            <a:r>
              <a:rPr lang="es-PE" sz="2000" dirty="0" smtClean="0">
                <a:solidFill>
                  <a:schemeClr val="bg1"/>
                </a:solidFill>
              </a:rPr>
              <a:t>12m</a:t>
            </a:r>
            <a:r>
              <a:rPr lang="es-PE" sz="2000" baseline="30000" dirty="0" smtClean="0">
                <a:solidFill>
                  <a:schemeClr val="bg1"/>
                </a:solidFill>
              </a:rPr>
              <a:t>2</a:t>
            </a:r>
            <a:r>
              <a:rPr lang="es-PE" sz="2000" dirty="0">
                <a:solidFill>
                  <a:schemeClr val="bg1"/>
                </a:solidFill>
              </a:rPr>
              <a:t>, </a:t>
            </a:r>
            <a:r>
              <a:rPr lang="es-PE" sz="2000" dirty="0" smtClean="0">
                <a:solidFill>
                  <a:schemeClr val="bg1"/>
                </a:solidFill>
              </a:rPr>
              <a:t>etc. </a:t>
            </a:r>
            <a:r>
              <a:rPr lang="es-PE" sz="2000" dirty="0">
                <a:solidFill>
                  <a:schemeClr val="bg1"/>
                </a:solidFill>
              </a:rPr>
              <a:t>PRECIOS </a:t>
            </a:r>
            <a:r>
              <a:rPr lang="es-PE" sz="2000" u="sng" dirty="0">
                <a:solidFill>
                  <a:schemeClr val="bg1"/>
                </a:solidFill>
              </a:rPr>
              <a:t>DESDE</a:t>
            </a:r>
            <a:r>
              <a:rPr lang="es-PE" sz="2000" dirty="0">
                <a:solidFill>
                  <a:schemeClr val="bg1"/>
                </a:solidFill>
              </a:rPr>
              <a:t> U$22,000 OFERTABLES DOCUMENTOS EN REGLA.</a:t>
            </a:r>
            <a:endParaRPr lang="es-ES" sz="2000" b="1" dirty="0">
              <a:solidFill>
                <a:schemeClr val="bg1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346618" y="953344"/>
            <a:ext cx="32407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altLang="es-PE" sz="3200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ANUNCIO</a:t>
            </a:r>
            <a:endParaRPr lang="es-PE" sz="32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136" y="387281"/>
            <a:ext cx="3334485" cy="534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33371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2 Marcador de contenido"/>
          <p:cNvSpPr txBox="1">
            <a:spLocks noGrp="1"/>
          </p:cNvSpPr>
          <p:nvPr>
            <p:ph idx="1"/>
          </p:nvPr>
        </p:nvSpPr>
        <p:spPr>
          <a:xfrm>
            <a:off x="272480" y="2492896"/>
            <a:ext cx="9361040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 algn="just" fontAlgn="auto">
              <a:spcAft>
                <a:spcPts val="0"/>
              </a:spcAft>
              <a:buNone/>
            </a:pPr>
            <a:r>
              <a:rPr lang="es-PE" sz="2800" dirty="0" smtClean="0"/>
              <a:t>2.- </a:t>
            </a:r>
            <a:r>
              <a:rPr lang="es-PE" sz="2800" dirty="0"/>
              <a:t>Si 250 quintales de remolacha producen cierta cantidad de azúcar y 300 quintales producen 4 kg más de azúcar, ¿cuántos kilos de azúcar producen los 250 quintales?</a:t>
            </a:r>
            <a:endParaRPr lang="es-PE" sz="2800" dirty="0" smtClean="0"/>
          </a:p>
        </p:txBody>
      </p:sp>
      <p:grpSp>
        <p:nvGrpSpPr>
          <p:cNvPr id="6" name="5 Grupo"/>
          <p:cNvGrpSpPr/>
          <p:nvPr/>
        </p:nvGrpSpPr>
        <p:grpSpPr>
          <a:xfrm>
            <a:off x="-1095672" y="4188720"/>
            <a:ext cx="6984776" cy="1584176"/>
            <a:chOff x="-563892" y="5616943"/>
            <a:chExt cx="6984776" cy="1584176"/>
          </a:xfrm>
        </p:grpSpPr>
        <p:sp>
          <p:nvSpPr>
            <p:cNvPr id="9" name="2 Marcador de contenido"/>
            <p:cNvSpPr txBox="1">
              <a:spLocks/>
            </p:cNvSpPr>
            <p:nvPr/>
          </p:nvSpPr>
          <p:spPr>
            <a:xfrm>
              <a:off x="-563892" y="5616943"/>
              <a:ext cx="6984776" cy="158417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74320" indent="-27432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576263" indent="-27432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855663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46304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78308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10312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42316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74320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</a:pPr>
              <a:r>
                <a:rPr lang="es-PE" sz="2800" dirty="0" smtClean="0"/>
                <a:t>		Magnitud </a:t>
              </a:r>
              <a:r>
                <a:rPr lang="es-PE" sz="2800" dirty="0"/>
                <a:t>	    D.P.	          Magnitud</a:t>
              </a: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s-PE" sz="2800" dirty="0"/>
                <a:t>		   </a:t>
              </a:r>
              <a:r>
                <a:rPr lang="es-PE" sz="2800" dirty="0" smtClean="0"/>
                <a:t>250	</a:t>
              </a:r>
              <a:r>
                <a:rPr lang="es-PE" sz="2800" dirty="0"/>
                <a:t>			       </a:t>
              </a:r>
              <a:r>
                <a:rPr lang="es-PE" sz="2800" dirty="0" smtClean="0"/>
                <a:t>x</a:t>
              </a:r>
              <a:endParaRPr lang="es-PE" sz="2800" baseline="-25000" dirty="0"/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s-PE" sz="2800" dirty="0"/>
                <a:t> 		 </a:t>
              </a:r>
              <a:r>
                <a:rPr lang="es-PE" sz="2800" dirty="0" smtClean="0"/>
                <a:t>  300</a:t>
              </a:r>
              <a:r>
                <a:rPr lang="es-PE" sz="2800" dirty="0"/>
                <a:t>				       </a:t>
              </a:r>
              <a:r>
                <a:rPr lang="es-PE" sz="2800" dirty="0" smtClean="0"/>
                <a:t>x + 4</a:t>
              </a:r>
              <a:endParaRPr lang="es-PE" sz="2800" baseline="-25000" dirty="0"/>
            </a:p>
          </p:txBody>
        </p:sp>
        <p:grpSp>
          <p:nvGrpSpPr>
            <p:cNvPr id="10" name="9 Grupo"/>
            <p:cNvGrpSpPr/>
            <p:nvPr/>
          </p:nvGrpSpPr>
          <p:grpSpPr>
            <a:xfrm>
              <a:off x="2316428" y="6433823"/>
              <a:ext cx="2952328" cy="531440"/>
              <a:chOff x="2316428" y="6433823"/>
              <a:chExt cx="2952328" cy="531440"/>
            </a:xfrm>
          </p:grpSpPr>
          <p:cxnSp>
            <p:nvCxnSpPr>
              <p:cNvPr id="11" name="10 Conector recto de flecha"/>
              <p:cNvCxnSpPr/>
              <p:nvPr/>
            </p:nvCxnSpPr>
            <p:spPr>
              <a:xfrm flipV="1">
                <a:off x="2316428" y="6433823"/>
                <a:ext cx="2952328" cy="5314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11 Conector recto de flecha"/>
              <p:cNvCxnSpPr/>
              <p:nvPr/>
            </p:nvCxnSpPr>
            <p:spPr>
              <a:xfrm>
                <a:off x="2316428" y="6523293"/>
                <a:ext cx="2952328" cy="3525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12 Rectángulo"/>
          <p:cNvSpPr/>
          <p:nvPr/>
        </p:nvSpPr>
        <p:spPr>
          <a:xfrm>
            <a:off x="5601072" y="3922018"/>
            <a:ext cx="48245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dirty="0" smtClean="0"/>
              <a:t>         Aplicando </a:t>
            </a:r>
            <a:r>
              <a:rPr lang="es-PE" sz="2800" dirty="0"/>
              <a:t>el </a:t>
            </a:r>
            <a:endParaRPr lang="es-PE" sz="2800" dirty="0" smtClean="0"/>
          </a:p>
          <a:p>
            <a:r>
              <a:rPr lang="es-PE" sz="2800" b="1" dirty="0" smtClean="0"/>
              <a:t>         Método </a:t>
            </a:r>
            <a:r>
              <a:rPr lang="es-PE" sz="2800" b="1" dirty="0"/>
              <a:t>del </a:t>
            </a:r>
            <a:r>
              <a:rPr lang="es-PE" sz="2800" b="1" dirty="0" smtClean="0"/>
              <a:t>aspa</a:t>
            </a:r>
            <a:r>
              <a:rPr lang="es-PE" sz="2800" dirty="0" smtClean="0"/>
              <a:t>:              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     300.x </a:t>
            </a:r>
            <a:r>
              <a:rPr lang="es-PE" sz="2800" dirty="0"/>
              <a:t>= 250(x + 4)</a:t>
            </a:r>
          </a:p>
          <a:p>
            <a:r>
              <a:rPr lang="es-PE" sz="2800" dirty="0" smtClean="0"/>
              <a:t>          300x </a:t>
            </a:r>
            <a:r>
              <a:rPr lang="es-PE" sz="2800" dirty="0"/>
              <a:t>= 250x + 1</a:t>
            </a:r>
            <a:r>
              <a:rPr lang="es-PE" sz="2800" baseline="30000" dirty="0"/>
              <a:t> </a:t>
            </a:r>
            <a:r>
              <a:rPr lang="es-PE" sz="2800" dirty="0" smtClean="0"/>
              <a:t>000                        </a:t>
            </a:r>
          </a:p>
          <a:p>
            <a:r>
              <a:rPr lang="es-PE" sz="2800" dirty="0"/>
              <a:t> </a:t>
            </a:r>
            <a:r>
              <a:rPr lang="es-PE" sz="2800" dirty="0" smtClean="0"/>
              <a:t>           50x </a:t>
            </a:r>
            <a:r>
              <a:rPr lang="es-PE" sz="2800" dirty="0"/>
              <a:t>= 1</a:t>
            </a:r>
            <a:r>
              <a:rPr lang="es-PE" sz="2800" baseline="30000" dirty="0"/>
              <a:t> </a:t>
            </a:r>
            <a:r>
              <a:rPr lang="es-PE" sz="2800" dirty="0"/>
              <a:t>000  </a:t>
            </a:r>
            <a:endParaRPr lang="es-PE" sz="2800" dirty="0" smtClean="0"/>
          </a:p>
          <a:p>
            <a:r>
              <a:rPr lang="es-PE" sz="2800" dirty="0"/>
              <a:t> </a:t>
            </a:r>
            <a:r>
              <a:rPr lang="es-PE" sz="2800" dirty="0" smtClean="0"/>
              <a:t>               x </a:t>
            </a:r>
            <a:r>
              <a:rPr lang="es-PE" sz="2800" dirty="0"/>
              <a:t>= </a:t>
            </a:r>
            <a:r>
              <a:rPr lang="es-PE" sz="2800" b="1" dirty="0"/>
              <a:t>20 kg</a:t>
            </a:r>
            <a:endParaRPr lang="es-PE" sz="2800" b="1" dirty="0" smtClean="0"/>
          </a:p>
          <a:p>
            <a:endParaRPr lang="es-PE" sz="2800" dirty="0" smtClean="0">
              <a:solidFill>
                <a:schemeClr val="tx2"/>
              </a:solidFill>
              <a:latin typeface="+mn-lt"/>
            </a:endParaRPr>
          </a:p>
          <a:p>
            <a:endParaRPr lang="es-PE" sz="28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473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"/>
          <p:cNvSpPr/>
          <p:nvPr/>
        </p:nvSpPr>
        <p:spPr>
          <a:xfrm>
            <a:off x="7257256" y="4797152"/>
            <a:ext cx="2232248" cy="6754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44488" y="1196752"/>
            <a:ext cx="9359900" cy="2664296"/>
          </a:xfrm>
        </p:spPr>
        <p:txBody>
          <a:bodyPr>
            <a:noAutofit/>
          </a:bodyPr>
          <a:lstStyle/>
          <a:p>
            <a:r>
              <a:rPr lang="es-PE" sz="2800" b="1" dirty="0"/>
              <a:t>Regla de Tres simple </a:t>
            </a:r>
            <a:r>
              <a:rPr lang="es-PE" sz="2800" b="1" dirty="0" smtClean="0"/>
              <a:t>inversa:</a:t>
            </a:r>
            <a:endParaRPr lang="es-PE" sz="2800" b="1" dirty="0"/>
          </a:p>
          <a:p>
            <a:endParaRPr lang="es-PE" sz="2800" dirty="0"/>
          </a:p>
          <a:p>
            <a:pPr marL="0" indent="0" algn="just">
              <a:buNone/>
            </a:pPr>
            <a:r>
              <a:rPr lang="es-PE" sz="2800" dirty="0" smtClean="0"/>
              <a:t>	</a:t>
            </a:r>
            <a:r>
              <a:rPr lang="es-PE" sz="2800" dirty="0"/>
              <a:t>Cuando las magnitudes que intervienen son </a:t>
            </a:r>
            <a:r>
              <a:rPr lang="es-PE" sz="2800" b="1" dirty="0"/>
              <a:t>inversamente proporcionales</a:t>
            </a:r>
            <a:r>
              <a:rPr lang="es-PE" sz="2800" dirty="0"/>
              <a:t>, es decir, cuando aumenta una de ellas la otra disminuye y viceversa.</a:t>
            </a:r>
            <a:r>
              <a:rPr lang="es-PE" sz="2800" dirty="0" smtClean="0"/>
              <a:t>.</a:t>
            </a:r>
            <a:endParaRPr lang="es-PE" sz="2800" dirty="0"/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5529064" y="4797152"/>
            <a:ext cx="3960440" cy="675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s-PE" sz="2800" dirty="0" smtClean="0"/>
              <a:t> 		</a:t>
            </a:r>
            <a:r>
              <a:rPr lang="es-PE" sz="2800" b="1" dirty="0"/>
              <a:t>a</a:t>
            </a:r>
            <a:r>
              <a:rPr lang="es-PE" sz="2800" b="1" baseline="-25000" dirty="0"/>
              <a:t>1</a:t>
            </a:r>
            <a:r>
              <a:rPr lang="es-PE" sz="2800" b="1" dirty="0"/>
              <a:t> . b</a:t>
            </a:r>
            <a:r>
              <a:rPr lang="es-PE" sz="2800" b="1" baseline="-25000" dirty="0"/>
              <a:t>1 </a:t>
            </a:r>
            <a:r>
              <a:rPr lang="es-PE" sz="2800" b="1" baseline="-25000" dirty="0" smtClean="0"/>
              <a:t> =  </a:t>
            </a:r>
            <a:r>
              <a:rPr lang="es-PE" sz="2800" b="1" dirty="0" smtClean="0"/>
              <a:t>a</a:t>
            </a:r>
            <a:r>
              <a:rPr lang="es-PE" sz="2800" b="1" baseline="-25000" dirty="0" smtClean="0"/>
              <a:t>2</a:t>
            </a:r>
            <a:r>
              <a:rPr lang="es-PE" sz="2800" b="1" dirty="0" smtClean="0"/>
              <a:t> . x</a:t>
            </a:r>
            <a:endParaRPr lang="es-PE" sz="2800" b="1" dirty="0"/>
          </a:p>
        </p:txBody>
      </p:sp>
      <p:grpSp>
        <p:nvGrpSpPr>
          <p:cNvPr id="2" name="1 Grupo"/>
          <p:cNvGrpSpPr/>
          <p:nvPr/>
        </p:nvGrpSpPr>
        <p:grpSpPr>
          <a:xfrm>
            <a:off x="-662484" y="4005064"/>
            <a:ext cx="8351788" cy="1728192"/>
            <a:chOff x="-519608" y="4293096"/>
            <a:chExt cx="8351788" cy="1728192"/>
          </a:xfrm>
        </p:grpSpPr>
        <p:grpSp>
          <p:nvGrpSpPr>
            <p:cNvPr id="9" name="8 Grupo"/>
            <p:cNvGrpSpPr/>
            <p:nvPr/>
          </p:nvGrpSpPr>
          <p:grpSpPr>
            <a:xfrm>
              <a:off x="-519608" y="4293096"/>
              <a:ext cx="8351788" cy="1728192"/>
              <a:chOff x="416496" y="4293096"/>
              <a:chExt cx="8351788" cy="1728192"/>
            </a:xfrm>
          </p:grpSpPr>
          <p:sp>
            <p:nvSpPr>
              <p:cNvPr id="4" name="2 Marcador de contenido"/>
              <p:cNvSpPr txBox="1">
                <a:spLocks/>
              </p:cNvSpPr>
              <p:nvPr/>
            </p:nvSpPr>
            <p:spPr>
              <a:xfrm>
                <a:off x="416496" y="4293096"/>
                <a:ext cx="8351788" cy="17281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74320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1pPr>
                <a:lvl2pPr marL="576263" indent="-27432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2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2pPr>
                <a:lvl3pPr marL="855663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20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3pPr>
                <a:lvl4pPr marL="114300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18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28600" algn="l" defTabSz="9144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100000"/>
                  <a:buFont typeface="Symbol" pitchFamily="18" charset="2"/>
                  <a:buChar char=""/>
                  <a:defRPr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5pPr>
                <a:lvl6pPr marL="178308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10312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42316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indent="-228600" algn="l" defTabSz="914400" rtl="0" eaLnBrk="1" latinLnBrk="0" hangingPunct="1">
                  <a:spcBef>
                    <a:spcPts val="384"/>
                  </a:spcBef>
                  <a:buClr>
                    <a:schemeClr val="accent1"/>
                  </a:buClr>
                  <a:buFont typeface="Symbol" pitchFamily="18" charset="2"/>
                  <a:buChar char="*"/>
                  <a:defRPr sz="14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fontAlgn="auto">
                  <a:spcAft>
                    <a:spcPts val="0"/>
                  </a:spcAft>
                  <a:buNone/>
                </a:pPr>
                <a:r>
                  <a:rPr lang="es-PE" sz="2800" dirty="0" smtClean="0"/>
                  <a:t> 		Magnitud 	 I.P.	          Magnitud</a:t>
                </a:r>
              </a:p>
              <a:p>
                <a:pPr marL="0" indent="0" fontAlgn="auto">
                  <a:spcAft>
                    <a:spcPts val="0"/>
                  </a:spcAft>
                  <a:buNone/>
                </a:pPr>
                <a:r>
                  <a:rPr lang="es-PE" sz="2800" dirty="0"/>
                  <a:t>	</a:t>
                </a:r>
                <a:r>
                  <a:rPr lang="es-PE" sz="2800" dirty="0" smtClean="0"/>
                  <a:t>	      a</a:t>
                </a:r>
                <a:r>
                  <a:rPr lang="es-PE" sz="2800" baseline="-25000" dirty="0" smtClean="0"/>
                  <a:t>1</a:t>
                </a:r>
                <a:r>
                  <a:rPr lang="es-PE" sz="2800" dirty="0" smtClean="0"/>
                  <a:t>				       b</a:t>
                </a:r>
                <a:r>
                  <a:rPr lang="es-PE" sz="2800" baseline="-25000" dirty="0" smtClean="0"/>
                  <a:t>1</a:t>
                </a:r>
              </a:p>
              <a:p>
                <a:pPr marL="0" indent="0" fontAlgn="auto">
                  <a:spcAft>
                    <a:spcPts val="0"/>
                  </a:spcAft>
                  <a:buNone/>
                </a:pPr>
                <a:r>
                  <a:rPr lang="es-PE" sz="2800" dirty="0"/>
                  <a:t> </a:t>
                </a:r>
                <a:r>
                  <a:rPr lang="es-PE" sz="2800" dirty="0" smtClean="0"/>
                  <a:t>		      a</a:t>
                </a:r>
                <a:r>
                  <a:rPr lang="es-PE" sz="2800" baseline="-25000" dirty="0" smtClean="0"/>
                  <a:t>2</a:t>
                </a:r>
                <a:r>
                  <a:rPr lang="es-PE" sz="2800" dirty="0"/>
                  <a:t>				       </a:t>
                </a:r>
                <a:r>
                  <a:rPr lang="es-PE" sz="2800" dirty="0" smtClean="0"/>
                  <a:t>x</a:t>
                </a:r>
                <a:endParaRPr lang="es-PE" sz="2800" baseline="-25000" dirty="0" smtClean="0"/>
              </a:p>
              <a:p>
                <a:pPr marL="0" indent="0" fontAlgn="auto">
                  <a:spcAft>
                    <a:spcPts val="0"/>
                  </a:spcAft>
                  <a:buNone/>
                </a:pPr>
                <a:r>
                  <a:rPr lang="es-PE" sz="2800" baseline="-25000" dirty="0"/>
                  <a:t>	</a:t>
                </a:r>
                <a:r>
                  <a:rPr lang="es-PE" sz="2800" baseline="-25000" dirty="0" smtClean="0"/>
                  <a:t>	</a:t>
                </a:r>
                <a:r>
                  <a:rPr lang="es-PE" sz="2800" dirty="0" smtClean="0"/>
                  <a:t> </a:t>
                </a:r>
                <a:endParaRPr lang="es-PE" sz="2800" dirty="0"/>
              </a:p>
            </p:txBody>
          </p:sp>
          <p:sp>
            <p:nvSpPr>
              <p:cNvPr id="7" name="6 Flecha abajo"/>
              <p:cNvSpPr/>
              <p:nvPr/>
            </p:nvSpPr>
            <p:spPr>
              <a:xfrm>
                <a:off x="1607084" y="4417268"/>
                <a:ext cx="360040" cy="288032"/>
              </a:xfrm>
              <a:prstGeom prst="downArrow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  <p:sp>
            <p:nvSpPr>
              <p:cNvPr id="8" name="7 Flecha abajo"/>
              <p:cNvSpPr/>
              <p:nvPr/>
            </p:nvSpPr>
            <p:spPr>
              <a:xfrm rot="10800000">
                <a:off x="5277035" y="4437112"/>
                <a:ext cx="360040" cy="288032"/>
              </a:xfrm>
              <a:prstGeom prst="downArrow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PE"/>
              </a:p>
            </p:txBody>
          </p:sp>
        </p:grpSp>
        <p:cxnSp>
          <p:nvCxnSpPr>
            <p:cNvPr id="14" name="13 Conector recto de flecha"/>
            <p:cNvCxnSpPr/>
            <p:nvPr/>
          </p:nvCxnSpPr>
          <p:spPr>
            <a:xfrm>
              <a:off x="2360712" y="5688632"/>
              <a:ext cx="29523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14 Conector recto de flecha"/>
            <p:cNvCxnSpPr/>
            <p:nvPr/>
          </p:nvCxnSpPr>
          <p:spPr>
            <a:xfrm>
              <a:off x="2360712" y="5246662"/>
              <a:ext cx="29523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836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72480" y="1916832"/>
            <a:ext cx="2160240" cy="576064"/>
          </a:xfrm>
        </p:spPr>
        <p:txBody>
          <a:bodyPr>
            <a:normAutofit/>
          </a:bodyPr>
          <a:lstStyle/>
          <a:p>
            <a:pPr algn="l"/>
            <a:r>
              <a:rPr lang="es-PE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Ejemplos: </a:t>
            </a:r>
            <a:endParaRPr lang="es-PE" sz="2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2 Marcador de contenido"/>
          <p:cNvSpPr txBox="1">
            <a:spLocks noGrp="1"/>
          </p:cNvSpPr>
          <p:nvPr>
            <p:ph idx="1"/>
          </p:nvPr>
        </p:nvSpPr>
        <p:spPr>
          <a:xfrm>
            <a:off x="272480" y="2492896"/>
            <a:ext cx="9361040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 algn="just" fontAlgn="auto">
              <a:spcAft>
                <a:spcPts val="0"/>
              </a:spcAft>
              <a:buNone/>
            </a:pPr>
            <a:r>
              <a:rPr lang="es-PE" sz="2800" dirty="0" smtClean="0"/>
              <a:t>1.- </a:t>
            </a:r>
            <a:r>
              <a:rPr lang="es-PE" sz="2800" dirty="0"/>
              <a:t>Si 20 obreros pueden construir un muro en 9 días, ¿cuántos días se demorarán 15 obreros?</a:t>
            </a:r>
            <a:endParaRPr lang="es-PE" sz="2800" dirty="0" smtClean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272480" y="3861048"/>
            <a:ext cx="9361040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2300" indent="-622300" algn="just" fontAlgn="auto">
              <a:spcAft>
                <a:spcPts val="0"/>
              </a:spcAft>
              <a:buNone/>
            </a:pPr>
            <a:r>
              <a:rPr lang="es-PE" sz="2800" u="sng" dirty="0" smtClean="0"/>
              <a:t>Sol</a:t>
            </a:r>
            <a:r>
              <a:rPr lang="es-PE" sz="2800" dirty="0" smtClean="0"/>
              <a:t>: </a:t>
            </a:r>
            <a:r>
              <a:rPr lang="es-PE" sz="2800" dirty="0"/>
              <a:t>Podemos ver que al haber </a:t>
            </a:r>
            <a:r>
              <a:rPr lang="es-PE" sz="2800" b="1" dirty="0"/>
              <a:t>menos </a:t>
            </a:r>
            <a:r>
              <a:rPr lang="es-PE" sz="2800" dirty="0"/>
              <a:t>obreros emplean </a:t>
            </a:r>
            <a:r>
              <a:rPr lang="es-PE" sz="2800" b="1" dirty="0"/>
              <a:t>más </a:t>
            </a:r>
            <a:r>
              <a:rPr lang="es-PE" sz="2800" dirty="0"/>
              <a:t>días en construir el mismo muro, por lo tanto son magnitudes </a:t>
            </a:r>
            <a:r>
              <a:rPr lang="es-PE" sz="2800" b="1" dirty="0"/>
              <a:t>inversamente proporcionales</a:t>
            </a:r>
            <a:r>
              <a:rPr lang="es-PE" sz="2800" dirty="0"/>
              <a:t>. Haciendo el planteamiento:</a:t>
            </a:r>
          </a:p>
        </p:txBody>
      </p:sp>
    </p:spTree>
    <p:extLst>
      <p:ext uri="{BB962C8B-B14F-4D97-AF65-F5344CB8AC3E}">
        <p14:creationId xmlns:p14="http://schemas.microsoft.com/office/powerpoint/2010/main" val="416498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72480" y="1916832"/>
            <a:ext cx="2160240" cy="576064"/>
          </a:xfrm>
        </p:spPr>
        <p:txBody>
          <a:bodyPr>
            <a:normAutofit/>
          </a:bodyPr>
          <a:lstStyle/>
          <a:p>
            <a:pPr algn="l"/>
            <a:r>
              <a:rPr lang="es-PE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Ejemplos: </a:t>
            </a:r>
            <a:endParaRPr lang="es-PE" sz="2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2 Marcador de contenido"/>
          <p:cNvSpPr txBox="1">
            <a:spLocks noGrp="1"/>
          </p:cNvSpPr>
          <p:nvPr>
            <p:ph idx="1"/>
          </p:nvPr>
        </p:nvSpPr>
        <p:spPr>
          <a:xfrm>
            <a:off x="272480" y="2492896"/>
            <a:ext cx="936104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 algn="just" fontAlgn="auto">
              <a:spcAft>
                <a:spcPts val="0"/>
              </a:spcAft>
              <a:buNone/>
            </a:pPr>
            <a:r>
              <a:rPr lang="es-PE" sz="2800" dirty="0" smtClean="0"/>
              <a:t>1.- </a:t>
            </a:r>
            <a:r>
              <a:rPr lang="es-PE" sz="2800" dirty="0"/>
              <a:t>Si 20 obreros pueden construir un muro en 9 días, ¿cuántos días se demorarán 15 obreros?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-1311696" y="3950518"/>
            <a:ext cx="6984776" cy="1584176"/>
            <a:chOff x="-1095672" y="5805264"/>
            <a:chExt cx="6984776" cy="1584176"/>
          </a:xfrm>
        </p:grpSpPr>
        <p:sp>
          <p:nvSpPr>
            <p:cNvPr id="9" name="2 Marcador de contenido"/>
            <p:cNvSpPr txBox="1">
              <a:spLocks/>
            </p:cNvSpPr>
            <p:nvPr/>
          </p:nvSpPr>
          <p:spPr>
            <a:xfrm>
              <a:off x="-1095672" y="5805264"/>
              <a:ext cx="6984776" cy="158417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74320" indent="-27432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576263" indent="-27432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855663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46304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78308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10312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42316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74320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</a:pPr>
              <a:r>
                <a:rPr lang="es-PE" sz="2800" dirty="0" smtClean="0"/>
                <a:t>		Magnitud </a:t>
              </a:r>
              <a:r>
                <a:rPr lang="es-PE" sz="2800" dirty="0"/>
                <a:t>	    </a:t>
              </a:r>
              <a:r>
                <a:rPr lang="es-PE" sz="2800" dirty="0" smtClean="0"/>
                <a:t>I.P</a:t>
              </a:r>
              <a:r>
                <a:rPr lang="es-PE" sz="2800" dirty="0"/>
                <a:t>.	          Magnitud</a:t>
              </a: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s-PE" sz="2800" dirty="0"/>
                <a:t>		   </a:t>
              </a:r>
              <a:r>
                <a:rPr lang="es-PE" sz="2800" dirty="0" smtClean="0"/>
                <a:t>20	</a:t>
              </a:r>
              <a:r>
                <a:rPr lang="es-PE" sz="2800" dirty="0"/>
                <a:t>			       </a:t>
              </a:r>
              <a:r>
                <a:rPr lang="es-PE" sz="2800" dirty="0" smtClean="0"/>
                <a:t>9</a:t>
              </a:r>
              <a:endParaRPr lang="es-PE" sz="2800" baseline="-25000" dirty="0"/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s-PE" sz="2800" dirty="0"/>
                <a:t> 		   </a:t>
              </a:r>
              <a:r>
                <a:rPr lang="es-PE" sz="2800" dirty="0" smtClean="0"/>
                <a:t>15</a:t>
              </a:r>
              <a:r>
                <a:rPr lang="es-PE" sz="2800" dirty="0"/>
                <a:t>				       </a:t>
              </a:r>
              <a:r>
                <a:rPr lang="es-PE" sz="2800" dirty="0" smtClean="0"/>
                <a:t>x</a:t>
              </a:r>
              <a:endParaRPr lang="es-PE" sz="2800" baseline="-25000" dirty="0"/>
            </a:p>
          </p:txBody>
        </p:sp>
        <p:grpSp>
          <p:nvGrpSpPr>
            <p:cNvPr id="10" name="9 Grupo"/>
            <p:cNvGrpSpPr/>
            <p:nvPr/>
          </p:nvGrpSpPr>
          <p:grpSpPr>
            <a:xfrm>
              <a:off x="1784648" y="6686822"/>
              <a:ext cx="2952328" cy="441970"/>
              <a:chOff x="1784648" y="6686822"/>
              <a:chExt cx="2952328" cy="441970"/>
            </a:xfrm>
          </p:grpSpPr>
          <p:cxnSp>
            <p:nvCxnSpPr>
              <p:cNvPr id="11" name="10 Conector recto de flecha"/>
              <p:cNvCxnSpPr/>
              <p:nvPr/>
            </p:nvCxnSpPr>
            <p:spPr>
              <a:xfrm>
                <a:off x="1784648" y="7128792"/>
                <a:ext cx="295232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11 Conector recto de flecha"/>
              <p:cNvCxnSpPr/>
              <p:nvPr/>
            </p:nvCxnSpPr>
            <p:spPr>
              <a:xfrm>
                <a:off x="1784648" y="6686822"/>
                <a:ext cx="2952328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12 Rectángulo"/>
          <p:cNvSpPr/>
          <p:nvPr/>
        </p:nvSpPr>
        <p:spPr>
          <a:xfrm>
            <a:off x="5961112" y="3717032"/>
            <a:ext cx="38164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dirty="0" smtClean="0"/>
              <a:t>Aplicando la </a:t>
            </a:r>
          </a:p>
          <a:p>
            <a:r>
              <a:rPr lang="es-PE" sz="2800" b="1" dirty="0" smtClean="0"/>
              <a:t>Multiplicación en línea</a:t>
            </a:r>
            <a:r>
              <a:rPr lang="es-PE" sz="2800" dirty="0" smtClean="0"/>
              <a:t>:</a:t>
            </a:r>
          </a:p>
          <a:p>
            <a:endParaRPr lang="es-PE" sz="2800" dirty="0"/>
          </a:p>
          <a:p>
            <a:r>
              <a:rPr lang="es-PE" sz="2800" dirty="0" smtClean="0"/>
              <a:t>     15 . x </a:t>
            </a:r>
            <a:r>
              <a:rPr lang="es-PE" sz="2800" dirty="0"/>
              <a:t>= </a:t>
            </a:r>
            <a:r>
              <a:rPr lang="es-PE" sz="2800" dirty="0" smtClean="0"/>
              <a:t>20 . 9</a:t>
            </a:r>
          </a:p>
          <a:p>
            <a:pPr algn="ctr"/>
            <a:endParaRPr lang="es-PE" sz="2800" dirty="0" smtClean="0"/>
          </a:p>
          <a:p>
            <a:pPr algn="ctr"/>
            <a:r>
              <a:rPr lang="es-PE" sz="2800" dirty="0" smtClean="0"/>
              <a:t> x </a:t>
            </a:r>
            <a:r>
              <a:rPr lang="es-PE" sz="2800" dirty="0"/>
              <a:t>= </a:t>
            </a:r>
            <a:r>
              <a:rPr lang="es-PE" sz="2800" b="1" dirty="0" smtClean="0"/>
              <a:t>12 días</a:t>
            </a:r>
            <a:endParaRPr lang="es-PE" sz="2800" b="1" dirty="0">
              <a:solidFill>
                <a:schemeClr val="tx2"/>
              </a:solidFill>
              <a:latin typeface="+mn-lt"/>
            </a:endParaRPr>
          </a:p>
          <a:p>
            <a:endParaRPr lang="es-PE" sz="2800" dirty="0" smtClean="0">
              <a:solidFill>
                <a:schemeClr val="tx2"/>
              </a:solidFill>
              <a:latin typeface="+mn-lt"/>
            </a:endParaRPr>
          </a:p>
          <a:p>
            <a:endParaRPr lang="es-PE" sz="28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873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72480" y="1916832"/>
            <a:ext cx="2160240" cy="576064"/>
          </a:xfrm>
        </p:spPr>
        <p:txBody>
          <a:bodyPr>
            <a:normAutofit/>
          </a:bodyPr>
          <a:lstStyle/>
          <a:p>
            <a:pPr algn="l"/>
            <a:r>
              <a:rPr lang="es-PE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Ejemplos: </a:t>
            </a:r>
            <a:endParaRPr lang="es-PE" sz="2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2 Marcador de contenido"/>
          <p:cNvSpPr txBox="1">
            <a:spLocks noGrp="1"/>
          </p:cNvSpPr>
          <p:nvPr>
            <p:ph idx="1"/>
          </p:nvPr>
        </p:nvSpPr>
        <p:spPr>
          <a:xfrm>
            <a:off x="272480" y="2492896"/>
            <a:ext cx="9361040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 algn="just" fontAlgn="auto">
              <a:spcAft>
                <a:spcPts val="0"/>
              </a:spcAft>
              <a:buNone/>
            </a:pPr>
            <a:r>
              <a:rPr lang="es-PE" sz="2800" dirty="0" smtClean="0"/>
              <a:t>2.- </a:t>
            </a:r>
            <a:r>
              <a:rPr lang="es-PE" sz="2800" dirty="0"/>
              <a:t>Un barco tiene víveres para 33 días, pero al inicio de la travesía se suman cuatro personas más y por ello los víveres sólo alcanzan para 30 días. ¿Cuántas personas habían inicialmente en el barco?</a:t>
            </a:r>
            <a:endParaRPr lang="es-PE" sz="2800" dirty="0" smtClean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544960" y="4293096"/>
            <a:ext cx="916056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E" sz="2800" u="sng" dirty="0" smtClean="0"/>
              <a:t>Sol</a:t>
            </a:r>
            <a:r>
              <a:rPr lang="es-PE" sz="2800" dirty="0" smtClean="0"/>
              <a:t>: </a:t>
            </a:r>
          </a:p>
          <a:p>
            <a:pPr marL="628650" indent="-628650">
              <a:buNone/>
            </a:pPr>
            <a:r>
              <a:rPr lang="es-PE" sz="2800" dirty="0"/>
              <a:t> </a:t>
            </a:r>
            <a:r>
              <a:rPr lang="es-PE" sz="2800" dirty="0" smtClean="0"/>
              <a:t>       Las </a:t>
            </a:r>
            <a:r>
              <a:rPr lang="es-PE" sz="2800" dirty="0"/>
              <a:t>magnitudes que intervienen son </a:t>
            </a:r>
            <a:r>
              <a:rPr lang="es-PE" sz="2800" dirty="0" smtClean="0"/>
              <a:t>“N</a:t>
            </a:r>
            <a:r>
              <a:rPr lang="es-PE" sz="2800" dirty="0"/>
              <a:t>ú</a:t>
            </a:r>
            <a:r>
              <a:rPr lang="es-PE" sz="2800" dirty="0" smtClean="0"/>
              <a:t>mero </a:t>
            </a:r>
            <a:r>
              <a:rPr lang="es-PE" sz="2800" dirty="0"/>
              <a:t>de personas" y </a:t>
            </a:r>
            <a:r>
              <a:rPr lang="es-PE" sz="2800" dirty="0" smtClean="0"/>
              <a:t> “Número de </a:t>
            </a:r>
            <a:r>
              <a:rPr lang="es-PE" sz="2800" dirty="0"/>
              <a:t>días"</a:t>
            </a:r>
          </a:p>
          <a:p>
            <a:pPr marL="0" indent="0">
              <a:buNone/>
            </a:pPr>
            <a:r>
              <a:rPr lang="es-PE" sz="2800" dirty="0"/>
              <a:t> </a:t>
            </a:r>
            <a:r>
              <a:rPr lang="es-PE" sz="2800" dirty="0" smtClean="0"/>
              <a:t>      Sea </a:t>
            </a:r>
            <a:r>
              <a:rPr lang="es-PE" sz="2800" dirty="0"/>
              <a:t>"x" el N° de personas que había inicialmente:</a:t>
            </a:r>
          </a:p>
        </p:txBody>
      </p:sp>
    </p:spTree>
    <p:extLst>
      <p:ext uri="{BB962C8B-B14F-4D97-AF65-F5344CB8AC3E}">
        <p14:creationId xmlns:p14="http://schemas.microsoft.com/office/powerpoint/2010/main" val="956204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72480" y="1916832"/>
            <a:ext cx="2160240" cy="576064"/>
          </a:xfrm>
        </p:spPr>
        <p:txBody>
          <a:bodyPr>
            <a:normAutofit/>
          </a:bodyPr>
          <a:lstStyle/>
          <a:p>
            <a:pPr algn="l"/>
            <a:r>
              <a:rPr lang="es-PE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Ejemplos: </a:t>
            </a:r>
            <a:endParaRPr lang="es-PE" sz="2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2 Marcador de contenido"/>
          <p:cNvSpPr txBox="1">
            <a:spLocks noGrp="1"/>
          </p:cNvSpPr>
          <p:nvPr>
            <p:ph idx="1"/>
          </p:nvPr>
        </p:nvSpPr>
        <p:spPr>
          <a:xfrm>
            <a:off x="272480" y="2492896"/>
            <a:ext cx="9361040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 algn="just" fontAlgn="auto">
              <a:spcAft>
                <a:spcPts val="0"/>
              </a:spcAft>
              <a:buNone/>
            </a:pPr>
            <a:r>
              <a:rPr lang="es-PE" sz="2800" dirty="0" smtClean="0"/>
              <a:t>2.- </a:t>
            </a:r>
            <a:r>
              <a:rPr lang="es-PE" sz="2800" dirty="0"/>
              <a:t>Un barco tiene víveres para 33 días, pero al inicio de la travesía se suman cuatro personas más y por ello los víveres sólo alcanzan para 30 días. ¿Cuántas personas habían inicialmente en el barco?</a:t>
            </a:r>
            <a:endParaRPr lang="es-PE" sz="2800" dirty="0" smtClean="0"/>
          </a:p>
        </p:txBody>
      </p:sp>
      <p:grpSp>
        <p:nvGrpSpPr>
          <p:cNvPr id="6" name="5 Grupo"/>
          <p:cNvGrpSpPr/>
          <p:nvPr/>
        </p:nvGrpSpPr>
        <p:grpSpPr>
          <a:xfrm>
            <a:off x="-1383704" y="4371528"/>
            <a:ext cx="6984776" cy="1584176"/>
            <a:chOff x="-1095672" y="5805264"/>
            <a:chExt cx="6984776" cy="1584176"/>
          </a:xfrm>
        </p:grpSpPr>
        <p:sp>
          <p:nvSpPr>
            <p:cNvPr id="9" name="2 Marcador de contenido"/>
            <p:cNvSpPr txBox="1">
              <a:spLocks/>
            </p:cNvSpPr>
            <p:nvPr/>
          </p:nvSpPr>
          <p:spPr>
            <a:xfrm>
              <a:off x="-1095672" y="5805264"/>
              <a:ext cx="6984776" cy="158417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74320" indent="-27432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576263" indent="-27432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855663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46304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78308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10312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42316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74320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</a:pPr>
              <a:r>
                <a:rPr lang="es-PE" sz="2800" dirty="0" smtClean="0"/>
                <a:t>		Magnitud </a:t>
              </a:r>
              <a:r>
                <a:rPr lang="es-PE" sz="2800" dirty="0"/>
                <a:t>	    </a:t>
              </a:r>
              <a:r>
                <a:rPr lang="es-PE" sz="2800" dirty="0" smtClean="0"/>
                <a:t>I.P</a:t>
              </a:r>
              <a:r>
                <a:rPr lang="es-PE" sz="2800" dirty="0"/>
                <a:t>.	          Magnitud</a:t>
              </a: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s-PE" sz="2800" dirty="0"/>
                <a:t>		   </a:t>
              </a:r>
              <a:r>
                <a:rPr lang="es-PE" sz="2800" dirty="0" smtClean="0"/>
                <a:t>x	</a:t>
              </a:r>
              <a:r>
                <a:rPr lang="es-PE" sz="2800" dirty="0"/>
                <a:t>			       </a:t>
              </a:r>
              <a:r>
                <a:rPr lang="es-PE" sz="2800" dirty="0" smtClean="0"/>
                <a:t>33</a:t>
              </a:r>
              <a:endParaRPr lang="es-PE" sz="2800" baseline="-25000" dirty="0"/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s-PE" sz="2800" dirty="0"/>
                <a:t> 		   </a:t>
              </a:r>
              <a:r>
                <a:rPr lang="es-PE" sz="2800" dirty="0" smtClean="0"/>
                <a:t>x + 4  </a:t>
              </a:r>
              <a:r>
                <a:rPr lang="es-PE" sz="2800" dirty="0"/>
                <a:t>			</a:t>
              </a:r>
              <a:r>
                <a:rPr lang="es-PE" sz="2800" dirty="0" smtClean="0"/>
                <a:t>       30</a:t>
              </a:r>
              <a:endParaRPr lang="es-PE" sz="2800" baseline="-25000" dirty="0"/>
            </a:p>
          </p:txBody>
        </p:sp>
        <p:grpSp>
          <p:nvGrpSpPr>
            <p:cNvPr id="10" name="9 Grupo"/>
            <p:cNvGrpSpPr/>
            <p:nvPr/>
          </p:nvGrpSpPr>
          <p:grpSpPr>
            <a:xfrm>
              <a:off x="2072680" y="6686822"/>
              <a:ext cx="2664296" cy="441970"/>
              <a:chOff x="2072680" y="6686822"/>
              <a:chExt cx="2664296" cy="441970"/>
            </a:xfrm>
          </p:grpSpPr>
          <p:cxnSp>
            <p:nvCxnSpPr>
              <p:cNvPr id="11" name="10 Conector recto de flecha"/>
              <p:cNvCxnSpPr/>
              <p:nvPr/>
            </p:nvCxnSpPr>
            <p:spPr>
              <a:xfrm>
                <a:off x="2072680" y="7128792"/>
                <a:ext cx="266429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11 Conector recto de flecha"/>
              <p:cNvCxnSpPr/>
              <p:nvPr/>
            </p:nvCxnSpPr>
            <p:spPr>
              <a:xfrm>
                <a:off x="2072680" y="6686822"/>
                <a:ext cx="266429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12 Rectángulo"/>
          <p:cNvSpPr/>
          <p:nvPr/>
        </p:nvSpPr>
        <p:spPr>
          <a:xfrm>
            <a:off x="5889104" y="3994026"/>
            <a:ext cx="38164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dirty="0" smtClean="0"/>
              <a:t>Aplicando la </a:t>
            </a:r>
          </a:p>
          <a:p>
            <a:r>
              <a:rPr lang="es-PE" sz="2800" b="1" dirty="0" smtClean="0"/>
              <a:t>Multiplicación en línea</a:t>
            </a:r>
            <a:r>
              <a:rPr lang="es-PE" sz="2800" dirty="0" smtClean="0"/>
              <a:t>:</a:t>
            </a:r>
          </a:p>
          <a:p>
            <a:r>
              <a:rPr lang="es-PE" sz="2800" dirty="0" smtClean="0"/>
              <a:t>    x </a:t>
            </a:r>
            <a:r>
              <a:rPr lang="es-PE" sz="2800" dirty="0"/>
              <a:t>. 33 </a:t>
            </a:r>
            <a:r>
              <a:rPr lang="es-PE" sz="2800" dirty="0" smtClean="0"/>
              <a:t>= 30(x+4</a:t>
            </a:r>
            <a:r>
              <a:rPr lang="es-PE" sz="2800" dirty="0"/>
              <a:t>) </a:t>
            </a:r>
            <a:endParaRPr lang="es-PE" sz="2800" dirty="0" smtClean="0"/>
          </a:p>
          <a:p>
            <a:r>
              <a:rPr lang="es-PE" sz="2800" dirty="0" smtClean="0"/>
              <a:t>       33x = 30x </a:t>
            </a:r>
            <a:r>
              <a:rPr lang="es-PE" sz="2800" dirty="0"/>
              <a:t>+ 120 </a:t>
            </a:r>
            <a:endParaRPr lang="es-PE" sz="2800" dirty="0" smtClean="0"/>
          </a:p>
          <a:p>
            <a:r>
              <a:rPr lang="es-PE" sz="2800" dirty="0" smtClean="0"/>
              <a:t>         3x = 120</a:t>
            </a:r>
          </a:p>
          <a:p>
            <a:pPr algn="ctr"/>
            <a:r>
              <a:rPr lang="es-PE" sz="2800" dirty="0" smtClean="0"/>
              <a:t>        x = </a:t>
            </a:r>
            <a:r>
              <a:rPr lang="es-PE" sz="2800" b="1" dirty="0" smtClean="0"/>
              <a:t>40 Personas</a:t>
            </a:r>
            <a:endParaRPr lang="es-PE" sz="2800" b="1" dirty="0" smtClean="0">
              <a:solidFill>
                <a:schemeClr val="tx2"/>
              </a:solidFill>
              <a:latin typeface="+mn-lt"/>
            </a:endParaRPr>
          </a:p>
          <a:p>
            <a:endParaRPr lang="es-PE" sz="2800" dirty="0" smtClean="0">
              <a:solidFill>
                <a:schemeClr val="tx2"/>
              </a:solidFill>
              <a:latin typeface="+mn-lt"/>
            </a:endParaRPr>
          </a:p>
          <a:p>
            <a:endParaRPr lang="es-PE" sz="28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799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914392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EJERCICIOS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EXPLICATIVOS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sp>
        <p:nvSpPr>
          <p:cNvPr id="10" name="9 Rectángulo"/>
          <p:cNvSpPr/>
          <p:nvPr/>
        </p:nvSpPr>
        <p:spPr>
          <a:xfrm>
            <a:off x="200472" y="2591028"/>
            <a:ext cx="96026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171450" algn="just"/>
            <a:r>
              <a:rPr lang="es-PE" sz="2800" dirty="0" smtClean="0">
                <a:solidFill>
                  <a:schemeClr val="tx2"/>
                </a:solidFill>
                <a:latin typeface="+mn-lt"/>
              </a:rPr>
              <a:t>1. Doce </a:t>
            </a:r>
            <a:r>
              <a:rPr lang="es-PE" sz="2800" dirty="0">
                <a:solidFill>
                  <a:schemeClr val="tx2"/>
                </a:solidFill>
                <a:latin typeface="+mn-lt"/>
              </a:rPr>
              <a:t>obreros pueden construir un muro en 20 días. </a:t>
            </a:r>
            <a:r>
              <a:rPr lang="es-PE" sz="2800" dirty="0" smtClean="0">
                <a:solidFill>
                  <a:schemeClr val="tx2"/>
                </a:solidFill>
                <a:latin typeface="+mn-lt"/>
              </a:rPr>
              <a:t>  ¿</a:t>
            </a:r>
            <a:r>
              <a:rPr lang="es-PE" sz="2800" dirty="0">
                <a:solidFill>
                  <a:schemeClr val="tx2"/>
                </a:solidFill>
                <a:latin typeface="+mn-lt"/>
              </a:rPr>
              <a:t>Cuántos días emplearán 10 obreros en hacer el mismo muro?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00472" y="3861048"/>
            <a:ext cx="9433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just"/>
            <a:r>
              <a:rPr lang="es-PE" sz="2800" dirty="0">
                <a:solidFill>
                  <a:schemeClr val="tx2"/>
                </a:solidFill>
                <a:latin typeface="+mn-lt"/>
              </a:rPr>
              <a:t>2.	Un carpintero tarda 21 días en fabricar siete mesas. </a:t>
            </a:r>
            <a:r>
              <a:rPr lang="es-PE" sz="2800" dirty="0" smtClean="0">
                <a:solidFill>
                  <a:schemeClr val="tx2"/>
                </a:solidFill>
                <a:latin typeface="+mn-lt"/>
              </a:rPr>
              <a:t> ¿</a:t>
            </a:r>
            <a:r>
              <a:rPr lang="es-PE" sz="2800" dirty="0">
                <a:solidFill>
                  <a:schemeClr val="tx2"/>
                </a:solidFill>
                <a:latin typeface="+mn-lt"/>
              </a:rPr>
              <a:t>Cuántos días necesitará para fabricar cinco mesas?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200472" y="5229200"/>
            <a:ext cx="9433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just"/>
            <a:r>
              <a:rPr lang="es-PE" sz="2800" dirty="0"/>
              <a:t>3.</a:t>
            </a:r>
            <a:r>
              <a:rPr lang="es-PE" sz="2800" dirty="0">
                <a:solidFill>
                  <a:schemeClr val="tx2"/>
                </a:solidFill>
                <a:latin typeface="+mn-lt"/>
              </a:rPr>
              <a:t>	Si 32 metros de cable cuestan S/. 16, ¿cuánto costarán 96 metros del mismo cable?</a:t>
            </a:r>
          </a:p>
        </p:txBody>
      </p:sp>
    </p:spTree>
    <p:extLst>
      <p:ext uri="{BB962C8B-B14F-4D97-AF65-F5344CB8AC3E}">
        <p14:creationId xmlns:p14="http://schemas.microsoft.com/office/powerpoint/2010/main" val="32787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914392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EJERCICIOS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EXPLICATIVOS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/>
          </a:p>
        </p:txBody>
      </p:sp>
      <p:sp>
        <p:nvSpPr>
          <p:cNvPr id="9" name="8 Rectángulo"/>
          <p:cNvSpPr/>
          <p:nvPr/>
        </p:nvSpPr>
        <p:spPr>
          <a:xfrm>
            <a:off x="272480" y="2636912"/>
            <a:ext cx="92170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just"/>
            <a:r>
              <a:rPr lang="es-PE" sz="2800" dirty="0" smtClean="0">
                <a:solidFill>
                  <a:schemeClr val="tx2"/>
                </a:solidFill>
                <a:latin typeface="+mn-lt"/>
              </a:rPr>
              <a:t>4. Una </a:t>
            </a:r>
            <a:r>
              <a:rPr lang="es-PE" sz="2800" dirty="0">
                <a:solidFill>
                  <a:schemeClr val="tx2"/>
                </a:solidFill>
                <a:latin typeface="+mn-lt"/>
              </a:rPr>
              <a:t>fábrica de conservas tiene una producción mensual de 9100 latas y 13 máquinas trabajando. Si tres máquinas se malogran, ¿en cuánto disminuye la producción mensual?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94234" y="4420269"/>
            <a:ext cx="91952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PE" sz="2800" dirty="0" smtClean="0">
                <a:solidFill>
                  <a:schemeClr val="tx2"/>
                </a:solidFill>
                <a:latin typeface="+mn-lt"/>
              </a:rPr>
              <a:t>5. Un </a:t>
            </a:r>
            <a:r>
              <a:rPr lang="es-PE" sz="2800" dirty="0">
                <a:solidFill>
                  <a:schemeClr val="tx2"/>
                </a:solidFill>
                <a:latin typeface="+mn-lt"/>
              </a:rPr>
              <a:t>caballo atado a una cuerda de 3 m de longitud, puede </a:t>
            </a:r>
            <a:r>
              <a:rPr lang="es-PE" sz="2800" dirty="0" smtClean="0">
                <a:solidFill>
                  <a:schemeClr val="tx2"/>
                </a:solidFill>
                <a:latin typeface="+mn-lt"/>
              </a:rPr>
              <a:t> </a:t>
            </a:r>
          </a:p>
          <a:p>
            <a:pPr algn="just"/>
            <a:r>
              <a:rPr lang="es-PE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s-PE" sz="2800" dirty="0" smtClean="0">
                <a:solidFill>
                  <a:schemeClr val="tx2"/>
                </a:solidFill>
                <a:latin typeface="+mn-lt"/>
              </a:rPr>
              <a:t>   comer </a:t>
            </a:r>
            <a:r>
              <a:rPr lang="es-PE" sz="2800" dirty="0">
                <a:solidFill>
                  <a:schemeClr val="tx2"/>
                </a:solidFill>
                <a:latin typeface="+mn-lt"/>
              </a:rPr>
              <a:t>todo el pasto que está a su alcance en cuatro días. </a:t>
            </a:r>
            <a:endParaRPr lang="es-PE" sz="2800" dirty="0" smtClean="0">
              <a:solidFill>
                <a:schemeClr val="tx2"/>
              </a:solidFill>
              <a:latin typeface="+mn-lt"/>
            </a:endParaRPr>
          </a:p>
          <a:p>
            <a:pPr algn="just"/>
            <a:r>
              <a:rPr lang="es-PE" sz="2800" dirty="0">
                <a:solidFill>
                  <a:schemeClr val="tx2"/>
                </a:solidFill>
                <a:latin typeface="+mn-lt"/>
              </a:rPr>
              <a:t> </a:t>
            </a:r>
            <a:r>
              <a:rPr lang="es-PE" sz="2800" dirty="0" smtClean="0">
                <a:solidFill>
                  <a:schemeClr val="tx2"/>
                </a:solidFill>
                <a:latin typeface="+mn-lt"/>
              </a:rPr>
              <a:t>   ¿</a:t>
            </a:r>
            <a:r>
              <a:rPr lang="es-PE" sz="2800" dirty="0">
                <a:solidFill>
                  <a:schemeClr val="tx2"/>
                </a:solidFill>
                <a:latin typeface="+mn-lt"/>
              </a:rPr>
              <a:t>Cuántos días demorará si la cuerda midiera 6 m?</a:t>
            </a:r>
          </a:p>
        </p:txBody>
      </p:sp>
    </p:spTree>
    <p:extLst>
      <p:ext uri="{BB962C8B-B14F-4D97-AF65-F5344CB8AC3E}">
        <p14:creationId xmlns:p14="http://schemas.microsoft.com/office/powerpoint/2010/main" val="122478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5142" y="1412776"/>
            <a:ext cx="8915400" cy="2079104"/>
          </a:xfrm>
        </p:spPr>
        <p:txBody>
          <a:bodyPr>
            <a:noAutofit/>
          </a:bodyPr>
          <a:lstStyle/>
          <a:p>
            <a:r>
              <a:rPr lang="es-PE" sz="6600" b="1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¡Ahora todos a practicar!</a:t>
            </a:r>
            <a:endParaRPr lang="es-PE" sz="6600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96" y="3429001"/>
            <a:ext cx="1915944" cy="2506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3 Imagen" descr="Descripción: UT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765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554352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EJERCICIO RETO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733042" y="2387704"/>
            <a:ext cx="8324414" cy="284149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s-PE" sz="3600" dirty="0"/>
              <a:t>Un jardinero siembra un terreno cuadrado de 8 m de lado en cinco días. ¿Cuántos días más se demorará en sembrar otro terreno cuadrado de 16 m de lado?</a:t>
            </a:r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776536" y="530120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E" sz="3200" b="1" dirty="0" smtClean="0">
                <a:solidFill>
                  <a:srgbClr val="FF0000"/>
                </a:solidFill>
                <a:latin typeface="+mn-lt"/>
              </a:rPr>
              <a:t>Rpta: 20 días</a:t>
            </a:r>
            <a:endParaRPr lang="es-PE" sz="3200" b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619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352600" y="2492896"/>
            <a:ext cx="7166963" cy="893432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82880" fontAlgn="base">
              <a:spcAft>
                <a:spcPct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</a:pPr>
            <a:r>
              <a:rPr lang="es-ES" altLang="es-PE" b="1" spc="150" dirty="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REGLA DE </a:t>
            </a:r>
            <a:r>
              <a:rPr lang="es-ES" altLang="es-PE" b="1" spc="15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TRES </a:t>
            </a:r>
            <a:r>
              <a:rPr lang="es-ES" altLang="es-PE" b="1" spc="150" smtClean="0">
                <a:ln w="11430"/>
                <a:solidFill>
                  <a:srgbClr val="F8F8F8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rPr>
              <a:t>SIMPLE I</a:t>
            </a:r>
            <a:endParaRPr lang="es-ES" altLang="es-PE" b="1" spc="150" dirty="0">
              <a:ln w="11430"/>
              <a:solidFill>
                <a:srgbClr val="F8F8F8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s-PE" altLang="es-PE" dirty="0" smtClean="0"/>
              <a:t>MATEMÁTICA BÁSICA PARA LA PSICOLOGÍA</a:t>
            </a:r>
            <a:endParaRPr lang="es-PE" altLang="es-PE" dirty="0"/>
          </a:p>
        </p:txBody>
      </p:sp>
      <p:pic>
        <p:nvPicPr>
          <p:cNvPr id="8" name="7 Imagen" descr="https://lanuevautp.com/wp-content/themes/lanuevautp2/images/responsive/logo.jpg"/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779" t="20672" r="8413" b="21154"/>
          <a:stretch/>
        </p:blipFill>
        <p:spPr bwMode="auto">
          <a:xfrm>
            <a:off x="344487" y="4725145"/>
            <a:ext cx="5138841" cy="18722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554352"/>
            <a:ext cx="8915400" cy="786416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LOGRO DE LA SESIÓN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3"/>
          </p:nvPr>
        </p:nvSpPr>
        <p:spPr>
          <a:xfrm>
            <a:off x="848544" y="2852936"/>
            <a:ext cx="8324414" cy="24059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ES" sz="3200" dirty="0" smtClean="0">
                <a:cs typeface="Times New Roman" pitchFamily="18" charset="0"/>
              </a:rPr>
              <a:t>	Al finalizar la sesión de aprendizaje el </a:t>
            </a:r>
            <a:r>
              <a:rPr lang="es-ES" sz="3200" dirty="0">
                <a:cs typeface="Times New Roman" pitchFamily="18" charset="0"/>
              </a:rPr>
              <a:t>alumno resuelve </a:t>
            </a:r>
            <a:r>
              <a:rPr lang="es-ES" sz="3200" dirty="0" smtClean="0">
                <a:cs typeface="Times New Roman" pitchFamily="18" charset="0"/>
              </a:rPr>
              <a:t>problemas </a:t>
            </a:r>
            <a:r>
              <a:rPr lang="es-ES" sz="3200" dirty="0">
                <a:cs typeface="Times New Roman" pitchFamily="18" charset="0"/>
              </a:rPr>
              <a:t>con autonomía y seguridad, cuya solución requiera del uso de </a:t>
            </a:r>
            <a:r>
              <a:rPr lang="es-ES" sz="3200" dirty="0" smtClean="0">
                <a:cs typeface="Times New Roman" pitchFamily="18" charset="0"/>
              </a:rPr>
              <a:t>la regla de tres simple.</a:t>
            </a:r>
            <a:endParaRPr lang="es-ES" sz="3200" b="1" dirty="0" smtClean="0"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s-ES" dirty="0" smtClean="0"/>
              <a:t> </a:t>
            </a:r>
            <a:endParaRPr lang="es-PE" dirty="0" smtClean="0"/>
          </a:p>
          <a:p>
            <a:pPr marL="0" indent="0" algn="ctr">
              <a:buNone/>
            </a:pPr>
            <a:endParaRPr lang="es-PE" dirty="0" smtClean="0"/>
          </a:p>
          <a:p>
            <a:endParaRPr lang="es-PE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78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a-ES" sz="3600" b="1" dirty="0" smtClean="0">
                <a:latin typeface="Trebuchet MS" pitchFamily="34" charset="0"/>
              </a:rPr>
              <a:t>    ESQUEMA </a:t>
            </a:r>
            <a:r>
              <a:rPr lang="ca-ES" sz="3600" b="1" dirty="0">
                <a:latin typeface="Trebuchet MS" pitchFamily="34" charset="0"/>
              </a:rPr>
              <a:t>DE LA </a:t>
            </a:r>
            <a:r>
              <a:rPr lang="ca-ES" sz="3600" b="1" dirty="0" smtClean="0">
                <a:latin typeface="Trebuchet MS" pitchFamily="34" charset="0"/>
              </a:rPr>
              <a:t>UNIDAD</a:t>
            </a:r>
            <a:endParaRPr lang="es-PE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282837"/>
              </p:ext>
            </p:extLst>
          </p:nvPr>
        </p:nvGraphicFramePr>
        <p:xfrm>
          <a:off x="350488" y="1556792"/>
          <a:ext cx="9212925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4 Imagen" descr="Descripción: UTP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554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472" y="2492896"/>
            <a:ext cx="9505056" cy="129614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PE" sz="2700" dirty="0" smtClean="0"/>
              <a:t>	Es </a:t>
            </a:r>
            <a:r>
              <a:rPr lang="es-PE" sz="2700" dirty="0"/>
              <a:t>un procedimiento de cálculo donde intervienen dos magnitudes conociéndose tres valores, dos de una magnitud y una de otra cantidad, </a:t>
            </a:r>
            <a:r>
              <a:rPr lang="es-PE" sz="2700" dirty="0" smtClean="0"/>
              <a:t>donde </a:t>
            </a:r>
            <a:r>
              <a:rPr lang="es-PE" sz="2700" dirty="0"/>
              <a:t>se debe calcular el cuarto valor</a:t>
            </a:r>
            <a:r>
              <a:rPr lang="es-PE" sz="2700" dirty="0" smtClean="0"/>
              <a:t>.</a:t>
            </a:r>
            <a:endParaRPr lang="es-ES" sz="27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554352"/>
            <a:ext cx="8994204" cy="1002440"/>
          </a:xfrm>
          <a:effectLst/>
        </p:spPr>
        <p:txBody>
          <a:bodyPr vert="horz" lIns="91440" tIns="45720" rIns="91440" bIns="45720" rtlCol="0" anchor="t" anchorCtr="0"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s-ES" sz="5400" b="1" dirty="0" smtClean="0"/>
              <a:t>REGLA DE TRES </a:t>
            </a:r>
            <a:endParaRPr lang="es-PE" sz="5400" b="1" dirty="0"/>
          </a:p>
        </p:txBody>
      </p:sp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2 Marcador de contenido"/>
          <p:cNvSpPr txBox="1">
            <a:spLocks/>
          </p:cNvSpPr>
          <p:nvPr/>
        </p:nvSpPr>
        <p:spPr>
          <a:xfrm>
            <a:off x="272480" y="3861048"/>
            <a:ext cx="9505056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s-PE" sz="2800" b="1" dirty="0" smtClean="0"/>
              <a:t>Clases de Regla de Tres</a:t>
            </a:r>
            <a:r>
              <a:rPr lang="es-ES" sz="2700" dirty="0" smtClean="0"/>
              <a:t>: </a:t>
            </a:r>
            <a:r>
              <a:rPr lang="es-PE" sz="2700" dirty="0" smtClean="0"/>
              <a:t>Dependiendo de las magnitudes que intervienen pueden presentarse dos casos:</a:t>
            </a:r>
          </a:p>
          <a:p>
            <a:pPr marL="273050" indent="-4763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PE" sz="2800" b="1" dirty="0" smtClean="0"/>
              <a:t>Regla de Tres simple directa.</a:t>
            </a:r>
          </a:p>
          <a:p>
            <a:pPr marL="273050" indent="-4763" fontAlgn="auto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PE" sz="2800" b="1" dirty="0" smtClean="0"/>
              <a:t>Regla de Tres simple inversa.</a:t>
            </a:r>
            <a:endParaRPr lang="es-ES" sz="2700" dirty="0"/>
          </a:p>
        </p:txBody>
      </p:sp>
    </p:spTree>
    <p:extLst>
      <p:ext uri="{BB962C8B-B14F-4D97-AF65-F5344CB8AC3E}">
        <p14:creationId xmlns:p14="http://schemas.microsoft.com/office/powerpoint/2010/main" val="375239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Rectángulo"/>
          <p:cNvSpPr/>
          <p:nvPr/>
        </p:nvSpPr>
        <p:spPr>
          <a:xfrm>
            <a:off x="7329264" y="5013176"/>
            <a:ext cx="2232248" cy="6754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44488" y="1196752"/>
            <a:ext cx="9359900" cy="2952328"/>
          </a:xfrm>
        </p:spPr>
        <p:txBody>
          <a:bodyPr>
            <a:noAutofit/>
          </a:bodyPr>
          <a:lstStyle/>
          <a:p>
            <a:r>
              <a:rPr lang="es-PE" sz="2800" b="1" dirty="0"/>
              <a:t>Regla de Tres simple </a:t>
            </a:r>
            <a:r>
              <a:rPr lang="es-PE" sz="2800" b="1" dirty="0" smtClean="0"/>
              <a:t>directa:</a:t>
            </a:r>
            <a:endParaRPr lang="es-PE" sz="2800" b="1" dirty="0"/>
          </a:p>
          <a:p>
            <a:endParaRPr lang="es-PE" sz="2800" dirty="0"/>
          </a:p>
          <a:p>
            <a:pPr marL="0" indent="0" algn="just">
              <a:buNone/>
            </a:pPr>
            <a:r>
              <a:rPr lang="es-PE" sz="2800" dirty="0" smtClean="0"/>
              <a:t>	Cuando </a:t>
            </a:r>
            <a:r>
              <a:rPr lang="es-PE" sz="2800" dirty="0"/>
              <a:t>las magnitudes que intervienen son </a:t>
            </a:r>
            <a:r>
              <a:rPr lang="es-PE" sz="2800" b="1" dirty="0"/>
              <a:t>directamente proporcionales</a:t>
            </a:r>
            <a:r>
              <a:rPr lang="es-PE" sz="2800" dirty="0"/>
              <a:t>, es decir, cuando aumenta una de ellas la otra también aumenta o al disminuir una de ellas la otra también disminuye</a:t>
            </a:r>
            <a:r>
              <a:rPr lang="es-PE" sz="2800" dirty="0" smtClean="0"/>
              <a:t>.</a:t>
            </a:r>
            <a:endParaRPr lang="es-PE" sz="2800" dirty="0"/>
          </a:p>
        </p:txBody>
      </p:sp>
      <p:grpSp>
        <p:nvGrpSpPr>
          <p:cNvPr id="9" name="8 Grupo"/>
          <p:cNvGrpSpPr/>
          <p:nvPr/>
        </p:nvGrpSpPr>
        <p:grpSpPr>
          <a:xfrm>
            <a:off x="-519608" y="4293096"/>
            <a:ext cx="8351788" cy="1728192"/>
            <a:chOff x="416496" y="4293096"/>
            <a:chExt cx="8351788" cy="1728192"/>
          </a:xfrm>
        </p:grpSpPr>
        <p:sp>
          <p:nvSpPr>
            <p:cNvPr id="4" name="2 Marcador de contenido"/>
            <p:cNvSpPr txBox="1">
              <a:spLocks/>
            </p:cNvSpPr>
            <p:nvPr/>
          </p:nvSpPr>
          <p:spPr>
            <a:xfrm>
              <a:off x="416496" y="4293096"/>
              <a:ext cx="8351788" cy="172819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74320" indent="-27432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576263" indent="-27432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855663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46304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78308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10312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42316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74320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</a:pPr>
              <a:r>
                <a:rPr lang="es-PE" sz="2800" dirty="0" smtClean="0"/>
                <a:t> 		Magnitud 	    D.P.	          Magnitud</a:t>
              </a: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s-PE" sz="2800" dirty="0"/>
                <a:t>	</a:t>
              </a:r>
              <a:r>
                <a:rPr lang="es-PE" sz="2800" dirty="0" smtClean="0"/>
                <a:t>	      a</a:t>
              </a:r>
              <a:r>
                <a:rPr lang="es-PE" sz="2800" baseline="-25000" dirty="0" smtClean="0"/>
                <a:t>1</a:t>
              </a:r>
              <a:r>
                <a:rPr lang="es-PE" sz="2800" dirty="0" smtClean="0"/>
                <a:t>				       b</a:t>
              </a:r>
              <a:r>
                <a:rPr lang="es-PE" sz="2800" baseline="-25000" dirty="0" smtClean="0"/>
                <a:t>1</a:t>
              </a: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s-PE" sz="2800" dirty="0"/>
                <a:t> </a:t>
              </a:r>
              <a:r>
                <a:rPr lang="es-PE" sz="2800" dirty="0" smtClean="0"/>
                <a:t>		      a</a:t>
              </a:r>
              <a:r>
                <a:rPr lang="es-PE" sz="2800" baseline="-25000" dirty="0" smtClean="0"/>
                <a:t>2</a:t>
              </a:r>
              <a:r>
                <a:rPr lang="es-PE" sz="2800" dirty="0"/>
                <a:t>				       </a:t>
              </a:r>
              <a:r>
                <a:rPr lang="es-PE" sz="2800" dirty="0" smtClean="0"/>
                <a:t>x</a:t>
              </a:r>
              <a:endParaRPr lang="es-PE" sz="2800" baseline="-25000" dirty="0" smtClean="0"/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s-PE" sz="2800" baseline="-25000" dirty="0"/>
                <a:t>	</a:t>
              </a:r>
              <a:r>
                <a:rPr lang="es-PE" sz="2800" baseline="-25000" dirty="0" smtClean="0"/>
                <a:t>	</a:t>
              </a:r>
              <a:r>
                <a:rPr lang="es-PE" sz="2800" dirty="0" smtClean="0"/>
                <a:t> </a:t>
              </a:r>
              <a:endParaRPr lang="es-PE" sz="2800" dirty="0"/>
            </a:p>
          </p:txBody>
        </p:sp>
        <p:sp>
          <p:nvSpPr>
            <p:cNvPr id="5" name="4 Flecha abajo"/>
            <p:cNvSpPr/>
            <p:nvPr/>
          </p:nvSpPr>
          <p:spPr>
            <a:xfrm>
              <a:off x="7545288" y="4437112"/>
              <a:ext cx="288032" cy="2880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6" name="5 Flecha abajo"/>
            <p:cNvSpPr/>
            <p:nvPr/>
          </p:nvSpPr>
          <p:spPr>
            <a:xfrm>
              <a:off x="3944888" y="4395440"/>
              <a:ext cx="288032" cy="28803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7" name="6 Flecha abajo"/>
            <p:cNvSpPr/>
            <p:nvPr/>
          </p:nvSpPr>
          <p:spPr>
            <a:xfrm rot="10800000">
              <a:off x="1607084" y="4417268"/>
              <a:ext cx="360040" cy="288032"/>
            </a:xfrm>
            <a:prstGeom prst="down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  <p:sp>
          <p:nvSpPr>
            <p:cNvPr id="8" name="7 Flecha abajo"/>
            <p:cNvSpPr/>
            <p:nvPr/>
          </p:nvSpPr>
          <p:spPr>
            <a:xfrm rot="10800000">
              <a:off x="5277035" y="4437112"/>
              <a:ext cx="360040" cy="288032"/>
            </a:xfrm>
            <a:prstGeom prst="down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PE"/>
            </a:p>
          </p:txBody>
        </p:sp>
      </p:grpSp>
      <p:sp>
        <p:nvSpPr>
          <p:cNvPr id="12" name="2 Marcador de contenido"/>
          <p:cNvSpPr txBox="1">
            <a:spLocks/>
          </p:cNvSpPr>
          <p:nvPr/>
        </p:nvSpPr>
        <p:spPr>
          <a:xfrm>
            <a:off x="5601072" y="5013176"/>
            <a:ext cx="3960440" cy="675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s-PE" sz="2800" dirty="0" smtClean="0"/>
              <a:t> 		</a:t>
            </a:r>
            <a:r>
              <a:rPr lang="es-PE" sz="2800" b="1" dirty="0" smtClean="0"/>
              <a:t>x . a</a:t>
            </a:r>
            <a:r>
              <a:rPr lang="es-PE" sz="2800" b="1" baseline="-25000" dirty="0" smtClean="0"/>
              <a:t>1 = </a:t>
            </a:r>
            <a:r>
              <a:rPr lang="es-PE" sz="2800" b="1" dirty="0" smtClean="0"/>
              <a:t>a</a:t>
            </a:r>
            <a:r>
              <a:rPr lang="es-PE" sz="2800" b="1" baseline="-25000" dirty="0" smtClean="0"/>
              <a:t>2</a:t>
            </a:r>
            <a:r>
              <a:rPr lang="es-PE" sz="2800" b="1" dirty="0" smtClean="0"/>
              <a:t> . b</a:t>
            </a:r>
            <a:r>
              <a:rPr lang="es-PE" sz="2800" b="1" baseline="-25000" dirty="0" smtClean="0"/>
              <a:t>1 </a:t>
            </a:r>
            <a:endParaRPr lang="es-PE" sz="2800" b="1" dirty="0"/>
          </a:p>
        </p:txBody>
      </p:sp>
      <p:cxnSp>
        <p:nvCxnSpPr>
          <p:cNvPr id="14" name="13 Conector recto de flecha"/>
          <p:cNvCxnSpPr/>
          <p:nvPr/>
        </p:nvCxnSpPr>
        <p:spPr>
          <a:xfrm flipV="1">
            <a:off x="2360712" y="5157192"/>
            <a:ext cx="2952328" cy="5314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2360712" y="5246662"/>
            <a:ext cx="2952328" cy="352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76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72480" y="1916832"/>
            <a:ext cx="2160240" cy="576064"/>
          </a:xfrm>
        </p:spPr>
        <p:txBody>
          <a:bodyPr>
            <a:normAutofit/>
          </a:bodyPr>
          <a:lstStyle/>
          <a:p>
            <a:pPr algn="l"/>
            <a:r>
              <a:rPr lang="es-PE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Ejemplos: </a:t>
            </a:r>
            <a:endParaRPr lang="es-PE" sz="2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2 Marcador de contenido"/>
          <p:cNvSpPr txBox="1">
            <a:spLocks noGrp="1"/>
          </p:cNvSpPr>
          <p:nvPr>
            <p:ph idx="1"/>
          </p:nvPr>
        </p:nvSpPr>
        <p:spPr>
          <a:xfrm>
            <a:off x="272480" y="2492896"/>
            <a:ext cx="9361040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 algn="just" fontAlgn="auto">
              <a:spcAft>
                <a:spcPts val="0"/>
              </a:spcAft>
              <a:buNone/>
            </a:pPr>
            <a:r>
              <a:rPr lang="es-PE" sz="2800" dirty="0" smtClean="0"/>
              <a:t>1.- De </a:t>
            </a:r>
            <a:r>
              <a:rPr lang="es-PE" sz="2800" dirty="0"/>
              <a:t>200 litros de agua de mar se pueden extraer 8 kg de sal. ¿Cuántos litros de agua se deben tener si se quiere 30 kg de sal</a:t>
            </a:r>
            <a:r>
              <a:rPr lang="es-PE" sz="2800" dirty="0" smtClean="0"/>
              <a:t>?</a:t>
            </a: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272480" y="3861048"/>
            <a:ext cx="9361040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2300" indent="-622300" algn="just" fontAlgn="auto">
              <a:spcAft>
                <a:spcPts val="0"/>
              </a:spcAft>
              <a:buFont typeface="Symbol" pitchFamily="18" charset="2"/>
              <a:buNone/>
            </a:pPr>
            <a:r>
              <a:rPr lang="es-PE" sz="2800" u="sng" dirty="0" smtClean="0"/>
              <a:t>Sol</a:t>
            </a:r>
            <a:r>
              <a:rPr lang="es-PE" sz="2800" dirty="0" smtClean="0"/>
              <a:t>: Las magnitudes que intervienen son la cantidad de agua y la cantidad de sal las cuales son </a:t>
            </a:r>
            <a:r>
              <a:rPr lang="es-PE" sz="2800" b="1" dirty="0" smtClean="0"/>
              <a:t>directamente proporcionales</a:t>
            </a:r>
            <a:r>
              <a:rPr lang="es-PE" sz="2800" dirty="0" smtClean="0"/>
              <a:t> porque a mayor cantidad de agua encontraremos mayor cantidad de sal.</a:t>
            </a:r>
            <a:endParaRPr lang="es-PE" sz="2800" dirty="0"/>
          </a:p>
        </p:txBody>
      </p:sp>
    </p:spTree>
    <p:extLst>
      <p:ext uri="{BB962C8B-B14F-4D97-AF65-F5344CB8AC3E}">
        <p14:creationId xmlns:p14="http://schemas.microsoft.com/office/powerpoint/2010/main" val="318967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72480" y="1916832"/>
            <a:ext cx="2160240" cy="576064"/>
          </a:xfrm>
        </p:spPr>
        <p:txBody>
          <a:bodyPr>
            <a:normAutofit/>
          </a:bodyPr>
          <a:lstStyle/>
          <a:p>
            <a:pPr algn="l"/>
            <a:r>
              <a:rPr lang="es-PE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Ejemplos: </a:t>
            </a:r>
            <a:endParaRPr lang="es-PE" sz="2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2 Marcador de contenido"/>
          <p:cNvSpPr txBox="1">
            <a:spLocks noGrp="1"/>
          </p:cNvSpPr>
          <p:nvPr>
            <p:ph idx="1"/>
          </p:nvPr>
        </p:nvSpPr>
        <p:spPr>
          <a:xfrm>
            <a:off x="272480" y="2492896"/>
            <a:ext cx="9361040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 algn="just" fontAlgn="auto">
              <a:spcAft>
                <a:spcPts val="0"/>
              </a:spcAft>
              <a:buNone/>
            </a:pPr>
            <a:r>
              <a:rPr lang="es-PE" sz="2800" dirty="0" smtClean="0"/>
              <a:t>1.- De </a:t>
            </a:r>
            <a:r>
              <a:rPr lang="es-PE" sz="2800" dirty="0"/>
              <a:t>200 litros de agua de mar se pueden extraer 8 kg de sal. ¿Cuántos litros de agua se deben tener si se quiere 30 kg de sal</a:t>
            </a:r>
            <a:r>
              <a:rPr lang="es-PE" sz="2800" dirty="0" smtClean="0"/>
              <a:t>?</a:t>
            </a:r>
          </a:p>
        </p:txBody>
      </p:sp>
      <p:grpSp>
        <p:nvGrpSpPr>
          <p:cNvPr id="6" name="5 Grupo"/>
          <p:cNvGrpSpPr/>
          <p:nvPr/>
        </p:nvGrpSpPr>
        <p:grpSpPr>
          <a:xfrm>
            <a:off x="-1095672" y="3950518"/>
            <a:ext cx="6984776" cy="1584176"/>
            <a:chOff x="-879648" y="5805264"/>
            <a:chExt cx="6984776" cy="1584176"/>
          </a:xfrm>
        </p:grpSpPr>
        <p:sp>
          <p:nvSpPr>
            <p:cNvPr id="9" name="2 Marcador de contenido"/>
            <p:cNvSpPr txBox="1">
              <a:spLocks/>
            </p:cNvSpPr>
            <p:nvPr/>
          </p:nvSpPr>
          <p:spPr>
            <a:xfrm>
              <a:off x="-879648" y="5805264"/>
              <a:ext cx="6984776" cy="1584176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74320" indent="-27432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576263" indent="-27432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855663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20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14300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1463040" indent="-228600" algn="l" defTabSz="914400" rtl="0" eaLnBrk="1" latinLnBrk="0" hangingPunct="1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itchFamily="18" charset="2"/>
                <a:buChar char=""/>
                <a:defRPr sz="16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178308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6pPr>
              <a:lvl7pPr marL="210312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7pPr>
              <a:lvl8pPr marL="242316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8pPr>
              <a:lvl9pPr marL="2743200" indent="-228600" algn="l" defTabSz="914400" rtl="0" eaLnBrk="1" latinLnBrk="0" hangingPunct="1">
                <a:spcBef>
                  <a:spcPts val="384"/>
                </a:spcBef>
                <a:buClr>
                  <a:schemeClr val="accent1"/>
                </a:buClr>
                <a:buFont typeface="Symbol" pitchFamily="18" charset="2"/>
                <a:buChar char="*"/>
                <a:defRPr sz="14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Aft>
                  <a:spcPts val="0"/>
                </a:spcAft>
                <a:buNone/>
              </a:pPr>
              <a:r>
                <a:rPr lang="es-PE" sz="2800" dirty="0" smtClean="0"/>
                <a:t>		Magnitud </a:t>
              </a:r>
              <a:r>
                <a:rPr lang="es-PE" sz="2800" dirty="0"/>
                <a:t>	    D.P.	          Magnitud</a:t>
              </a:r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s-PE" sz="2800" dirty="0"/>
                <a:t>		   </a:t>
              </a:r>
              <a:r>
                <a:rPr lang="es-PE" sz="2800" dirty="0" smtClean="0"/>
                <a:t>200	</a:t>
              </a:r>
              <a:r>
                <a:rPr lang="es-PE" sz="2800" dirty="0"/>
                <a:t>			       </a:t>
              </a:r>
              <a:r>
                <a:rPr lang="es-PE" sz="2800" dirty="0" smtClean="0"/>
                <a:t>8</a:t>
              </a:r>
              <a:endParaRPr lang="es-PE" sz="2800" baseline="-25000" dirty="0"/>
            </a:p>
            <a:p>
              <a:pPr marL="0" indent="0" fontAlgn="auto">
                <a:spcAft>
                  <a:spcPts val="0"/>
                </a:spcAft>
                <a:buNone/>
              </a:pPr>
              <a:r>
                <a:rPr lang="es-PE" sz="2800" dirty="0"/>
                <a:t> 		      </a:t>
              </a:r>
              <a:r>
                <a:rPr lang="es-PE" sz="2800" dirty="0" smtClean="0"/>
                <a:t>x</a:t>
              </a:r>
              <a:r>
                <a:rPr lang="es-PE" sz="2800" dirty="0"/>
                <a:t>				       </a:t>
              </a:r>
              <a:r>
                <a:rPr lang="es-PE" sz="2800" dirty="0" smtClean="0"/>
                <a:t>30</a:t>
              </a:r>
              <a:endParaRPr lang="es-PE" sz="2800" baseline="-25000" dirty="0"/>
            </a:p>
          </p:txBody>
        </p:sp>
        <p:grpSp>
          <p:nvGrpSpPr>
            <p:cNvPr id="10" name="9 Grupo"/>
            <p:cNvGrpSpPr/>
            <p:nvPr/>
          </p:nvGrpSpPr>
          <p:grpSpPr>
            <a:xfrm>
              <a:off x="2016820" y="6597352"/>
              <a:ext cx="2952328" cy="531440"/>
              <a:chOff x="2016820" y="6597352"/>
              <a:chExt cx="2952328" cy="531440"/>
            </a:xfrm>
          </p:grpSpPr>
          <p:cxnSp>
            <p:nvCxnSpPr>
              <p:cNvPr id="11" name="10 Conector recto de flecha"/>
              <p:cNvCxnSpPr/>
              <p:nvPr/>
            </p:nvCxnSpPr>
            <p:spPr>
              <a:xfrm flipV="1">
                <a:off x="2016820" y="6597352"/>
                <a:ext cx="2952328" cy="53144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11 Conector recto de flecha"/>
              <p:cNvCxnSpPr/>
              <p:nvPr/>
            </p:nvCxnSpPr>
            <p:spPr>
              <a:xfrm>
                <a:off x="2016820" y="6686822"/>
                <a:ext cx="2952328" cy="3525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12 Rectángulo"/>
          <p:cNvSpPr/>
          <p:nvPr/>
        </p:nvSpPr>
        <p:spPr>
          <a:xfrm>
            <a:off x="6465168" y="3717032"/>
            <a:ext cx="293730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E" sz="2800" dirty="0" smtClean="0"/>
              <a:t>Aplicando </a:t>
            </a:r>
            <a:r>
              <a:rPr lang="es-PE" sz="2800" dirty="0"/>
              <a:t>el </a:t>
            </a:r>
            <a:endParaRPr lang="es-PE" sz="2800" dirty="0" smtClean="0"/>
          </a:p>
          <a:p>
            <a:r>
              <a:rPr lang="es-PE" sz="2800" b="1" dirty="0" smtClean="0"/>
              <a:t>Método </a:t>
            </a:r>
            <a:r>
              <a:rPr lang="es-PE" sz="2800" b="1" dirty="0"/>
              <a:t>del aspa</a:t>
            </a:r>
            <a:r>
              <a:rPr lang="es-PE" sz="2800" dirty="0" smtClean="0"/>
              <a:t>:</a:t>
            </a:r>
          </a:p>
          <a:p>
            <a:pPr algn="ctr"/>
            <a:endParaRPr lang="es-PE" sz="2800" dirty="0"/>
          </a:p>
          <a:p>
            <a:pPr algn="ctr"/>
            <a:r>
              <a:rPr lang="es-PE" sz="2800" dirty="0" smtClean="0"/>
              <a:t>8 . x </a:t>
            </a:r>
            <a:r>
              <a:rPr lang="es-PE" sz="2800" dirty="0"/>
              <a:t>= </a:t>
            </a:r>
            <a:r>
              <a:rPr lang="es-PE" sz="2800" dirty="0" smtClean="0"/>
              <a:t>200.30</a:t>
            </a:r>
          </a:p>
          <a:p>
            <a:pPr algn="ctr"/>
            <a:endParaRPr lang="es-PE" sz="2800" dirty="0" smtClean="0"/>
          </a:p>
          <a:p>
            <a:pPr algn="ctr"/>
            <a:r>
              <a:rPr lang="es-PE" sz="2800" dirty="0" smtClean="0"/>
              <a:t>       x </a:t>
            </a:r>
            <a:r>
              <a:rPr lang="es-PE" sz="2800" dirty="0"/>
              <a:t>= </a:t>
            </a:r>
            <a:r>
              <a:rPr lang="es-PE" sz="2800" b="1" dirty="0"/>
              <a:t>750 litros</a:t>
            </a:r>
            <a:endParaRPr lang="es-PE" sz="2800" b="1" dirty="0">
              <a:solidFill>
                <a:schemeClr val="tx2"/>
              </a:solidFill>
              <a:latin typeface="+mn-lt"/>
            </a:endParaRPr>
          </a:p>
          <a:p>
            <a:endParaRPr lang="es-PE" sz="2800" dirty="0" smtClean="0">
              <a:solidFill>
                <a:schemeClr val="tx2"/>
              </a:solidFill>
              <a:latin typeface="+mn-lt"/>
            </a:endParaRPr>
          </a:p>
          <a:p>
            <a:endParaRPr lang="es-PE" sz="28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602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Descripción: UT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260648"/>
            <a:ext cx="180848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72480" y="1916832"/>
            <a:ext cx="2160240" cy="576064"/>
          </a:xfrm>
        </p:spPr>
        <p:txBody>
          <a:bodyPr>
            <a:normAutofit/>
          </a:bodyPr>
          <a:lstStyle/>
          <a:p>
            <a:pPr algn="l"/>
            <a:r>
              <a:rPr lang="es-PE" sz="28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Ejemplos: </a:t>
            </a:r>
            <a:endParaRPr lang="es-PE" sz="28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2 Marcador de contenido"/>
          <p:cNvSpPr txBox="1">
            <a:spLocks noGrp="1"/>
          </p:cNvSpPr>
          <p:nvPr>
            <p:ph idx="1"/>
          </p:nvPr>
        </p:nvSpPr>
        <p:spPr>
          <a:xfrm>
            <a:off x="272480" y="2492896"/>
            <a:ext cx="9361040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indent="-444500" algn="just" fontAlgn="auto">
              <a:spcAft>
                <a:spcPts val="0"/>
              </a:spcAft>
              <a:buNone/>
            </a:pPr>
            <a:r>
              <a:rPr lang="es-PE" sz="2800" dirty="0" smtClean="0"/>
              <a:t>2.- </a:t>
            </a:r>
            <a:r>
              <a:rPr lang="es-PE" sz="2800" dirty="0"/>
              <a:t>Si 250 quintales de remolacha producen cierta cantidad de azúcar y 300 quintales producen 4 kg más de azúcar, ¿cuántos kilos de azúcar producen los 250 quintales?</a:t>
            </a:r>
            <a:endParaRPr lang="es-PE" sz="2800" dirty="0" smtClean="0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272480" y="4005064"/>
            <a:ext cx="9361040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2300" indent="-622300" algn="just" fontAlgn="auto">
              <a:spcAft>
                <a:spcPts val="0"/>
              </a:spcAft>
              <a:buNone/>
            </a:pPr>
            <a:r>
              <a:rPr lang="es-PE" sz="2800" u="sng" dirty="0" smtClean="0"/>
              <a:t>Sol</a:t>
            </a:r>
            <a:r>
              <a:rPr lang="es-PE" sz="2800" dirty="0" smtClean="0"/>
              <a:t>: </a:t>
            </a:r>
          </a:p>
          <a:p>
            <a:pPr marL="622300" indent="4763" algn="just" fontAlgn="auto">
              <a:spcAft>
                <a:spcPts val="0"/>
              </a:spcAft>
              <a:buNone/>
            </a:pPr>
            <a:r>
              <a:rPr lang="es-PE" sz="2800" dirty="0" smtClean="0"/>
              <a:t>Observamos </a:t>
            </a:r>
            <a:r>
              <a:rPr lang="es-PE" sz="2800" dirty="0"/>
              <a:t>que al tener </a:t>
            </a:r>
            <a:r>
              <a:rPr lang="es-PE" sz="2800" b="1" dirty="0"/>
              <a:t>más</a:t>
            </a:r>
            <a:r>
              <a:rPr lang="es-PE" sz="2800" dirty="0"/>
              <a:t> quintales de remolacha se van a producir </a:t>
            </a:r>
            <a:r>
              <a:rPr lang="es-PE" sz="2800" b="1" dirty="0"/>
              <a:t>más</a:t>
            </a:r>
            <a:r>
              <a:rPr lang="es-PE" sz="2800" dirty="0"/>
              <a:t> kilos de azúcar, por lo tanto son magnitudes </a:t>
            </a:r>
            <a:r>
              <a:rPr lang="es-PE" sz="2800" b="1" dirty="0"/>
              <a:t>directamente proporcionales</a:t>
            </a:r>
            <a:r>
              <a:rPr lang="es-PE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45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f29f5a585a5c5c09920f29c17a174e8a9a4d5d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Matematica">
      <a:dk1>
        <a:sysClr val="windowText" lastClr="000000"/>
      </a:dk1>
      <a:lt1>
        <a:srgbClr val="FFFFFF"/>
      </a:lt1>
      <a:dk2>
        <a:srgbClr val="0F243E"/>
      </a:dk2>
      <a:lt2>
        <a:srgbClr val="E7EDF5"/>
      </a:lt2>
      <a:accent1>
        <a:srgbClr val="28466A"/>
      </a:accent1>
      <a:accent2>
        <a:srgbClr val="C0504D"/>
      </a:accent2>
      <a:accent3>
        <a:srgbClr val="3D6AA1"/>
      </a:accent3>
      <a:accent4>
        <a:srgbClr val="B2A2C7"/>
      </a:accent4>
      <a:accent5>
        <a:srgbClr val="92CDDC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2081</TotalTime>
  <Words>751</Words>
  <Application>Microsoft Office PowerPoint</Application>
  <PresentationFormat>A4 (210 x 297 mm)</PresentationFormat>
  <Paragraphs>104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Forma de onda</vt:lpstr>
      <vt:lpstr>Presentación de PowerPoint</vt:lpstr>
      <vt:lpstr>REGLA DE TRES SIMPLE I</vt:lpstr>
      <vt:lpstr>LOGRO DE LA SESIÓN</vt:lpstr>
      <vt:lpstr>    ESQUEMA DE LA UNIDAD</vt:lpstr>
      <vt:lpstr>REGLA DE TRES </vt:lpstr>
      <vt:lpstr>Presentación de PowerPoint</vt:lpstr>
      <vt:lpstr>Ejemplos: </vt:lpstr>
      <vt:lpstr>Ejemplos: </vt:lpstr>
      <vt:lpstr>Ejemplos: </vt:lpstr>
      <vt:lpstr>Presentación de PowerPoint</vt:lpstr>
      <vt:lpstr>Presentación de PowerPoint</vt:lpstr>
      <vt:lpstr>Ejemplos: </vt:lpstr>
      <vt:lpstr>Ejemplos: </vt:lpstr>
      <vt:lpstr>Ejemplos: </vt:lpstr>
      <vt:lpstr>Ejemplos: </vt:lpstr>
      <vt:lpstr>EJERCICIOS EXPLICATIVOS</vt:lpstr>
      <vt:lpstr>EJERCICIOS EXPLICATIVOS</vt:lpstr>
      <vt:lpstr>¡Ahora todos a practicar!</vt:lpstr>
      <vt:lpstr>EJERCICIO RETO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</dc:title>
  <dc:creator>UNIVERSIDAD TECNOLOGICA DEL PERU</dc:creator>
  <cp:lastModifiedBy>Marlene Mendoza</cp:lastModifiedBy>
  <cp:revision>116</cp:revision>
  <dcterms:created xsi:type="dcterms:W3CDTF">2005-04-11T11:51:12Z</dcterms:created>
  <dcterms:modified xsi:type="dcterms:W3CDTF">2016-04-23T20:57:15Z</dcterms:modified>
</cp:coreProperties>
</file>