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8"/>
  </p:notesMasterIdLst>
  <p:sldIdLst>
    <p:sldId id="315" r:id="rId2"/>
    <p:sldId id="273" r:id="rId3"/>
    <p:sldId id="307" r:id="rId4"/>
    <p:sldId id="308" r:id="rId5"/>
    <p:sldId id="299" r:id="rId6"/>
    <p:sldId id="302" r:id="rId7"/>
    <p:sldId id="305" r:id="rId8"/>
    <p:sldId id="306" r:id="rId9"/>
    <p:sldId id="297" r:id="rId10"/>
    <p:sldId id="298" r:id="rId11"/>
    <p:sldId id="304" r:id="rId12"/>
    <p:sldId id="309" r:id="rId13"/>
    <p:sldId id="310" r:id="rId14"/>
    <p:sldId id="311" r:id="rId15"/>
    <p:sldId id="312" r:id="rId16"/>
    <p:sldId id="313" r:id="rId17"/>
  </p:sldIdLst>
  <p:sldSz cx="9906000" cy="6858000" type="A4"/>
  <p:notesSz cx="6858000" cy="9144000"/>
  <p:custDataLst>
    <p:tags r:id="rId19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FF"/>
    <a:srgbClr val="FF0000"/>
    <a:srgbClr val="FF0066"/>
    <a:srgbClr val="0000FF"/>
    <a:srgbClr val="66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5252" autoAdjust="0"/>
  </p:normalViewPr>
  <p:slideViewPr>
    <p:cSldViewPr>
      <p:cViewPr varScale="1">
        <p:scale>
          <a:sx n="70" d="100"/>
          <a:sy n="70" d="100"/>
        </p:scale>
        <p:origin x="-91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INTRODUCCIÓN A LOS NÚMEROS REALES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ENTEROS</a:t>
          </a:r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954E80D3-6A2D-4845-B233-CFCE7EA5B437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algn="just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DECIMALES</a:t>
          </a:r>
        </a:p>
      </dgm:t>
    </dgm:pt>
    <dgm:pt modelId="{FD019D2F-72BA-4079-A715-28CF06F23B1A}" type="sibTrans" cxnId="{E007B3C4-3292-49FC-A297-6697B251F1CF}">
      <dgm:prSet/>
      <dgm:spPr/>
      <dgm:t>
        <a:bodyPr/>
        <a:lstStyle/>
        <a:p>
          <a:endParaRPr lang="es-MX"/>
        </a:p>
      </dgm:t>
    </dgm:pt>
    <dgm:pt modelId="{E4435219-CF2D-4F86-83DB-B2E10A55A540}" type="parTrans" cxnId="{E007B3C4-3292-49FC-A297-6697B251F1CF}">
      <dgm:prSet/>
      <dgm:spPr/>
      <dgm:t>
        <a:bodyPr/>
        <a:lstStyle/>
        <a:p>
          <a:endParaRPr lang="es-MX"/>
        </a:p>
      </dgm:t>
    </dgm:pt>
    <dgm:pt modelId="{0C7ED09F-8048-41B8-BDCB-3A6B103FD97B}">
      <dgm:prSet custT="1"/>
      <dgm:spPr>
        <a:solidFill>
          <a:srgbClr val="00B050">
            <a:alpha val="90000"/>
          </a:srgbClr>
        </a:solidFill>
      </dgm:spPr>
      <dgm:t>
        <a:bodyPr anchor="ctr" anchorCtr="1"/>
        <a:lstStyle/>
        <a:p>
          <a:pPr algn="l" rtl="0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FRACCIONES</a:t>
          </a: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3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3"/>
      <dgm:spPr/>
      <dgm:t>
        <a:bodyPr/>
        <a:lstStyle/>
        <a:p>
          <a:endParaRPr lang="es-PE"/>
        </a:p>
      </dgm:t>
    </dgm:pt>
    <dgm:pt modelId="{6055F327-6FBD-46A5-9AD3-C7E7B266F598}" type="pres">
      <dgm:prSet presAssocID="{3CA1CAD9-60C4-4DC3-8A1E-4C16B3DB2FE4}" presName="text2" presStyleLbl="fgAcc2" presStyleIdx="0" presStyleCnt="3" custScaleY="8652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FB8E6456-F70F-4D93-A5E1-69DAD85FA27E}" type="pres">
      <dgm:prSet presAssocID="{96756C56-8E08-4BC2-9C72-825CF6A94C71}" presName="Name10" presStyleLbl="parChTrans1D2" presStyleIdx="1" presStyleCnt="3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1" presStyleCnt="3"/>
      <dgm:spPr/>
    </dgm:pt>
    <dgm:pt modelId="{BEB0E2CC-469D-4E50-90C9-99C322826C3B}" type="pres">
      <dgm:prSet presAssocID="{0C7ED09F-8048-41B8-BDCB-3A6B103FD97B}" presName="text2" presStyleLbl="fgAcc2" presStyleIdx="1" presStyleCnt="3" custScaleX="97817" custScaleY="8272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  <dgm:pt modelId="{01756DAE-0081-4665-B3FA-FEFB5363B22D}" type="pres">
      <dgm:prSet presAssocID="{E4435219-CF2D-4F86-83DB-B2E10A55A540}" presName="Name10" presStyleLbl="parChTrans1D2" presStyleIdx="2" presStyleCnt="3"/>
      <dgm:spPr/>
      <dgm:t>
        <a:bodyPr/>
        <a:lstStyle/>
        <a:p>
          <a:endParaRPr lang="es-MX"/>
        </a:p>
      </dgm:t>
    </dgm:pt>
    <dgm:pt modelId="{1CA98EEF-7211-4A63-A4E7-BC6B19B14DEB}" type="pres">
      <dgm:prSet presAssocID="{954E80D3-6A2D-4845-B233-CFCE7EA5B437}" presName="hierRoot2" presStyleCnt="0"/>
      <dgm:spPr/>
    </dgm:pt>
    <dgm:pt modelId="{DB058176-B900-4072-8E81-73F57B964739}" type="pres">
      <dgm:prSet presAssocID="{954E80D3-6A2D-4845-B233-CFCE7EA5B437}" presName="composite2" presStyleCnt="0"/>
      <dgm:spPr/>
    </dgm:pt>
    <dgm:pt modelId="{BA692F21-C0C7-4A20-8077-1AB8B665C40F}" type="pres">
      <dgm:prSet presAssocID="{954E80D3-6A2D-4845-B233-CFCE7EA5B437}" presName="background2" presStyleLbl="node2" presStyleIdx="2" presStyleCnt="3"/>
      <dgm:spPr/>
    </dgm:pt>
    <dgm:pt modelId="{6C0C543A-68D5-48A5-81FE-0CDFEB8B9F16}" type="pres">
      <dgm:prSet presAssocID="{954E80D3-6A2D-4845-B233-CFCE7EA5B437}" presName="text2" presStyleLbl="fgAcc2" presStyleIdx="2" presStyleCnt="3" custScaleY="845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07D51B-B9ED-4239-BDA5-3D9B40427677}" type="pres">
      <dgm:prSet presAssocID="{954E80D3-6A2D-4845-B233-CFCE7EA5B437}" presName="hierChild3" presStyleCnt="0"/>
      <dgm:spPr/>
    </dgm:pt>
  </dgm:ptLst>
  <dgm:cxnLst>
    <dgm:cxn modelId="{4A91423B-0980-42EE-A46B-DD0716834EB9}" type="presOf" srcId="{6D10C1AD-0DC5-4277-9ECA-CC292663C1BE}" destId="{13D5FBB9-9847-4EE8-B71E-08F4655D9C8B}" srcOrd="0" destOrd="0" presId="urn:microsoft.com/office/officeart/2005/8/layout/hierarchy1"/>
    <dgm:cxn modelId="{E9AB3E65-7B43-4A7A-9544-4EA47078C307}" srcId="{B50BB0C5-4E1B-4570-B7DA-5EA117BEFB16}" destId="{0C7ED09F-8048-41B8-BDCB-3A6B103FD97B}" srcOrd="1" destOrd="0" parTransId="{96756C56-8E08-4BC2-9C72-825CF6A94C71}" sibTransId="{E70028C2-B5CA-41B9-A3A2-857964F6959B}"/>
    <dgm:cxn modelId="{86C5C19C-907C-454F-8747-EFBCA49193D8}" type="presOf" srcId="{954E80D3-6A2D-4845-B233-CFCE7EA5B437}" destId="{6C0C543A-68D5-48A5-81FE-0CDFEB8B9F16}" srcOrd="0" destOrd="0" presId="urn:microsoft.com/office/officeart/2005/8/layout/hierarchy1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E7CAB3F1-93CF-4B84-B2C8-54C36BCED9F0}" type="presOf" srcId="{86F78832-BBB5-4A3B-8E9E-720B8DC7CA31}" destId="{332A664F-FFB6-4609-8D87-D534279E6EFE}" srcOrd="0" destOrd="0" presId="urn:microsoft.com/office/officeart/2005/8/layout/hierarchy1"/>
    <dgm:cxn modelId="{E007B3C4-3292-49FC-A297-6697B251F1CF}" srcId="{B50BB0C5-4E1B-4570-B7DA-5EA117BEFB16}" destId="{954E80D3-6A2D-4845-B233-CFCE7EA5B437}" srcOrd="2" destOrd="0" parTransId="{E4435219-CF2D-4F86-83DB-B2E10A55A540}" sibTransId="{FD019D2F-72BA-4079-A715-28CF06F23B1A}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D42B2DA4-3202-4CD6-AD55-466849AA8341}" type="presOf" srcId="{3CA1CAD9-60C4-4DC3-8A1E-4C16B3DB2FE4}" destId="{6055F327-6FBD-46A5-9AD3-C7E7B266F598}" srcOrd="0" destOrd="0" presId="urn:microsoft.com/office/officeart/2005/8/layout/hierarchy1"/>
    <dgm:cxn modelId="{A6DA72EB-47A8-4096-917C-DECF4CCB3E50}" type="presOf" srcId="{B50BB0C5-4E1B-4570-B7DA-5EA117BEFB16}" destId="{F7E455F3-9B8E-46C0-AE52-890D0CBB688C}" srcOrd="0" destOrd="0" presId="urn:microsoft.com/office/officeart/2005/8/layout/hierarchy1"/>
    <dgm:cxn modelId="{06900215-97A4-43A1-B2F0-61837358381A}" type="presOf" srcId="{0C7ED09F-8048-41B8-BDCB-3A6B103FD97B}" destId="{BEB0E2CC-469D-4E50-90C9-99C322826C3B}" srcOrd="0" destOrd="0" presId="urn:microsoft.com/office/officeart/2005/8/layout/hierarchy1"/>
    <dgm:cxn modelId="{45ADDB22-7A2E-49D7-8324-F8B00800E47C}" type="presOf" srcId="{96756C56-8E08-4BC2-9C72-825CF6A94C71}" destId="{FB8E6456-F70F-4D93-A5E1-69DAD85FA27E}" srcOrd="0" destOrd="0" presId="urn:microsoft.com/office/officeart/2005/8/layout/hierarchy1"/>
    <dgm:cxn modelId="{E5D7D43E-F802-4052-88E3-18B5767852FB}" type="presOf" srcId="{E4435219-CF2D-4F86-83DB-B2E10A55A540}" destId="{01756DAE-0081-4665-B3FA-FEFB5363B22D}" srcOrd="0" destOrd="0" presId="urn:microsoft.com/office/officeart/2005/8/layout/hierarchy1"/>
    <dgm:cxn modelId="{FF2AC88E-479F-4B34-9877-7372F25E9DC8}" type="presParOf" srcId="{13D5FBB9-9847-4EE8-B71E-08F4655D9C8B}" destId="{D4B6FC51-954F-43AB-8EE8-F959752A5616}" srcOrd="0" destOrd="0" presId="urn:microsoft.com/office/officeart/2005/8/layout/hierarchy1"/>
    <dgm:cxn modelId="{ECB0541F-0DBB-4CC0-8923-8D6435F601DF}" type="presParOf" srcId="{D4B6FC51-954F-43AB-8EE8-F959752A5616}" destId="{30A489D5-2D2A-4ED1-A479-0495F98CED78}" srcOrd="0" destOrd="0" presId="urn:microsoft.com/office/officeart/2005/8/layout/hierarchy1"/>
    <dgm:cxn modelId="{DF8C50A5-C942-49E4-B7F3-7C4A1F7731B1}" type="presParOf" srcId="{30A489D5-2D2A-4ED1-A479-0495F98CED78}" destId="{97BCF3A8-6D30-4512-86DA-F583C2F3A08E}" srcOrd="0" destOrd="0" presId="urn:microsoft.com/office/officeart/2005/8/layout/hierarchy1"/>
    <dgm:cxn modelId="{C28059F0-7BD1-4DC6-A009-E203C6DEB624}" type="presParOf" srcId="{30A489D5-2D2A-4ED1-A479-0495F98CED78}" destId="{F7E455F3-9B8E-46C0-AE52-890D0CBB688C}" srcOrd="1" destOrd="0" presId="urn:microsoft.com/office/officeart/2005/8/layout/hierarchy1"/>
    <dgm:cxn modelId="{9FF8FE89-F339-4DE5-AFF5-5A7D0173A4F5}" type="presParOf" srcId="{D4B6FC51-954F-43AB-8EE8-F959752A5616}" destId="{EB85F1EF-D255-4197-847D-114FB75E95D4}" srcOrd="1" destOrd="0" presId="urn:microsoft.com/office/officeart/2005/8/layout/hierarchy1"/>
    <dgm:cxn modelId="{9B597962-7838-4F5F-9BB7-EAA43B6FD50F}" type="presParOf" srcId="{EB85F1EF-D255-4197-847D-114FB75E95D4}" destId="{332A664F-FFB6-4609-8D87-D534279E6EFE}" srcOrd="0" destOrd="0" presId="urn:microsoft.com/office/officeart/2005/8/layout/hierarchy1"/>
    <dgm:cxn modelId="{16A3A8CB-D7C1-423A-B111-AC1B78FC3F0B}" type="presParOf" srcId="{EB85F1EF-D255-4197-847D-114FB75E95D4}" destId="{B600DAB6-7EDF-42A9-9041-BA6141770A57}" srcOrd="1" destOrd="0" presId="urn:microsoft.com/office/officeart/2005/8/layout/hierarchy1"/>
    <dgm:cxn modelId="{0EB93DBE-6F81-4B6A-986A-E48F059F66A7}" type="presParOf" srcId="{B600DAB6-7EDF-42A9-9041-BA6141770A57}" destId="{75E1F979-FA3B-46B8-ABA0-6A9DDFC7A3DC}" srcOrd="0" destOrd="0" presId="urn:microsoft.com/office/officeart/2005/8/layout/hierarchy1"/>
    <dgm:cxn modelId="{9D3FD1A4-E2C6-4A99-8F9C-6CF3B9574E0D}" type="presParOf" srcId="{75E1F979-FA3B-46B8-ABA0-6A9DDFC7A3DC}" destId="{43329777-BF7C-468E-BA67-326C73A7EEDD}" srcOrd="0" destOrd="0" presId="urn:microsoft.com/office/officeart/2005/8/layout/hierarchy1"/>
    <dgm:cxn modelId="{D5DF5CE8-F9AD-4DC5-B5D7-DE721AC77F21}" type="presParOf" srcId="{75E1F979-FA3B-46B8-ABA0-6A9DDFC7A3DC}" destId="{6055F327-6FBD-46A5-9AD3-C7E7B266F598}" srcOrd="1" destOrd="0" presId="urn:microsoft.com/office/officeart/2005/8/layout/hierarchy1"/>
    <dgm:cxn modelId="{329B8994-A606-426F-9A3E-FB810C673451}" type="presParOf" srcId="{B600DAB6-7EDF-42A9-9041-BA6141770A57}" destId="{80FABF47-ACEC-44EB-81DF-A25EF12A790B}" srcOrd="1" destOrd="0" presId="urn:microsoft.com/office/officeart/2005/8/layout/hierarchy1"/>
    <dgm:cxn modelId="{86F6E887-D850-40F0-8E94-7ACD2583E84B}" type="presParOf" srcId="{EB85F1EF-D255-4197-847D-114FB75E95D4}" destId="{FB8E6456-F70F-4D93-A5E1-69DAD85FA27E}" srcOrd="2" destOrd="0" presId="urn:microsoft.com/office/officeart/2005/8/layout/hierarchy1"/>
    <dgm:cxn modelId="{591014DC-C60F-403A-BCCC-BE0A0B44A871}" type="presParOf" srcId="{EB85F1EF-D255-4197-847D-114FB75E95D4}" destId="{ADA619CF-CBAB-45D8-ABF4-9CFFDE83D385}" srcOrd="3" destOrd="0" presId="urn:microsoft.com/office/officeart/2005/8/layout/hierarchy1"/>
    <dgm:cxn modelId="{F3FB4A28-85B7-47CD-9211-88F96DC66B5F}" type="presParOf" srcId="{ADA619CF-CBAB-45D8-ABF4-9CFFDE83D385}" destId="{0BDD7C41-8644-4F9B-A375-B0E85D8737F4}" srcOrd="0" destOrd="0" presId="urn:microsoft.com/office/officeart/2005/8/layout/hierarchy1"/>
    <dgm:cxn modelId="{3E1AC381-5E66-49A6-B74F-301EA70B3156}" type="presParOf" srcId="{0BDD7C41-8644-4F9B-A375-B0E85D8737F4}" destId="{8CD86951-04B1-4078-8818-E1E8F1392E17}" srcOrd="0" destOrd="0" presId="urn:microsoft.com/office/officeart/2005/8/layout/hierarchy1"/>
    <dgm:cxn modelId="{709FFDDD-CD8D-4CAE-AEA0-1B6E2D7B439C}" type="presParOf" srcId="{0BDD7C41-8644-4F9B-A375-B0E85D8737F4}" destId="{BEB0E2CC-469D-4E50-90C9-99C322826C3B}" srcOrd="1" destOrd="0" presId="urn:microsoft.com/office/officeart/2005/8/layout/hierarchy1"/>
    <dgm:cxn modelId="{8D3944FD-B43F-4D56-AEFF-87B3020A40C3}" type="presParOf" srcId="{ADA619CF-CBAB-45D8-ABF4-9CFFDE83D385}" destId="{62C3DAF0-943E-40D3-9D6D-9A97E7C1424E}" srcOrd="1" destOrd="0" presId="urn:microsoft.com/office/officeart/2005/8/layout/hierarchy1"/>
    <dgm:cxn modelId="{D9E0945B-4336-4B77-A467-9AF40B294544}" type="presParOf" srcId="{EB85F1EF-D255-4197-847D-114FB75E95D4}" destId="{01756DAE-0081-4665-B3FA-FEFB5363B22D}" srcOrd="4" destOrd="0" presId="urn:microsoft.com/office/officeart/2005/8/layout/hierarchy1"/>
    <dgm:cxn modelId="{D02FE737-C59F-4DE5-9F18-D9C648A77092}" type="presParOf" srcId="{EB85F1EF-D255-4197-847D-114FB75E95D4}" destId="{1CA98EEF-7211-4A63-A4E7-BC6B19B14DEB}" srcOrd="5" destOrd="0" presId="urn:microsoft.com/office/officeart/2005/8/layout/hierarchy1"/>
    <dgm:cxn modelId="{912BA9FC-83E5-4EDE-A028-D1147225F8FD}" type="presParOf" srcId="{1CA98EEF-7211-4A63-A4E7-BC6B19B14DEB}" destId="{DB058176-B900-4072-8E81-73F57B964739}" srcOrd="0" destOrd="0" presId="urn:microsoft.com/office/officeart/2005/8/layout/hierarchy1"/>
    <dgm:cxn modelId="{6843190C-9668-43DF-A98E-6C3119244FC3}" type="presParOf" srcId="{DB058176-B900-4072-8E81-73F57B964739}" destId="{BA692F21-C0C7-4A20-8077-1AB8B665C40F}" srcOrd="0" destOrd="0" presId="urn:microsoft.com/office/officeart/2005/8/layout/hierarchy1"/>
    <dgm:cxn modelId="{4C905D5A-3E7D-4A73-8D0A-CB0AF37A160D}" type="presParOf" srcId="{DB058176-B900-4072-8E81-73F57B964739}" destId="{6C0C543A-68D5-48A5-81FE-0CDFEB8B9F16}" srcOrd="1" destOrd="0" presId="urn:microsoft.com/office/officeart/2005/8/layout/hierarchy1"/>
    <dgm:cxn modelId="{76D5D421-BF44-44E9-83A2-169E9F068AE6}" type="presParOf" srcId="{1CA98EEF-7211-4A63-A4E7-BC6B19B14DEB}" destId="{4607D51B-B9ED-4239-BDA5-3D9B404276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56DAE-0081-4665-B3FA-FEFB5363B22D}">
      <dsp:nvSpPr>
        <dsp:cNvPr id="0" name=""/>
        <dsp:cNvSpPr/>
      </dsp:nvSpPr>
      <dsp:spPr>
        <a:xfrm>
          <a:off x="4461835" y="1935713"/>
          <a:ext cx="3153373" cy="75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955"/>
              </a:lnTo>
              <a:lnTo>
                <a:pt x="3153373" y="515955"/>
              </a:lnTo>
              <a:lnTo>
                <a:pt x="3153373" y="75712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E6456-F70F-4D93-A5E1-69DAD85FA27E}">
      <dsp:nvSpPr>
        <dsp:cNvPr id="0" name=""/>
        <dsp:cNvSpPr/>
      </dsp:nvSpPr>
      <dsp:spPr>
        <a:xfrm>
          <a:off x="4416115" y="1935713"/>
          <a:ext cx="91440" cy="757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712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1308462" y="1935713"/>
          <a:ext cx="3153373" cy="757120"/>
        </a:xfrm>
        <a:custGeom>
          <a:avLst/>
          <a:gdLst/>
          <a:ahLst/>
          <a:cxnLst/>
          <a:rect l="0" t="0" r="0" b="0"/>
          <a:pathLst>
            <a:path>
              <a:moveTo>
                <a:pt x="3153373" y="0"/>
              </a:moveTo>
              <a:lnTo>
                <a:pt x="3153373" y="515955"/>
              </a:lnTo>
              <a:lnTo>
                <a:pt x="0" y="515955"/>
              </a:lnTo>
              <a:lnTo>
                <a:pt x="0" y="75712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3160195" y="282630"/>
          <a:ext cx="2603281" cy="1653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449448" y="557420"/>
          <a:ext cx="2603281" cy="1653083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itchFamily="18" charset="0"/>
              <a:cs typeface="Times New Roman" pitchFamily="18" charset="0"/>
            </a:rPr>
            <a:t>INTRODUCCIÓN A LOS NÚMEROS REALES</a:t>
          </a:r>
          <a:endParaRPr lang="es-PE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97865" y="605837"/>
        <a:ext cx="2506447" cy="1556249"/>
      </dsp:txXfrm>
    </dsp:sp>
    <dsp:sp modelId="{43329777-BF7C-468E-BA67-326C73A7EEDD}">
      <dsp:nvSpPr>
        <dsp:cNvPr id="0" name=""/>
        <dsp:cNvSpPr/>
      </dsp:nvSpPr>
      <dsp:spPr>
        <a:xfrm>
          <a:off x="6822" y="2692834"/>
          <a:ext cx="2603281" cy="143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296075" y="2967625"/>
          <a:ext cx="2603281" cy="143026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ENTEROS</a:t>
          </a:r>
        </a:p>
      </dsp:txBody>
      <dsp:txXfrm>
        <a:off x="337966" y="3009516"/>
        <a:ext cx="2519499" cy="1346482"/>
      </dsp:txXfrm>
    </dsp:sp>
    <dsp:sp modelId="{8CD86951-04B1-4078-8818-E1E8F1392E17}">
      <dsp:nvSpPr>
        <dsp:cNvPr id="0" name=""/>
        <dsp:cNvSpPr/>
      </dsp:nvSpPr>
      <dsp:spPr>
        <a:xfrm>
          <a:off x="3188610" y="2692834"/>
          <a:ext cx="2546451" cy="1367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B0E2CC-469D-4E50-90C9-99C322826C3B}">
      <dsp:nvSpPr>
        <dsp:cNvPr id="0" name=""/>
        <dsp:cNvSpPr/>
      </dsp:nvSpPr>
      <dsp:spPr>
        <a:xfrm>
          <a:off x="3477863" y="2967625"/>
          <a:ext cx="2546451" cy="1367546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1" i="0" u="none" strike="noStrike" kern="1200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1" i="0" u="none" strike="noStrike" kern="1200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FRACCIONES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3517917" y="3007679"/>
        <a:ext cx="2466343" cy="1287438"/>
      </dsp:txXfrm>
    </dsp:sp>
    <dsp:sp modelId="{BA692F21-C0C7-4A20-8077-1AB8B665C40F}">
      <dsp:nvSpPr>
        <dsp:cNvPr id="0" name=""/>
        <dsp:cNvSpPr/>
      </dsp:nvSpPr>
      <dsp:spPr>
        <a:xfrm>
          <a:off x="6313568" y="2692834"/>
          <a:ext cx="2603281" cy="1397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0C543A-68D5-48A5-81FE-0CDFEB8B9F16}">
      <dsp:nvSpPr>
        <dsp:cNvPr id="0" name=""/>
        <dsp:cNvSpPr/>
      </dsp:nvSpPr>
      <dsp:spPr>
        <a:xfrm>
          <a:off x="6602821" y="2967625"/>
          <a:ext cx="2603281" cy="1397467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OPERACIONES CON DECIMALES</a:t>
          </a:r>
        </a:p>
      </dsp:txBody>
      <dsp:txXfrm>
        <a:off x="6643751" y="3008555"/>
        <a:ext cx="2521421" cy="1315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297" y="775995"/>
            <a:ext cx="5497015" cy="560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77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72480" y="2636912"/>
            <a:ext cx="9433048" cy="1584176"/>
          </a:xfrm>
        </p:spPr>
        <p:txBody>
          <a:bodyPr>
            <a:noAutofit/>
          </a:bodyPr>
          <a:lstStyle/>
          <a:p>
            <a:r>
              <a:rPr lang="es-ES" dirty="0"/>
              <a:t>Para multiplicar dos números decimales, realizamos la multiplicación como si no hubiera decimales. En el resultado, empezando por la derecha, separamos tantas cifras decimales como tengan entre los dos factores.</a:t>
            </a:r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MULTIPLICACIÓN</a:t>
            </a:r>
          </a:p>
        </p:txBody>
      </p:sp>
      <p:pic>
        <p:nvPicPr>
          <p:cNvPr id="5" name="4 Imagen" descr="Descripción: DECIMAL 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690" y="4009727"/>
            <a:ext cx="1658620" cy="2587625"/>
          </a:xfrm>
          <a:prstGeom prst="rect">
            <a:avLst/>
          </a:prstGeom>
          <a:noFill/>
        </p:spPr>
      </p:pic>
      <p:pic>
        <p:nvPicPr>
          <p:cNvPr id="6" name="5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02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00472" y="2348880"/>
            <a:ext cx="5832648" cy="4104456"/>
          </a:xfrm>
        </p:spPr>
        <p:txBody>
          <a:bodyPr>
            <a:noAutofit/>
          </a:bodyPr>
          <a:lstStyle/>
          <a:p>
            <a:r>
              <a:rPr lang="es-ES" sz="2800" dirty="0"/>
              <a:t>Primero transformamos la división en otra equivalente que no tenga decimales en el divisor. Para ello multiplicamos el  dividendo y el divisor por la unidad seguida de tantos ceros como cifras decimales tenga el divisor</a:t>
            </a:r>
            <a:r>
              <a:rPr lang="es-ES" sz="2800" dirty="0" smtClean="0"/>
              <a:t>.</a:t>
            </a:r>
          </a:p>
          <a:p>
            <a:pPr marL="0" indent="0">
              <a:buNone/>
            </a:pPr>
            <a:endParaRPr lang="es-PE" sz="2800" dirty="0"/>
          </a:p>
          <a:p>
            <a:r>
              <a:rPr lang="es-ES" sz="2800" dirty="0"/>
              <a:t>Luego se efectúa la división.</a:t>
            </a:r>
            <a:endParaRPr lang="es-PE" sz="2800" dirty="0" smtClean="0"/>
          </a:p>
          <a:p>
            <a:endParaRPr lang="es-PE" sz="2800" dirty="0"/>
          </a:p>
          <a:p>
            <a:endParaRPr lang="es-PE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626360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DIVISIÓN</a:t>
            </a:r>
          </a:p>
        </p:txBody>
      </p:sp>
      <p:pic>
        <p:nvPicPr>
          <p:cNvPr id="5" name="4 Imagen" descr="Descripción: DECIMAL 6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52" y="2874114"/>
            <a:ext cx="2945130" cy="2211070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6101529" y="5253007"/>
            <a:ext cx="338437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PE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Maiandra GD" pitchFamily="34" charset="0"/>
              </a:rPr>
              <a:t>Nota: También se pueden convertir los números decimales en fracciones y luego operar.</a:t>
            </a:r>
          </a:p>
        </p:txBody>
      </p:sp>
      <p:pic>
        <p:nvPicPr>
          <p:cNvPr id="6" name="5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70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564904"/>
            <a:ext cx="8324414" cy="352839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" dirty="0"/>
              <a:t>Si se cumple que</a:t>
            </a:r>
            <a:r>
              <a:rPr lang="es-ES" dirty="0" smtClean="0"/>
              <a:t>:</a:t>
            </a:r>
            <a:r>
              <a:rPr lang="es-PE" dirty="0"/>
              <a:t> </a:t>
            </a:r>
            <a:r>
              <a:rPr lang="es-PE" dirty="0" smtClean="0"/>
              <a:t>                               </a:t>
            </a:r>
            <a:r>
              <a:rPr lang="es-ES" dirty="0" smtClean="0"/>
              <a:t>, </a:t>
            </a:r>
            <a:r>
              <a:rPr lang="es-ES" dirty="0"/>
              <a:t>calcular </a:t>
            </a:r>
            <a:r>
              <a:rPr lang="es-ES" dirty="0" smtClean="0"/>
              <a:t> (a + b)</a:t>
            </a:r>
            <a:endParaRPr lang="es-PE" dirty="0"/>
          </a:p>
          <a:p>
            <a:pPr marL="0" lvl="0" indent="0" algn="just">
              <a:spcBef>
                <a:spcPts val="0"/>
              </a:spcBef>
              <a:buNone/>
            </a:pPr>
            <a:endParaRPr lang="es-ES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es-ES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s-ES" dirty="0"/>
              <a:t>Sabiendo que: </a:t>
            </a:r>
            <a:r>
              <a:rPr lang="es-ES" dirty="0" smtClean="0"/>
              <a:t>                        , </a:t>
            </a:r>
            <a:r>
              <a:rPr lang="es-ES" dirty="0"/>
              <a:t>calcular el valor de: </a:t>
            </a: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072196"/>
              </p:ext>
            </p:extLst>
          </p:nvPr>
        </p:nvGraphicFramePr>
        <p:xfrm>
          <a:off x="3512838" y="2471990"/>
          <a:ext cx="2088233" cy="740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r:id="rId4" imgW="1193800" imgH="419100" progId="Equation.DSMT4">
                  <p:embed/>
                </p:oleObj>
              </mc:Choice>
              <mc:Fallback>
                <p:oleObj r:id="rId4" imgW="11938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838" y="2471990"/>
                        <a:ext cx="2088233" cy="740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997961"/>
              </p:ext>
            </p:extLst>
          </p:nvPr>
        </p:nvGraphicFramePr>
        <p:xfrm>
          <a:off x="3080792" y="3573016"/>
          <a:ext cx="1584176" cy="77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r:id="rId6" imgW="837836" imgH="406224" progId="Equation.DSMT4">
                  <p:embed/>
                </p:oleObj>
              </mc:Choice>
              <mc:Fallback>
                <p:oleObj r:id="rId6" imgW="837836" imgH="40622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0792" y="3573016"/>
                        <a:ext cx="1584176" cy="774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284753"/>
              </p:ext>
            </p:extLst>
          </p:nvPr>
        </p:nvGraphicFramePr>
        <p:xfrm>
          <a:off x="7329264" y="3694931"/>
          <a:ext cx="1344281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r:id="rId8" imgW="710891" imgH="241195" progId="Equation.DSMT4">
                  <p:embed/>
                </p:oleObj>
              </mc:Choice>
              <mc:Fallback>
                <p:oleObj r:id="rId8" imgW="710891" imgH="24119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264" y="3694931"/>
                        <a:ext cx="1344281" cy="454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66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564904"/>
            <a:ext cx="8324414" cy="3528392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3"/>
            </a:pPr>
            <a:r>
              <a:rPr lang="es-ES" dirty="0"/>
              <a:t>Una señora ha comprado en la tienda igual número de kilogramos de azúcar a S/ 1,2; de frijoles a S/ 2,4 y de arroz a S/ 1,6. Si pagó un total de S/ 124,8, ¿cuántos kilogramos compró de cada producto?</a:t>
            </a:r>
            <a:endParaRPr lang="es-PE" dirty="0"/>
          </a:p>
          <a:p>
            <a:pPr marL="0" lvl="0" indent="0" algn="just">
              <a:spcBef>
                <a:spcPts val="0"/>
              </a:spcBef>
              <a:buNone/>
            </a:pPr>
            <a:endParaRPr lang="es-ES" dirty="0" smtClean="0"/>
          </a:p>
          <a:p>
            <a:pPr marL="457200" lvl="0" indent="-457200" algn="just">
              <a:buFont typeface="+mj-lt"/>
              <a:buAutoNum type="arabicPeriod" startAt="4"/>
            </a:pPr>
            <a:r>
              <a:rPr lang="es-ES" dirty="0"/>
              <a:t>A las 8 a.m. sale un auto de A </a:t>
            </a:r>
            <a:r>
              <a:rPr lang="es-ES" dirty="0" err="1"/>
              <a:t>a</a:t>
            </a:r>
            <a:r>
              <a:rPr lang="es-ES" dirty="0"/>
              <a:t> 58,5 km/h y va al encuentro de otro que sale de B a 62,3 km/h a la misma hora. Sabiendo que se encuentran a las 12 m. ¿Cuál es la distancia entre A y B?</a:t>
            </a: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10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564904"/>
            <a:ext cx="8324414" cy="3528392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5"/>
            </a:pPr>
            <a:r>
              <a:rPr lang="es-ES" dirty="0"/>
              <a:t>Un ferrocarril conduce 150 pasajeros en primera y segunda clase. Los primeros pagan 1,5 dólares y los últimos 1 dólar. Si la recaudación total fue de 187 dólares, ¿cuántos viajaron en segunda clase?</a:t>
            </a: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49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42" y="141277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429001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477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842384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RETO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420888"/>
            <a:ext cx="8324414" cy="255346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" sz="3200" dirty="0"/>
              <a:t>Dos cajas de galletas contienen en total 260 galletas. Para que ambas cajas queden con la misma cantidad de galletas, se pasa de la primera los 0,375 de su contenido a la segunda caja. ¿Cuántas galletas habían en cada caja</a:t>
            </a:r>
            <a:r>
              <a:rPr lang="es-ES" sz="3200" dirty="0" smtClean="0"/>
              <a:t>?</a:t>
            </a:r>
            <a:r>
              <a:rPr lang="es-ES" dirty="0" smtClean="0"/>
              <a:t> </a:t>
            </a:r>
            <a:endParaRPr lang="es-PE" dirty="0" smtClean="0"/>
          </a:p>
          <a:p>
            <a:pPr marL="0" indent="0" algn="ctr">
              <a:buNone/>
            </a:pPr>
            <a:endParaRPr lang="es-PE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848544" y="515719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FF0000"/>
                </a:solidFill>
                <a:latin typeface="+mn-lt"/>
              </a:rPr>
              <a:t>1ra caja: 208 galletas ; 2da caja: 52 galletas </a:t>
            </a:r>
            <a:endParaRPr lang="es-PE" sz="32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029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ES" alt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OPERACIONES </a:t>
            </a:r>
            <a: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CON </a:t>
            </a:r>
            <a: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DECIMALES I</a:t>
            </a:r>
            <a:endParaRPr lang="es-ES" alt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E" altLang="es-PE" dirty="0" smtClean="0"/>
              <a:t>MATEMATICA BÁSICA PARA LA PSICOLOGÍA</a:t>
            </a:r>
            <a:endParaRPr lang="es-PE" altLang="es-PE" dirty="0"/>
          </a:p>
        </p:txBody>
      </p:sp>
      <p:pic>
        <p:nvPicPr>
          <p:cNvPr id="8" name="7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344487" y="4725145"/>
            <a:ext cx="5138841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 DE LA SESIÓN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8324414" cy="3447288"/>
          </a:xfrm>
        </p:spPr>
        <p:txBody>
          <a:bodyPr/>
          <a:lstStyle/>
          <a:p>
            <a:pPr marL="0" indent="0" algn="just">
              <a:buNone/>
            </a:pPr>
            <a:r>
              <a:rPr lang="es-ES" sz="3200" dirty="0" smtClean="0">
                <a:cs typeface="Times New Roman" pitchFamily="18" charset="0"/>
              </a:rPr>
              <a:t>Al finalizar la sesión de aprendizaje el </a:t>
            </a:r>
            <a:r>
              <a:rPr lang="es-ES" sz="3200" dirty="0">
                <a:cs typeface="Times New Roman" pitchFamily="18" charset="0"/>
              </a:rPr>
              <a:t>alumno </a:t>
            </a:r>
            <a:r>
              <a:rPr lang="es-ES" sz="3200">
                <a:cs typeface="Times New Roman" pitchFamily="18" charset="0"/>
              </a:rPr>
              <a:t>resuelve </a:t>
            </a:r>
            <a:r>
              <a:rPr lang="es-ES" sz="3200" smtClean="0">
                <a:cs typeface="Times New Roman" pitchFamily="18" charset="0"/>
              </a:rPr>
              <a:t>problemas </a:t>
            </a:r>
            <a:r>
              <a:rPr lang="es-ES" sz="3200" dirty="0">
                <a:cs typeface="Times New Roman" pitchFamily="18" charset="0"/>
              </a:rPr>
              <a:t>con autonomía y seguridad, cuya solución requiera del uso de </a:t>
            </a:r>
            <a:r>
              <a:rPr lang="es-ES" sz="3200" dirty="0" smtClean="0">
                <a:cs typeface="Times New Roman" pitchFamily="18" charset="0"/>
              </a:rPr>
              <a:t>números decimales.</a:t>
            </a:r>
            <a:endParaRPr lang="es-ES" sz="32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ES" dirty="0" smtClean="0"/>
              <a:t> </a:t>
            </a:r>
            <a:endParaRPr lang="es-PE" dirty="0" smtClean="0"/>
          </a:p>
          <a:p>
            <a:pPr marL="0" indent="0" algn="ctr">
              <a:buNone/>
            </a:pPr>
            <a:endParaRPr lang="es-PE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79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723715"/>
              </p:ext>
            </p:extLst>
          </p:nvPr>
        </p:nvGraphicFramePr>
        <p:xfrm>
          <a:off x="350488" y="1556792"/>
          <a:ext cx="921292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007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496" y="2564905"/>
            <a:ext cx="4176464" cy="3960439"/>
          </a:xfrm>
        </p:spPr>
        <p:txBody>
          <a:bodyPr>
            <a:noAutofit/>
          </a:bodyPr>
          <a:lstStyle/>
          <a:p>
            <a:r>
              <a:rPr lang="es-PE" sz="2800" dirty="0"/>
              <a:t>Se obtienen al dividir el numerador por el denominador de una fracción</a:t>
            </a:r>
            <a:r>
              <a:rPr lang="es-PE" sz="2800" dirty="0" smtClean="0"/>
              <a:t>. Se clasifican en:</a:t>
            </a:r>
          </a:p>
          <a:p>
            <a:pPr marL="0" indent="0">
              <a:buNone/>
            </a:pPr>
            <a:endParaRPr lang="es-PE" sz="2800" dirty="0" smtClean="0"/>
          </a:p>
          <a:p>
            <a:pPr lvl="1"/>
            <a:r>
              <a:rPr lang="es-PE" sz="2600" dirty="0" smtClean="0"/>
              <a:t>Decimal exacto</a:t>
            </a:r>
          </a:p>
          <a:p>
            <a:pPr lvl="1"/>
            <a:r>
              <a:rPr lang="es-PE" sz="2600" dirty="0" smtClean="0"/>
              <a:t>Periódico puro</a:t>
            </a:r>
          </a:p>
          <a:p>
            <a:pPr lvl="1"/>
            <a:r>
              <a:rPr lang="es-PE" sz="2600" dirty="0" smtClean="0"/>
              <a:t>Periódico mixto</a:t>
            </a:r>
            <a:endParaRPr lang="es-PE" sz="2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NÚMEROS DECIMALES</a:t>
            </a:r>
          </a:p>
        </p:txBody>
      </p:sp>
      <p:pic>
        <p:nvPicPr>
          <p:cNvPr id="1026" name="Picture 2" descr="http://upload.wikimedia.org/math/6/7/e/67ee539b1923231037eadde45a8bdf74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968" y="3457966"/>
            <a:ext cx="4902457" cy="201622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23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16496" y="2564904"/>
                <a:ext cx="9073008" cy="3960439"/>
              </a:xfrm>
            </p:spPr>
            <p:txBody>
              <a:bodyPr>
                <a:noAutofit/>
              </a:bodyPr>
              <a:lstStyle/>
              <a:p>
                <a:r>
                  <a:rPr lang="es-ES" sz="2800" dirty="0" smtClean="0"/>
                  <a:t>La</a:t>
                </a:r>
                <a:r>
                  <a:rPr lang="es-ES" sz="2800" dirty="0"/>
                  <a:t> parte decimal de un número decimal exacto está compuesta por una cantidad finita de términos.</a:t>
                </a:r>
                <a:endParaRPr lang="es-PE" sz="2800" dirty="0"/>
              </a:p>
              <a:p>
                <a:pPr marL="0" indent="0">
                  <a:buNone/>
                </a:pPr>
                <a:r>
                  <a:rPr lang="es-ES" sz="2800" dirty="0"/>
                  <a:t> </a:t>
                </a:r>
                <a:endParaRPr lang="es-ES" sz="2800" dirty="0" smtClean="0"/>
              </a:p>
              <a:p>
                <a:pPr marL="0" indent="0">
                  <a:buNone/>
                </a:pPr>
                <a:endParaRPr lang="es-PE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0,35=</m:t>
                      </m:r>
                      <m:f>
                        <m:f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35</m:t>
                          </m:r>
                        </m:num>
                        <m:den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borderBox>
                        <m:borderBox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borderBoxPr>
                        <m:e>
                          <m:f>
                            <m:fPr>
                              <m:ctrlPr>
                                <a:rPr lang="es-PE" sz="280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s-PE" sz="2800" b="0" i="1" smtClean="0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20</m:t>
                              </m:r>
                            </m:den>
                          </m:f>
                        </m:e>
                      </m:borderBox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;0,016=</m:t>
                      </m:r>
                      <m:f>
                        <m:f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1000</m:t>
                          </m:r>
                        </m:den>
                      </m:f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borderBox>
                        <m:borderBox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borderBoxPr>
                        <m:e>
                          <m:f>
                            <m:fPr>
                              <m:ctrlPr>
                                <a:rPr lang="es-PE" sz="280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125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es-PE" sz="28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6496" y="2564904"/>
                <a:ext cx="9073008" cy="3960439"/>
              </a:xfrm>
              <a:blipFill rotWithShape="1">
                <a:blip r:embed="rId2"/>
                <a:stretch>
                  <a:fillRect l="-1343" t="-200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DECIMAL EXACTO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79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16496" y="2564904"/>
                <a:ext cx="9073008" cy="3960439"/>
              </a:xfrm>
            </p:spPr>
            <p:txBody>
              <a:bodyPr>
                <a:noAutofit/>
              </a:bodyPr>
              <a:lstStyle/>
              <a:p>
                <a:r>
                  <a:rPr lang="es-ES" sz="2800" dirty="0" smtClean="0"/>
                  <a:t>La </a:t>
                </a:r>
                <a:r>
                  <a:rPr lang="es-ES" sz="2800" dirty="0"/>
                  <a:t>parte decimal, llamada periodo, se repite infinitamente.</a:t>
                </a:r>
                <a:endParaRPr lang="es-PE" sz="2800" dirty="0"/>
              </a:p>
              <a:p>
                <a:pPr marL="0" indent="0">
                  <a:buNone/>
                </a:pPr>
                <a:r>
                  <a:rPr lang="es-ES" sz="2800" dirty="0"/>
                  <a:t> </a:t>
                </a:r>
                <a:endParaRPr lang="es-E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0,666…=0,</m:t>
                      </m:r>
                      <m:acc>
                        <m:accPr>
                          <m:chr m:val="̂"/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6</m:t>
                          </m:r>
                        </m:e>
                      </m:acc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borderBox>
                        <m:borderBox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borderBoxPr>
                        <m:e>
                          <m:f>
                            <m:fPr>
                              <m:ctrlPr>
                                <a:rPr lang="es-PE" sz="280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es-PE" sz="28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  <a:p>
                <a:pPr marL="0" indent="0">
                  <a:buNone/>
                </a:pPr>
                <a:endParaRPr lang="es-PE" sz="28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0,454545…=0,</m:t>
                      </m:r>
                      <m:acc>
                        <m:accPr>
                          <m:chr m:val="̂"/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45</m:t>
                          </m:r>
                        </m:e>
                      </m:acc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45</m:t>
                          </m:r>
                        </m:num>
                        <m:den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99</m:t>
                          </m:r>
                        </m:den>
                      </m:f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borderBox>
                        <m:borderBox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borderBoxPr>
                        <m:e>
                          <m:f>
                            <m:fPr>
                              <m:ctrlPr>
                                <a:rPr lang="es-PE" sz="280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11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es-PE" sz="28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6496" y="2564904"/>
                <a:ext cx="9073008" cy="3960439"/>
              </a:xfrm>
              <a:blipFill rotWithShape="1">
                <a:blip r:embed="rId2"/>
                <a:stretch>
                  <a:fillRect l="-1343" t="-200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PERIÓDICO PURO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67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16496" y="2564904"/>
                <a:ext cx="9073008" cy="3960439"/>
              </a:xfrm>
            </p:spPr>
            <p:txBody>
              <a:bodyPr>
                <a:noAutofit/>
              </a:bodyPr>
              <a:lstStyle/>
              <a:p>
                <a:r>
                  <a:rPr lang="es-ES" sz="2800" dirty="0" smtClean="0"/>
                  <a:t>Su </a:t>
                </a:r>
                <a:r>
                  <a:rPr lang="es-ES" sz="2800" dirty="0"/>
                  <a:t>parte decimal está compuesta por una parte no periódica y una parte periódica o período.</a:t>
                </a:r>
                <a:endParaRPr lang="es-PE" sz="2800" dirty="0"/>
              </a:p>
              <a:p>
                <a:pPr marL="0" indent="0">
                  <a:buNone/>
                </a:pPr>
                <a:r>
                  <a:rPr lang="es-ES" sz="2800" dirty="0"/>
                  <a:t> </a:t>
                </a:r>
                <a:endParaRPr lang="es-PE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0,2171717…=0,2</m:t>
                      </m:r>
                      <m:acc>
                        <m:accPr>
                          <m:chr m:val="̂"/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17</m:t>
                          </m:r>
                        </m:e>
                      </m:acc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217−2</m:t>
                          </m:r>
                        </m:num>
                        <m:den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990</m:t>
                          </m:r>
                        </m:den>
                      </m:f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215</m:t>
                          </m:r>
                        </m:num>
                        <m:den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990</m:t>
                          </m:r>
                        </m:den>
                      </m:f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borderBox>
                        <m:borderBox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borderBoxPr>
                        <m:e>
                          <m:f>
                            <m:fPr>
                              <m:ctrlPr>
                                <a:rPr lang="es-PE" sz="280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43</m:t>
                              </m:r>
                            </m:num>
                            <m:den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198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es-PE" sz="28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  <a:p>
                <a:pPr marL="0" indent="0">
                  <a:buNone/>
                </a:pPr>
                <a:endParaRPr lang="es-PE" sz="28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0,58333…=0,58</m:t>
                      </m:r>
                      <m:acc>
                        <m:accPr>
                          <m:chr m:val="̂"/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3</m:t>
                          </m:r>
                        </m:e>
                      </m:acc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583−58</m:t>
                          </m:r>
                        </m:num>
                        <m:den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900</m:t>
                          </m:r>
                        </m:den>
                      </m:f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525</m:t>
                          </m:r>
                        </m:num>
                        <m:den>
                          <m:r>
                            <a:rPr lang="es-ES" sz="2800" b="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900</m:t>
                          </m:r>
                        </m:den>
                      </m:f>
                      <m:r>
                        <a:rPr lang="es-ES" sz="2800" b="0" i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borderBox>
                        <m:borderBoxPr>
                          <m:ctrlPr>
                            <a:rPr lang="es-PE" sz="2800" i="1">
                              <a:ln w="10541" cmpd="sng">
                                <a:solidFill>
                                  <a:schemeClr val="accent1">
                                    <a:shade val="88000"/>
                                    <a:satMod val="11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  <a:gs pos="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50000">
                                    <a:schemeClr val="accent1">
                                      <a:shade val="20000"/>
                                      <a:satMod val="300000"/>
                                    </a:schemeClr>
                                  </a:gs>
                                  <a:gs pos="79000">
                                    <a:schemeClr val="accent1">
                                      <a:tint val="52000"/>
                                      <a:satMod val="300000"/>
                                    </a:schemeClr>
                                  </a:gs>
                                  <a:gs pos="100000">
                                    <a:schemeClr val="accent1">
                                      <a:tint val="40000"/>
                                      <a:satMod val="250000"/>
                                    </a:scheme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borderBoxPr>
                        <m:e>
                          <m:f>
                            <m:fPr>
                              <m:ctrlPr>
                                <a:rPr lang="es-PE" sz="280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s-ES" sz="2800" b="0" i="1">
                                  <a:ln w="10541" cmpd="sng">
                                    <a:solidFill>
                                      <a:schemeClr val="accent1">
                                        <a:shade val="88000"/>
                                        <a:satMod val="110000"/>
                                      </a:schemeClr>
                                    </a:solidFill>
                                    <a:prstDash val="solid"/>
                                  </a:ln>
                                  <a:gradFill>
                                    <a:gsLst>
                                      <a:gs pos="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  <a:gs pos="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50000">
                                        <a:schemeClr val="accent1">
                                          <a:shade val="20000"/>
                                          <a:satMod val="300000"/>
                                        </a:schemeClr>
                                      </a:gs>
                                      <a:gs pos="79000">
                                        <a:schemeClr val="accent1">
                                          <a:tint val="52000"/>
                                          <a:satMod val="300000"/>
                                        </a:schemeClr>
                                      </a:gs>
                                      <a:gs pos="100000">
                                        <a:schemeClr val="accent1">
                                          <a:tint val="40000"/>
                                          <a:satMod val="250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es-PE" sz="28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6496" y="2564904"/>
                <a:ext cx="9073008" cy="3960439"/>
              </a:xfrm>
              <a:blipFill rotWithShape="1">
                <a:blip r:embed="rId2"/>
                <a:stretch>
                  <a:fillRect l="-1343" t="-200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PERIÓDICO MIXTO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60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95300" y="770376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ADICIÓN Y SUSTRACCIÓN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60512" y="2600908"/>
            <a:ext cx="8784976" cy="190821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/>
              <a:t>Para sumar o restar números decimales, se colocan los números en columnas haciendo coincidir las comas decimales y cada unidad con su unidad correspondiente. Las cifras que faltan se completan con ceros.</a:t>
            </a:r>
            <a:endParaRPr lang="es-PE" sz="2800" dirty="0"/>
          </a:p>
        </p:txBody>
      </p:sp>
      <p:pic>
        <p:nvPicPr>
          <p:cNvPr id="4" name="3 Imagen" descr="Descripción: decimal4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997" y="4578093"/>
            <a:ext cx="2594006" cy="1872208"/>
          </a:xfrm>
          <a:prstGeom prst="rect">
            <a:avLst/>
          </a:prstGeom>
          <a:noFill/>
        </p:spPr>
      </p:pic>
      <p:pic>
        <p:nvPicPr>
          <p:cNvPr id="5" name="4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8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ca8cb74e666c2c8954f4796ebba48d7f5c77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</TotalTime>
  <Words>382</Words>
  <Application>Microsoft Office PowerPoint</Application>
  <PresentationFormat>A4 (210 x 297 mm)</PresentationFormat>
  <Paragraphs>59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Forma de onda</vt:lpstr>
      <vt:lpstr>Equation.DSMT4</vt:lpstr>
      <vt:lpstr>Presentación de PowerPoint</vt:lpstr>
      <vt:lpstr>OPERACIONES  CON DECIMALES I</vt:lpstr>
      <vt:lpstr>LOGRO DE LA SESIÓN</vt:lpstr>
      <vt:lpstr>    ESQUEMA DE LA UNIDAD</vt:lpstr>
      <vt:lpstr>NÚMEROS DECIMALES</vt:lpstr>
      <vt:lpstr>DECIMAL EXACTO</vt:lpstr>
      <vt:lpstr>PERIÓDICO PURO</vt:lpstr>
      <vt:lpstr>PERIÓDICO MIXTO</vt:lpstr>
      <vt:lpstr>ADICIÓN Y SUSTRACCIÓN</vt:lpstr>
      <vt:lpstr>MULTIPLICACIÓN</vt:lpstr>
      <vt:lpstr>DIVISIÓN</vt:lpstr>
      <vt:lpstr>EJERCICIOS EXPLICATIVOS</vt:lpstr>
      <vt:lpstr>EJERCICIOS EXPLICATIVOS</vt:lpstr>
      <vt:lpstr>EJERCICIOS EXPLICATIVOS</vt:lpstr>
      <vt:lpstr>¡Ahora todos a practicar!</vt:lpstr>
      <vt:lpstr>EJERCICIO RETO 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Marlene Mendoza</cp:lastModifiedBy>
  <cp:revision>90</cp:revision>
  <dcterms:created xsi:type="dcterms:W3CDTF">2005-04-11T11:51:12Z</dcterms:created>
  <dcterms:modified xsi:type="dcterms:W3CDTF">2016-04-21T17:06:45Z</dcterms:modified>
</cp:coreProperties>
</file>