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0"/>
  </p:notesMasterIdLst>
  <p:sldIdLst>
    <p:sldId id="319" r:id="rId2"/>
    <p:sldId id="320" r:id="rId3"/>
    <p:sldId id="273" r:id="rId4"/>
    <p:sldId id="308" r:id="rId5"/>
    <p:sldId id="309" r:id="rId6"/>
    <p:sldId id="299" r:id="rId7"/>
    <p:sldId id="297" r:id="rId8"/>
    <p:sldId id="300" r:id="rId9"/>
    <p:sldId id="298" r:id="rId10"/>
    <p:sldId id="304" r:id="rId11"/>
    <p:sldId id="305" r:id="rId12"/>
    <p:sldId id="306" r:id="rId13"/>
    <p:sldId id="307" r:id="rId14"/>
    <p:sldId id="310" r:id="rId15"/>
    <p:sldId id="311" r:id="rId16"/>
    <p:sldId id="312" r:id="rId17"/>
    <p:sldId id="313" r:id="rId18"/>
    <p:sldId id="315" r:id="rId19"/>
  </p:sldIdLst>
  <p:sldSz cx="9906000" cy="6858000" type="A4"/>
  <p:notesSz cx="6858000" cy="9144000"/>
  <p:custDataLst>
    <p:tags r:id="rId21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33FF"/>
    <a:srgbClr val="FF0000"/>
    <a:srgbClr val="FF0066"/>
    <a:srgbClr val="0000FF"/>
    <a:srgbClr val="6600FF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5252" autoAdjust="0"/>
  </p:normalViewPr>
  <p:slideViewPr>
    <p:cSldViewPr>
      <p:cViewPr varScale="1">
        <p:scale>
          <a:sx n="70" d="100"/>
          <a:sy n="70" d="100"/>
        </p:scale>
        <p:origin x="-912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cat>
            <c:strRef>
              <c:f>Hoja1!$C$3:$C$6</c:f>
              <c:strCache>
                <c:ptCount val="4"/>
                <c:pt idx="0">
                  <c:v>Insumos (1/2)</c:v>
                </c:pt>
                <c:pt idx="1">
                  <c:v>Salarios (1/4)</c:v>
                </c:pt>
                <c:pt idx="2">
                  <c:v>Impuestos (1/5)</c:v>
                </c:pt>
                <c:pt idx="3">
                  <c:v>Alquileres (1/20)</c:v>
                </c:pt>
              </c:strCache>
            </c:strRef>
          </c:cat>
          <c:val>
            <c:numRef>
              <c:f>Hoja1!$D$3:$D$6</c:f>
              <c:numCache>
                <c:formatCode>General</c:formatCode>
                <c:ptCount val="4"/>
                <c:pt idx="0">
                  <c:v>50</c:v>
                </c:pt>
                <c:pt idx="1">
                  <c:v>25</c:v>
                </c:pt>
                <c:pt idx="2">
                  <c:v>20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 baseline="0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10C1AD-0DC5-4277-9ECA-CC292663C1BE}" type="doc">
      <dgm:prSet loTypeId="urn:microsoft.com/office/officeart/2005/8/layout/hierarchy1" loCatId="hierarchy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s-PE"/>
        </a:p>
      </dgm:t>
    </dgm:pt>
    <dgm:pt modelId="{B50BB0C5-4E1B-4570-B7DA-5EA117BEFB16}">
      <dgm:prSet phldrT="[Texto]" custT="1"/>
      <dgm:spPr>
        <a:solidFill>
          <a:srgbClr val="FFFF00">
            <a:alpha val="90000"/>
          </a:srgbClr>
        </a:solidFill>
      </dgm:spPr>
      <dgm:t>
        <a:bodyPr/>
        <a:lstStyle/>
        <a:p>
          <a:pPr rtl="0"/>
          <a:r>
            <a:rPr lang="es-PE" sz="1600" b="1" dirty="0" smtClean="0">
              <a:latin typeface="Times New Roman" pitchFamily="18" charset="0"/>
              <a:cs typeface="Times New Roman" pitchFamily="18" charset="0"/>
            </a:rPr>
            <a:t>INTRODUCCIÓN A LOS NÚMEROS REALES</a:t>
          </a:r>
          <a:endParaRPr lang="es-PE" sz="1600" b="1" dirty="0">
            <a:latin typeface="Times New Roman" pitchFamily="18" charset="0"/>
            <a:cs typeface="Times New Roman" pitchFamily="18" charset="0"/>
          </a:endParaRPr>
        </a:p>
      </dgm:t>
    </dgm:pt>
    <dgm:pt modelId="{51830B18-B0B6-438B-A68B-BD27C640682E}" type="sibTrans" cxnId="{B46004CF-467D-41FE-8846-E27B4DB3A61B}">
      <dgm:prSet/>
      <dgm:spPr/>
      <dgm:t>
        <a:bodyPr/>
        <a:lstStyle/>
        <a:p>
          <a:endParaRPr lang="es-PE"/>
        </a:p>
      </dgm:t>
    </dgm:pt>
    <dgm:pt modelId="{14C6C557-8CF9-4539-8914-59CF11FB3DEA}" type="parTrans" cxnId="{B46004CF-467D-41FE-8846-E27B4DB3A61B}">
      <dgm:prSet/>
      <dgm:spPr/>
      <dgm:t>
        <a:bodyPr/>
        <a:lstStyle/>
        <a:p>
          <a:endParaRPr lang="es-PE"/>
        </a:p>
      </dgm:t>
    </dgm:pt>
    <dgm:pt modelId="{3CA1CAD9-60C4-4DC3-8A1E-4C16B3DB2FE4}">
      <dgm:prSet phldrT="[Texto]" custT="1"/>
      <dgm:spPr>
        <a:solidFill>
          <a:srgbClr val="00B050">
            <a:alpha val="90000"/>
          </a:srgbClr>
        </a:solidFill>
      </dgm:spPr>
      <dgm:t>
        <a:bodyPr/>
        <a:lstStyle/>
        <a:p>
          <a:pPr algn="l" rtl="0"/>
          <a:r>
            <a:rPr kumimoji="0" lang="es-PE" sz="1600" b="1" i="0" u="none" strike="noStrike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OPERACIONES CON ENTEROS</a:t>
          </a:r>
        </a:p>
      </dgm:t>
    </dgm:pt>
    <dgm:pt modelId="{F7871A60-3AA1-42C0-B9E4-56D9FC46F62C}" type="sibTrans" cxnId="{23977D96-6E7D-4FB8-AF2B-BA0D888C3C77}">
      <dgm:prSet/>
      <dgm:spPr/>
      <dgm:t>
        <a:bodyPr/>
        <a:lstStyle/>
        <a:p>
          <a:endParaRPr lang="es-PE"/>
        </a:p>
      </dgm:t>
    </dgm:pt>
    <dgm:pt modelId="{86F78832-BBB5-4A3B-8E9E-720B8DC7CA31}" type="parTrans" cxnId="{23977D96-6E7D-4FB8-AF2B-BA0D888C3C77}">
      <dgm:prSet/>
      <dgm:spPr/>
      <dgm:t>
        <a:bodyPr/>
        <a:lstStyle/>
        <a:p>
          <a:endParaRPr lang="es-PE"/>
        </a:p>
      </dgm:t>
    </dgm:pt>
    <dgm:pt modelId="{954E80D3-6A2D-4845-B233-CFCE7EA5B437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pPr algn="just"/>
          <a:r>
            <a:rPr kumimoji="0" lang="es-PE" sz="1600" b="1" i="0" u="none" strike="noStrike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OPERACIONES CON DECIMALES</a:t>
          </a:r>
        </a:p>
      </dgm:t>
    </dgm:pt>
    <dgm:pt modelId="{FD019D2F-72BA-4079-A715-28CF06F23B1A}" type="sibTrans" cxnId="{E007B3C4-3292-49FC-A297-6697B251F1CF}">
      <dgm:prSet/>
      <dgm:spPr/>
      <dgm:t>
        <a:bodyPr/>
        <a:lstStyle/>
        <a:p>
          <a:endParaRPr lang="es-MX"/>
        </a:p>
      </dgm:t>
    </dgm:pt>
    <dgm:pt modelId="{E4435219-CF2D-4F86-83DB-B2E10A55A540}" type="parTrans" cxnId="{E007B3C4-3292-49FC-A297-6697B251F1CF}">
      <dgm:prSet/>
      <dgm:spPr/>
      <dgm:t>
        <a:bodyPr/>
        <a:lstStyle/>
        <a:p>
          <a:endParaRPr lang="es-MX"/>
        </a:p>
      </dgm:t>
    </dgm:pt>
    <dgm:pt modelId="{0C7ED09F-8048-41B8-BDCB-3A6B103FD97B}">
      <dgm:prSet custT="1"/>
      <dgm:spPr>
        <a:solidFill>
          <a:srgbClr val="FFFF00">
            <a:alpha val="90000"/>
          </a:srgbClr>
        </a:solidFill>
      </dgm:spPr>
      <dgm:t>
        <a:bodyPr anchor="ctr" anchorCtr="1"/>
        <a:lstStyle/>
        <a:p>
          <a:pPr algn="l" rtl="0"/>
          <a:endParaRPr kumimoji="0" lang="es-PE" sz="1600" b="1" i="0" u="none" strike="noStrike" cap="none" spc="0" normalizeH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algn="l" rtl="0"/>
          <a:endParaRPr kumimoji="0" lang="es-PE" sz="1600" b="1" i="0" u="none" strike="noStrike" cap="none" spc="0" normalizeH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algn="l" rtl="0"/>
          <a:r>
            <a:rPr kumimoji="0" lang="es-PE" sz="1600" b="1" i="0" u="none" strike="noStrike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OPERACIONES CON FRACCIONES</a:t>
          </a:r>
        </a:p>
        <a:p>
          <a:pPr algn="l" rtl="0"/>
          <a:endParaRPr kumimoji="0" lang="es-PE" sz="1400" b="0" i="0" u="none" strike="noStrike" cap="none" spc="0" normalizeH="0" baseline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algn="l" rtl="0"/>
          <a:endParaRPr kumimoji="0" lang="es-PE" sz="1400" b="0" i="0" u="none" strike="noStrike" cap="none" spc="0" normalizeH="0" baseline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E70028C2-B5CA-41B9-A3A2-857964F6959B}" type="sibTrans" cxnId="{E9AB3E65-7B43-4A7A-9544-4EA47078C307}">
      <dgm:prSet/>
      <dgm:spPr/>
      <dgm:t>
        <a:bodyPr/>
        <a:lstStyle/>
        <a:p>
          <a:endParaRPr lang="es-PE"/>
        </a:p>
      </dgm:t>
    </dgm:pt>
    <dgm:pt modelId="{96756C56-8E08-4BC2-9C72-825CF6A94C71}" type="parTrans" cxnId="{E9AB3E65-7B43-4A7A-9544-4EA47078C307}">
      <dgm:prSet/>
      <dgm:spPr/>
      <dgm:t>
        <a:bodyPr/>
        <a:lstStyle/>
        <a:p>
          <a:endParaRPr lang="es-PE"/>
        </a:p>
      </dgm:t>
    </dgm:pt>
    <dgm:pt modelId="{13D5FBB9-9847-4EE8-B71E-08F4655D9C8B}" type="pres">
      <dgm:prSet presAssocID="{6D10C1AD-0DC5-4277-9ECA-CC292663C1B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D4B6FC51-954F-43AB-8EE8-F959752A5616}" type="pres">
      <dgm:prSet presAssocID="{B50BB0C5-4E1B-4570-B7DA-5EA117BEFB16}" presName="hierRoot1" presStyleCnt="0"/>
      <dgm:spPr/>
    </dgm:pt>
    <dgm:pt modelId="{30A489D5-2D2A-4ED1-A479-0495F98CED78}" type="pres">
      <dgm:prSet presAssocID="{B50BB0C5-4E1B-4570-B7DA-5EA117BEFB16}" presName="composite" presStyleCnt="0"/>
      <dgm:spPr/>
    </dgm:pt>
    <dgm:pt modelId="{97BCF3A8-6D30-4512-86DA-F583C2F3A08E}" type="pres">
      <dgm:prSet presAssocID="{B50BB0C5-4E1B-4570-B7DA-5EA117BEFB16}" presName="background" presStyleLbl="node0" presStyleIdx="0" presStyleCnt="1"/>
      <dgm:spPr/>
    </dgm:pt>
    <dgm:pt modelId="{F7E455F3-9B8E-46C0-AE52-890D0CBB688C}" type="pres">
      <dgm:prSet presAssocID="{B50BB0C5-4E1B-4570-B7DA-5EA117BEFB1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EB85F1EF-D255-4197-847D-114FB75E95D4}" type="pres">
      <dgm:prSet presAssocID="{B50BB0C5-4E1B-4570-B7DA-5EA117BEFB16}" presName="hierChild2" presStyleCnt="0"/>
      <dgm:spPr/>
    </dgm:pt>
    <dgm:pt modelId="{332A664F-FFB6-4609-8D87-D534279E6EFE}" type="pres">
      <dgm:prSet presAssocID="{86F78832-BBB5-4A3B-8E9E-720B8DC7CA31}" presName="Name10" presStyleLbl="parChTrans1D2" presStyleIdx="0" presStyleCnt="3"/>
      <dgm:spPr/>
      <dgm:t>
        <a:bodyPr/>
        <a:lstStyle/>
        <a:p>
          <a:endParaRPr lang="es-PE"/>
        </a:p>
      </dgm:t>
    </dgm:pt>
    <dgm:pt modelId="{B600DAB6-7EDF-42A9-9041-BA6141770A57}" type="pres">
      <dgm:prSet presAssocID="{3CA1CAD9-60C4-4DC3-8A1E-4C16B3DB2FE4}" presName="hierRoot2" presStyleCnt="0"/>
      <dgm:spPr/>
    </dgm:pt>
    <dgm:pt modelId="{75E1F979-FA3B-46B8-ABA0-6A9DDFC7A3DC}" type="pres">
      <dgm:prSet presAssocID="{3CA1CAD9-60C4-4DC3-8A1E-4C16B3DB2FE4}" presName="composite2" presStyleCnt="0"/>
      <dgm:spPr/>
    </dgm:pt>
    <dgm:pt modelId="{43329777-BF7C-468E-BA67-326C73A7EEDD}" type="pres">
      <dgm:prSet presAssocID="{3CA1CAD9-60C4-4DC3-8A1E-4C16B3DB2FE4}" presName="background2" presStyleLbl="node2" presStyleIdx="0" presStyleCnt="3"/>
      <dgm:spPr/>
      <dgm:t>
        <a:bodyPr/>
        <a:lstStyle/>
        <a:p>
          <a:endParaRPr lang="es-PE"/>
        </a:p>
      </dgm:t>
    </dgm:pt>
    <dgm:pt modelId="{6055F327-6FBD-46A5-9AD3-C7E7B266F598}" type="pres">
      <dgm:prSet presAssocID="{3CA1CAD9-60C4-4DC3-8A1E-4C16B3DB2FE4}" presName="text2" presStyleLbl="fgAcc2" presStyleIdx="0" presStyleCnt="3" custScaleY="86521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80FABF47-ACEC-44EB-81DF-A25EF12A790B}" type="pres">
      <dgm:prSet presAssocID="{3CA1CAD9-60C4-4DC3-8A1E-4C16B3DB2FE4}" presName="hierChild3" presStyleCnt="0"/>
      <dgm:spPr/>
    </dgm:pt>
    <dgm:pt modelId="{FB8E6456-F70F-4D93-A5E1-69DAD85FA27E}" type="pres">
      <dgm:prSet presAssocID="{96756C56-8E08-4BC2-9C72-825CF6A94C71}" presName="Name10" presStyleLbl="parChTrans1D2" presStyleIdx="1" presStyleCnt="3"/>
      <dgm:spPr/>
      <dgm:t>
        <a:bodyPr/>
        <a:lstStyle/>
        <a:p>
          <a:endParaRPr lang="es-PE"/>
        </a:p>
      </dgm:t>
    </dgm:pt>
    <dgm:pt modelId="{ADA619CF-CBAB-45D8-ABF4-9CFFDE83D385}" type="pres">
      <dgm:prSet presAssocID="{0C7ED09F-8048-41B8-BDCB-3A6B103FD97B}" presName="hierRoot2" presStyleCnt="0"/>
      <dgm:spPr/>
    </dgm:pt>
    <dgm:pt modelId="{0BDD7C41-8644-4F9B-A375-B0E85D8737F4}" type="pres">
      <dgm:prSet presAssocID="{0C7ED09F-8048-41B8-BDCB-3A6B103FD97B}" presName="composite2" presStyleCnt="0"/>
      <dgm:spPr/>
    </dgm:pt>
    <dgm:pt modelId="{8CD86951-04B1-4078-8818-E1E8F1392E17}" type="pres">
      <dgm:prSet presAssocID="{0C7ED09F-8048-41B8-BDCB-3A6B103FD97B}" presName="background2" presStyleLbl="node2" presStyleIdx="1" presStyleCnt="3"/>
      <dgm:spPr/>
    </dgm:pt>
    <dgm:pt modelId="{BEB0E2CC-469D-4E50-90C9-99C322826C3B}" type="pres">
      <dgm:prSet presAssocID="{0C7ED09F-8048-41B8-BDCB-3A6B103FD97B}" presName="text2" presStyleLbl="fgAcc2" presStyleIdx="1" presStyleCnt="3" custScaleX="97817" custScaleY="82727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62C3DAF0-943E-40D3-9D6D-9A97E7C1424E}" type="pres">
      <dgm:prSet presAssocID="{0C7ED09F-8048-41B8-BDCB-3A6B103FD97B}" presName="hierChild3" presStyleCnt="0"/>
      <dgm:spPr/>
    </dgm:pt>
    <dgm:pt modelId="{01756DAE-0081-4665-B3FA-FEFB5363B22D}" type="pres">
      <dgm:prSet presAssocID="{E4435219-CF2D-4F86-83DB-B2E10A55A540}" presName="Name10" presStyleLbl="parChTrans1D2" presStyleIdx="2" presStyleCnt="3"/>
      <dgm:spPr/>
      <dgm:t>
        <a:bodyPr/>
        <a:lstStyle/>
        <a:p>
          <a:endParaRPr lang="es-MX"/>
        </a:p>
      </dgm:t>
    </dgm:pt>
    <dgm:pt modelId="{1CA98EEF-7211-4A63-A4E7-BC6B19B14DEB}" type="pres">
      <dgm:prSet presAssocID="{954E80D3-6A2D-4845-B233-CFCE7EA5B437}" presName="hierRoot2" presStyleCnt="0"/>
      <dgm:spPr/>
    </dgm:pt>
    <dgm:pt modelId="{DB058176-B900-4072-8E81-73F57B964739}" type="pres">
      <dgm:prSet presAssocID="{954E80D3-6A2D-4845-B233-CFCE7EA5B437}" presName="composite2" presStyleCnt="0"/>
      <dgm:spPr/>
    </dgm:pt>
    <dgm:pt modelId="{BA692F21-C0C7-4A20-8077-1AB8B665C40F}" type="pres">
      <dgm:prSet presAssocID="{954E80D3-6A2D-4845-B233-CFCE7EA5B437}" presName="background2" presStyleLbl="node2" presStyleIdx="2" presStyleCnt="3"/>
      <dgm:spPr/>
    </dgm:pt>
    <dgm:pt modelId="{6C0C543A-68D5-48A5-81FE-0CDFEB8B9F16}" type="pres">
      <dgm:prSet presAssocID="{954E80D3-6A2D-4845-B233-CFCE7EA5B437}" presName="text2" presStyleLbl="fgAcc2" presStyleIdx="2" presStyleCnt="3" custScaleY="8453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607D51B-B9ED-4239-BDA5-3D9B40427677}" type="pres">
      <dgm:prSet presAssocID="{954E80D3-6A2D-4845-B233-CFCE7EA5B437}" presName="hierChild3" presStyleCnt="0"/>
      <dgm:spPr/>
    </dgm:pt>
  </dgm:ptLst>
  <dgm:cxnLst>
    <dgm:cxn modelId="{3CDD7A36-D56F-454F-BCCA-323BC0FEDE53}" type="presOf" srcId="{3CA1CAD9-60C4-4DC3-8A1E-4C16B3DB2FE4}" destId="{6055F327-6FBD-46A5-9AD3-C7E7B266F598}" srcOrd="0" destOrd="0" presId="urn:microsoft.com/office/officeart/2005/8/layout/hierarchy1"/>
    <dgm:cxn modelId="{84504173-1097-4D17-99B8-9D9D0F0A4AD6}" type="presOf" srcId="{86F78832-BBB5-4A3B-8E9E-720B8DC7CA31}" destId="{332A664F-FFB6-4609-8D87-D534279E6EFE}" srcOrd="0" destOrd="0" presId="urn:microsoft.com/office/officeart/2005/8/layout/hierarchy1"/>
    <dgm:cxn modelId="{B46004CF-467D-41FE-8846-E27B4DB3A61B}" srcId="{6D10C1AD-0DC5-4277-9ECA-CC292663C1BE}" destId="{B50BB0C5-4E1B-4570-B7DA-5EA117BEFB16}" srcOrd="0" destOrd="0" parTransId="{14C6C557-8CF9-4539-8914-59CF11FB3DEA}" sibTransId="{51830B18-B0B6-438B-A68B-BD27C640682E}"/>
    <dgm:cxn modelId="{E007B3C4-3292-49FC-A297-6697B251F1CF}" srcId="{B50BB0C5-4E1B-4570-B7DA-5EA117BEFB16}" destId="{954E80D3-6A2D-4845-B233-CFCE7EA5B437}" srcOrd="2" destOrd="0" parTransId="{E4435219-CF2D-4F86-83DB-B2E10A55A540}" sibTransId="{FD019D2F-72BA-4079-A715-28CF06F23B1A}"/>
    <dgm:cxn modelId="{1CBA3221-AF13-4C05-B3D2-B2B398B477DC}" type="presOf" srcId="{E4435219-CF2D-4F86-83DB-B2E10A55A540}" destId="{01756DAE-0081-4665-B3FA-FEFB5363B22D}" srcOrd="0" destOrd="0" presId="urn:microsoft.com/office/officeart/2005/8/layout/hierarchy1"/>
    <dgm:cxn modelId="{E9AB3E65-7B43-4A7A-9544-4EA47078C307}" srcId="{B50BB0C5-4E1B-4570-B7DA-5EA117BEFB16}" destId="{0C7ED09F-8048-41B8-BDCB-3A6B103FD97B}" srcOrd="1" destOrd="0" parTransId="{96756C56-8E08-4BC2-9C72-825CF6A94C71}" sibTransId="{E70028C2-B5CA-41B9-A3A2-857964F6959B}"/>
    <dgm:cxn modelId="{6068A88C-F42E-4765-8383-137EBBCD5DF1}" type="presOf" srcId="{96756C56-8E08-4BC2-9C72-825CF6A94C71}" destId="{FB8E6456-F70F-4D93-A5E1-69DAD85FA27E}" srcOrd="0" destOrd="0" presId="urn:microsoft.com/office/officeart/2005/8/layout/hierarchy1"/>
    <dgm:cxn modelId="{A092BE76-6E2E-4F17-A634-3741A52DBFDD}" type="presOf" srcId="{954E80D3-6A2D-4845-B233-CFCE7EA5B437}" destId="{6C0C543A-68D5-48A5-81FE-0CDFEB8B9F16}" srcOrd="0" destOrd="0" presId="urn:microsoft.com/office/officeart/2005/8/layout/hierarchy1"/>
    <dgm:cxn modelId="{A2301D38-0208-47A6-80BC-39C0044BD7C8}" type="presOf" srcId="{B50BB0C5-4E1B-4570-B7DA-5EA117BEFB16}" destId="{F7E455F3-9B8E-46C0-AE52-890D0CBB688C}" srcOrd="0" destOrd="0" presId="urn:microsoft.com/office/officeart/2005/8/layout/hierarchy1"/>
    <dgm:cxn modelId="{EBCC8BD5-2D39-4711-963F-EC686685B341}" type="presOf" srcId="{0C7ED09F-8048-41B8-BDCB-3A6B103FD97B}" destId="{BEB0E2CC-469D-4E50-90C9-99C322826C3B}" srcOrd="0" destOrd="0" presId="urn:microsoft.com/office/officeart/2005/8/layout/hierarchy1"/>
    <dgm:cxn modelId="{23977D96-6E7D-4FB8-AF2B-BA0D888C3C77}" srcId="{B50BB0C5-4E1B-4570-B7DA-5EA117BEFB16}" destId="{3CA1CAD9-60C4-4DC3-8A1E-4C16B3DB2FE4}" srcOrd="0" destOrd="0" parTransId="{86F78832-BBB5-4A3B-8E9E-720B8DC7CA31}" sibTransId="{F7871A60-3AA1-42C0-B9E4-56D9FC46F62C}"/>
    <dgm:cxn modelId="{5EFAF9C9-33E7-4BC7-A72F-6CA71C3715DD}" type="presOf" srcId="{6D10C1AD-0DC5-4277-9ECA-CC292663C1BE}" destId="{13D5FBB9-9847-4EE8-B71E-08F4655D9C8B}" srcOrd="0" destOrd="0" presId="urn:microsoft.com/office/officeart/2005/8/layout/hierarchy1"/>
    <dgm:cxn modelId="{E5CC8F33-D2A4-478D-B794-3BB5184DA30F}" type="presParOf" srcId="{13D5FBB9-9847-4EE8-B71E-08F4655D9C8B}" destId="{D4B6FC51-954F-43AB-8EE8-F959752A5616}" srcOrd="0" destOrd="0" presId="urn:microsoft.com/office/officeart/2005/8/layout/hierarchy1"/>
    <dgm:cxn modelId="{DA1CF2DA-1583-48D5-9385-2882758F2D5D}" type="presParOf" srcId="{D4B6FC51-954F-43AB-8EE8-F959752A5616}" destId="{30A489D5-2D2A-4ED1-A479-0495F98CED78}" srcOrd="0" destOrd="0" presId="urn:microsoft.com/office/officeart/2005/8/layout/hierarchy1"/>
    <dgm:cxn modelId="{FBF18109-BAD6-4A11-9CAF-B3CFE64213F2}" type="presParOf" srcId="{30A489D5-2D2A-4ED1-A479-0495F98CED78}" destId="{97BCF3A8-6D30-4512-86DA-F583C2F3A08E}" srcOrd="0" destOrd="0" presId="urn:microsoft.com/office/officeart/2005/8/layout/hierarchy1"/>
    <dgm:cxn modelId="{F42CB9AB-6E01-4C4D-9433-619EC5CF7B1E}" type="presParOf" srcId="{30A489D5-2D2A-4ED1-A479-0495F98CED78}" destId="{F7E455F3-9B8E-46C0-AE52-890D0CBB688C}" srcOrd="1" destOrd="0" presId="urn:microsoft.com/office/officeart/2005/8/layout/hierarchy1"/>
    <dgm:cxn modelId="{FD90EFA6-547B-4156-A3D6-04C30950730D}" type="presParOf" srcId="{D4B6FC51-954F-43AB-8EE8-F959752A5616}" destId="{EB85F1EF-D255-4197-847D-114FB75E95D4}" srcOrd="1" destOrd="0" presId="urn:microsoft.com/office/officeart/2005/8/layout/hierarchy1"/>
    <dgm:cxn modelId="{5C04F8AD-5EBB-4B9E-A06A-2E8E0757ACB7}" type="presParOf" srcId="{EB85F1EF-D255-4197-847D-114FB75E95D4}" destId="{332A664F-FFB6-4609-8D87-D534279E6EFE}" srcOrd="0" destOrd="0" presId="urn:microsoft.com/office/officeart/2005/8/layout/hierarchy1"/>
    <dgm:cxn modelId="{FD9DC0A9-76C1-48DC-A681-796A2C1C2CF3}" type="presParOf" srcId="{EB85F1EF-D255-4197-847D-114FB75E95D4}" destId="{B600DAB6-7EDF-42A9-9041-BA6141770A57}" srcOrd="1" destOrd="0" presId="urn:microsoft.com/office/officeart/2005/8/layout/hierarchy1"/>
    <dgm:cxn modelId="{E58D55B5-EE34-474D-A2AF-E8F482CBA24F}" type="presParOf" srcId="{B600DAB6-7EDF-42A9-9041-BA6141770A57}" destId="{75E1F979-FA3B-46B8-ABA0-6A9DDFC7A3DC}" srcOrd="0" destOrd="0" presId="urn:microsoft.com/office/officeart/2005/8/layout/hierarchy1"/>
    <dgm:cxn modelId="{EBACD54C-4EA2-449B-9BF3-87C62B9BEC0F}" type="presParOf" srcId="{75E1F979-FA3B-46B8-ABA0-6A9DDFC7A3DC}" destId="{43329777-BF7C-468E-BA67-326C73A7EEDD}" srcOrd="0" destOrd="0" presId="urn:microsoft.com/office/officeart/2005/8/layout/hierarchy1"/>
    <dgm:cxn modelId="{68587D4C-FC06-4C58-A42B-870B6207CB7E}" type="presParOf" srcId="{75E1F979-FA3B-46B8-ABA0-6A9DDFC7A3DC}" destId="{6055F327-6FBD-46A5-9AD3-C7E7B266F598}" srcOrd="1" destOrd="0" presId="urn:microsoft.com/office/officeart/2005/8/layout/hierarchy1"/>
    <dgm:cxn modelId="{F6930831-7324-4444-AE8E-22CCD4467D4F}" type="presParOf" srcId="{B600DAB6-7EDF-42A9-9041-BA6141770A57}" destId="{80FABF47-ACEC-44EB-81DF-A25EF12A790B}" srcOrd="1" destOrd="0" presId="urn:microsoft.com/office/officeart/2005/8/layout/hierarchy1"/>
    <dgm:cxn modelId="{5EF9B695-9E87-45E3-A25D-34A1A202F879}" type="presParOf" srcId="{EB85F1EF-D255-4197-847D-114FB75E95D4}" destId="{FB8E6456-F70F-4D93-A5E1-69DAD85FA27E}" srcOrd="2" destOrd="0" presId="urn:microsoft.com/office/officeart/2005/8/layout/hierarchy1"/>
    <dgm:cxn modelId="{BFE3B34B-1785-48B7-9622-BA2CA2382E9B}" type="presParOf" srcId="{EB85F1EF-D255-4197-847D-114FB75E95D4}" destId="{ADA619CF-CBAB-45D8-ABF4-9CFFDE83D385}" srcOrd="3" destOrd="0" presId="urn:microsoft.com/office/officeart/2005/8/layout/hierarchy1"/>
    <dgm:cxn modelId="{36D38C34-07D6-4FE3-8429-6478A90FDBA1}" type="presParOf" srcId="{ADA619CF-CBAB-45D8-ABF4-9CFFDE83D385}" destId="{0BDD7C41-8644-4F9B-A375-B0E85D8737F4}" srcOrd="0" destOrd="0" presId="urn:microsoft.com/office/officeart/2005/8/layout/hierarchy1"/>
    <dgm:cxn modelId="{645675E0-A6D8-490E-AD17-E75C7109B77D}" type="presParOf" srcId="{0BDD7C41-8644-4F9B-A375-B0E85D8737F4}" destId="{8CD86951-04B1-4078-8818-E1E8F1392E17}" srcOrd="0" destOrd="0" presId="urn:microsoft.com/office/officeart/2005/8/layout/hierarchy1"/>
    <dgm:cxn modelId="{64332003-CCBF-4DF2-8E77-3054777C5C05}" type="presParOf" srcId="{0BDD7C41-8644-4F9B-A375-B0E85D8737F4}" destId="{BEB0E2CC-469D-4E50-90C9-99C322826C3B}" srcOrd="1" destOrd="0" presId="urn:microsoft.com/office/officeart/2005/8/layout/hierarchy1"/>
    <dgm:cxn modelId="{43CB4749-AE07-43A8-9860-5D49AC37866E}" type="presParOf" srcId="{ADA619CF-CBAB-45D8-ABF4-9CFFDE83D385}" destId="{62C3DAF0-943E-40D3-9D6D-9A97E7C1424E}" srcOrd="1" destOrd="0" presId="urn:microsoft.com/office/officeart/2005/8/layout/hierarchy1"/>
    <dgm:cxn modelId="{F2EA88D0-C892-4455-A94A-9174E67580C7}" type="presParOf" srcId="{EB85F1EF-D255-4197-847D-114FB75E95D4}" destId="{01756DAE-0081-4665-B3FA-FEFB5363B22D}" srcOrd="4" destOrd="0" presId="urn:microsoft.com/office/officeart/2005/8/layout/hierarchy1"/>
    <dgm:cxn modelId="{61314386-DBFC-4932-A58E-33434CEC987E}" type="presParOf" srcId="{EB85F1EF-D255-4197-847D-114FB75E95D4}" destId="{1CA98EEF-7211-4A63-A4E7-BC6B19B14DEB}" srcOrd="5" destOrd="0" presId="urn:microsoft.com/office/officeart/2005/8/layout/hierarchy1"/>
    <dgm:cxn modelId="{CB00C501-27D5-4566-B9BF-2227DA67D2A8}" type="presParOf" srcId="{1CA98EEF-7211-4A63-A4E7-BC6B19B14DEB}" destId="{DB058176-B900-4072-8E81-73F57B964739}" srcOrd="0" destOrd="0" presId="urn:microsoft.com/office/officeart/2005/8/layout/hierarchy1"/>
    <dgm:cxn modelId="{3FBB2662-5568-43CD-84A8-15BF9A166EE9}" type="presParOf" srcId="{DB058176-B900-4072-8E81-73F57B964739}" destId="{BA692F21-C0C7-4A20-8077-1AB8B665C40F}" srcOrd="0" destOrd="0" presId="urn:microsoft.com/office/officeart/2005/8/layout/hierarchy1"/>
    <dgm:cxn modelId="{5872E117-0D0B-4A2F-A61B-25980A2727A4}" type="presParOf" srcId="{DB058176-B900-4072-8E81-73F57B964739}" destId="{6C0C543A-68D5-48A5-81FE-0CDFEB8B9F16}" srcOrd="1" destOrd="0" presId="urn:microsoft.com/office/officeart/2005/8/layout/hierarchy1"/>
    <dgm:cxn modelId="{D6CBBED3-BA3A-419E-9C57-11C6A79BF7CA}" type="presParOf" srcId="{1CA98EEF-7211-4A63-A4E7-BC6B19B14DEB}" destId="{4607D51B-B9ED-4239-BDA5-3D9B4042767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56DAE-0081-4665-B3FA-FEFB5363B22D}">
      <dsp:nvSpPr>
        <dsp:cNvPr id="0" name=""/>
        <dsp:cNvSpPr/>
      </dsp:nvSpPr>
      <dsp:spPr>
        <a:xfrm>
          <a:off x="4461835" y="1935713"/>
          <a:ext cx="3153373" cy="757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955"/>
              </a:lnTo>
              <a:lnTo>
                <a:pt x="3153373" y="515955"/>
              </a:lnTo>
              <a:lnTo>
                <a:pt x="3153373" y="75712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8E6456-F70F-4D93-A5E1-69DAD85FA27E}">
      <dsp:nvSpPr>
        <dsp:cNvPr id="0" name=""/>
        <dsp:cNvSpPr/>
      </dsp:nvSpPr>
      <dsp:spPr>
        <a:xfrm>
          <a:off x="4416115" y="1935713"/>
          <a:ext cx="91440" cy="7571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712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2A664F-FFB6-4609-8D87-D534279E6EFE}">
      <dsp:nvSpPr>
        <dsp:cNvPr id="0" name=""/>
        <dsp:cNvSpPr/>
      </dsp:nvSpPr>
      <dsp:spPr>
        <a:xfrm>
          <a:off x="1308462" y="1935713"/>
          <a:ext cx="3153373" cy="757120"/>
        </a:xfrm>
        <a:custGeom>
          <a:avLst/>
          <a:gdLst/>
          <a:ahLst/>
          <a:cxnLst/>
          <a:rect l="0" t="0" r="0" b="0"/>
          <a:pathLst>
            <a:path>
              <a:moveTo>
                <a:pt x="3153373" y="0"/>
              </a:moveTo>
              <a:lnTo>
                <a:pt x="3153373" y="515955"/>
              </a:lnTo>
              <a:lnTo>
                <a:pt x="0" y="515955"/>
              </a:lnTo>
              <a:lnTo>
                <a:pt x="0" y="75712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CF3A8-6D30-4512-86DA-F583C2F3A08E}">
      <dsp:nvSpPr>
        <dsp:cNvPr id="0" name=""/>
        <dsp:cNvSpPr/>
      </dsp:nvSpPr>
      <dsp:spPr>
        <a:xfrm>
          <a:off x="3160195" y="282630"/>
          <a:ext cx="2603281" cy="16530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E455F3-9B8E-46C0-AE52-890D0CBB688C}">
      <dsp:nvSpPr>
        <dsp:cNvPr id="0" name=""/>
        <dsp:cNvSpPr/>
      </dsp:nvSpPr>
      <dsp:spPr>
        <a:xfrm>
          <a:off x="3449448" y="557420"/>
          <a:ext cx="2603281" cy="1653083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>
              <a:latin typeface="Times New Roman" pitchFamily="18" charset="0"/>
              <a:cs typeface="Times New Roman" pitchFamily="18" charset="0"/>
            </a:rPr>
            <a:t>INTRODUCCIÓN A LOS NÚMEROS REALES</a:t>
          </a:r>
          <a:endParaRPr lang="es-PE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97865" y="605837"/>
        <a:ext cx="2506447" cy="1556249"/>
      </dsp:txXfrm>
    </dsp:sp>
    <dsp:sp modelId="{43329777-BF7C-468E-BA67-326C73A7EEDD}">
      <dsp:nvSpPr>
        <dsp:cNvPr id="0" name=""/>
        <dsp:cNvSpPr/>
      </dsp:nvSpPr>
      <dsp:spPr>
        <a:xfrm>
          <a:off x="6822" y="2692834"/>
          <a:ext cx="2603281" cy="1430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055F327-6FBD-46A5-9AD3-C7E7B266F598}">
      <dsp:nvSpPr>
        <dsp:cNvPr id="0" name=""/>
        <dsp:cNvSpPr/>
      </dsp:nvSpPr>
      <dsp:spPr>
        <a:xfrm>
          <a:off x="296075" y="2967625"/>
          <a:ext cx="2603281" cy="1430264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1" i="0" u="none" strike="noStrike" kern="1200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OPERACIONES CON ENTEROS</a:t>
          </a:r>
        </a:p>
      </dsp:txBody>
      <dsp:txXfrm>
        <a:off x="337966" y="3009516"/>
        <a:ext cx="2519499" cy="1346482"/>
      </dsp:txXfrm>
    </dsp:sp>
    <dsp:sp modelId="{8CD86951-04B1-4078-8818-E1E8F1392E17}">
      <dsp:nvSpPr>
        <dsp:cNvPr id="0" name=""/>
        <dsp:cNvSpPr/>
      </dsp:nvSpPr>
      <dsp:spPr>
        <a:xfrm>
          <a:off x="3188610" y="2692834"/>
          <a:ext cx="2546451" cy="1367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EB0E2CC-469D-4E50-90C9-99C322826C3B}">
      <dsp:nvSpPr>
        <dsp:cNvPr id="0" name=""/>
        <dsp:cNvSpPr/>
      </dsp:nvSpPr>
      <dsp:spPr>
        <a:xfrm>
          <a:off x="3477863" y="2967625"/>
          <a:ext cx="2546451" cy="136754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1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s-PE" sz="1600" b="1" i="0" u="none" strike="noStrike" kern="1200" cap="none" spc="0" normalizeH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s-PE" sz="1600" b="1" i="0" u="none" strike="noStrike" kern="1200" cap="none" spc="0" normalizeH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1" i="0" u="none" strike="noStrike" kern="1200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OPERACIONES CON FRACCIONES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s-PE" sz="1400" b="0" i="0" u="none" strike="noStrike" kern="1200" cap="none" spc="0" normalizeH="0" baseline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s-PE" sz="1400" b="0" i="0" u="none" strike="noStrike" kern="1200" cap="none" spc="0" normalizeH="0" baseline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3517917" y="3007679"/>
        <a:ext cx="2466343" cy="1287438"/>
      </dsp:txXfrm>
    </dsp:sp>
    <dsp:sp modelId="{BA692F21-C0C7-4A20-8077-1AB8B665C40F}">
      <dsp:nvSpPr>
        <dsp:cNvPr id="0" name=""/>
        <dsp:cNvSpPr/>
      </dsp:nvSpPr>
      <dsp:spPr>
        <a:xfrm>
          <a:off x="6313568" y="2692834"/>
          <a:ext cx="2603281" cy="13974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C0C543A-68D5-48A5-81FE-0CDFEB8B9F16}">
      <dsp:nvSpPr>
        <dsp:cNvPr id="0" name=""/>
        <dsp:cNvSpPr/>
      </dsp:nvSpPr>
      <dsp:spPr>
        <a:xfrm>
          <a:off x="6602821" y="2967625"/>
          <a:ext cx="2603281" cy="1397467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1" i="0" u="none" strike="noStrike" kern="1200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OPERACIONES CON DECIMALES</a:t>
          </a:r>
        </a:p>
      </dsp:txBody>
      <dsp:txXfrm>
        <a:off x="6643751" y="3008555"/>
        <a:ext cx="2521421" cy="1315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s-ES" altLang="es-P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E" smtClean="0"/>
              <a:t>Haga clic para modificar el estilo de texto del patrón</a:t>
            </a:r>
          </a:p>
          <a:p>
            <a:pPr lvl="1"/>
            <a:r>
              <a:rPr lang="es-ES" altLang="es-PE" smtClean="0"/>
              <a:t>Segundo nivel</a:t>
            </a:r>
          </a:p>
          <a:p>
            <a:pPr lvl="2"/>
            <a:r>
              <a:rPr lang="es-ES" altLang="es-PE" smtClean="0"/>
              <a:t>Tercer nivel</a:t>
            </a:r>
          </a:p>
          <a:p>
            <a:pPr lvl="3"/>
            <a:r>
              <a:rPr lang="es-ES" altLang="es-PE" smtClean="0"/>
              <a:t>Cuarto nivel</a:t>
            </a:r>
          </a:p>
          <a:p>
            <a:pPr lvl="4"/>
            <a:r>
              <a:rPr lang="es-ES" altLang="es-PE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A016525C-9CBC-4318-A5D4-B4885440CBA5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921717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600200"/>
            <a:ext cx="84201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556001"/>
            <a:ext cx="69342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8374-0EE2-4B13-BDB2-33EC4C03C886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909B-A850-40A7-8BD5-747776934E51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CE8F-EF9B-4ACA-AE1E-A736EA3D76AB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447801"/>
            <a:ext cx="222885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447800"/>
            <a:ext cx="652145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172A-DFC6-4AC9-BBD2-4D6DFB0B9C4D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551392" y="4203592"/>
            <a:ext cx="3116131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837597" y="4075290"/>
            <a:ext cx="6006558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064455" y="4087562"/>
            <a:ext cx="5923645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6076946" y="4074175"/>
            <a:ext cx="3583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29304" y="4058555"/>
            <a:ext cx="9450324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35" y="2463560"/>
            <a:ext cx="84201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1312" y="1437449"/>
            <a:ext cx="695254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61ED-EBA3-4C5F-8BBB-A8BDED54E336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D75D-551D-4C4E-B1F9-C0B45F0D3392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33043" y="2679192"/>
            <a:ext cx="4140708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2679192"/>
            <a:ext cx="4140708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044" y="2678114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3777" y="3429001"/>
            <a:ext cx="4138393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2678113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3429001"/>
            <a:ext cx="4140708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DD67-C196-472E-A12C-CE6F063C42B2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3A7E-9784-470B-8062-F65466C431FE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3059-A1B1-4DC0-BF8F-9DD2C40E1540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30DB-312B-4F93-861A-948384FAD23A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3581401"/>
            <a:ext cx="36322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90600" y="2286000"/>
            <a:ext cx="36322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625" y="1828800"/>
            <a:ext cx="422941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335" y="338667"/>
            <a:ext cx="413036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4028" y="2785533"/>
            <a:ext cx="4136673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AA05-6C0A-4A33-9A08-8FBFE5E02244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050" y="1371600"/>
            <a:ext cx="386334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29304" y="1679429"/>
            <a:ext cx="9450324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338328"/>
            <a:ext cx="89154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3978" y="6250165"/>
            <a:ext cx="4102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775" y="6250165"/>
            <a:ext cx="4102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3679" y="6250164"/>
            <a:ext cx="12586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96E28AF-0CE6-4EBC-8002-129F8754459F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40" y="2675467"/>
            <a:ext cx="8025694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232" y="1169304"/>
            <a:ext cx="5439535" cy="506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0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95300" y="880128"/>
            <a:ext cx="8915400" cy="1252728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PE" sz="3600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CLASIFICACIÓN DE LAS FRACCIONES POR SU DENOMINADOR</a:t>
            </a:r>
            <a:endParaRPr lang="es-PE" sz="3600" b="1" spc="150" dirty="0">
              <a:ln w="11430"/>
              <a:solidFill>
                <a:srgbClr val="F8F8F8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Marcador de contenido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733043" y="2463168"/>
                <a:ext cx="4140708" cy="399016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s-PE" b="1" dirty="0"/>
                  <a:t>ORDINARIA O COMÚN</a:t>
                </a:r>
              </a:p>
              <a:p>
                <a:pPr marL="0" indent="0">
                  <a:buNone/>
                </a:pPr>
                <a:r>
                  <a:rPr lang="es-PE" dirty="0"/>
                  <a:t> </a:t>
                </a:r>
              </a:p>
              <a:p>
                <a:pPr marL="0" indent="0">
                  <a:buNone/>
                </a:pPr>
                <a:r>
                  <a:rPr lang="es-PE" dirty="0"/>
                  <a:t>Cuando su denominador es diferente de una potencia de 10 (denominador </a:t>
                </a:r>
                <a:r>
                  <a:rPr lang="es-PE" dirty="0">
                    <a:sym typeface="Symbol"/>
                  </a:rPr>
                  <a:t></a:t>
                </a:r>
                <a:r>
                  <a:rPr lang="es-PE" dirty="0"/>
                  <a:t> 10</a:t>
                </a:r>
                <a:r>
                  <a:rPr lang="es-PE" baseline="30000" dirty="0"/>
                  <a:t>n</a:t>
                </a:r>
                <a:r>
                  <a:rPr lang="es-PE" dirty="0"/>
                  <a:t>, para N</a:t>
                </a:r>
                <a:r>
                  <a:rPr lang="es-PE" dirty="0">
                    <a:sym typeface="Symbol"/>
                  </a:rPr>
                  <a:t></a:t>
                </a:r>
                <a:r>
                  <a:rPr lang="es-PE" dirty="0"/>
                  <a:t>Z</a:t>
                </a:r>
                <a:r>
                  <a:rPr lang="es-PE" baseline="30000" dirty="0" smtClean="0"/>
                  <a:t>+</a:t>
                </a:r>
                <a:r>
                  <a:rPr lang="es-PE" dirty="0" smtClean="0"/>
                  <a:t>)Ejemplo</a:t>
                </a:r>
                <a:r>
                  <a:rPr lang="es-PE" dirty="0"/>
                  <a:t>:</a:t>
                </a:r>
              </a:p>
              <a:p>
                <a:pPr marL="0" indent="0">
                  <a:buNone/>
                </a:pPr>
                <a:r>
                  <a:rPr lang="es-PE" dirty="0"/>
                  <a:t>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32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31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45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67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73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21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r>
                        <a:rPr lang="es-PE" i="1">
                          <a:latin typeface="Cambria Math"/>
                        </a:rPr>
                        <m:t>𝑒𝑡𝑐</m:t>
                      </m:r>
                      <m:r>
                        <a:rPr lang="es-PE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s-PE" dirty="0"/>
              </a:p>
              <a:p>
                <a:pPr marL="0" indent="0">
                  <a:buNone/>
                </a:pPr>
                <a:endParaRPr lang="es-PE" dirty="0"/>
              </a:p>
            </p:txBody>
          </p:sp>
        </mc:Choice>
        <mc:Fallback xmlns="">
          <p:sp>
            <p:nvSpPr>
              <p:cNvPr id="5" name="4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733043" y="2463168"/>
                <a:ext cx="4140708" cy="3990168"/>
              </a:xfrm>
              <a:blipFill rotWithShape="1">
                <a:blip r:embed="rId2"/>
                <a:stretch>
                  <a:fillRect l="-2209" t="-1221" r="-3829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Marcador de contenido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5032248" y="2463168"/>
                <a:ext cx="4140708" cy="399016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s-PE" b="1" dirty="0"/>
                  <a:t>DECIMAL</a:t>
                </a:r>
              </a:p>
              <a:p>
                <a:pPr marL="0" indent="0">
                  <a:buNone/>
                </a:pPr>
                <a:r>
                  <a:rPr lang="es-PE" dirty="0"/>
                  <a:t> </a:t>
                </a:r>
              </a:p>
              <a:p>
                <a:pPr marL="0" indent="0">
                  <a:buNone/>
                </a:pPr>
                <a:r>
                  <a:rPr lang="es-PE" dirty="0"/>
                  <a:t>Cuando su denominador es igual a una potencia de 10 (denominador = 10</a:t>
                </a:r>
                <a:r>
                  <a:rPr lang="es-PE" baseline="30000" dirty="0"/>
                  <a:t>n</a:t>
                </a:r>
                <a:r>
                  <a:rPr lang="es-PE" dirty="0"/>
                  <a:t>   ; para N</a:t>
                </a:r>
                <a:r>
                  <a:rPr lang="es-PE" dirty="0">
                    <a:sym typeface="Symbol"/>
                  </a:rPr>
                  <a:t></a:t>
                </a:r>
                <a:r>
                  <a:rPr lang="es-PE" dirty="0"/>
                  <a:t>Z</a:t>
                </a:r>
                <a:r>
                  <a:rPr lang="es-PE" baseline="30000" dirty="0"/>
                  <a:t>+</a:t>
                </a:r>
                <a:r>
                  <a:rPr lang="es-PE" dirty="0"/>
                  <a:t>). </a:t>
                </a:r>
                <a:r>
                  <a:rPr lang="es-PE" dirty="0" smtClean="0"/>
                  <a:t>Ejemplo:</a:t>
                </a:r>
              </a:p>
              <a:p>
                <a:pPr marL="0" indent="0">
                  <a:buNone/>
                </a:pPr>
                <a:endParaRPr lang="es-PE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32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100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45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10000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73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100000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r>
                        <a:rPr lang="es-PE" i="1">
                          <a:latin typeface="Cambria Math"/>
                        </a:rPr>
                        <m:t>𝑒𝑡𝑐</m:t>
                      </m:r>
                      <m:r>
                        <a:rPr lang="es-PE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 xmlns="">
          <p:sp>
            <p:nvSpPr>
              <p:cNvPr id="6" name="5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5032248" y="2463168"/>
                <a:ext cx="4140708" cy="3990168"/>
              </a:xfrm>
              <a:blipFill rotWithShape="1">
                <a:blip r:embed="rId3"/>
                <a:stretch>
                  <a:fillRect l="-2356" t="-1221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6 Imagen" descr="Descripción: UT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578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95300" y="880128"/>
            <a:ext cx="8915400" cy="1252728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PE" sz="3600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CLASIFICACIÓN DE LAS FRACCIONES POR  EL GRUPO DE FRACCIONES</a:t>
            </a:r>
            <a:endParaRPr lang="es-PE" sz="3600" b="1" spc="150" dirty="0">
              <a:ln w="11430"/>
              <a:solidFill>
                <a:srgbClr val="F8F8F8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Marcador de contenido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733043" y="2463168"/>
                <a:ext cx="4140708" cy="3990168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s-PE" b="1" dirty="0"/>
                  <a:t>HOMOGÉNEAS</a:t>
                </a:r>
              </a:p>
              <a:p>
                <a:pPr marL="0" indent="0" algn="ctr">
                  <a:buNone/>
                </a:pPr>
                <a:endParaRPr lang="es-PE" dirty="0"/>
              </a:p>
              <a:p>
                <a:pPr marL="0" indent="0">
                  <a:buNone/>
                </a:pPr>
                <a:r>
                  <a:rPr lang="es-PE" dirty="0"/>
                  <a:t>Un grupo de dos o más fracciones se dice que son homogéneas cuando todos poseen el mismo denominador</a:t>
                </a:r>
                <a:r>
                  <a:rPr lang="es-PE" dirty="0" smtClean="0"/>
                  <a:t>.</a:t>
                </a:r>
                <a:endParaRPr lang="es-PE" dirty="0"/>
              </a:p>
              <a:p>
                <a:pPr marL="0" indent="0">
                  <a:buNone/>
                </a:pPr>
                <a:r>
                  <a:rPr lang="es-PE" dirty="0"/>
                  <a:t>Ejemplo:</a:t>
                </a:r>
              </a:p>
              <a:p>
                <a:pPr marL="0" indent="0">
                  <a:buNone/>
                </a:pPr>
                <a:r>
                  <a:rPr lang="es-PE" dirty="0"/>
                  <a:t>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⟹</m:t>
                      </m:r>
                      <m:r>
                        <a:rPr lang="es-PE" i="1">
                          <a:latin typeface="Cambria Math"/>
                        </a:rPr>
                        <m:t>𝑠𝑜𝑛</m:t>
                      </m:r>
                      <m:r>
                        <a:rPr lang="es-PE" i="1">
                          <a:latin typeface="Cambria Math"/>
                        </a:rPr>
                        <m:t> </m:t>
                      </m:r>
                      <m:r>
                        <a:rPr lang="es-PE" i="1">
                          <a:latin typeface="Cambria Math"/>
                        </a:rPr>
                        <m:t>h𝑜𝑚𝑜𝑔</m:t>
                      </m:r>
                      <m:r>
                        <a:rPr lang="es-PE" i="1">
                          <a:latin typeface="Cambria Math"/>
                        </a:rPr>
                        <m:t>é</m:t>
                      </m:r>
                      <m:r>
                        <a:rPr lang="es-PE" i="1">
                          <a:latin typeface="Cambria Math"/>
                        </a:rPr>
                        <m:t>𝑛𝑒𝑎𝑠</m:t>
                      </m:r>
                    </m:oMath>
                  </m:oMathPara>
                </a14:m>
                <a:endParaRPr lang="es-PE" dirty="0"/>
              </a:p>
              <a:p>
                <a:pPr marL="0" indent="0">
                  <a:buNone/>
                </a:pPr>
                <a:endParaRPr lang="es-PE" dirty="0"/>
              </a:p>
            </p:txBody>
          </p:sp>
        </mc:Choice>
        <mc:Fallback xmlns="">
          <p:sp>
            <p:nvSpPr>
              <p:cNvPr id="5" name="4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733043" y="2463168"/>
                <a:ext cx="4140708" cy="3990168"/>
              </a:xfrm>
              <a:blipFill rotWithShape="1">
                <a:blip r:embed="rId2"/>
                <a:stretch>
                  <a:fillRect l="-2209" t="-2137" r="-442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Marcador de contenido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5032248" y="2463168"/>
                <a:ext cx="4385248" cy="420619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s-PE" b="1" dirty="0"/>
                  <a:t>HETEROGÉNEAS</a:t>
                </a:r>
              </a:p>
              <a:p>
                <a:pPr marL="0" indent="0">
                  <a:buNone/>
                </a:pPr>
                <a:r>
                  <a:rPr lang="es-PE" dirty="0"/>
                  <a:t> </a:t>
                </a:r>
              </a:p>
              <a:p>
                <a:pPr marL="0" indent="0">
                  <a:buNone/>
                </a:pPr>
                <a:r>
                  <a:rPr lang="es-PE" dirty="0"/>
                  <a:t>Un grupo de dos o más fracciones se dice que son heterogéneas cuando   poseen diferente </a:t>
                </a:r>
                <a:r>
                  <a:rPr lang="es-PE" dirty="0" smtClean="0"/>
                  <a:t>denominador. Ejemplo</a:t>
                </a:r>
                <a:r>
                  <a:rPr lang="es-PE" dirty="0"/>
                  <a:t>:</a:t>
                </a:r>
              </a:p>
              <a:p>
                <a:pPr marL="0" indent="0">
                  <a:buNone/>
                </a:pPr>
                <a:r>
                  <a:rPr lang="es-PE" dirty="0"/>
                  <a:t>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78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⟹</m:t>
                      </m:r>
                      <m:r>
                        <a:rPr lang="es-PE" i="1">
                          <a:latin typeface="Cambria Math"/>
                        </a:rPr>
                        <m:t>𝑠𝑜𝑛</m:t>
                      </m:r>
                      <m:r>
                        <a:rPr lang="es-PE" i="1">
                          <a:latin typeface="Cambria Math"/>
                        </a:rPr>
                        <m:t> </m:t>
                      </m:r>
                      <m:r>
                        <a:rPr lang="es-PE" i="1">
                          <a:latin typeface="Cambria Math"/>
                        </a:rPr>
                        <m:t>h𝑒𝑡𝑒𝑟𝑜𝑔</m:t>
                      </m:r>
                      <m:r>
                        <a:rPr lang="es-PE" i="1">
                          <a:latin typeface="Cambria Math"/>
                        </a:rPr>
                        <m:t>é</m:t>
                      </m:r>
                      <m:r>
                        <a:rPr lang="es-PE" i="1">
                          <a:latin typeface="Cambria Math"/>
                        </a:rPr>
                        <m:t>𝑛𝑒𝑎𝑠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 xmlns="">
          <p:sp>
            <p:nvSpPr>
              <p:cNvPr id="6" name="5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5032248" y="2463168"/>
                <a:ext cx="4385248" cy="4206192"/>
              </a:xfrm>
              <a:blipFill rotWithShape="1">
                <a:blip r:embed="rId3"/>
                <a:stretch>
                  <a:fillRect l="-2225" t="-1159" r="-3060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6 Imagen" descr="Descripción: UT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295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72480" y="908720"/>
            <a:ext cx="9361040" cy="1368152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PE" sz="3400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CLASIFICACIÓN DE LAS FRACCIONES POR  LOS DIVISORES COMUNES ENTRE SUS TÉRMINOS</a:t>
            </a:r>
            <a:endParaRPr lang="es-PE" sz="3400" b="1" spc="150" dirty="0">
              <a:ln w="11430"/>
              <a:solidFill>
                <a:srgbClr val="F8F8F8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Marcador de contenido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16496" y="2463168"/>
                <a:ext cx="4140708" cy="3990168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s-PE" b="1" dirty="0"/>
                  <a:t>REDUCTIBLES</a:t>
                </a:r>
              </a:p>
              <a:p>
                <a:pPr marL="0" indent="0">
                  <a:buNone/>
                </a:pPr>
                <a:r>
                  <a:rPr lang="es-PE" dirty="0"/>
                  <a:t> </a:t>
                </a:r>
              </a:p>
              <a:p>
                <a:pPr marL="0" indent="0">
                  <a:buNone/>
                </a:pPr>
                <a:r>
                  <a:rPr lang="es-PE" dirty="0"/>
                  <a:t>Una fracción es reductible  cuando su numerador y denominador posean algún divisor común distinto de </a:t>
                </a:r>
                <a:r>
                  <a:rPr lang="es-PE" dirty="0" smtClean="0"/>
                  <a:t>1.Es </a:t>
                </a:r>
                <a:r>
                  <a:rPr lang="es-PE" dirty="0"/>
                  <a:t>decir, se puede </a:t>
                </a:r>
                <a:r>
                  <a:rPr lang="es-PE" dirty="0" smtClean="0"/>
                  <a:t>simplificar. Ejemplo</a:t>
                </a:r>
                <a:r>
                  <a:rPr lang="es-PE" dirty="0"/>
                  <a:t>:</a:t>
                </a:r>
              </a:p>
              <a:p>
                <a:pPr marL="0" indent="0">
                  <a:buNone/>
                </a:pPr>
                <a:r>
                  <a:rPr lang="es-PE" dirty="0"/>
                  <a:t>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120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27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r>
                        <a:rPr lang="es-PE" i="1">
                          <a:latin typeface="Cambria Math"/>
                        </a:rPr>
                        <m:t>𝑒𝑡𝑐</m:t>
                      </m:r>
                      <m:r>
                        <a:rPr lang="es-PE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s-PE" dirty="0"/>
              </a:p>
              <a:p>
                <a:pPr marL="0" indent="0">
                  <a:buNone/>
                </a:pPr>
                <a:endParaRPr lang="es-PE" dirty="0"/>
              </a:p>
            </p:txBody>
          </p:sp>
        </mc:Choice>
        <mc:Fallback xmlns="">
          <p:sp>
            <p:nvSpPr>
              <p:cNvPr id="5" name="4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16496" y="2463168"/>
                <a:ext cx="4140708" cy="3990168"/>
              </a:xfrm>
              <a:blipFill rotWithShape="1">
                <a:blip r:embed="rId2"/>
                <a:stretch>
                  <a:fillRect l="-2206" t="-2137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Marcador de contenido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4808984" y="2463168"/>
                <a:ext cx="4680520" cy="4134184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s-PE" b="1" dirty="0"/>
                  <a:t>IRREDUCTIBLES</a:t>
                </a:r>
              </a:p>
              <a:p>
                <a:pPr marL="0" indent="0">
                  <a:buNone/>
                </a:pPr>
                <a:r>
                  <a:rPr lang="es-PE" dirty="0"/>
                  <a:t> </a:t>
                </a:r>
              </a:p>
              <a:p>
                <a:pPr marL="0" indent="0">
                  <a:buNone/>
                </a:pPr>
                <a:r>
                  <a:rPr lang="es-PE" dirty="0"/>
                  <a:t>Una fracción  es irreductible cuando  su numerador y su denominador posean como único divisor común a la unidad. Es decir, el numerador y el denominador son primos entre </a:t>
                </a:r>
                <a:r>
                  <a:rPr lang="es-PE" dirty="0" smtClean="0"/>
                  <a:t>sí. Ejemplo</a:t>
                </a:r>
                <a:r>
                  <a:rPr lang="es-PE" dirty="0"/>
                  <a:t>:</a:t>
                </a:r>
              </a:p>
              <a:p>
                <a:pPr marL="0" indent="0">
                  <a:buNone/>
                </a:pPr>
                <a:r>
                  <a:rPr lang="es-PE" b="1" dirty="0"/>
                  <a:t>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121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28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r>
                        <a:rPr lang="es-PE" i="1">
                          <a:latin typeface="Cambria Math"/>
                        </a:rPr>
                        <m:t>𝑒𝑡𝑐</m:t>
                      </m:r>
                      <m:r>
                        <a:rPr lang="es-PE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s-PE" dirty="0"/>
              </a:p>
              <a:p>
                <a:pPr marL="0" indent="0">
                  <a:buNone/>
                </a:pPr>
                <a:endParaRPr lang="es-PE" dirty="0"/>
              </a:p>
            </p:txBody>
          </p:sp>
        </mc:Choice>
        <mc:Fallback xmlns="">
          <p:sp>
            <p:nvSpPr>
              <p:cNvPr id="6" name="5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4808984" y="2463168"/>
                <a:ext cx="4680520" cy="4134184"/>
              </a:xfrm>
              <a:blipFill rotWithShape="1">
                <a:blip r:embed="rId3"/>
                <a:stretch>
                  <a:fillRect l="-2083" t="-2065" r="-3906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6 Imagen" descr="Descripción: UT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075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95300" y="592096"/>
            <a:ext cx="8915400" cy="1252728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CLASIFICACIÓN DE LAS FRACCIONES</a:t>
            </a:r>
            <a:endParaRPr lang="es-PE" b="1" spc="150" dirty="0">
              <a:ln w="11430"/>
              <a:solidFill>
                <a:srgbClr val="F8F8F8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Marcador de contenido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272480" y="2463168"/>
                <a:ext cx="4140708" cy="399016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s-PE" b="1" dirty="0"/>
                  <a:t>FRACCIONES EQUIVALENTES</a:t>
                </a:r>
              </a:p>
              <a:p>
                <a:pPr marL="0" indent="0">
                  <a:buNone/>
                </a:pPr>
                <a:endParaRPr lang="es-PE" dirty="0" smtClean="0"/>
              </a:p>
              <a:p>
                <a:pPr marL="0" indent="0">
                  <a:buNone/>
                </a:pPr>
                <a:r>
                  <a:rPr lang="es-PE" dirty="0" smtClean="0"/>
                  <a:t>Se </a:t>
                </a:r>
                <a:r>
                  <a:rPr lang="es-PE" dirty="0"/>
                  <a:t>dice que dos o más fracciones son equivalentes entre si,  cuando todas ellas representan la misma porción de la </a:t>
                </a:r>
                <a:r>
                  <a:rPr lang="es-PE" dirty="0" smtClean="0"/>
                  <a:t>unidad. Ejemplo:</a:t>
                </a:r>
              </a:p>
              <a:p>
                <a:pPr marL="0" indent="0">
                  <a:buNone/>
                </a:pPr>
                <a:endParaRPr lang="es-PE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15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14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s-PE" dirty="0"/>
              </a:p>
              <a:p>
                <a:pPr marL="0" indent="0">
                  <a:buNone/>
                </a:pPr>
                <a:endParaRPr lang="es-PE" dirty="0"/>
              </a:p>
            </p:txBody>
          </p:sp>
        </mc:Choice>
        <mc:Fallback xmlns="">
          <p:sp>
            <p:nvSpPr>
              <p:cNvPr id="5" name="4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272480" y="2463168"/>
                <a:ext cx="4140708" cy="3990168"/>
              </a:xfrm>
              <a:blipFill rotWithShape="1">
                <a:blip r:embed="rId2"/>
                <a:stretch>
                  <a:fillRect l="-2356" t="-1221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Marcador de contenido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4571685" y="2463168"/>
                <a:ext cx="3581517" cy="341410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PE" b="1" dirty="0" smtClean="0"/>
                  <a:t>FRACCIÓN DE FRACCIÓN</a:t>
                </a:r>
              </a:p>
              <a:p>
                <a:pPr marL="0" indent="0">
                  <a:buNone/>
                </a:pPr>
                <a:r>
                  <a:rPr lang="es-PE" dirty="0"/>
                  <a:t> </a:t>
                </a:r>
              </a:p>
              <a:p>
                <a:pPr marL="0" indent="0">
                  <a:buNone/>
                </a:pPr>
                <a:r>
                  <a:rPr lang="es-PE" dirty="0"/>
                  <a:t>Ejemplo: ¿Qué fracción representa la parte sombreada</a:t>
                </a:r>
                <a:r>
                  <a:rPr lang="es-PE" dirty="0" smtClean="0"/>
                  <a:t>?</a:t>
                </a:r>
              </a:p>
              <a:p>
                <a:pPr marL="0" indent="0">
                  <a:buNone/>
                </a:pPr>
                <a:endParaRPr lang="es-PE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 </m:t>
                      </m:r>
                      <m:r>
                        <a:rPr lang="es-PE" i="1">
                          <a:latin typeface="Cambria Math"/>
                        </a:rPr>
                        <m:t>𝑑𝑒</m:t>
                      </m:r>
                      <m:r>
                        <a:rPr lang="es-PE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⟹</m:t>
                      </m:r>
                      <m:d>
                        <m:dPr>
                          <m:ctrlPr>
                            <a:rPr lang="es-PE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E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PE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PE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s-PE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E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PE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PE" i="1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s-PE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s-PE" dirty="0"/>
              </a:p>
            </p:txBody>
          </p:sp>
        </mc:Choice>
        <mc:Fallback xmlns="">
          <p:sp>
            <p:nvSpPr>
              <p:cNvPr id="6" name="5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4571685" y="2463168"/>
                <a:ext cx="3581517" cy="3414104"/>
              </a:xfrm>
              <a:blipFill rotWithShape="1">
                <a:blip r:embed="rId3"/>
                <a:stretch>
                  <a:fillRect l="-2726" t="-1429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6 Imagen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336" y="3196059"/>
            <a:ext cx="1796291" cy="174510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Rectángulo"/>
          <p:cNvSpPr/>
          <p:nvPr/>
        </p:nvSpPr>
        <p:spPr>
          <a:xfrm>
            <a:off x="4953000" y="6021288"/>
            <a:ext cx="42860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000" dirty="0">
                <a:solidFill>
                  <a:srgbClr val="244061"/>
                </a:solidFill>
                <a:latin typeface="Calibri"/>
                <a:ea typeface="Calibri"/>
                <a:cs typeface="Times New Roman"/>
              </a:rPr>
              <a:t>Las palabras: de, del, de los, de las. Significan multiplicación. </a:t>
            </a:r>
            <a:endParaRPr lang="es-PE" sz="2000" dirty="0"/>
          </a:p>
        </p:txBody>
      </p:sp>
      <p:pic>
        <p:nvPicPr>
          <p:cNvPr id="8" name="7 Imagen" descr="Descripción: UTP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265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914392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EJERCICIOS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EXPLICATIVOS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733043" y="2564904"/>
            <a:ext cx="8324414" cy="3528392"/>
          </a:xfrm>
        </p:spPr>
        <p:txBody>
          <a:bodyPr>
            <a:norm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s-ES" dirty="0"/>
              <a:t>El producto de los dos términos de una fracción es 192, hallar la fracción,  si es equivalente a  3/4.</a:t>
            </a:r>
            <a:endParaRPr lang="es-PE" dirty="0"/>
          </a:p>
          <a:p>
            <a:pPr marL="0" lvl="0" indent="0" algn="just">
              <a:spcBef>
                <a:spcPts val="0"/>
              </a:spcBef>
              <a:buNone/>
            </a:pPr>
            <a:endParaRPr lang="es-ES" dirty="0" smtClean="0"/>
          </a:p>
          <a:p>
            <a:pPr marL="457200" lvl="0" indent="-457200" algn="just">
              <a:buFont typeface="+mj-lt"/>
              <a:buAutoNum type="arabicPeriod" startAt="2"/>
            </a:pPr>
            <a:r>
              <a:rPr lang="es-ES" dirty="0"/>
              <a:t>Se deja caer una pelota desde cierta altura. Calcular esta altura; sabiendo que en cada rebote que da alcanza los 3/4 de la altura anterior y que en el tercer rebote alcanza 81m.</a:t>
            </a:r>
            <a:endParaRPr lang="es-PE" dirty="0"/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567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914392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EJERCICIOS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EXPLICATIVOS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733043" y="2564904"/>
            <a:ext cx="8324414" cy="3528392"/>
          </a:xfrm>
        </p:spPr>
        <p:txBody>
          <a:bodyPr>
            <a:normAutofit/>
          </a:bodyPr>
          <a:lstStyle/>
          <a:p>
            <a:pPr marL="457200" lvl="0" indent="-457200" algn="just">
              <a:buFont typeface="+mj-lt"/>
              <a:buAutoNum type="arabicPeriod" startAt="3"/>
            </a:pPr>
            <a:r>
              <a:rPr lang="es-ES" dirty="0"/>
              <a:t>Un galón de pintura rinde para 30 </a:t>
            </a:r>
            <a:r>
              <a:rPr lang="es-ES" dirty="0" smtClean="0"/>
              <a:t>m</a:t>
            </a:r>
            <a:r>
              <a:rPr lang="es-ES" baseline="30000" dirty="0" smtClean="0"/>
              <a:t>2</a:t>
            </a:r>
            <a:r>
              <a:rPr lang="es-ES" dirty="0" smtClean="0"/>
              <a:t> </a:t>
            </a:r>
            <a:r>
              <a:rPr lang="es-ES" dirty="0"/>
              <a:t>. Si con los 2/5 de los 3/4 de 8 galones se ha pintado los 2/3 de los 4/5 de una pared. ¿Cuál es la superficie de dicha pared?</a:t>
            </a:r>
            <a:endParaRPr lang="es-PE" dirty="0"/>
          </a:p>
          <a:p>
            <a:pPr marL="0" lvl="0" indent="0" algn="just">
              <a:spcBef>
                <a:spcPts val="0"/>
              </a:spcBef>
              <a:buNone/>
            </a:pPr>
            <a:endParaRPr lang="es-ES" dirty="0" smtClean="0"/>
          </a:p>
          <a:p>
            <a:pPr marL="457200" lvl="0" indent="-457200" algn="just">
              <a:buFont typeface="+mj-lt"/>
              <a:buAutoNum type="arabicPeriod" startAt="4"/>
            </a:pPr>
            <a:r>
              <a:rPr lang="es-ES" dirty="0"/>
              <a:t>El precio de un artículo se recarga en 1/4 de su precio de costo, pero al momento de la venta se realiza un descuento de 1/3 del precio fijado. ¿Qué fracción de su precio de costo se ganó o se perdió en la venta?</a:t>
            </a:r>
            <a:endParaRPr lang="es-PE" dirty="0"/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351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914392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EJERCICIOS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EXPLICATIVOS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733043" y="2564904"/>
            <a:ext cx="8324414" cy="3528392"/>
          </a:xfrm>
        </p:spPr>
        <p:txBody>
          <a:bodyPr>
            <a:normAutofit/>
          </a:bodyPr>
          <a:lstStyle/>
          <a:p>
            <a:pPr marL="457200" lvl="0" indent="-457200" algn="just">
              <a:buFont typeface="+mj-lt"/>
              <a:buAutoNum type="arabicPeriod" startAt="5"/>
            </a:pPr>
            <a:r>
              <a:rPr lang="es-ES" dirty="0"/>
              <a:t>Manuel compra la mitad de un rollo de alambre, menos 12 metros, Diego compra un tercio del mismo rollo, más 4 metros, con lo cual recibe 8 metros menos que Manuel. ¿Cuántos metros compra Manuel?</a:t>
            </a:r>
            <a:endParaRPr lang="es-PE" dirty="0"/>
          </a:p>
          <a:p>
            <a:pPr marL="0" lvl="0" indent="0" algn="just">
              <a:spcBef>
                <a:spcPts val="0"/>
              </a:spcBef>
              <a:buNone/>
            </a:pPr>
            <a:endParaRPr lang="es-ES" dirty="0" smtClean="0"/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166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5142" y="1412776"/>
            <a:ext cx="8915400" cy="2079104"/>
          </a:xfrm>
        </p:spPr>
        <p:txBody>
          <a:bodyPr>
            <a:noAutofit/>
          </a:bodyPr>
          <a:lstStyle/>
          <a:p>
            <a:r>
              <a:rPr lang="es-PE" sz="66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¡Ahora todos a practicar!</a:t>
            </a:r>
            <a:endParaRPr lang="es-PE" sz="66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96" y="3429001"/>
            <a:ext cx="1915944" cy="2506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939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554352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 RETO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733043" y="2420888"/>
            <a:ext cx="8324414" cy="2304256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es-ES" sz="3200" dirty="0"/>
              <a:t>Alberto dedica 1/8 del día a jugar en la computadora, 1/16 del día lo dedica a comer, y 1/4 del día lo dedica a dormir. Si el resto del día lo dedica a cumplir con los trabajos del colegio, ¿qué fracción del día dedica a esta última labor</a:t>
            </a:r>
            <a:r>
              <a:rPr lang="es-ES" sz="3200" dirty="0" smtClean="0"/>
              <a:t>?</a:t>
            </a:r>
            <a:endParaRPr lang="es-PE" sz="3200" dirty="0" smtClean="0"/>
          </a:p>
          <a:p>
            <a:endParaRPr lang="es-PE" dirty="0"/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CuadroTexto"/>
              <p:cNvSpPr txBox="1"/>
              <p:nvPr/>
            </p:nvSpPr>
            <p:spPr>
              <a:xfrm>
                <a:off x="776536" y="5589240"/>
                <a:ext cx="8712968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E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s-PE" sz="3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s-PE" sz="3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s-PE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s-PE" sz="32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r>
                        <a:rPr lang="es-PE" sz="3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s-PE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s-PE" sz="3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s-PE" sz="3200" b="0" i="1" smtClean="0">
                          <a:latin typeface="Cambria Math"/>
                        </a:rPr>
                        <m:t>+</m:t>
                      </m:r>
                      <m:r>
                        <a:rPr lang="es-PE" sz="3200" b="0" i="1" smtClean="0">
                          <a:latin typeface="Cambria Math"/>
                        </a:rPr>
                        <m:t>𝑥</m:t>
                      </m:r>
                      <m:r>
                        <a:rPr lang="es-PE" sz="3200" b="0" i="1" smtClean="0">
                          <a:latin typeface="Cambria Math"/>
                        </a:rPr>
                        <m:t>=1→</m:t>
                      </m:r>
                      <m:f>
                        <m:fPr>
                          <m:ctrlPr>
                            <a:rPr lang="es-PE" sz="32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PE" sz="3200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</m:num>
                        <m:den>
                          <m:r>
                            <a:rPr lang="es-PE" sz="3200" b="0" i="1" smtClean="0">
                              <a:latin typeface="Cambria Math"/>
                              <a:ea typeface="Cambria Math"/>
                            </a:rPr>
                            <m:t>16</m:t>
                          </m:r>
                        </m:den>
                      </m:f>
                      <m:r>
                        <a:rPr lang="es-PE" sz="32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s-PE" sz="3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s-PE" sz="3200" b="0" i="1" smtClean="0">
                          <a:latin typeface="Cambria Math"/>
                          <a:ea typeface="Cambria Math"/>
                        </a:rPr>
                        <m:t>=1→</m:t>
                      </m:r>
                      <m:r>
                        <a:rPr lang="es-PE" sz="3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s-PE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PE" sz="32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PE" sz="32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num>
                        <m:den>
                          <m:r>
                            <a:rPr lang="es-PE" sz="3200" b="0" i="1" smtClean="0">
                              <a:latin typeface="Cambria Math"/>
                              <a:ea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s-PE" sz="3200" dirty="0">
                  <a:latin typeface="+mn-lt"/>
                </a:endParaRPr>
              </a:p>
            </p:txBody>
          </p:sp>
        </mc:Choice>
        <mc:Fallback xmlns="">
          <p:sp>
            <p:nvSpPr>
              <p:cNvPr id="6" name="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536" y="5589240"/>
                <a:ext cx="8712968" cy="10175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6 CuadroTexto"/>
          <p:cNvSpPr txBox="1"/>
          <p:nvPr/>
        </p:nvSpPr>
        <p:spPr>
          <a:xfrm>
            <a:off x="4304928" y="465313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b="1" dirty="0" smtClean="0">
                <a:solidFill>
                  <a:srgbClr val="FF0000"/>
                </a:solidFill>
                <a:latin typeface="+mn-lt"/>
              </a:rPr>
              <a:t>9/16</a:t>
            </a:r>
            <a:endParaRPr lang="es-PE" sz="32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436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CuadroTexto"/>
          <p:cNvSpPr txBox="1"/>
          <p:nvPr/>
        </p:nvSpPr>
        <p:spPr>
          <a:xfrm>
            <a:off x="272480" y="1702549"/>
            <a:ext cx="9361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600" b="1" dirty="0" smtClean="0">
                <a:latin typeface="+mn-lt"/>
              </a:rPr>
              <a:t>DISTRIBUCIÓN DE GASTOS</a:t>
            </a:r>
            <a:endParaRPr lang="es-PE" sz="3600" b="1" dirty="0">
              <a:latin typeface="+mn-lt"/>
            </a:endParaRPr>
          </a:p>
        </p:txBody>
      </p:sp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8867941"/>
              </p:ext>
            </p:extLst>
          </p:nvPr>
        </p:nvGraphicFramePr>
        <p:xfrm>
          <a:off x="1676636" y="2276872"/>
          <a:ext cx="655272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131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ES" altLang="es-PE" b="1" spc="150" dirty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OPERACIONES </a:t>
            </a:r>
            <a:r>
              <a:rPr lang="es-ES" alt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s-ES" alt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s-ES" alt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CON </a:t>
            </a:r>
            <a:r>
              <a:rPr lang="es-ES" alt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FRACCIONES I</a:t>
            </a:r>
            <a:endParaRPr lang="es-ES" altLang="es-PE" b="1" spc="150" dirty="0">
              <a:ln w="11430"/>
              <a:solidFill>
                <a:srgbClr val="F8F8F8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7 Imagen" descr="https://lanuevautp.com/wp-content/themes/lanuevautp2/images/responsive/logo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779" t="20672" r="8413" b="21154"/>
          <a:stretch/>
        </p:blipFill>
        <p:spPr bwMode="auto">
          <a:xfrm>
            <a:off x="344487" y="4725145"/>
            <a:ext cx="5138841" cy="18722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1312" y="1437449"/>
            <a:ext cx="6952545" cy="9398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PE" altLang="es-PE" dirty="0" smtClean="0"/>
              <a:t>MATEMÁTICA BÁSICA PARA LA PSICOLOGÍA</a:t>
            </a:r>
            <a:endParaRPr lang="es-PE" alt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554352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LOGRO DE LA SESIÓN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733043" y="2679192"/>
            <a:ext cx="8324414" cy="3447288"/>
          </a:xfrm>
        </p:spPr>
        <p:txBody>
          <a:bodyPr/>
          <a:lstStyle/>
          <a:p>
            <a:pPr marL="0" indent="0" algn="just">
              <a:buNone/>
            </a:pPr>
            <a:r>
              <a:rPr lang="es-ES" sz="3200" dirty="0" smtClean="0">
                <a:cs typeface="Times New Roman" pitchFamily="18" charset="0"/>
              </a:rPr>
              <a:t>Al finalizar la sesión de aprendizaje el </a:t>
            </a:r>
            <a:r>
              <a:rPr lang="es-ES" sz="3200" dirty="0">
                <a:cs typeface="Times New Roman" pitchFamily="18" charset="0"/>
              </a:rPr>
              <a:t>alumno resuelve problemas con autonomía y seguridad, cuya solución requiera del uso de </a:t>
            </a:r>
            <a:r>
              <a:rPr lang="es-ES" sz="3200" dirty="0" smtClean="0">
                <a:cs typeface="Times New Roman" pitchFamily="18" charset="0"/>
              </a:rPr>
              <a:t>números fraccionarios.</a:t>
            </a:r>
            <a:endParaRPr lang="es-ES" sz="3200" b="1" dirty="0" smtClean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s-ES" dirty="0" smtClean="0"/>
              <a:t> </a:t>
            </a:r>
            <a:endParaRPr lang="es-PE" dirty="0" smtClean="0"/>
          </a:p>
          <a:p>
            <a:pPr marL="0" indent="0" algn="ctr">
              <a:buNone/>
            </a:pPr>
            <a:endParaRPr lang="es-PE" dirty="0" smtClean="0"/>
          </a:p>
          <a:p>
            <a:endParaRPr lang="es-PE" dirty="0"/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06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a-ES" sz="3600" b="1" dirty="0" smtClean="0">
                <a:latin typeface="Trebuchet MS" pitchFamily="34" charset="0"/>
              </a:rPr>
              <a:t>    ESQUEMA </a:t>
            </a:r>
            <a:r>
              <a:rPr lang="ca-ES" sz="3600" b="1" dirty="0">
                <a:latin typeface="Trebuchet MS" pitchFamily="34" charset="0"/>
              </a:rPr>
              <a:t>DE LA </a:t>
            </a:r>
            <a:r>
              <a:rPr lang="ca-ES" sz="3600" b="1" dirty="0" smtClean="0">
                <a:latin typeface="Trebuchet MS" pitchFamily="34" charset="0"/>
              </a:rPr>
              <a:t>UNIDAD</a:t>
            </a:r>
            <a:endParaRPr lang="es-PE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3703184"/>
              </p:ext>
            </p:extLst>
          </p:nvPr>
        </p:nvGraphicFramePr>
        <p:xfrm>
          <a:off x="350488" y="1556792"/>
          <a:ext cx="9212925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 descr="Descripción: UTP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029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16496" y="2492896"/>
                <a:ext cx="9145016" cy="3888432"/>
              </a:xfrm>
            </p:spPr>
            <p:txBody>
              <a:bodyPr>
                <a:noAutofit/>
              </a:bodyPr>
              <a:lstStyle/>
              <a:p>
                <a:r>
                  <a:rPr lang="es-PE" sz="2800" dirty="0" smtClean="0"/>
                  <a:t>El </a:t>
                </a:r>
                <a:r>
                  <a:rPr lang="es-PE" sz="2800" dirty="0"/>
                  <a:t>campo de los números Racionales está conformado por todo aquel número que se puede expresar en forma de fracción. </a:t>
                </a:r>
              </a:p>
              <a:p>
                <a:pPr marL="0" indent="0">
                  <a:buNone/>
                </a:pPr>
                <a:r>
                  <a:rPr lang="es-PE" sz="2800" b="1" dirty="0"/>
                  <a:t> </a:t>
                </a:r>
                <a:endParaRPr lang="es-PE" sz="2800" dirty="0"/>
              </a:p>
              <a:p>
                <a:pPr marL="0" indent="0">
                  <a:buNone/>
                </a:pPr>
                <a:r>
                  <a:rPr lang="es-PE" sz="2800" b="1" dirty="0"/>
                  <a:t>NOTACIÓN:</a:t>
                </a:r>
              </a:p>
              <a:p>
                <a:pPr marL="0" indent="0">
                  <a:buNone/>
                </a:pPr>
                <a:r>
                  <a:rPr lang="es-PE" sz="2800" dirty="0"/>
                  <a:t>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sz="2800" b="0" i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𝑄</m:t>
                      </m:r>
                      <m:r>
                        <a:rPr lang="es-PE" sz="2800" b="0" i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s-PE" sz="280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E" sz="2800" i="1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gradFill>
                                    <a:gsLst>
                                      <a:gs pos="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  <a:gs pos="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50000">
                                        <a:schemeClr val="accent1">
                                          <a:shade val="20000"/>
                                          <a:satMod val="300000"/>
                                        </a:schemeClr>
                                      </a:gs>
                                      <a:gs pos="7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10000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PE" sz="2800" b="0" i="1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gradFill>
                                    <a:gsLst>
                                      <a:gs pos="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  <a:gs pos="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50000">
                                        <a:schemeClr val="accent1">
                                          <a:shade val="20000"/>
                                          <a:satMod val="300000"/>
                                        </a:schemeClr>
                                      </a:gs>
                                      <a:gs pos="7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10000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latin typeface="Cambria Math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s-PE" sz="2800" b="0" i="1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gradFill>
                                    <a:gsLst>
                                      <a:gs pos="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  <a:gs pos="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50000">
                                        <a:schemeClr val="accent1">
                                          <a:shade val="20000"/>
                                          <a:satMod val="300000"/>
                                        </a:schemeClr>
                                      </a:gs>
                                      <a:gs pos="7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10000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  <m:r>
                            <a:rPr lang="es-PE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/ </m:t>
                          </m:r>
                          <m:r>
                            <a:rPr lang="es-PE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𝑎</m:t>
                          </m:r>
                          <m:r>
                            <a:rPr lang="es-PE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,</m:t>
                          </m:r>
                          <m:r>
                            <a:rPr lang="es-PE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𝑏</m:t>
                          </m:r>
                          <m:r>
                            <a:rPr lang="es-PE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 ∈</m:t>
                          </m:r>
                          <m:r>
                            <a:rPr lang="es-PE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ℤ</m:t>
                          </m:r>
                          <m:r>
                            <a:rPr lang="es-PE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 ⋀ </m:t>
                          </m:r>
                          <m:r>
                            <a:rPr lang="es-PE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𝑏</m:t>
                          </m:r>
                          <m:r>
                            <a:rPr lang="es-PE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≠0</m:t>
                          </m:r>
                        </m:e>
                      </m:d>
                    </m:oMath>
                  </m:oMathPara>
                </a14:m>
                <a:endParaRPr lang="es-PE" sz="28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6496" y="2492896"/>
                <a:ext cx="9145016" cy="3888432"/>
              </a:xfrm>
              <a:blipFill rotWithShape="1">
                <a:blip r:embed="rId2"/>
                <a:stretch>
                  <a:fillRect l="-1333" t="-2038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770376"/>
            <a:ext cx="8915400" cy="858424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PE" b="1" spc="150" dirty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NÚMEROS RACIONALES</a:t>
            </a:r>
          </a:p>
        </p:txBody>
      </p:sp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239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95300" y="842384"/>
            <a:ext cx="8915400" cy="858424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PE" b="1" spc="150" dirty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DEFINICIÓN DE LA FRACCIÓN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2 Marcador de contenido"/>
              <p:cNvSpPr txBox="1">
                <a:spLocks/>
              </p:cNvSpPr>
              <p:nvPr/>
            </p:nvSpPr>
            <p:spPr>
              <a:xfrm>
                <a:off x="344488" y="2420888"/>
                <a:ext cx="9217024" cy="432048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7432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576263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55663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78308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10312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42316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s-MX" sz="2800" dirty="0"/>
                  <a:t>Una fracción es la división indicada de dos números enteros positivos de la forma a/b, con la condición de que al efectuar dicha división se obtenga siempre un número decimal</a:t>
                </a:r>
                <a:r>
                  <a:rPr lang="es-MX" sz="2800" dirty="0" smtClean="0"/>
                  <a:t>.</a:t>
                </a:r>
              </a:p>
              <a:p>
                <a:pPr marL="0" indent="0">
                  <a:buNone/>
                </a:pPr>
                <a:endParaRPr lang="es-PE" sz="2000" dirty="0"/>
              </a:p>
              <a:p>
                <a:pPr marL="0" indent="0" algn="ctr">
                  <a:buNone/>
                </a:pPr>
                <a:r>
                  <a:rPr lang="es-MX" sz="28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 </a:t>
                </a:r>
                <a14:m>
                  <m:oMath xmlns:m="http://schemas.openxmlformats.org/officeDocument/2006/math">
                    <m:r>
                      <a:rPr lang="es-MX" sz="2800" b="1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latin typeface="Cambria Math"/>
                      </a:rPr>
                      <m:t>𝑓</m:t>
                    </m:r>
                    <m:r>
                      <a:rPr lang="es-MX" sz="2800" b="0" i="1" smtClean="0">
                        <a:ln w="24500" cmpd="dbl">
                          <a:solidFill>
                            <a:schemeClr val="accent2">
                              <a:shade val="85000"/>
                              <a:satMod val="155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accent2"/>
                        </a:solidFill>
                        <a:effectLst/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PE" sz="2800" b="1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  <a:gs pos="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50000">
                                  <a:schemeClr val="accent1">
                                    <a:shade val="20000"/>
                                    <a:satMod val="300000"/>
                                  </a:schemeClr>
                                </a:gs>
                                <a:gs pos="7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10000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</a:gsLst>
                              <a:lin ang="5400000"/>
                            </a:gradFill>
                            <a:latin typeface="Cambria Math"/>
                          </a:rPr>
                        </m:ctrlPr>
                      </m:fPr>
                      <m:num>
                        <m:r>
                          <a:rPr lang="es-MX" sz="2800" b="1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  <a:gs pos="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50000">
                                  <a:schemeClr val="accent1">
                                    <a:shade val="20000"/>
                                    <a:satMod val="300000"/>
                                  </a:schemeClr>
                                </a:gs>
                                <a:gs pos="7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10000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</a:gsLst>
                              <a:lin ang="5400000"/>
                            </a:gra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s-MX" sz="2800" b="1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  <a:gs pos="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50000">
                                  <a:schemeClr val="accent1">
                                    <a:shade val="20000"/>
                                    <a:satMod val="300000"/>
                                  </a:schemeClr>
                                </a:gs>
                                <a:gs pos="7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10000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</a:gsLst>
                              <a:lin ang="5400000"/>
                            </a:gradFill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s-MX" sz="2800" b="0" i="1" smtClean="0">
                        <a:ln w="24500" cmpd="dbl">
                          <a:solidFill>
                            <a:schemeClr val="accent2">
                              <a:shade val="85000"/>
                              <a:satMod val="155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accent2"/>
                        </a:solidFill>
                        <a:effectLst/>
                        <a:latin typeface="Cambria Math"/>
                      </a:rPr>
                      <m:t>=</m:t>
                    </m:r>
                    <m:r>
                      <a:rPr lang="es-MX" sz="2800" b="1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latin typeface="Cambria Math"/>
                      </a:rPr>
                      <m:t>𝑛</m:t>
                    </m:r>
                    <m:r>
                      <a:rPr lang="es-MX" sz="2800" b="1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latin typeface="Cambria Math"/>
                      </a:rPr>
                      <m:t>ú</m:t>
                    </m:r>
                    <m:r>
                      <a:rPr lang="es-MX" sz="2800" b="1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latin typeface="Cambria Math"/>
                      </a:rPr>
                      <m:t>𝑚𝑒𝑟𝑜</m:t>
                    </m:r>
                    <m:r>
                      <a:rPr lang="es-MX" sz="2800" b="1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latin typeface="Cambria Math"/>
                      </a:rPr>
                      <m:t> </m:t>
                    </m:r>
                    <m:r>
                      <a:rPr lang="es-MX" sz="2800" b="1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latin typeface="Cambria Math"/>
                      </a:rPr>
                      <m:t>𝑑𝑒𝑐𝑖𝑚𝑎𝑙</m:t>
                    </m:r>
                  </m:oMath>
                </a14:m>
                <a:endParaRPr lang="es-PE" sz="28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  <a:p>
                <a:r>
                  <a:rPr lang="es-MX" sz="2800" dirty="0" smtClean="0"/>
                  <a:t>Donde</a:t>
                </a:r>
                <a:r>
                  <a:rPr lang="es-MX" sz="2800" dirty="0"/>
                  <a:t>:</a:t>
                </a:r>
                <a:endParaRPr lang="es-PE" sz="2800" dirty="0"/>
              </a:p>
              <a:p>
                <a:pPr marL="0" indent="0">
                  <a:buNone/>
                </a:pPr>
                <a:r>
                  <a:rPr lang="es-MX" b="1" dirty="0"/>
                  <a:t>a</a:t>
                </a:r>
                <a:r>
                  <a:rPr lang="es-MX" dirty="0"/>
                  <a:t>: numerador</a:t>
                </a:r>
                <a:endParaRPr lang="es-PE" dirty="0"/>
              </a:p>
              <a:p>
                <a:pPr marL="0" indent="0">
                  <a:buNone/>
                </a:pPr>
                <a:r>
                  <a:rPr lang="es-MX" b="1" dirty="0"/>
                  <a:t>b</a:t>
                </a:r>
                <a:r>
                  <a:rPr lang="es-MX" dirty="0"/>
                  <a:t>: denominador</a:t>
                </a:r>
                <a:endParaRPr lang="es-PE" dirty="0"/>
              </a:p>
              <a:p>
                <a:pPr marL="0" indent="0" algn="r">
                  <a:buNone/>
                </a:pPr>
                <a:r>
                  <a:rPr lang="es-MX" sz="2000" i="1" dirty="0"/>
                  <a:t>Además: a y b </a:t>
                </a:r>
                <a:r>
                  <a:rPr lang="es-MX" sz="2000" i="1" dirty="0">
                    <a:sym typeface="Symbol"/>
                  </a:rPr>
                  <a:t></a:t>
                </a:r>
                <a:r>
                  <a:rPr lang="es-MX" sz="2000" i="1" dirty="0"/>
                  <a:t> Z , b ≠ 0</a:t>
                </a:r>
                <a:endParaRPr lang="es-PE" sz="2000" dirty="0"/>
              </a:p>
            </p:txBody>
          </p:sp>
        </mc:Choice>
        <mc:Fallback xmlns="">
          <p:sp>
            <p:nvSpPr>
              <p:cNvPr id="9" name="2 Marcador de contenid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488" y="2420888"/>
                <a:ext cx="9217024" cy="4320480"/>
              </a:xfrm>
              <a:prstGeom prst="rect">
                <a:avLst/>
              </a:prstGeom>
              <a:blipFill rotWithShape="1">
                <a:blip r:embed="rId2"/>
                <a:stretch>
                  <a:fillRect l="-1390" t="-1269" r="-728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86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95300" y="554352"/>
            <a:ext cx="8915400" cy="858424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PE" b="1" spc="150" dirty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EJEMPLOS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944740" y="2675467"/>
                <a:ext cx="5520428" cy="3450696"/>
              </a:xfrm>
            </p:spPr>
            <p:txBody>
              <a:bodyPr/>
              <a:lstStyle/>
              <a:p>
                <a:r>
                  <a:rPr lang="es-PE" dirty="0"/>
                  <a:t>Son fracciones</a:t>
                </a:r>
                <a:r>
                  <a:rPr lang="es-PE" dirty="0" smtClean="0"/>
                  <a:t>:</a:t>
                </a:r>
              </a:p>
              <a:p>
                <a:endParaRPr lang="es-PE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MX" i="1">
                              <a:latin typeface="Cambria Math"/>
                            </a:rPr>
                            <m:t>32</m:t>
                          </m:r>
                        </m:num>
                        <m:den>
                          <m:r>
                            <a:rPr lang="es-MX" i="1">
                              <a:latin typeface="Cambria Math"/>
                            </a:rPr>
                            <m:t>24</m:t>
                          </m:r>
                        </m:den>
                      </m:f>
                      <m:r>
                        <a:rPr lang="es-MX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MX" i="1">
                              <a:latin typeface="Cambria Math"/>
                            </a:rPr>
                            <m:t>52</m:t>
                          </m:r>
                        </m:num>
                        <m:den>
                          <m:r>
                            <a:rPr lang="es-MX" i="1">
                              <a:latin typeface="Cambria Math"/>
                            </a:rPr>
                            <m:t>22</m:t>
                          </m:r>
                        </m:den>
                      </m:f>
                      <m:r>
                        <a:rPr lang="es-MX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MX" i="1">
                              <a:latin typeface="Cambria Math"/>
                            </a:rPr>
                            <m:t>4335</m:t>
                          </m:r>
                        </m:num>
                        <m:den>
                          <m:r>
                            <a:rPr lang="es-MX" i="1">
                              <a:latin typeface="Cambria Math"/>
                            </a:rPr>
                            <m:t>222</m:t>
                          </m:r>
                        </m:den>
                      </m:f>
                    </m:oMath>
                  </m:oMathPara>
                </a14:m>
                <a:endParaRPr lang="es-PE" dirty="0"/>
              </a:p>
              <a:p>
                <a:pPr marL="0" indent="0">
                  <a:buNone/>
                </a:pPr>
                <a:r>
                  <a:rPr lang="es-MX" dirty="0"/>
                  <a:t> </a:t>
                </a:r>
                <a:endParaRPr lang="es-PE" dirty="0"/>
              </a:p>
              <a:p>
                <a:r>
                  <a:rPr lang="es-MX" dirty="0"/>
                  <a:t>No son fracciones: </a:t>
                </a:r>
                <a:endParaRPr lang="es-MX" dirty="0" smtClean="0"/>
              </a:p>
              <a:p>
                <a:endParaRPr lang="es-PE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>
                          <a:latin typeface="Cambria Math"/>
                        </a:rPr>
                        <m:t>𝜋</m:t>
                      </m:r>
                      <m:r>
                        <a:rPr lang="es-PE" i="1">
                          <a:latin typeface="Cambria Math"/>
                        </a:rPr>
                        <m:t>;</m:t>
                      </m:r>
                      <m:rad>
                        <m:radPr>
                          <m:degHide m:val="on"/>
                          <m:ctrlPr>
                            <a:rPr lang="es-PE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s-PE" i="1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s-PE" i="1">
                          <a:latin typeface="Cambria Math"/>
                        </a:rPr>
                        <m:t>;</m:t>
                      </m:r>
                      <m:r>
                        <a:rPr lang="es-PE" i="1">
                          <a:latin typeface="Cambria Math"/>
                        </a:rPr>
                        <m:t>𝑠𝑒𝑛</m:t>
                      </m:r>
                      <m:r>
                        <a:rPr lang="es-PE" i="1">
                          <a:latin typeface="Cambria Math"/>
                        </a:rPr>
                        <m:t>(45°)</m:t>
                      </m:r>
                    </m:oMath>
                  </m:oMathPara>
                </a14:m>
                <a:endParaRPr lang="es-PE" dirty="0"/>
              </a:p>
              <a:p>
                <a:endParaRPr lang="es-PE" dirty="0"/>
              </a:p>
            </p:txBody>
          </p:sp>
        </mc:Choice>
        <mc:Fallback xmlns="">
          <p:sp>
            <p:nvSpPr>
              <p:cNvPr id="4" name="3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44740" y="2675467"/>
                <a:ext cx="5520428" cy="3450696"/>
              </a:xfrm>
              <a:blipFill rotWithShape="1">
                <a:blip r:embed="rId2"/>
                <a:stretch>
                  <a:fillRect l="-1766" t="-1943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www.colegioglenndoman.edu.co/imagenes%20aula%202013/matem-2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064" y="3212976"/>
            <a:ext cx="3600400" cy="256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4 Imagen" descr="Descripción: UT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313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95300" y="952136"/>
            <a:ext cx="8915400" cy="1252728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PE" sz="3600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CLASIFICACIÓN DE LAS FRACCIONES POR LA COMPARACIÓN DE SUS TÉRMINOS</a:t>
            </a:r>
            <a:endParaRPr lang="es-PE" sz="3600" b="1" spc="150" dirty="0">
              <a:ln w="11430"/>
              <a:solidFill>
                <a:srgbClr val="F8F8F8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Marcador de contenido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733043" y="2463168"/>
                <a:ext cx="4140708" cy="399016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s-PE" b="1" dirty="0"/>
                  <a:t>PROPIAS</a:t>
                </a:r>
              </a:p>
              <a:p>
                <a:pPr marL="0" indent="0">
                  <a:buNone/>
                </a:pPr>
                <a:r>
                  <a:rPr lang="es-PE" dirty="0"/>
                  <a:t> </a:t>
                </a:r>
              </a:p>
              <a:p>
                <a:pPr marL="0" indent="0">
                  <a:buNone/>
                </a:pPr>
                <a:r>
                  <a:rPr lang="es-PE" dirty="0"/>
                  <a:t>Una fracción es propia cuando el numerador es menor que el denominador. El valor de una fracción propia es menor que 1.   Ejemplo:</a:t>
                </a:r>
              </a:p>
              <a:p>
                <a:pPr marL="0" indent="0">
                  <a:buNone/>
                </a:pPr>
                <a:r>
                  <a:rPr lang="es-PE" dirty="0"/>
                  <a:t>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242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131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222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43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44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4554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5678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r>
                        <a:rPr lang="es-PE" i="1">
                          <a:latin typeface="Cambria Math"/>
                        </a:rPr>
                        <m:t>𝑒𝑡𝑐</m:t>
                      </m:r>
                      <m:r>
                        <a:rPr lang="es-PE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s-PE" dirty="0"/>
              </a:p>
              <a:p>
                <a:pPr marL="0" indent="0">
                  <a:buNone/>
                </a:pPr>
                <a:endParaRPr lang="es-PE" dirty="0"/>
              </a:p>
            </p:txBody>
          </p:sp>
        </mc:Choice>
        <mc:Fallback xmlns="">
          <p:sp>
            <p:nvSpPr>
              <p:cNvPr id="5" name="4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733043" y="2463168"/>
                <a:ext cx="4140708" cy="3990168"/>
              </a:xfrm>
              <a:blipFill rotWithShape="1">
                <a:blip r:embed="rId2"/>
                <a:stretch>
                  <a:fillRect l="-2209" t="-1221" r="-6480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Marcador de contenido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5032248" y="2463168"/>
                <a:ext cx="4140708" cy="399016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s-PE" b="1" dirty="0"/>
                  <a:t>IMPROPIAS</a:t>
                </a:r>
              </a:p>
              <a:p>
                <a:pPr marL="0" indent="0">
                  <a:buNone/>
                </a:pPr>
                <a:r>
                  <a:rPr lang="es-PE" dirty="0"/>
                  <a:t> </a:t>
                </a:r>
              </a:p>
              <a:p>
                <a:pPr marL="0" indent="0">
                  <a:buNone/>
                </a:pPr>
                <a:r>
                  <a:rPr lang="es-PE" dirty="0"/>
                  <a:t>Una fracción es impropia cuando el numerador es mayor que el denominador. El valor de una fracción impropia es mayor que 1. Ejemplo</a:t>
                </a:r>
                <a:r>
                  <a:rPr lang="es-PE" dirty="0" smtClean="0"/>
                  <a:t>:</a:t>
                </a:r>
              </a:p>
              <a:p>
                <a:pPr marL="0" indent="0">
                  <a:buNone/>
                </a:pPr>
                <a:endParaRPr lang="es-PE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12676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242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131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22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44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43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es-P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14554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5000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;</m:t>
                      </m:r>
                      <m:r>
                        <a:rPr lang="es-PE" i="1">
                          <a:latin typeface="Cambria Math"/>
                        </a:rPr>
                        <m:t>𝑒𝑡𝑐</m:t>
                      </m:r>
                      <m:r>
                        <a:rPr lang="es-PE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s-PE" dirty="0"/>
              </a:p>
              <a:p>
                <a:pPr marL="0" indent="0">
                  <a:buNone/>
                </a:pPr>
                <a:endParaRPr lang="es-PE" dirty="0"/>
              </a:p>
            </p:txBody>
          </p:sp>
        </mc:Choice>
        <mc:Fallback xmlns="">
          <p:sp>
            <p:nvSpPr>
              <p:cNvPr id="6" name="5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5032248" y="2463168"/>
                <a:ext cx="4140708" cy="3990168"/>
              </a:xfrm>
              <a:blipFill rotWithShape="1">
                <a:blip r:embed="rId3"/>
                <a:stretch>
                  <a:fillRect l="-2356" t="-1221" r="-2798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6 Imagen" descr="Descripción: UT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022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419e6ff21bca8e68e387d48dbab5f2b86a2c5d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Matematica">
      <a:dk1>
        <a:sysClr val="windowText" lastClr="000000"/>
      </a:dk1>
      <a:lt1>
        <a:srgbClr val="FFFFFF"/>
      </a:lt1>
      <a:dk2>
        <a:srgbClr val="0F243E"/>
      </a:dk2>
      <a:lt2>
        <a:srgbClr val="E7EDF5"/>
      </a:lt2>
      <a:accent1>
        <a:srgbClr val="28466A"/>
      </a:accent1>
      <a:accent2>
        <a:srgbClr val="C0504D"/>
      </a:accent2>
      <a:accent3>
        <a:srgbClr val="3D6AA1"/>
      </a:accent3>
      <a:accent4>
        <a:srgbClr val="B2A2C7"/>
      </a:accent4>
      <a:accent5>
        <a:srgbClr val="92CDD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</TotalTime>
  <Words>554</Words>
  <Application>Microsoft Office PowerPoint</Application>
  <PresentationFormat>A4 (210 x 297 mm)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Forma de onda</vt:lpstr>
      <vt:lpstr>Presentación de PowerPoint</vt:lpstr>
      <vt:lpstr>Presentación de PowerPoint</vt:lpstr>
      <vt:lpstr>OPERACIONES  CON FRACCIONES I</vt:lpstr>
      <vt:lpstr>LOGRO DE LA SESIÓN</vt:lpstr>
      <vt:lpstr>    ESQUEMA DE LA UNIDAD</vt:lpstr>
      <vt:lpstr>NÚMEROS RACIONALES</vt:lpstr>
      <vt:lpstr>DEFINICIÓN DE LA FRACCIÓN</vt:lpstr>
      <vt:lpstr>EJEMPLOS</vt:lpstr>
      <vt:lpstr>CLASIFICACIÓN DE LAS FRACCIONES POR LA COMPARACIÓN DE SUS TÉRMINOS</vt:lpstr>
      <vt:lpstr>CLASIFICACIÓN DE LAS FRACCIONES POR SU DENOMINADOR</vt:lpstr>
      <vt:lpstr>CLASIFICACIÓN DE LAS FRACCIONES POR  EL GRUPO DE FRACCIONES</vt:lpstr>
      <vt:lpstr>CLASIFICACIÓN DE LAS FRACCIONES POR  LOS DIVISORES COMUNES ENTRE SUS TÉRMINOS</vt:lpstr>
      <vt:lpstr>CLASIFICACIÓN DE LAS FRACCIONES</vt:lpstr>
      <vt:lpstr>EJERCICIOS EXPLICATIVOS</vt:lpstr>
      <vt:lpstr>EJERCICIOS EXPLICATIVOS</vt:lpstr>
      <vt:lpstr>EJERCICIOS EXPLICATIVOS</vt:lpstr>
      <vt:lpstr>¡Ahora todos a practicar!</vt:lpstr>
      <vt:lpstr>EJERCICIO RETO 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</dc:title>
  <dc:creator>UNIVERSIDAD TECNOLOGICA DEL PERU</dc:creator>
  <cp:lastModifiedBy>Marlene Mendoza</cp:lastModifiedBy>
  <cp:revision>91</cp:revision>
  <dcterms:created xsi:type="dcterms:W3CDTF">2005-04-11T11:51:12Z</dcterms:created>
  <dcterms:modified xsi:type="dcterms:W3CDTF">2016-04-21T17:00:40Z</dcterms:modified>
</cp:coreProperties>
</file>