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21"/>
  </p:notesMasterIdLst>
  <p:sldIdLst>
    <p:sldId id="317" r:id="rId2"/>
    <p:sldId id="273" r:id="rId3"/>
    <p:sldId id="307" r:id="rId4"/>
    <p:sldId id="312" r:id="rId5"/>
    <p:sldId id="299" r:id="rId6"/>
    <p:sldId id="297" r:id="rId7"/>
    <p:sldId id="302" r:id="rId8"/>
    <p:sldId id="298" r:id="rId9"/>
    <p:sldId id="300" r:id="rId10"/>
    <p:sldId id="295" r:id="rId11"/>
    <p:sldId id="301" r:id="rId12"/>
    <p:sldId id="303" r:id="rId13"/>
    <p:sldId id="304" r:id="rId14"/>
    <p:sldId id="305" r:id="rId15"/>
    <p:sldId id="309" r:id="rId16"/>
    <p:sldId id="310" r:id="rId17"/>
    <p:sldId id="311" r:id="rId18"/>
    <p:sldId id="313" r:id="rId19"/>
    <p:sldId id="316" r:id="rId20"/>
  </p:sldIdLst>
  <p:sldSz cx="9906000" cy="6858000" type="A4"/>
  <p:notesSz cx="6858000" cy="9144000"/>
  <p:custDataLst>
    <p:tags r:id="rId22"/>
  </p:custDataLst>
  <p:defaultTextStyle>
    <a:defPPr>
      <a:defRPr lang="es-E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3333FF"/>
    <a:srgbClr val="FF0000"/>
    <a:srgbClr val="FF0066"/>
    <a:srgbClr val="0000FF"/>
    <a:srgbClr val="6600FF"/>
    <a:srgbClr val="FFCC66"/>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5252" autoAdjust="0"/>
  </p:normalViewPr>
  <p:slideViewPr>
    <p:cSldViewPr>
      <p:cViewPr>
        <p:scale>
          <a:sx n="84" d="100"/>
          <a:sy n="84" d="100"/>
        </p:scale>
        <p:origin x="-456" y="51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10C1AD-0DC5-4277-9ECA-CC292663C1BE}" type="doc">
      <dgm:prSet loTypeId="urn:microsoft.com/office/officeart/2005/8/layout/hierarchy1" loCatId="hierarchy" qsTypeId="urn:microsoft.com/office/officeart/2005/8/quickstyle/3d1" qsCatId="3D" csTypeId="urn:microsoft.com/office/officeart/2005/8/colors/colorful1#1" csCatId="colorful" phldr="1"/>
      <dgm:spPr/>
      <dgm:t>
        <a:bodyPr/>
        <a:lstStyle/>
        <a:p>
          <a:endParaRPr lang="es-PE"/>
        </a:p>
      </dgm:t>
    </dgm:pt>
    <dgm:pt modelId="{B50BB0C5-4E1B-4570-B7DA-5EA117BEFB16}">
      <dgm:prSet phldrT="[Texto]" custT="1"/>
      <dgm:spPr>
        <a:solidFill>
          <a:srgbClr val="FFFF00">
            <a:alpha val="90000"/>
          </a:srgbClr>
        </a:solidFill>
      </dgm:spPr>
      <dgm:t>
        <a:bodyPr/>
        <a:lstStyle/>
        <a:p>
          <a:pPr rtl="0"/>
          <a:r>
            <a:rPr lang="es-PE" sz="1600" b="1" dirty="0" smtClean="0">
              <a:latin typeface="Times New Roman" pitchFamily="18" charset="0"/>
              <a:cs typeface="Times New Roman" pitchFamily="18" charset="0"/>
            </a:rPr>
            <a:t>INTRODUCCIÓN A LOS NÚMEROS REALES</a:t>
          </a:r>
          <a:endParaRPr lang="es-PE" sz="1600" b="1" dirty="0">
            <a:latin typeface="Times New Roman" pitchFamily="18" charset="0"/>
            <a:cs typeface="Times New Roman" pitchFamily="18" charset="0"/>
          </a:endParaRPr>
        </a:p>
      </dgm:t>
    </dgm:pt>
    <dgm:pt modelId="{51830B18-B0B6-438B-A68B-BD27C640682E}" type="sibTrans" cxnId="{B46004CF-467D-41FE-8846-E27B4DB3A61B}">
      <dgm:prSet/>
      <dgm:spPr/>
      <dgm:t>
        <a:bodyPr/>
        <a:lstStyle/>
        <a:p>
          <a:endParaRPr lang="es-PE"/>
        </a:p>
      </dgm:t>
    </dgm:pt>
    <dgm:pt modelId="{14C6C557-8CF9-4539-8914-59CF11FB3DEA}" type="parTrans" cxnId="{B46004CF-467D-41FE-8846-E27B4DB3A61B}">
      <dgm:prSet/>
      <dgm:spPr/>
      <dgm:t>
        <a:bodyPr/>
        <a:lstStyle/>
        <a:p>
          <a:endParaRPr lang="es-PE"/>
        </a:p>
      </dgm:t>
    </dgm:pt>
    <dgm:pt modelId="{3CA1CAD9-60C4-4DC3-8A1E-4C16B3DB2FE4}">
      <dgm:prSet phldrT="[Texto]" custT="1"/>
      <dgm:spPr>
        <a:solidFill>
          <a:srgbClr val="FFFF00">
            <a:alpha val="90000"/>
          </a:srgbClr>
        </a:solidFill>
      </dgm:spPr>
      <dgm:t>
        <a:bodyPr/>
        <a:lstStyle/>
        <a:p>
          <a:pPr algn="l" rtl="0"/>
          <a:r>
            <a:rPr kumimoji="0" lang="es-PE" sz="1600" b="1" i="0" u="none" strike="noStrike" cap="none" spc="0" normalizeH="0" baseline="0" noProof="0" dirty="0" smtClean="0">
              <a:ln/>
              <a:effectLst/>
              <a:uLnTx/>
              <a:uFillTx/>
              <a:latin typeface="Times New Roman" pitchFamily="18" charset="0"/>
              <a:ea typeface="+mj-ea"/>
              <a:cs typeface="Times New Roman" pitchFamily="18" charset="0"/>
            </a:rPr>
            <a:t>OPERACIONES CON ENTEROS</a:t>
          </a:r>
        </a:p>
      </dgm:t>
    </dgm:pt>
    <dgm:pt modelId="{F7871A60-3AA1-42C0-B9E4-56D9FC46F62C}" type="sibTrans" cxnId="{23977D96-6E7D-4FB8-AF2B-BA0D888C3C77}">
      <dgm:prSet/>
      <dgm:spPr/>
      <dgm:t>
        <a:bodyPr/>
        <a:lstStyle/>
        <a:p>
          <a:endParaRPr lang="es-PE"/>
        </a:p>
      </dgm:t>
    </dgm:pt>
    <dgm:pt modelId="{86F78832-BBB5-4A3B-8E9E-720B8DC7CA31}" type="parTrans" cxnId="{23977D96-6E7D-4FB8-AF2B-BA0D888C3C77}">
      <dgm:prSet/>
      <dgm:spPr/>
      <dgm:t>
        <a:bodyPr/>
        <a:lstStyle/>
        <a:p>
          <a:endParaRPr lang="es-PE"/>
        </a:p>
      </dgm:t>
    </dgm:pt>
    <dgm:pt modelId="{954E80D3-6A2D-4845-B233-CFCE7EA5B437}">
      <dgm:prSet custT="1"/>
      <dgm:spPr>
        <a:solidFill>
          <a:srgbClr val="00B050">
            <a:alpha val="90000"/>
          </a:srgbClr>
        </a:solidFill>
      </dgm:spPr>
      <dgm:t>
        <a:bodyPr/>
        <a:lstStyle/>
        <a:p>
          <a:pPr algn="just"/>
          <a:r>
            <a:rPr kumimoji="0" lang="es-PE" sz="1600" b="1" i="0" u="none" strike="noStrike" cap="none" spc="0" normalizeH="0" noProof="0" dirty="0" smtClean="0">
              <a:ln/>
              <a:effectLst/>
              <a:uLnTx/>
              <a:uFillTx/>
              <a:latin typeface="Times New Roman" pitchFamily="18" charset="0"/>
              <a:ea typeface="+mj-ea"/>
              <a:cs typeface="Times New Roman" pitchFamily="18" charset="0"/>
            </a:rPr>
            <a:t>OPERACIONES CON DECIMALES</a:t>
          </a:r>
        </a:p>
      </dgm:t>
    </dgm:pt>
    <dgm:pt modelId="{FD019D2F-72BA-4079-A715-28CF06F23B1A}" type="sibTrans" cxnId="{E007B3C4-3292-49FC-A297-6697B251F1CF}">
      <dgm:prSet/>
      <dgm:spPr/>
      <dgm:t>
        <a:bodyPr/>
        <a:lstStyle/>
        <a:p>
          <a:endParaRPr lang="es-MX"/>
        </a:p>
      </dgm:t>
    </dgm:pt>
    <dgm:pt modelId="{E4435219-CF2D-4F86-83DB-B2E10A55A540}" type="parTrans" cxnId="{E007B3C4-3292-49FC-A297-6697B251F1CF}">
      <dgm:prSet/>
      <dgm:spPr/>
      <dgm:t>
        <a:bodyPr/>
        <a:lstStyle/>
        <a:p>
          <a:endParaRPr lang="es-MX"/>
        </a:p>
      </dgm:t>
    </dgm:pt>
    <dgm:pt modelId="{0C7ED09F-8048-41B8-BDCB-3A6B103FD97B}">
      <dgm:prSet custT="1"/>
      <dgm:spPr>
        <a:solidFill>
          <a:srgbClr val="00B050">
            <a:alpha val="90000"/>
          </a:srgbClr>
        </a:solidFill>
      </dgm:spPr>
      <dgm:t>
        <a:bodyPr anchor="ctr" anchorCtr="1"/>
        <a:lstStyle/>
        <a:p>
          <a:pPr algn="l" rtl="0"/>
          <a:endParaRPr kumimoji="0" lang="es-PE" sz="1600" b="1" i="0" u="none" strike="noStrike" cap="none" spc="0" normalizeH="0" noProof="0" dirty="0" smtClean="0">
            <a:ln/>
            <a:effectLst/>
            <a:uLnTx/>
            <a:uFillTx/>
            <a:latin typeface="Times New Roman" pitchFamily="18" charset="0"/>
            <a:ea typeface="+mj-ea"/>
            <a:cs typeface="Times New Roman" pitchFamily="18" charset="0"/>
          </a:endParaRPr>
        </a:p>
        <a:p>
          <a:pPr algn="l" rtl="0"/>
          <a:endParaRPr kumimoji="0" lang="es-PE" sz="1600" b="1" i="0" u="none" strike="noStrike" cap="none" spc="0" normalizeH="0" noProof="0" smtClean="0">
            <a:ln/>
            <a:effectLst/>
            <a:uLnTx/>
            <a:uFillTx/>
            <a:latin typeface="Times New Roman" pitchFamily="18" charset="0"/>
            <a:ea typeface="+mj-ea"/>
            <a:cs typeface="Times New Roman" pitchFamily="18" charset="0"/>
          </a:endParaRPr>
        </a:p>
        <a:p>
          <a:pPr algn="l" rtl="0"/>
          <a:r>
            <a:rPr kumimoji="0" lang="es-PE" sz="1600" b="1" i="0" u="none" strike="noStrike" cap="none" spc="0" normalizeH="0" noProof="0" smtClean="0">
              <a:ln/>
              <a:effectLst/>
              <a:uLnTx/>
              <a:uFillTx/>
              <a:latin typeface="Times New Roman" pitchFamily="18" charset="0"/>
              <a:ea typeface="+mj-ea"/>
              <a:cs typeface="Times New Roman" pitchFamily="18" charset="0"/>
            </a:rPr>
            <a:t>OPERACIONES </a:t>
          </a:r>
          <a:r>
            <a:rPr kumimoji="0" lang="es-PE" sz="1600" b="1" i="0" u="none" strike="noStrike" cap="none" spc="0" normalizeH="0" noProof="0" dirty="0" smtClean="0">
              <a:ln/>
              <a:effectLst/>
              <a:uLnTx/>
              <a:uFillTx/>
              <a:latin typeface="Times New Roman" pitchFamily="18" charset="0"/>
              <a:ea typeface="+mj-ea"/>
              <a:cs typeface="Times New Roman" pitchFamily="18" charset="0"/>
            </a:rPr>
            <a:t>CON FRACCIONES</a:t>
          </a:r>
        </a:p>
        <a:p>
          <a:pPr algn="l" rtl="0"/>
          <a:endParaRPr kumimoji="0" lang="es-PE" sz="1400" b="0" i="0" u="none" strike="noStrike" cap="none" spc="0" normalizeH="0" baseline="0" noProof="0" dirty="0" smtClean="0">
            <a:ln/>
            <a:effectLst/>
            <a:uLnTx/>
            <a:uFillTx/>
            <a:latin typeface="Times New Roman" pitchFamily="18" charset="0"/>
            <a:ea typeface="+mj-ea"/>
            <a:cs typeface="Times New Roman" pitchFamily="18" charset="0"/>
          </a:endParaRPr>
        </a:p>
        <a:p>
          <a:pPr algn="l" rtl="0"/>
          <a:endParaRPr kumimoji="0" lang="es-PE" sz="1400" b="0" i="0" u="none" strike="noStrike" cap="none" spc="0" normalizeH="0" baseline="0" noProof="0" dirty="0" smtClean="0">
            <a:ln/>
            <a:effectLst/>
            <a:uLnTx/>
            <a:uFillTx/>
            <a:latin typeface="Times New Roman" pitchFamily="18" charset="0"/>
            <a:ea typeface="+mj-ea"/>
            <a:cs typeface="Times New Roman" pitchFamily="18" charset="0"/>
          </a:endParaRPr>
        </a:p>
      </dgm:t>
    </dgm:pt>
    <dgm:pt modelId="{E70028C2-B5CA-41B9-A3A2-857964F6959B}" type="sibTrans" cxnId="{E9AB3E65-7B43-4A7A-9544-4EA47078C307}">
      <dgm:prSet/>
      <dgm:spPr/>
      <dgm:t>
        <a:bodyPr/>
        <a:lstStyle/>
        <a:p>
          <a:endParaRPr lang="es-PE"/>
        </a:p>
      </dgm:t>
    </dgm:pt>
    <dgm:pt modelId="{96756C56-8E08-4BC2-9C72-825CF6A94C71}" type="parTrans" cxnId="{E9AB3E65-7B43-4A7A-9544-4EA47078C307}">
      <dgm:prSet/>
      <dgm:spPr/>
      <dgm:t>
        <a:bodyPr/>
        <a:lstStyle/>
        <a:p>
          <a:endParaRPr lang="es-PE"/>
        </a:p>
      </dgm:t>
    </dgm:pt>
    <dgm:pt modelId="{13D5FBB9-9847-4EE8-B71E-08F4655D9C8B}" type="pres">
      <dgm:prSet presAssocID="{6D10C1AD-0DC5-4277-9ECA-CC292663C1BE}" presName="hierChild1" presStyleCnt="0">
        <dgm:presLayoutVars>
          <dgm:chPref val="1"/>
          <dgm:dir/>
          <dgm:animOne val="branch"/>
          <dgm:animLvl val="lvl"/>
          <dgm:resizeHandles/>
        </dgm:presLayoutVars>
      </dgm:prSet>
      <dgm:spPr/>
      <dgm:t>
        <a:bodyPr/>
        <a:lstStyle/>
        <a:p>
          <a:endParaRPr lang="es-PE"/>
        </a:p>
      </dgm:t>
    </dgm:pt>
    <dgm:pt modelId="{D4B6FC51-954F-43AB-8EE8-F959752A5616}" type="pres">
      <dgm:prSet presAssocID="{B50BB0C5-4E1B-4570-B7DA-5EA117BEFB16}" presName="hierRoot1" presStyleCnt="0"/>
      <dgm:spPr/>
    </dgm:pt>
    <dgm:pt modelId="{30A489D5-2D2A-4ED1-A479-0495F98CED78}" type="pres">
      <dgm:prSet presAssocID="{B50BB0C5-4E1B-4570-B7DA-5EA117BEFB16}" presName="composite" presStyleCnt="0"/>
      <dgm:spPr/>
    </dgm:pt>
    <dgm:pt modelId="{97BCF3A8-6D30-4512-86DA-F583C2F3A08E}" type="pres">
      <dgm:prSet presAssocID="{B50BB0C5-4E1B-4570-B7DA-5EA117BEFB16}" presName="background" presStyleLbl="node0" presStyleIdx="0" presStyleCnt="1"/>
      <dgm:spPr/>
    </dgm:pt>
    <dgm:pt modelId="{F7E455F3-9B8E-46C0-AE52-890D0CBB688C}" type="pres">
      <dgm:prSet presAssocID="{B50BB0C5-4E1B-4570-B7DA-5EA117BEFB16}" presName="text" presStyleLbl="fgAcc0" presStyleIdx="0" presStyleCnt="1">
        <dgm:presLayoutVars>
          <dgm:chPref val="3"/>
        </dgm:presLayoutVars>
      </dgm:prSet>
      <dgm:spPr/>
      <dgm:t>
        <a:bodyPr/>
        <a:lstStyle/>
        <a:p>
          <a:endParaRPr lang="es-PE"/>
        </a:p>
      </dgm:t>
    </dgm:pt>
    <dgm:pt modelId="{EB85F1EF-D255-4197-847D-114FB75E95D4}" type="pres">
      <dgm:prSet presAssocID="{B50BB0C5-4E1B-4570-B7DA-5EA117BEFB16}" presName="hierChild2" presStyleCnt="0"/>
      <dgm:spPr/>
    </dgm:pt>
    <dgm:pt modelId="{332A664F-FFB6-4609-8D87-D534279E6EFE}" type="pres">
      <dgm:prSet presAssocID="{86F78832-BBB5-4A3B-8E9E-720B8DC7CA31}" presName="Name10" presStyleLbl="parChTrans1D2" presStyleIdx="0" presStyleCnt="3"/>
      <dgm:spPr/>
      <dgm:t>
        <a:bodyPr/>
        <a:lstStyle/>
        <a:p>
          <a:endParaRPr lang="es-PE"/>
        </a:p>
      </dgm:t>
    </dgm:pt>
    <dgm:pt modelId="{B600DAB6-7EDF-42A9-9041-BA6141770A57}" type="pres">
      <dgm:prSet presAssocID="{3CA1CAD9-60C4-4DC3-8A1E-4C16B3DB2FE4}" presName="hierRoot2" presStyleCnt="0"/>
      <dgm:spPr/>
    </dgm:pt>
    <dgm:pt modelId="{75E1F979-FA3B-46B8-ABA0-6A9DDFC7A3DC}" type="pres">
      <dgm:prSet presAssocID="{3CA1CAD9-60C4-4DC3-8A1E-4C16B3DB2FE4}" presName="composite2" presStyleCnt="0"/>
      <dgm:spPr/>
    </dgm:pt>
    <dgm:pt modelId="{43329777-BF7C-468E-BA67-326C73A7EEDD}" type="pres">
      <dgm:prSet presAssocID="{3CA1CAD9-60C4-4DC3-8A1E-4C16B3DB2FE4}" presName="background2" presStyleLbl="node2" presStyleIdx="0" presStyleCnt="3"/>
      <dgm:spPr/>
    </dgm:pt>
    <dgm:pt modelId="{6055F327-6FBD-46A5-9AD3-C7E7B266F598}" type="pres">
      <dgm:prSet presAssocID="{3CA1CAD9-60C4-4DC3-8A1E-4C16B3DB2FE4}" presName="text2" presStyleLbl="fgAcc2" presStyleIdx="0" presStyleCnt="3" custScaleY="86521">
        <dgm:presLayoutVars>
          <dgm:chPref val="3"/>
        </dgm:presLayoutVars>
      </dgm:prSet>
      <dgm:spPr/>
      <dgm:t>
        <a:bodyPr/>
        <a:lstStyle/>
        <a:p>
          <a:endParaRPr lang="es-PE"/>
        </a:p>
      </dgm:t>
    </dgm:pt>
    <dgm:pt modelId="{80FABF47-ACEC-44EB-81DF-A25EF12A790B}" type="pres">
      <dgm:prSet presAssocID="{3CA1CAD9-60C4-4DC3-8A1E-4C16B3DB2FE4}" presName="hierChild3" presStyleCnt="0"/>
      <dgm:spPr/>
    </dgm:pt>
    <dgm:pt modelId="{FB8E6456-F70F-4D93-A5E1-69DAD85FA27E}" type="pres">
      <dgm:prSet presAssocID="{96756C56-8E08-4BC2-9C72-825CF6A94C71}" presName="Name10" presStyleLbl="parChTrans1D2" presStyleIdx="1" presStyleCnt="3"/>
      <dgm:spPr/>
      <dgm:t>
        <a:bodyPr/>
        <a:lstStyle/>
        <a:p>
          <a:endParaRPr lang="es-PE"/>
        </a:p>
      </dgm:t>
    </dgm:pt>
    <dgm:pt modelId="{ADA619CF-CBAB-45D8-ABF4-9CFFDE83D385}" type="pres">
      <dgm:prSet presAssocID="{0C7ED09F-8048-41B8-BDCB-3A6B103FD97B}" presName="hierRoot2" presStyleCnt="0"/>
      <dgm:spPr/>
    </dgm:pt>
    <dgm:pt modelId="{0BDD7C41-8644-4F9B-A375-B0E85D8737F4}" type="pres">
      <dgm:prSet presAssocID="{0C7ED09F-8048-41B8-BDCB-3A6B103FD97B}" presName="composite2" presStyleCnt="0"/>
      <dgm:spPr/>
    </dgm:pt>
    <dgm:pt modelId="{8CD86951-04B1-4078-8818-E1E8F1392E17}" type="pres">
      <dgm:prSet presAssocID="{0C7ED09F-8048-41B8-BDCB-3A6B103FD97B}" presName="background2" presStyleLbl="node2" presStyleIdx="1" presStyleCnt="3"/>
      <dgm:spPr/>
    </dgm:pt>
    <dgm:pt modelId="{BEB0E2CC-469D-4E50-90C9-99C322826C3B}" type="pres">
      <dgm:prSet presAssocID="{0C7ED09F-8048-41B8-BDCB-3A6B103FD97B}" presName="text2" presStyleLbl="fgAcc2" presStyleIdx="1" presStyleCnt="3" custScaleX="97817" custScaleY="82727">
        <dgm:presLayoutVars>
          <dgm:chPref val="3"/>
        </dgm:presLayoutVars>
      </dgm:prSet>
      <dgm:spPr/>
      <dgm:t>
        <a:bodyPr/>
        <a:lstStyle/>
        <a:p>
          <a:endParaRPr lang="es-PE"/>
        </a:p>
      </dgm:t>
    </dgm:pt>
    <dgm:pt modelId="{62C3DAF0-943E-40D3-9D6D-9A97E7C1424E}" type="pres">
      <dgm:prSet presAssocID="{0C7ED09F-8048-41B8-BDCB-3A6B103FD97B}" presName="hierChild3" presStyleCnt="0"/>
      <dgm:spPr/>
    </dgm:pt>
    <dgm:pt modelId="{01756DAE-0081-4665-B3FA-FEFB5363B22D}" type="pres">
      <dgm:prSet presAssocID="{E4435219-CF2D-4F86-83DB-B2E10A55A540}" presName="Name10" presStyleLbl="parChTrans1D2" presStyleIdx="2" presStyleCnt="3"/>
      <dgm:spPr/>
      <dgm:t>
        <a:bodyPr/>
        <a:lstStyle/>
        <a:p>
          <a:endParaRPr lang="es-MX"/>
        </a:p>
      </dgm:t>
    </dgm:pt>
    <dgm:pt modelId="{1CA98EEF-7211-4A63-A4E7-BC6B19B14DEB}" type="pres">
      <dgm:prSet presAssocID="{954E80D3-6A2D-4845-B233-CFCE7EA5B437}" presName="hierRoot2" presStyleCnt="0"/>
      <dgm:spPr/>
    </dgm:pt>
    <dgm:pt modelId="{DB058176-B900-4072-8E81-73F57B964739}" type="pres">
      <dgm:prSet presAssocID="{954E80D3-6A2D-4845-B233-CFCE7EA5B437}" presName="composite2" presStyleCnt="0"/>
      <dgm:spPr/>
    </dgm:pt>
    <dgm:pt modelId="{BA692F21-C0C7-4A20-8077-1AB8B665C40F}" type="pres">
      <dgm:prSet presAssocID="{954E80D3-6A2D-4845-B233-CFCE7EA5B437}" presName="background2" presStyleLbl="node2" presStyleIdx="2" presStyleCnt="3"/>
      <dgm:spPr/>
    </dgm:pt>
    <dgm:pt modelId="{6C0C543A-68D5-48A5-81FE-0CDFEB8B9F16}" type="pres">
      <dgm:prSet presAssocID="{954E80D3-6A2D-4845-B233-CFCE7EA5B437}" presName="text2" presStyleLbl="fgAcc2" presStyleIdx="2" presStyleCnt="3" custScaleY="84537">
        <dgm:presLayoutVars>
          <dgm:chPref val="3"/>
        </dgm:presLayoutVars>
      </dgm:prSet>
      <dgm:spPr/>
      <dgm:t>
        <a:bodyPr/>
        <a:lstStyle/>
        <a:p>
          <a:endParaRPr lang="es-MX"/>
        </a:p>
      </dgm:t>
    </dgm:pt>
    <dgm:pt modelId="{4607D51B-B9ED-4239-BDA5-3D9B40427677}" type="pres">
      <dgm:prSet presAssocID="{954E80D3-6A2D-4845-B233-CFCE7EA5B437}" presName="hierChild3" presStyleCnt="0"/>
      <dgm:spPr/>
    </dgm:pt>
  </dgm:ptLst>
  <dgm:cxnLst>
    <dgm:cxn modelId="{E9AB3E65-7B43-4A7A-9544-4EA47078C307}" srcId="{B50BB0C5-4E1B-4570-B7DA-5EA117BEFB16}" destId="{0C7ED09F-8048-41B8-BDCB-3A6B103FD97B}" srcOrd="1" destOrd="0" parTransId="{96756C56-8E08-4BC2-9C72-825CF6A94C71}" sibTransId="{E70028C2-B5CA-41B9-A3A2-857964F6959B}"/>
    <dgm:cxn modelId="{B46004CF-467D-41FE-8846-E27B4DB3A61B}" srcId="{6D10C1AD-0DC5-4277-9ECA-CC292663C1BE}" destId="{B50BB0C5-4E1B-4570-B7DA-5EA117BEFB16}" srcOrd="0" destOrd="0" parTransId="{14C6C557-8CF9-4539-8914-59CF11FB3DEA}" sibTransId="{51830B18-B0B6-438B-A68B-BD27C640682E}"/>
    <dgm:cxn modelId="{E007B3C4-3292-49FC-A297-6697B251F1CF}" srcId="{B50BB0C5-4E1B-4570-B7DA-5EA117BEFB16}" destId="{954E80D3-6A2D-4845-B233-CFCE7EA5B437}" srcOrd="2" destOrd="0" parTransId="{E4435219-CF2D-4F86-83DB-B2E10A55A540}" sibTransId="{FD019D2F-72BA-4079-A715-28CF06F23B1A}"/>
    <dgm:cxn modelId="{23977D96-6E7D-4FB8-AF2B-BA0D888C3C77}" srcId="{B50BB0C5-4E1B-4570-B7DA-5EA117BEFB16}" destId="{3CA1CAD9-60C4-4DC3-8A1E-4C16B3DB2FE4}" srcOrd="0" destOrd="0" parTransId="{86F78832-BBB5-4A3B-8E9E-720B8DC7CA31}" sibTransId="{F7871A60-3AA1-42C0-B9E4-56D9FC46F62C}"/>
    <dgm:cxn modelId="{6ED43615-EE5B-4B18-A72F-15433B6D70A5}" type="presOf" srcId="{86F78832-BBB5-4A3B-8E9E-720B8DC7CA31}" destId="{332A664F-FFB6-4609-8D87-D534279E6EFE}" srcOrd="0" destOrd="0" presId="urn:microsoft.com/office/officeart/2005/8/layout/hierarchy1"/>
    <dgm:cxn modelId="{5AE7E129-F26F-4FAC-BEB9-359337D19CE7}" type="presOf" srcId="{0C7ED09F-8048-41B8-BDCB-3A6B103FD97B}" destId="{BEB0E2CC-469D-4E50-90C9-99C322826C3B}" srcOrd="0" destOrd="0" presId="urn:microsoft.com/office/officeart/2005/8/layout/hierarchy1"/>
    <dgm:cxn modelId="{E177E31E-7E3A-44C6-BB52-F39C4371D115}" type="presOf" srcId="{96756C56-8E08-4BC2-9C72-825CF6A94C71}" destId="{FB8E6456-F70F-4D93-A5E1-69DAD85FA27E}" srcOrd="0" destOrd="0" presId="urn:microsoft.com/office/officeart/2005/8/layout/hierarchy1"/>
    <dgm:cxn modelId="{BFF14319-1A63-4E06-8EB6-DA0A8A6DDBA7}" type="presOf" srcId="{954E80D3-6A2D-4845-B233-CFCE7EA5B437}" destId="{6C0C543A-68D5-48A5-81FE-0CDFEB8B9F16}" srcOrd="0" destOrd="0" presId="urn:microsoft.com/office/officeart/2005/8/layout/hierarchy1"/>
    <dgm:cxn modelId="{EF6A91DC-ADD9-4765-A22B-548B5253C0B9}" type="presOf" srcId="{B50BB0C5-4E1B-4570-B7DA-5EA117BEFB16}" destId="{F7E455F3-9B8E-46C0-AE52-890D0CBB688C}" srcOrd="0" destOrd="0" presId="urn:microsoft.com/office/officeart/2005/8/layout/hierarchy1"/>
    <dgm:cxn modelId="{A666ED8A-DCBD-48E2-BC89-D7BF8E235FDA}" type="presOf" srcId="{E4435219-CF2D-4F86-83DB-B2E10A55A540}" destId="{01756DAE-0081-4665-B3FA-FEFB5363B22D}" srcOrd="0" destOrd="0" presId="urn:microsoft.com/office/officeart/2005/8/layout/hierarchy1"/>
    <dgm:cxn modelId="{D84C0C43-A150-4FA1-A4A3-AF12D5215304}" type="presOf" srcId="{3CA1CAD9-60C4-4DC3-8A1E-4C16B3DB2FE4}" destId="{6055F327-6FBD-46A5-9AD3-C7E7B266F598}" srcOrd="0" destOrd="0" presId="urn:microsoft.com/office/officeart/2005/8/layout/hierarchy1"/>
    <dgm:cxn modelId="{151497D6-13A1-419E-BE51-8F4E9C58B047}" type="presOf" srcId="{6D10C1AD-0DC5-4277-9ECA-CC292663C1BE}" destId="{13D5FBB9-9847-4EE8-B71E-08F4655D9C8B}" srcOrd="0" destOrd="0" presId="urn:microsoft.com/office/officeart/2005/8/layout/hierarchy1"/>
    <dgm:cxn modelId="{8AD26425-5218-4626-BF22-302DE8FD54E1}" type="presParOf" srcId="{13D5FBB9-9847-4EE8-B71E-08F4655D9C8B}" destId="{D4B6FC51-954F-43AB-8EE8-F959752A5616}" srcOrd="0" destOrd="0" presId="urn:microsoft.com/office/officeart/2005/8/layout/hierarchy1"/>
    <dgm:cxn modelId="{58026459-2C19-4CB5-BC6E-DCFBAA038F0E}" type="presParOf" srcId="{D4B6FC51-954F-43AB-8EE8-F959752A5616}" destId="{30A489D5-2D2A-4ED1-A479-0495F98CED78}" srcOrd="0" destOrd="0" presId="urn:microsoft.com/office/officeart/2005/8/layout/hierarchy1"/>
    <dgm:cxn modelId="{4F03950C-23F7-4054-93AC-7B4526EEA5E2}" type="presParOf" srcId="{30A489D5-2D2A-4ED1-A479-0495F98CED78}" destId="{97BCF3A8-6D30-4512-86DA-F583C2F3A08E}" srcOrd="0" destOrd="0" presId="urn:microsoft.com/office/officeart/2005/8/layout/hierarchy1"/>
    <dgm:cxn modelId="{1957936C-1321-4A1E-9E6F-BBA425CB7BF8}" type="presParOf" srcId="{30A489D5-2D2A-4ED1-A479-0495F98CED78}" destId="{F7E455F3-9B8E-46C0-AE52-890D0CBB688C}" srcOrd="1" destOrd="0" presId="urn:microsoft.com/office/officeart/2005/8/layout/hierarchy1"/>
    <dgm:cxn modelId="{FF83A24D-F187-4FA8-AC8C-20318117CAFE}" type="presParOf" srcId="{D4B6FC51-954F-43AB-8EE8-F959752A5616}" destId="{EB85F1EF-D255-4197-847D-114FB75E95D4}" srcOrd="1" destOrd="0" presId="urn:microsoft.com/office/officeart/2005/8/layout/hierarchy1"/>
    <dgm:cxn modelId="{873C8669-0F27-41D5-B10D-E91C850F70B6}" type="presParOf" srcId="{EB85F1EF-D255-4197-847D-114FB75E95D4}" destId="{332A664F-FFB6-4609-8D87-D534279E6EFE}" srcOrd="0" destOrd="0" presId="urn:microsoft.com/office/officeart/2005/8/layout/hierarchy1"/>
    <dgm:cxn modelId="{885B2606-9EA1-4A18-A5B8-5B5BF279004C}" type="presParOf" srcId="{EB85F1EF-D255-4197-847D-114FB75E95D4}" destId="{B600DAB6-7EDF-42A9-9041-BA6141770A57}" srcOrd="1" destOrd="0" presId="urn:microsoft.com/office/officeart/2005/8/layout/hierarchy1"/>
    <dgm:cxn modelId="{2C2ACA1E-D31F-4160-9E69-5CBEBB143BE5}" type="presParOf" srcId="{B600DAB6-7EDF-42A9-9041-BA6141770A57}" destId="{75E1F979-FA3B-46B8-ABA0-6A9DDFC7A3DC}" srcOrd="0" destOrd="0" presId="urn:microsoft.com/office/officeart/2005/8/layout/hierarchy1"/>
    <dgm:cxn modelId="{E63C7F9A-BBDD-40FE-8CC1-2A6C4A9FB095}" type="presParOf" srcId="{75E1F979-FA3B-46B8-ABA0-6A9DDFC7A3DC}" destId="{43329777-BF7C-468E-BA67-326C73A7EEDD}" srcOrd="0" destOrd="0" presId="urn:microsoft.com/office/officeart/2005/8/layout/hierarchy1"/>
    <dgm:cxn modelId="{D1B8A86F-BDB9-4D3A-8134-FE0FC76738FC}" type="presParOf" srcId="{75E1F979-FA3B-46B8-ABA0-6A9DDFC7A3DC}" destId="{6055F327-6FBD-46A5-9AD3-C7E7B266F598}" srcOrd="1" destOrd="0" presId="urn:microsoft.com/office/officeart/2005/8/layout/hierarchy1"/>
    <dgm:cxn modelId="{00E87746-5483-4880-A694-F164A2CEA32F}" type="presParOf" srcId="{B600DAB6-7EDF-42A9-9041-BA6141770A57}" destId="{80FABF47-ACEC-44EB-81DF-A25EF12A790B}" srcOrd="1" destOrd="0" presId="urn:microsoft.com/office/officeart/2005/8/layout/hierarchy1"/>
    <dgm:cxn modelId="{62B5F370-06B0-4674-AD11-ECFACCDF2561}" type="presParOf" srcId="{EB85F1EF-D255-4197-847D-114FB75E95D4}" destId="{FB8E6456-F70F-4D93-A5E1-69DAD85FA27E}" srcOrd="2" destOrd="0" presId="urn:microsoft.com/office/officeart/2005/8/layout/hierarchy1"/>
    <dgm:cxn modelId="{E7EE9016-7FB1-4BD1-9716-6A1A6F4E972C}" type="presParOf" srcId="{EB85F1EF-D255-4197-847D-114FB75E95D4}" destId="{ADA619CF-CBAB-45D8-ABF4-9CFFDE83D385}" srcOrd="3" destOrd="0" presId="urn:microsoft.com/office/officeart/2005/8/layout/hierarchy1"/>
    <dgm:cxn modelId="{982FE9D7-133C-422A-AF5A-A73E19272B15}" type="presParOf" srcId="{ADA619CF-CBAB-45D8-ABF4-9CFFDE83D385}" destId="{0BDD7C41-8644-4F9B-A375-B0E85D8737F4}" srcOrd="0" destOrd="0" presId="urn:microsoft.com/office/officeart/2005/8/layout/hierarchy1"/>
    <dgm:cxn modelId="{42109844-631C-4843-BC21-94C7C272A673}" type="presParOf" srcId="{0BDD7C41-8644-4F9B-A375-B0E85D8737F4}" destId="{8CD86951-04B1-4078-8818-E1E8F1392E17}" srcOrd="0" destOrd="0" presId="urn:microsoft.com/office/officeart/2005/8/layout/hierarchy1"/>
    <dgm:cxn modelId="{88D56347-61E5-45BF-9814-C01E0EC98488}" type="presParOf" srcId="{0BDD7C41-8644-4F9B-A375-B0E85D8737F4}" destId="{BEB0E2CC-469D-4E50-90C9-99C322826C3B}" srcOrd="1" destOrd="0" presId="urn:microsoft.com/office/officeart/2005/8/layout/hierarchy1"/>
    <dgm:cxn modelId="{06B8D69D-893B-4F3A-8C8F-528DC2537E9D}" type="presParOf" srcId="{ADA619CF-CBAB-45D8-ABF4-9CFFDE83D385}" destId="{62C3DAF0-943E-40D3-9D6D-9A97E7C1424E}" srcOrd="1" destOrd="0" presId="urn:microsoft.com/office/officeart/2005/8/layout/hierarchy1"/>
    <dgm:cxn modelId="{1553C86B-7631-492E-95BF-0503FFF57BCB}" type="presParOf" srcId="{EB85F1EF-D255-4197-847D-114FB75E95D4}" destId="{01756DAE-0081-4665-B3FA-FEFB5363B22D}" srcOrd="4" destOrd="0" presId="urn:microsoft.com/office/officeart/2005/8/layout/hierarchy1"/>
    <dgm:cxn modelId="{7D744AE1-9B8F-475D-A468-8F4E4A59F865}" type="presParOf" srcId="{EB85F1EF-D255-4197-847D-114FB75E95D4}" destId="{1CA98EEF-7211-4A63-A4E7-BC6B19B14DEB}" srcOrd="5" destOrd="0" presId="urn:microsoft.com/office/officeart/2005/8/layout/hierarchy1"/>
    <dgm:cxn modelId="{CBF43895-DCB7-4878-A58E-9A5A56968DF3}" type="presParOf" srcId="{1CA98EEF-7211-4A63-A4E7-BC6B19B14DEB}" destId="{DB058176-B900-4072-8E81-73F57B964739}" srcOrd="0" destOrd="0" presId="urn:microsoft.com/office/officeart/2005/8/layout/hierarchy1"/>
    <dgm:cxn modelId="{04849910-B236-44B0-AB3C-3AEDC7A6D7BF}" type="presParOf" srcId="{DB058176-B900-4072-8E81-73F57B964739}" destId="{BA692F21-C0C7-4A20-8077-1AB8B665C40F}" srcOrd="0" destOrd="0" presId="urn:microsoft.com/office/officeart/2005/8/layout/hierarchy1"/>
    <dgm:cxn modelId="{5174A119-26E6-46EE-BF86-F5672D88A2A3}" type="presParOf" srcId="{DB058176-B900-4072-8E81-73F57B964739}" destId="{6C0C543A-68D5-48A5-81FE-0CDFEB8B9F16}" srcOrd="1" destOrd="0" presId="urn:microsoft.com/office/officeart/2005/8/layout/hierarchy1"/>
    <dgm:cxn modelId="{9E266793-B8C9-4DB8-86E0-25B0BCF248FC}" type="presParOf" srcId="{1CA98EEF-7211-4A63-A4E7-BC6B19B14DEB}" destId="{4607D51B-B9ED-4239-BDA5-3D9B4042767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756DAE-0081-4665-B3FA-FEFB5363B22D}">
      <dsp:nvSpPr>
        <dsp:cNvPr id="0" name=""/>
        <dsp:cNvSpPr/>
      </dsp:nvSpPr>
      <dsp:spPr>
        <a:xfrm>
          <a:off x="4461835" y="1935713"/>
          <a:ext cx="3153373" cy="757120"/>
        </a:xfrm>
        <a:custGeom>
          <a:avLst/>
          <a:gdLst/>
          <a:ahLst/>
          <a:cxnLst/>
          <a:rect l="0" t="0" r="0" b="0"/>
          <a:pathLst>
            <a:path>
              <a:moveTo>
                <a:pt x="0" y="0"/>
              </a:moveTo>
              <a:lnTo>
                <a:pt x="0" y="515955"/>
              </a:lnTo>
              <a:lnTo>
                <a:pt x="3153373" y="515955"/>
              </a:lnTo>
              <a:lnTo>
                <a:pt x="3153373" y="757120"/>
              </a:lnTo>
            </a:path>
          </a:pathLst>
        </a:custGeom>
        <a:noFill/>
        <a:ln w="15875"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B8E6456-F70F-4D93-A5E1-69DAD85FA27E}">
      <dsp:nvSpPr>
        <dsp:cNvPr id="0" name=""/>
        <dsp:cNvSpPr/>
      </dsp:nvSpPr>
      <dsp:spPr>
        <a:xfrm>
          <a:off x="4416115" y="1935713"/>
          <a:ext cx="91440" cy="757120"/>
        </a:xfrm>
        <a:custGeom>
          <a:avLst/>
          <a:gdLst/>
          <a:ahLst/>
          <a:cxnLst/>
          <a:rect l="0" t="0" r="0" b="0"/>
          <a:pathLst>
            <a:path>
              <a:moveTo>
                <a:pt x="45720" y="0"/>
              </a:moveTo>
              <a:lnTo>
                <a:pt x="45720" y="757120"/>
              </a:lnTo>
            </a:path>
          </a:pathLst>
        </a:custGeom>
        <a:noFill/>
        <a:ln w="15875"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32A664F-FFB6-4609-8D87-D534279E6EFE}">
      <dsp:nvSpPr>
        <dsp:cNvPr id="0" name=""/>
        <dsp:cNvSpPr/>
      </dsp:nvSpPr>
      <dsp:spPr>
        <a:xfrm>
          <a:off x="1308462" y="1935713"/>
          <a:ext cx="3153373" cy="757120"/>
        </a:xfrm>
        <a:custGeom>
          <a:avLst/>
          <a:gdLst/>
          <a:ahLst/>
          <a:cxnLst/>
          <a:rect l="0" t="0" r="0" b="0"/>
          <a:pathLst>
            <a:path>
              <a:moveTo>
                <a:pt x="3153373" y="0"/>
              </a:moveTo>
              <a:lnTo>
                <a:pt x="3153373" y="515955"/>
              </a:lnTo>
              <a:lnTo>
                <a:pt x="0" y="515955"/>
              </a:lnTo>
              <a:lnTo>
                <a:pt x="0" y="757120"/>
              </a:lnTo>
            </a:path>
          </a:pathLst>
        </a:custGeom>
        <a:noFill/>
        <a:ln w="15875"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7BCF3A8-6D30-4512-86DA-F583C2F3A08E}">
      <dsp:nvSpPr>
        <dsp:cNvPr id="0" name=""/>
        <dsp:cNvSpPr/>
      </dsp:nvSpPr>
      <dsp:spPr>
        <a:xfrm>
          <a:off x="3160195" y="282630"/>
          <a:ext cx="2603281" cy="1653083"/>
        </a:xfrm>
        <a:prstGeom prst="roundRect">
          <a:avLst>
            <a:gd name="adj" fmla="val 10000"/>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F7E455F3-9B8E-46C0-AE52-890D0CBB688C}">
      <dsp:nvSpPr>
        <dsp:cNvPr id="0" name=""/>
        <dsp:cNvSpPr/>
      </dsp:nvSpPr>
      <dsp:spPr>
        <a:xfrm>
          <a:off x="3449448" y="557420"/>
          <a:ext cx="2603281" cy="1653083"/>
        </a:xfrm>
        <a:prstGeom prst="roundRect">
          <a:avLst>
            <a:gd name="adj" fmla="val 10000"/>
          </a:avLst>
        </a:prstGeom>
        <a:solidFill>
          <a:srgbClr val="FFFF00">
            <a:alpha val="90000"/>
          </a:srgb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38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s-PE" sz="1600" b="1" kern="1200" dirty="0" smtClean="0">
              <a:latin typeface="Times New Roman" pitchFamily="18" charset="0"/>
              <a:cs typeface="Times New Roman" pitchFamily="18" charset="0"/>
            </a:rPr>
            <a:t>INTRODUCCIÓN A LOS NÚMEROS REALES</a:t>
          </a:r>
          <a:endParaRPr lang="es-PE" sz="1600" b="1" kern="1200" dirty="0">
            <a:latin typeface="Times New Roman" pitchFamily="18" charset="0"/>
            <a:cs typeface="Times New Roman" pitchFamily="18" charset="0"/>
          </a:endParaRPr>
        </a:p>
      </dsp:txBody>
      <dsp:txXfrm>
        <a:off x="3497865" y="605837"/>
        <a:ext cx="2506447" cy="1556249"/>
      </dsp:txXfrm>
    </dsp:sp>
    <dsp:sp modelId="{43329777-BF7C-468E-BA67-326C73A7EEDD}">
      <dsp:nvSpPr>
        <dsp:cNvPr id="0" name=""/>
        <dsp:cNvSpPr/>
      </dsp:nvSpPr>
      <dsp:spPr>
        <a:xfrm>
          <a:off x="6822" y="2692834"/>
          <a:ext cx="2603281" cy="1430264"/>
        </a:xfrm>
        <a:prstGeom prst="roundRect">
          <a:avLst>
            <a:gd name="adj" fmla="val 10000"/>
          </a:avLst>
        </a:prstGeom>
        <a:gradFill rotWithShape="0">
          <a:gsLst>
            <a:gs pos="0">
              <a:schemeClr val="accent2">
                <a:hueOff val="0"/>
                <a:satOff val="0"/>
                <a:lumOff val="0"/>
                <a:alphaOff val="0"/>
                <a:tint val="96000"/>
                <a:satMod val="120000"/>
                <a:lumMod val="120000"/>
              </a:schemeClr>
            </a:gs>
            <a:gs pos="100000">
              <a:schemeClr val="accent2">
                <a:hueOff val="0"/>
                <a:satOff val="0"/>
                <a:lumOff val="0"/>
                <a:alphaOff val="0"/>
                <a:shade val="89000"/>
                <a:lumMod val="9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6055F327-6FBD-46A5-9AD3-C7E7B266F598}">
      <dsp:nvSpPr>
        <dsp:cNvPr id="0" name=""/>
        <dsp:cNvSpPr/>
      </dsp:nvSpPr>
      <dsp:spPr>
        <a:xfrm>
          <a:off x="296075" y="2967625"/>
          <a:ext cx="2603281" cy="1430264"/>
        </a:xfrm>
        <a:prstGeom prst="roundRect">
          <a:avLst>
            <a:gd name="adj" fmla="val 10000"/>
          </a:avLst>
        </a:prstGeom>
        <a:solidFill>
          <a:srgbClr val="FFFF00">
            <a:alpha val="90000"/>
          </a:srgbClr>
        </a:solidFill>
        <a:ln w="9525" cap="flat" cmpd="sng" algn="ctr">
          <a:solidFill>
            <a:schemeClr val="accent2">
              <a:hueOff val="0"/>
              <a:satOff val="0"/>
              <a:lumOff val="0"/>
              <a:alphaOff val="0"/>
            </a:schemeClr>
          </a:solidFill>
          <a:prstDash val="solid"/>
        </a:ln>
        <a:effectLst>
          <a:outerShdw blurRad="50800" dist="25400" dir="5400000" rotWithShape="0">
            <a:srgbClr val="000000">
              <a:alpha val="38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kumimoji="0" lang="es-PE" sz="1600" b="1" i="0" u="none" strike="noStrike" kern="1200" cap="none" spc="0" normalizeH="0" baseline="0" noProof="0" dirty="0" smtClean="0">
              <a:ln/>
              <a:effectLst/>
              <a:uLnTx/>
              <a:uFillTx/>
              <a:latin typeface="Times New Roman" pitchFamily="18" charset="0"/>
              <a:ea typeface="+mj-ea"/>
              <a:cs typeface="Times New Roman" pitchFamily="18" charset="0"/>
            </a:rPr>
            <a:t>OPERACIONES CON ENTEROS</a:t>
          </a:r>
        </a:p>
      </dsp:txBody>
      <dsp:txXfrm>
        <a:off x="337966" y="3009516"/>
        <a:ext cx="2519499" cy="1346482"/>
      </dsp:txXfrm>
    </dsp:sp>
    <dsp:sp modelId="{8CD86951-04B1-4078-8818-E1E8F1392E17}">
      <dsp:nvSpPr>
        <dsp:cNvPr id="0" name=""/>
        <dsp:cNvSpPr/>
      </dsp:nvSpPr>
      <dsp:spPr>
        <a:xfrm>
          <a:off x="3188610" y="2692834"/>
          <a:ext cx="2546451" cy="1367546"/>
        </a:xfrm>
        <a:prstGeom prst="roundRect">
          <a:avLst>
            <a:gd name="adj" fmla="val 10000"/>
          </a:avLst>
        </a:prstGeom>
        <a:gradFill rotWithShape="0">
          <a:gsLst>
            <a:gs pos="0">
              <a:schemeClr val="accent2">
                <a:hueOff val="0"/>
                <a:satOff val="0"/>
                <a:lumOff val="0"/>
                <a:alphaOff val="0"/>
                <a:tint val="96000"/>
                <a:satMod val="120000"/>
                <a:lumMod val="120000"/>
              </a:schemeClr>
            </a:gs>
            <a:gs pos="100000">
              <a:schemeClr val="accent2">
                <a:hueOff val="0"/>
                <a:satOff val="0"/>
                <a:lumOff val="0"/>
                <a:alphaOff val="0"/>
                <a:shade val="89000"/>
                <a:lumMod val="9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BEB0E2CC-469D-4E50-90C9-99C322826C3B}">
      <dsp:nvSpPr>
        <dsp:cNvPr id="0" name=""/>
        <dsp:cNvSpPr/>
      </dsp:nvSpPr>
      <dsp:spPr>
        <a:xfrm>
          <a:off x="3477863" y="2967625"/>
          <a:ext cx="2546451" cy="1367546"/>
        </a:xfrm>
        <a:prstGeom prst="roundRect">
          <a:avLst>
            <a:gd name="adj" fmla="val 10000"/>
          </a:avLst>
        </a:prstGeom>
        <a:solidFill>
          <a:srgbClr val="00B050">
            <a:alpha val="90000"/>
          </a:srgbClr>
        </a:solidFill>
        <a:ln w="9525" cap="flat" cmpd="sng" algn="ctr">
          <a:solidFill>
            <a:schemeClr val="accent2">
              <a:hueOff val="0"/>
              <a:satOff val="0"/>
              <a:lumOff val="0"/>
              <a:alphaOff val="0"/>
            </a:schemeClr>
          </a:solidFill>
          <a:prstDash val="solid"/>
        </a:ln>
        <a:effectLst>
          <a:outerShdw blurRad="50800" dist="25400" dir="5400000" rotWithShape="0">
            <a:srgbClr val="000000">
              <a:alpha val="38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1">
          <a:noAutofit/>
        </a:bodyPr>
        <a:lstStyle/>
        <a:p>
          <a:pPr lvl="0" algn="l" defTabSz="711200" rtl="0">
            <a:lnSpc>
              <a:spcPct val="90000"/>
            </a:lnSpc>
            <a:spcBef>
              <a:spcPct val="0"/>
            </a:spcBef>
            <a:spcAft>
              <a:spcPct val="35000"/>
            </a:spcAft>
          </a:pPr>
          <a:endParaRPr kumimoji="0" lang="es-PE" sz="1600" b="1" i="0" u="none" strike="noStrike" kern="1200" cap="none" spc="0" normalizeH="0" noProof="0" dirty="0" smtClean="0">
            <a:ln/>
            <a:effectLst/>
            <a:uLnTx/>
            <a:uFillTx/>
            <a:latin typeface="Times New Roman" pitchFamily="18" charset="0"/>
            <a:ea typeface="+mj-ea"/>
            <a:cs typeface="Times New Roman" pitchFamily="18" charset="0"/>
          </a:endParaRPr>
        </a:p>
        <a:p>
          <a:pPr lvl="0" algn="l" defTabSz="711200" rtl="0">
            <a:lnSpc>
              <a:spcPct val="90000"/>
            </a:lnSpc>
            <a:spcBef>
              <a:spcPct val="0"/>
            </a:spcBef>
            <a:spcAft>
              <a:spcPct val="35000"/>
            </a:spcAft>
          </a:pPr>
          <a:endParaRPr kumimoji="0" lang="es-PE" sz="1600" b="1" i="0" u="none" strike="noStrike" kern="1200" cap="none" spc="0" normalizeH="0" noProof="0" smtClean="0">
            <a:ln/>
            <a:effectLst/>
            <a:uLnTx/>
            <a:uFillTx/>
            <a:latin typeface="Times New Roman" pitchFamily="18" charset="0"/>
            <a:ea typeface="+mj-ea"/>
            <a:cs typeface="Times New Roman" pitchFamily="18" charset="0"/>
          </a:endParaRPr>
        </a:p>
        <a:p>
          <a:pPr lvl="0" algn="l" defTabSz="711200" rtl="0">
            <a:lnSpc>
              <a:spcPct val="90000"/>
            </a:lnSpc>
            <a:spcBef>
              <a:spcPct val="0"/>
            </a:spcBef>
            <a:spcAft>
              <a:spcPct val="35000"/>
            </a:spcAft>
          </a:pPr>
          <a:r>
            <a:rPr kumimoji="0" lang="es-PE" sz="1600" b="1" i="0" u="none" strike="noStrike" kern="1200" cap="none" spc="0" normalizeH="0" noProof="0" smtClean="0">
              <a:ln/>
              <a:effectLst/>
              <a:uLnTx/>
              <a:uFillTx/>
              <a:latin typeface="Times New Roman" pitchFamily="18" charset="0"/>
              <a:ea typeface="+mj-ea"/>
              <a:cs typeface="Times New Roman" pitchFamily="18" charset="0"/>
            </a:rPr>
            <a:t>OPERACIONES </a:t>
          </a:r>
          <a:r>
            <a:rPr kumimoji="0" lang="es-PE" sz="1600" b="1" i="0" u="none" strike="noStrike" kern="1200" cap="none" spc="0" normalizeH="0" noProof="0" dirty="0" smtClean="0">
              <a:ln/>
              <a:effectLst/>
              <a:uLnTx/>
              <a:uFillTx/>
              <a:latin typeface="Times New Roman" pitchFamily="18" charset="0"/>
              <a:ea typeface="+mj-ea"/>
              <a:cs typeface="Times New Roman" pitchFamily="18" charset="0"/>
            </a:rPr>
            <a:t>CON FRACCIONES</a:t>
          </a:r>
        </a:p>
        <a:p>
          <a:pPr lvl="0" algn="l" defTabSz="711200" rtl="0">
            <a:lnSpc>
              <a:spcPct val="90000"/>
            </a:lnSpc>
            <a:spcBef>
              <a:spcPct val="0"/>
            </a:spcBef>
            <a:spcAft>
              <a:spcPct val="35000"/>
            </a:spcAft>
          </a:pPr>
          <a:endParaRPr kumimoji="0" lang="es-PE" sz="1400" b="0" i="0" u="none" strike="noStrike" kern="1200" cap="none" spc="0" normalizeH="0" baseline="0" noProof="0" dirty="0" smtClean="0">
            <a:ln/>
            <a:effectLst/>
            <a:uLnTx/>
            <a:uFillTx/>
            <a:latin typeface="Times New Roman" pitchFamily="18" charset="0"/>
            <a:ea typeface="+mj-ea"/>
            <a:cs typeface="Times New Roman" pitchFamily="18" charset="0"/>
          </a:endParaRPr>
        </a:p>
        <a:p>
          <a:pPr lvl="0" algn="l" defTabSz="711200" rtl="0">
            <a:lnSpc>
              <a:spcPct val="90000"/>
            </a:lnSpc>
            <a:spcBef>
              <a:spcPct val="0"/>
            </a:spcBef>
            <a:spcAft>
              <a:spcPct val="35000"/>
            </a:spcAft>
          </a:pPr>
          <a:endParaRPr kumimoji="0" lang="es-PE" sz="1400" b="0" i="0" u="none" strike="noStrike" kern="1200" cap="none" spc="0" normalizeH="0" baseline="0" noProof="0" dirty="0" smtClean="0">
            <a:ln/>
            <a:effectLst/>
            <a:uLnTx/>
            <a:uFillTx/>
            <a:latin typeface="Times New Roman" pitchFamily="18" charset="0"/>
            <a:ea typeface="+mj-ea"/>
            <a:cs typeface="Times New Roman" pitchFamily="18" charset="0"/>
          </a:endParaRPr>
        </a:p>
      </dsp:txBody>
      <dsp:txXfrm>
        <a:off x="3517917" y="3007679"/>
        <a:ext cx="2466343" cy="1287438"/>
      </dsp:txXfrm>
    </dsp:sp>
    <dsp:sp modelId="{BA692F21-C0C7-4A20-8077-1AB8B665C40F}">
      <dsp:nvSpPr>
        <dsp:cNvPr id="0" name=""/>
        <dsp:cNvSpPr/>
      </dsp:nvSpPr>
      <dsp:spPr>
        <a:xfrm>
          <a:off x="6313568" y="2692834"/>
          <a:ext cx="2603281" cy="1397467"/>
        </a:xfrm>
        <a:prstGeom prst="roundRect">
          <a:avLst>
            <a:gd name="adj" fmla="val 10000"/>
          </a:avLst>
        </a:prstGeom>
        <a:gradFill rotWithShape="0">
          <a:gsLst>
            <a:gs pos="0">
              <a:schemeClr val="accent2">
                <a:hueOff val="0"/>
                <a:satOff val="0"/>
                <a:lumOff val="0"/>
                <a:alphaOff val="0"/>
                <a:tint val="96000"/>
                <a:satMod val="120000"/>
                <a:lumMod val="120000"/>
              </a:schemeClr>
            </a:gs>
            <a:gs pos="100000">
              <a:schemeClr val="accent2">
                <a:hueOff val="0"/>
                <a:satOff val="0"/>
                <a:lumOff val="0"/>
                <a:alphaOff val="0"/>
                <a:shade val="89000"/>
                <a:lumMod val="9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6C0C543A-68D5-48A5-81FE-0CDFEB8B9F16}">
      <dsp:nvSpPr>
        <dsp:cNvPr id="0" name=""/>
        <dsp:cNvSpPr/>
      </dsp:nvSpPr>
      <dsp:spPr>
        <a:xfrm>
          <a:off x="6602821" y="2967625"/>
          <a:ext cx="2603281" cy="1397467"/>
        </a:xfrm>
        <a:prstGeom prst="roundRect">
          <a:avLst>
            <a:gd name="adj" fmla="val 10000"/>
          </a:avLst>
        </a:prstGeom>
        <a:solidFill>
          <a:srgbClr val="00B050">
            <a:alpha val="90000"/>
          </a:srgbClr>
        </a:solidFill>
        <a:ln w="9525" cap="flat" cmpd="sng" algn="ctr">
          <a:solidFill>
            <a:schemeClr val="accent2">
              <a:hueOff val="0"/>
              <a:satOff val="0"/>
              <a:lumOff val="0"/>
              <a:alphaOff val="0"/>
            </a:schemeClr>
          </a:solidFill>
          <a:prstDash val="solid"/>
        </a:ln>
        <a:effectLst>
          <a:outerShdw blurRad="50800" dist="25400" dir="5400000" rotWithShape="0">
            <a:srgbClr val="000000">
              <a:alpha val="38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kumimoji="0" lang="es-PE" sz="1600" b="1" i="0" u="none" strike="noStrike" kern="1200" cap="none" spc="0" normalizeH="0" noProof="0" dirty="0" smtClean="0">
              <a:ln/>
              <a:effectLst/>
              <a:uLnTx/>
              <a:uFillTx/>
              <a:latin typeface="Times New Roman" pitchFamily="18" charset="0"/>
              <a:ea typeface="+mj-ea"/>
              <a:cs typeface="Times New Roman" pitchFamily="18" charset="0"/>
            </a:rPr>
            <a:t>OPERACIONES CON DECIMALES</a:t>
          </a:r>
        </a:p>
      </dsp:txBody>
      <dsp:txXfrm>
        <a:off x="6643751" y="3008555"/>
        <a:ext cx="2521421" cy="131560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lvl1pPr>
          </a:lstStyle>
          <a:p>
            <a:endParaRPr lang="es-ES" altLang="es-PE"/>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lvl1pPr>
          </a:lstStyle>
          <a:p>
            <a:endParaRPr lang="es-ES" altLang="es-PE"/>
          </a:p>
        </p:txBody>
      </p:sp>
      <p:sp>
        <p:nvSpPr>
          <p:cNvPr id="4100" name="Rectangle 4"/>
          <p:cNvSpPr>
            <a:spLocks noGrp="1" noRot="1" noChangeAspec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PE" smtClean="0"/>
              <a:t>Haga clic para modificar el estilo de texto del patrón</a:t>
            </a:r>
          </a:p>
          <a:p>
            <a:pPr lvl="1"/>
            <a:r>
              <a:rPr lang="es-ES" altLang="es-PE" smtClean="0"/>
              <a:t>Segundo nivel</a:t>
            </a:r>
          </a:p>
          <a:p>
            <a:pPr lvl="2"/>
            <a:r>
              <a:rPr lang="es-ES" altLang="es-PE" smtClean="0"/>
              <a:t>Tercer nivel</a:t>
            </a:r>
          </a:p>
          <a:p>
            <a:pPr lvl="3"/>
            <a:r>
              <a:rPr lang="es-ES" altLang="es-PE" smtClean="0"/>
              <a:t>Cuarto nivel</a:t>
            </a:r>
          </a:p>
          <a:p>
            <a:pPr lvl="4"/>
            <a:r>
              <a:rPr lang="es-ES" altLang="es-PE" smtClean="0"/>
              <a:t>Quinto nivel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lvl1pPr>
          </a:lstStyle>
          <a:p>
            <a:endParaRPr lang="es-ES" altLang="es-PE"/>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lvl1pPr>
          </a:lstStyle>
          <a:p>
            <a:fld id="{A016525C-9CBC-4318-A5D4-B4885440CBA5}" type="slidenum">
              <a:rPr lang="es-ES" altLang="es-PE"/>
              <a:pPr/>
              <a:t>‹Nº›</a:t>
            </a:fld>
            <a:endParaRPr lang="es-ES" altLang="es-PE"/>
          </a:p>
        </p:txBody>
      </p:sp>
    </p:spTree>
    <p:extLst>
      <p:ext uri="{BB962C8B-B14F-4D97-AF65-F5344CB8AC3E}">
        <p14:creationId xmlns:p14="http://schemas.microsoft.com/office/powerpoint/2010/main" val="92171785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47650" y="228600"/>
            <a:ext cx="9420606"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29304" y="5353963"/>
            <a:ext cx="9450324"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742950" y="1600200"/>
            <a:ext cx="84201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485900" y="3556001"/>
            <a:ext cx="69342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endParaRPr lang="es-ES" altLang="es-PE"/>
          </a:p>
        </p:txBody>
      </p:sp>
      <p:sp>
        <p:nvSpPr>
          <p:cNvPr id="5" name="Footer Placeholder 4"/>
          <p:cNvSpPr>
            <a:spLocks noGrp="1"/>
          </p:cNvSpPr>
          <p:nvPr>
            <p:ph type="ftr" sz="quarter" idx="11"/>
          </p:nvPr>
        </p:nvSpPr>
        <p:spPr/>
        <p:txBody>
          <a:bodyPr/>
          <a:lstStyle/>
          <a:p>
            <a:endParaRPr lang="es-ES" altLang="es-PE"/>
          </a:p>
        </p:txBody>
      </p:sp>
      <p:sp>
        <p:nvSpPr>
          <p:cNvPr id="6" name="Slide Number Placeholder 5"/>
          <p:cNvSpPr>
            <a:spLocks noGrp="1"/>
          </p:cNvSpPr>
          <p:nvPr>
            <p:ph type="sldNum" sz="quarter" idx="12"/>
          </p:nvPr>
        </p:nvSpPr>
        <p:spPr/>
        <p:txBody>
          <a:bodyPr/>
          <a:lstStyle/>
          <a:p>
            <a:fld id="{B8AE8374-0EE2-4B13-BDB2-33EC4C03C886}" type="slidenum">
              <a:rPr lang="es-ES" altLang="es-PE" smtClean="0"/>
              <a:pPr/>
              <a:t>‹Nº›</a:t>
            </a:fld>
            <a:endParaRPr lang="es-ES" altLang="es-PE"/>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endParaRPr lang="es-ES" altLang="es-PE"/>
          </a:p>
        </p:txBody>
      </p:sp>
      <p:sp>
        <p:nvSpPr>
          <p:cNvPr id="5" name="Footer Placeholder 4"/>
          <p:cNvSpPr>
            <a:spLocks noGrp="1"/>
          </p:cNvSpPr>
          <p:nvPr>
            <p:ph type="ftr" sz="quarter" idx="11"/>
          </p:nvPr>
        </p:nvSpPr>
        <p:spPr/>
        <p:txBody>
          <a:bodyPr/>
          <a:lstStyle/>
          <a:p>
            <a:endParaRPr lang="es-ES" altLang="es-PE"/>
          </a:p>
        </p:txBody>
      </p:sp>
      <p:sp>
        <p:nvSpPr>
          <p:cNvPr id="6" name="Slide Number Placeholder 5"/>
          <p:cNvSpPr>
            <a:spLocks noGrp="1"/>
          </p:cNvSpPr>
          <p:nvPr>
            <p:ph type="sldNum" sz="quarter" idx="12"/>
          </p:nvPr>
        </p:nvSpPr>
        <p:spPr/>
        <p:txBody>
          <a:bodyPr/>
          <a:lstStyle/>
          <a:p>
            <a:fld id="{4E61909B-A850-40A7-8BD5-747776934E51}" type="slidenum">
              <a:rPr lang="es-ES" altLang="es-PE" smtClean="0"/>
              <a:pPr/>
              <a:t>‹Nº›</a:t>
            </a:fld>
            <a:endParaRPr lang="es-ES" alt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47650" y="228600"/>
            <a:ext cx="9420606"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endParaRPr lang="es-ES" altLang="es-PE"/>
          </a:p>
        </p:txBody>
      </p:sp>
      <p:sp>
        <p:nvSpPr>
          <p:cNvPr id="5" name="Footer Placeholder 4"/>
          <p:cNvSpPr>
            <a:spLocks noGrp="1"/>
          </p:cNvSpPr>
          <p:nvPr>
            <p:ph type="ftr" sz="quarter" idx="11"/>
          </p:nvPr>
        </p:nvSpPr>
        <p:spPr/>
        <p:txBody>
          <a:bodyPr/>
          <a:lstStyle/>
          <a:p>
            <a:endParaRPr lang="es-ES" altLang="es-PE"/>
          </a:p>
        </p:txBody>
      </p:sp>
      <p:sp>
        <p:nvSpPr>
          <p:cNvPr id="6" name="Slide Number Placeholder 5"/>
          <p:cNvSpPr>
            <a:spLocks noGrp="1"/>
          </p:cNvSpPr>
          <p:nvPr>
            <p:ph type="sldNum" sz="quarter" idx="12"/>
          </p:nvPr>
        </p:nvSpPr>
        <p:spPr/>
        <p:txBody>
          <a:bodyPr/>
          <a:lstStyle/>
          <a:p>
            <a:fld id="{7463CE8F-EF9B-4ACA-AE1E-A736EA3D76AB}" type="slidenum">
              <a:rPr lang="es-ES" altLang="es-PE" smtClean="0"/>
              <a:pPr/>
              <a:t>‹Nº›</a:t>
            </a:fld>
            <a:endParaRPr lang="es-ES" altLang="es-PE"/>
          </a:p>
        </p:txBody>
      </p:sp>
      <p:grpSp>
        <p:nvGrpSpPr>
          <p:cNvPr id="15" name="Group 14"/>
          <p:cNvGrpSpPr>
            <a:grpSpLocks noChangeAspect="1"/>
          </p:cNvGrpSpPr>
          <p:nvPr/>
        </p:nvGrpSpPr>
        <p:grpSpPr bwMode="hidden">
          <a:xfrm>
            <a:off x="229304" y="714191"/>
            <a:ext cx="9450324"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7181850" y="1447801"/>
            <a:ext cx="2228850" cy="4487333"/>
          </a:xfrm>
        </p:spPr>
        <p:txBody>
          <a:bodyPr vert="eaVert" anchor="ctr"/>
          <a:lstStyle>
            <a:lvl1pPr algn="l">
              <a:defRPr>
                <a:solidFill>
                  <a:schemeClr val="tx2"/>
                </a:solidFil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95300" y="1447800"/>
            <a:ext cx="652145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endParaRPr lang="es-ES" altLang="es-PE"/>
          </a:p>
        </p:txBody>
      </p:sp>
      <p:sp>
        <p:nvSpPr>
          <p:cNvPr id="5" name="Footer Placeholder 4"/>
          <p:cNvSpPr>
            <a:spLocks noGrp="1"/>
          </p:cNvSpPr>
          <p:nvPr>
            <p:ph type="ftr" sz="quarter" idx="11"/>
          </p:nvPr>
        </p:nvSpPr>
        <p:spPr/>
        <p:txBody>
          <a:bodyPr/>
          <a:lstStyle/>
          <a:p>
            <a:endParaRPr lang="es-ES" altLang="es-PE"/>
          </a:p>
        </p:txBody>
      </p:sp>
      <p:sp>
        <p:nvSpPr>
          <p:cNvPr id="6" name="Slide Number Placeholder 5"/>
          <p:cNvSpPr>
            <a:spLocks noGrp="1"/>
          </p:cNvSpPr>
          <p:nvPr>
            <p:ph type="sldNum" sz="quarter" idx="12"/>
          </p:nvPr>
        </p:nvSpPr>
        <p:spPr/>
        <p:txBody>
          <a:bodyPr/>
          <a:lstStyle/>
          <a:p>
            <a:fld id="{8C6B172A-DFC6-4AC9-BBD2-4D6DFB0B9C4D}" type="slidenum">
              <a:rPr lang="es-ES" altLang="es-PE" smtClean="0"/>
              <a:pPr/>
              <a:t>‹Nº›</a:t>
            </a:fld>
            <a:endParaRPr lang="es-ES" altLang="es-PE"/>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47650" y="228600"/>
            <a:ext cx="9420606"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551392" y="4203592"/>
            <a:ext cx="3116131"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837597" y="4075290"/>
            <a:ext cx="6006558"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3064455" y="4087562"/>
            <a:ext cx="5923645"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6076946" y="4074175"/>
            <a:ext cx="3583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29304" y="4058555"/>
            <a:ext cx="9450324"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747535" y="2463560"/>
            <a:ext cx="84201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81312" y="1437449"/>
            <a:ext cx="6952545"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endParaRPr lang="es-ES" altLang="es-PE"/>
          </a:p>
        </p:txBody>
      </p:sp>
      <p:sp>
        <p:nvSpPr>
          <p:cNvPr id="5" name="Footer Placeholder 4"/>
          <p:cNvSpPr>
            <a:spLocks noGrp="1"/>
          </p:cNvSpPr>
          <p:nvPr>
            <p:ph type="ftr" sz="quarter" idx="11"/>
          </p:nvPr>
        </p:nvSpPr>
        <p:spPr/>
        <p:txBody>
          <a:bodyPr/>
          <a:lstStyle/>
          <a:p>
            <a:endParaRPr lang="es-ES" altLang="es-PE"/>
          </a:p>
        </p:txBody>
      </p:sp>
      <p:sp>
        <p:nvSpPr>
          <p:cNvPr id="6" name="Slide Number Placeholder 5"/>
          <p:cNvSpPr>
            <a:spLocks noGrp="1"/>
          </p:cNvSpPr>
          <p:nvPr>
            <p:ph type="sldNum" sz="quarter" idx="12"/>
          </p:nvPr>
        </p:nvSpPr>
        <p:spPr/>
        <p:txBody>
          <a:bodyPr/>
          <a:lstStyle/>
          <a:p>
            <a:fld id="{B7D561ED-EBA3-4C5F-8BBB-A8BDED54E336}" type="slidenum">
              <a:rPr lang="es-ES" altLang="es-PE" smtClean="0"/>
              <a:pPr/>
              <a:t>‹Nº›</a:t>
            </a:fld>
            <a:endParaRPr lang="es-ES" altLang="es-PE"/>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endParaRPr lang="es-ES" altLang="es-PE"/>
          </a:p>
        </p:txBody>
      </p:sp>
      <p:sp>
        <p:nvSpPr>
          <p:cNvPr id="6" name="Footer Placeholder 5"/>
          <p:cNvSpPr>
            <a:spLocks noGrp="1"/>
          </p:cNvSpPr>
          <p:nvPr>
            <p:ph type="ftr" sz="quarter" idx="11"/>
          </p:nvPr>
        </p:nvSpPr>
        <p:spPr/>
        <p:txBody>
          <a:bodyPr/>
          <a:lstStyle/>
          <a:p>
            <a:endParaRPr lang="es-ES" altLang="es-PE"/>
          </a:p>
        </p:txBody>
      </p:sp>
      <p:sp>
        <p:nvSpPr>
          <p:cNvPr id="7" name="Slide Number Placeholder 6"/>
          <p:cNvSpPr>
            <a:spLocks noGrp="1"/>
          </p:cNvSpPr>
          <p:nvPr>
            <p:ph type="sldNum" sz="quarter" idx="12"/>
          </p:nvPr>
        </p:nvSpPr>
        <p:spPr/>
        <p:txBody>
          <a:bodyPr/>
          <a:lstStyle/>
          <a:p>
            <a:fld id="{87C9D75D-551D-4C4E-B1F9-C0B45F0D3392}" type="slidenum">
              <a:rPr lang="es-ES" altLang="es-PE" smtClean="0"/>
              <a:pPr/>
              <a:t>‹Nº›</a:t>
            </a:fld>
            <a:endParaRPr lang="es-ES" altLang="es-PE"/>
          </a:p>
        </p:txBody>
      </p:sp>
      <p:sp>
        <p:nvSpPr>
          <p:cNvPr id="9" name="Content Placeholder 8"/>
          <p:cNvSpPr>
            <a:spLocks noGrp="1"/>
          </p:cNvSpPr>
          <p:nvPr>
            <p:ph sz="quarter" idx="13"/>
          </p:nvPr>
        </p:nvSpPr>
        <p:spPr>
          <a:xfrm>
            <a:off x="733043" y="2679192"/>
            <a:ext cx="4140708"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5032248" y="2679192"/>
            <a:ext cx="4140708"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733044" y="2678114"/>
            <a:ext cx="4140708"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733777" y="3429001"/>
            <a:ext cx="4138393"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35550" y="2678113"/>
            <a:ext cx="4140708"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32110" y="3429001"/>
            <a:ext cx="4140708"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endParaRPr lang="es-ES" altLang="es-PE"/>
          </a:p>
        </p:txBody>
      </p:sp>
      <p:sp>
        <p:nvSpPr>
          <p:cNvPr id="8" name="Footer Placeholder 7"/>
          <p:cNvSpPr>
            <a:spLocks noGrp="1"/>
          </p:cNvSpPr>
          <p:nvPr>
            <p:ph type="ftr" sz="quarter" idx="11"/>
          </p:nvPr>
        </p:nvSpPr>
        <p:spPr/>
        <p:txBody>
          <a:bodyPr/>
          <a:lstStyle/>
          <a:p>
            <a:endParaRPr lang="es-ES" altLang="es-PE"/>
          </a:p>
        </p:txBody>
      </p:sp>
      <p:sp>
        <p:nvSpPr>
          <p:cNvPr id="9" name="Slide Number Placeholder 8"/>
          <p:cNvSpPr>
            <a:spLocks noGrp="1"/>
          </p:cNvSpPr>
          <p:nvPr>
            <p:ph type="sldNum" sz="quarter" idx="12"/>
          </p:nvPr>
        </p:nvSpPr>
        <p:spPr/>
        <p:txBody>
          <a:bodyPr/>
          <a:lstStyle/>
          <a:p>
            <a:fld id="{3FA0DD67-C196-472E-A12C-CE6F063C42B2}" type="slidenum">
              <a:rPr lang="es-ES" altLang="es-PE" smtClean="0"/>
              <a:pPr/>
              <a:t>‹Nº›</a:t>
            </a:fld>
            <a:endParaRPr lang="es-ES" altLang="es-PE"/>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endParaRPr lang="es-ES" altLang="es-PE"/>
          </a:p>
        </p:txBody>
      </p:sp>
      <p:sp>
        <p:nvSpPr>
          <p:cNvPr id="4" name="Footer Placeholder 3"/>
          <p:cNvSpPr>
            <a:spLocks noGrp="1"/>
          </p:cNvSpPr>
          <p:nvPr>
            <p:ph type="ftr" sz="quarter" idx="11"/>
          </p:nvPr>
        </p:nvSpPr>
        <p:spPr/>
        <p:txBody>
          <a:bodyPr/>
          <a:lstStyle/>
          <a:p>
            <a:endParaRPr lang="es-ES" altLang="es-PE"/>
          </a:p>
        </p:txBody>
      </p:sp>
      <p:sp>
        <p:nvSpPr>
          <p:cNvPr id="5" name="Slide Number Placeholder 4"/>
          <p:cNvSpPr>
            <a:spLocks noGrp="1"/>
          </p:cNvSpPr>
          <p:nvPr>
            <p:ph type="sldNum" sz="quarter" idx="12"/>
          </p:nvPr>
        </p:nvSpPr>
        <p:spPr/>
        <p:txBody>
          <a:bodyPr/>
          <a:lstStyle/>
          <a:p>
            <a:fld id="{E7B13A7E-9784-470B-8062-F65466C431FE}" type="slidenum">
              <a:rPr lang="es-ES" altLang="es-PE" smtClean="0"/>
              <a:pPr/>
              <a:t>‹Nº›</a:t>
            </a:fld>
            <a:endParaRPr lang="es-ES" altLang="es-PE"/>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47650" y="228600"/>
            <a:ext cx="9420606"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29304" y="714191"/>
            <a:ext cx="9450324"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endParaRPr lang="es-ES" altLang="es-PE"/>
          </a:p>
        </p:txBody>
      </p:sp>
      <p:sp>
        <p:nvSpPr>
          <p:cNvPr id="3" name="Footer Placeholder 2"/>
          <p:cNvSpPr>
            <a:spLocks noGrp="1"/>
          </p:cNvSpPr>
          <p:nvPr>
            <p:ph type="ftr" sz="quarter" idx="11"/>
          </p:nvPr>
        </p:nvSpPr>
        <p:spPr/>
        <p:txBody>
          <a:bodyPr/>
          <a:lstStyle/>
          <a:p>
            <a:endParaRPr lang="es-ES" altLang="es-PE"/>
          </a:p>
        </p:txBody>
      </p:sp>
      <p:sp>
        <p:nvSpPr>
          <p:cNvPr id="4" name="Slide Number Placeholder 3"/>
          <p:cNvSpPr>
            <a:spLocks noGrp="1"/>
          </p:cNvSpPr>
          <p:nvPr>
            <p:ph type="sldNum" sz="quarter" idx="12"/>
          </p:nvPr>
        </p:nvSpPr>
        <p:spPr/>
        <p:txBody>
          <a:bodyPr/>
          <a:lstStyle/>
          <a:p>
            <a:fld id="{0CAE3059-A1B1-4DC0-BF8F-9DD2C40E1540}" type="slidenum">
              <a:rPr lang="es-ES" altLang="es-PE" smtClean="0"/>
              <a:pPr/>
              <a:t>‹Nº›</a:t>
            </a:fld>
            <a:endParaRPr lang="es-ES" altLang="es-PE"/>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47650" y="228600"/>
            <a:ext cx="9420606"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endParaRPr lang="es-ES" altLang="es-PE"/>
          </a:p>
        </p:txBody>
      </p:sp>
      <p:sp>
        <p:nvSpPr>
          <p:cNvPr id="6" name="Footer Placeholder 5"/>
          <p:cNvSpPr>
            <a:spLocks noGrp="1"/>
          </p:cNvSpPr>
          <p:nvPr>
            <p:ph type="ftr" sz="quarter" idx="11"/>
          </p:nvPr>
        </p:nvSpPr>
        <p:spPr/>
        <p:txBody>
          <a:bodyPr/>
          <a:lstStyle/>
          <a:p>
            <a:endParaRPr lang="es-ES" altLang="es-PE"/>
          </a:p>
        </p:txBody>
      </p:sp>
      <p:sp>
        <p:nvSpPr>
          <p:cNvPr id="7" name="Slide Number Placeholder 6"/>
          <p:cNvSpPr>
            <a:spLocks noGrp="1"/>
          </p:cNvSpPr>
          <p:nvPr>
            <p:ph type="sldNum" sz="quarter" idx="12"/>
          </p:nvPr>
        </p:nvSpPr>
        <p:spPr/>
        <p:txBody>
          <a:bodyPr/>
          <a:lstStyle/>
          <a:p>
            <a:fld id="{A36A30DB-312B-4F93-861A-948384FAD23A}" type="slidenum">
              <a:rPr lang="es-ES" altLang="es-PE" smtClean="0"/>
              <a:pPr/>
              <a:t>‹Nº›</a:t>
            </a:fld>
            <a:endParaRPr lang="es-ES" altLang="es-PE"/>
          </a:p>
        </p:txBody>
      </p:sp>
      <p:sp>
        <p:nvSpPr>
          <p:cNvPr id="4" name="Text Placeholder 3"/>
          <p:cNvSpPr>
            <a:spLocks noGrp="1"/>
          </p:cNvSpPr>
          <p:nvPr>
            <p:ph type="body" sz="half" idx="2"/>
          </p:nvPr>
        </p:nvSpPr>
        <p:spPr>
          <a:xfrm>
            <a:off x="990600" y="3581401"/>
            <a:ext cx="36322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2" name="Group 23"/>
          <p:cNvGrpSpPr>
            <a:grpSpLocks noChangeAspect="1"/>
          </p:cNvGrpSpPr>
          <p:nvPr/>
        </p:nvGrpSpPr>
        <p:grpSpPr bwMode="hidden">
          <a:xfrm>
            <a:off x="229304" y="714191"/>
            <a:ext cx="9450324"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90600" y="2286000"/>
            <a:ext cx="36322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039625" y="1828800"/>
            <a:ext cx="422941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47650" y="228600"/>
            <a:ext cx="9420606"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29304" y="5353963"/>
            <a:ext cx="9450324"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5280335" y="338667"/>
            <a:ext cx="4130365" cy="2429934"/>
          </a:xfrm>
        </p:spPr>
        <p:txBody>
          <a:bodyPr anchor="b">
            <a:normAutofit/>
          </a:bodyPr>
          <a:lstStyle>
            <a:lvl1pPr algn="l">
              <a:defRPr sz="2800" b="0">
                <a:solidFill>
                  <a:srgbClr val="FFFFFF"/>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5274028" y="2785533"/>
            <a:ext cx="4136673"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endParaRPr lang="es-ES" altLang="es-PE"/>
          </a:p>
        </p:txBody>
      </p:sp>
      <p:sp>
        <p:nvSpPr>
          <p:cNvPr id="6" name="Footer Placeholder 5"/>
          <p:cNvSpPr>
            <a:spLocks noGrp="1"/>
          </p:cNvSpPr>
          <p:nvPr>
            <p:ph type="ftr" sz="quarter" idx="11"/>
          </p:nvPr>
        </p:nvSpPr>
        <p:spPr/>
        <p:txBody>
          <a:bodyPr/>
          <a:lstStyle/>
          <a:p>
            <a:endParaRPr lang="es-ES" altLang="es-PE"/>
          </a:p>
        </p:txBody>
      </p:sp>
      <p:sp>
        <p:nvSpPr>
          <p:cNvPr id="7" name="Slide Number Placeholder 6"/>
          <p:cNvSpPr>
            <a:spLocks noGrp="1"/>
          </p:cNvSpPr>
          <p:nvPr>
            <p:ph type="sldNum" sz="quarter" idx="12"/>
          </p:nvPr>
        </p:nvSpPr>
        <p:spPr/>
        <p:txBody>
          <a:bodyPr/>
          <a:lstStyle/>
          <a:p>
            <a:fld id="{14C0AA05-6C0A-4A33-9A08-8FBFE5E02244}" type="slidenum">
              <a:rPr lang="es-ES" altLang="es-PE" smtClean="0"/>
              <a:pPr/>
              <a:t>‹Nº›</a:t>
            </a:fld>
            <a:endParaRPr lang="es-ES" altLang="es-PE"/>
          </a:p>
        </p:txBody>
      </p:sp>
      <p:sp>
        <p:nvSpPr>
          <p:cNvPr id="3" name="Picture Placeholder 2"/>
          <p:cNvSpPr>
            <a:spLocks noGrp="1"/>
          </p:cNvSpPr>
          <p:nvPr>
            <p:ph type="pic" idx="1"/>
          </p:nvPr>
        </p:nvSpPr>
        <p:spPr>
          <a:xfrm>
            <a:off x="908050" y="1371600"/>
            <a:ext cx="386334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47650" y="228600"/>
            <a:ext cx="9420606"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29304" y="1679429"/>
            <a:ext cx="9450324"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95300" y="338328"/>
            <a:ext cx="8915400" cy="12527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4" name="Date Placeholder 3"/>
          <p:cNvSpPr>
            <a:spLocks noGrp="1"/>
          </p:cNvSpPr>
          <p:nvPr>
            <p:ph type="dt" sz="half" idx="2"/>
          </p:nvPr>
        </p:nvSpPr>
        <p:spPr>
          <a:xfrm>
            <a:off x="5593978" y="6250165"/>
            <a:ext cx="4102248" cy="365125"/>
          </a:xfrm>
          <a:prstGeom prst="rect">
            <a:avLst/>
          </a:prstGeom>
        </p:spPr>
        <p:txBody>
          <a:bodyPr vert="horz" lIns="91440" tIns="45720" rIns="91440" bIns="45720" rtlCol="0" anchor="ctr"/>
          <a:lstStyle>
            <a:lvl1pPr algn="r">
              <a:defRPr sz="1000">
                <a:solidFill>
                  <a:schemeClr val="tx2"/>
                </a:solidFill>
              </a:defRPr>
            </a:lvl1pPr>
          </a:lstStyle>
          <a:p>
            <a:endParaRPr lang="es-ES" altLang="es-PE"/>
          </a:p>
        </p:txBody>
      </p:sp>
      <p:sp>
        <p:nvSpPr>
          <p:cNvPr id="5" name="Footer Placeholder 4"/>
          <p:cNvSpPr>
            <a:spLocks noGrp="1"/>
          </p:cNvSpPr>
          <p:nvPr>
            <p:ph type="ftr" sz="quarter" idx="3"/>
          </p:nvPr>
        </p:nvSpPr>
        <p:spPr>
          <a:xfrm>
            <a:off x="209775" y="6250165"/>
            <a:ext cx="4102249" cy="365125"/>
          </a:xfrm>
          <a:prstGeom prst="rect">
            <a:avLst/>
          </a:prstGeom>
        </p:spPr>
        <p:txBody>
          <a:bodyPr vert="horz" lIns="91440" tIns="45720" rIns="91440" bIns="45720" rtlCol="0" anchor="ctr"/>
          <a:lstStyle>
            <a:lvl1pPr algn="l">
              <a:defRPr sz="1000">
                <a:solidFill>
                  <a:schemeClr val="tx2"/>
                </a:solidFill>
              </a:defRPr>
            </a:lvl1pPr>
          </a:lstStyle>
          <a:p>
            <a:endParaRPr lang="es-ES" altLang="es-PE"/>
          </a:p>
        </p:txBody>
      </p:sp>
      <p:sp>
        <p:nvSpPr>
          <p:cNvPr id="6" name="Slide Number Placeholder 5"/>
          <p:cNvSpPr>
            <a:spLocks noGrp="1"/>
          </p:cNvSpPr>
          <p:nvPr>
            <p:ph type="sldNum" sz="quarter" idx="4"/>
          </p:nvPr>
        </p:nvSpPr>
        <p:spPr>
          <a:xfrm>
            <a:off x="4323679" y="6250164"/>
            <a:ext cx="1258645" cy="365125"/>
          </a:xfrm>
          <a:prstGeom prst="rect">
            <a:avLst/>
          </a:prstGeom>
        </p:spPr>
        <p:txBody>
          <a:bodyPr vert="horz" lIns="91440" tIns="45720" rIns="91440" bIns="45720" rtlCol="0" anchor="ctr"/>
          <a:lstStyle>
            <a:lvl1pPr algn="ctr">
              <a:defRPr sz="1000">
                <a:solidFill>
                  <a:schemeClr val="tx2"/>
                </a:solidFill>
              </a:defRPr>
            </a:lvl1pPr>
          </a:lstStyle>
          <a:p>
            <a:fld id="{596E28AF-0CE6-4EBC-8002-129F8754459F}" type="slidenum">
              <a:rPr lang="es-ES" altLang="es-PE" smtClean="0"/>
              <a:pPr/>
              <a:t>‹Nº›</a:t>
            </a:fld>
            <a:endParaRPr lang="es-ES" altLang="es-PE"/>
          </a:p>
        </p:txBody>
      </p:sp>
      <p:sp>
        <p:nvSpPr>
          <p:cNvPr id="3" name="Text Placeholder 2"/>
          <p:cNvSpPr>
            <a:spLocks noGrp="1"/>
          </p:cNvSpPr>
          <p:nvPr>
            <p:ph type="body" idx="1"/>
          </p:nvPr>
        </p:nvSpPr>
        <p:spPr>
          <a:xfrm>
            <a:off x="944740" y="2675467"/>
            <a:ext cx="8025694"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youtu.be/pFWS_6qNYCU"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image" Target="../media/image11.wmf"/></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776536" y="5919663"/>
            <a:ext cx="8208912" cy="461665"/>
          </a:xfrm>
          <a:prstGeom prst="rect">
            <a:avLst/>
          </a:prstGeom>
          <a:noFill/>
        </p:spPr>
        <p:txBody>
          <a:bodyPr wrap="square" rtlCol="0">
            <a:spAutoFit/>
          </a:bodyPr>
          <a:lstStyle/>
          <a:p>
            <a:pPr algn="ctr"/>
            <a:r>
              <a:rPr lang="es-ES" sz="2400" b="1" u="sng" dirty="0" smtClean="0">
                <a:hlinkClick r:id="rId2"/>
              </a:rPr>
              <a:t>http://youtu.be/pFWS_6qNYCU</a:t>
            </a:r>
            <a:endParaRPr lang="es-ES" sz="2400" b="1" dirty="0"/>
          </a:p>
        </p:txBody>
      </p:sp>
      <p:pic>
        <p:nvPicPr>
          <p:cNvPr id="9" name="8 Imagen" descr="Descripción: UTP"/>
          <p:cNvPicPr/>
          <p:nvPr/>
        </p:nvPicPr>
        <p:blipFill>
          <a:blip r:embed="rId3" cstate="print"/>
          <a:srcRect/>
          <a:stretch>
            <a:fillRect/>
          </a:stretch>
        </p:blipFill>
        <p:spPr bwMode="auto">
          <a:xfrm>
            <a:off x="272480" y="260648"/>
            <a:ext cx="1808480" cy="692696"/>
          </a:xfrm>
          <a:prstGeom prst="rect">
            <a:avLst/>
          </a:prstGeom>
          <a:noFill/>
          <a:ln w="9525">
            <a:noFill/>
            <a:miter lim="800000"/>
            <a:headEnd/>
            <a:tailEnd/>
          </a:ln>
        </p:spPr>
      </p:pic>
      <p:pic>
        <p:nvPicPr>
          <p:cNvPr id="2" name="1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24608" y="1364307"/>
            <a:ext cx="6969288" cy="4080917"/>
          </a:xfrm>
          <a:prstGeom prst="rect">
            <a:avLst/>
          </a:prstGeom>
        </p:spPr>
      </p:pic>
    </p:spTree>
    <p:extLst>
      <p:ext uri="{BB962C8B-B14F-4D97-AF65-F5344CB8AC3E}">
        <p14:creationId xmlns:p14="http://schemas.microsoft.com/office/powerpoint/2010/main" val="268610790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307975" y="2276872"/>
            <a:ext cx="4273897" cy="3960440"/>
          </a:xfrm>
        </p:spPr>
        <p:txBody>
          <a:bodyPr>
            <a:noAutofit/>
          </a:bodyPr>
          <a:lstStyle/>
          <a:p>
            <a:pPr algn="just"/>
            <a:r>
              <a:rPr lang="es-ES" sz="2800" dirty="0"/>
              <a:t>La multiplicación de varios números enteros es otro número entero, que tiene como valor absoluto el producto de los valores absolutos y, como signo, el que se obtiene de la aplicación de la regla de los signos.</a:t>
            </a:r>
            <a:endParaRPr lang="es-PE" sz="2800" dirty="0"/>
          </a:p>
        </p:txBody>
      </p:sp>
      <p:sp>
        <p:nvSpPr>
          <p:cNvPr id="3" name="2 Título"/>
          <p:cNvSpPr>
            <a:spLocks noGrp="1"/>
          </p:cNvSpPr>
          <p:nvPr>
            <p:ph type="title"/>
          </p:nvPr>
        </p:nvSpPr>
        <p:spPr>
          <a:xfrm>
            <a:off x="495300" y="842384"/>
            <a:ext cx="8915400" cy="1362480"/>
          </a:xfrm>
          <a:effectLst/>
        </p:spPr>
        <p:txBody>
          <a:bodyPr vert="horz" lIns="91440" tIns="45720" rIns="91440" bIns="45720" rtlCol="0" anchor="t" anchorCtr="0">
            <a:noAutofit/>
            <a:scene3d>
              <a:camera prst="orthographicFront"/>
              <a:lightRig rig="soft" dir="t">
                <a:rot lat="0" lon="0" rev="10800000"/>
              </a:lightRig>
            </a:scene3d>
            <a:sp3d>
              <a:bevelT w="27940" h="12700"/>
              <a:contourClr>
                <a:srgbClr val="DDDDDD"/>
              </a:contourClr>
            </a:sp3d>
          </a:bodyPr>
          <a:lstStyle/>
          <a:p>
            <a:pPr marL="182880" fontAlgn="base">
              <a:spcAft>
                <a:spcPct val="0"/>
              </a:spcAft>
              <a:buClr>
                <a:schemeClr val="accent6">
                  <a:lumMod val="75000"/>
                </a:schemeClr>
              </a:buClr>
              <a:buSzPct val="128000"/>
              <a:buFont typeface="Georgia" pitchFamily="18" charset="0"/>
            </a:pPr>
            <a:r>
              <a:rPr lang="es-PE" b="1" spc="150" dirty="0">
                <a:ln w="11430"/>
                <a:solidFill>
                  <a:srgbClr val="F8F8F8"/>
                </a:solidFill>
                <a:effectLst>
                  <a:outerShdw blurRad="63500" sx="102000" sy="102000" algn="ctr" rotWithShape="0">
                    <a:prstClr val="black">
                      <a:alpha val="40000"/>
                    </a:prstClr>
                  </a:outerShdw>
                </a:effectLst>
              </a:rPr>
              <a:t>MULTIPLICACIÓN DE NÚMEROS ENTEROS</a:t>
            </a:r>
          </a:p>
        </p:txBody>
      </p:sp>
      <p:sp>
        <p:nvSpPr>
          <p:cNvPr id="8" name="AutoShape 4" descr="http://i1.ytimg.com/vi_webp/u9atZcR2igk/mqdefault.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pic>
        <p:nvPicPr>
          <p:cNvPr id="4098" name="Picture 2" descr="http://1.bp.blogspot.com/-edoxZU08O6E/TVqRiSvPNfI/AAAAAAAAABA/xVdVoJe7_rw/s1600/DADOS+NUMEROS+ENTER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4968" y="2996952"/>
            <a:ext cx="4921543" cy="2988397"/>
          </a:xfrm>
          <a:prstGeom prst="rect">
            <a:avLst/>
          </a:prstGeom>
          <a:noFill/>
          <a:extLst>
            <a:ext uri="{909E8E84-426E-40DD-AFC4-6F175D3DCCD1}">
              <a14:hiddenFill xmlns:a14="http://schemas.microsoft.com/office/drawing/2010/main">
                <a:solidFill>
                  <a:srgbClr val="FFFFFF"/>
                </a:solidFill>
              </a14:hiddenFill>
            </a:ext>
          </a:extLst>
        </p:spPr>
      </p:pic>
      <p:pic>
        <p:nvPicPr>
          <p:cNvPr id="6" name="5 Imagen" descr="Descripción: UTP"/>
          <p:cNvPicPr/>
          <p:nvPr/>
        </p:nvPicPr>
        <p:blipFill>
          <a:blip r:embed="rId3" cstate="print"/>
          <a:srcRect/>
          <a:stretch>
            <a:fillRect/>
          </a:stretch>
        </p:blipFill>
        <p:spPr bwMode="auto">
          <a:xfrm>
            <a:off x="272480" y="260648"/>
            <a:ext cx="1808480" cy="692696"/>
          </a:xfrm>
          <a:prstGeom prst="rect">
            <a:avLst/>
          </a:prstGeom>
          <a:noFill/>
          <a:ln w="9525">
            <a:noFill/>
            <a:miter lim="800000"/>
            <a:headEnd/>
            <a:tailEnd/>
          </a:ln>
        </p:spPr>
      </p:pic>
    </p:spTree>
    <p:extLst>
      <p:ext uri="{BB962C8B-B14F-4D97-AF65-F5344CB8AC3E}">
        <p14:creationId xmlns:p14="http://schemas.microsoft.com/office/powerpoint/2010/main" val="11515056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776536" y="2564904"/>
            <a:ext cx="3240360" cy="3744416"/>
          </a:xfrm>
        </p:spPr>
        <p:txBody>
          <a:bodyPr>
            <a:noAutofit/>
          </a:bodyPr>
          <a:lstStyle/>
          <a:p>
            <a:pPr marL="0" indent="0" algn="ctr">
              <a:buNone/>
            </a:pPr>
            <a:r>
              <a:rPr lang="es-ES" sz="48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s-ES" sz="4800" b="1"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latin typeface="Cambria Math"/>
                <a:ea typeface="Cambria Math"/>
              </a:rPr>
              <a:t>∙ </a:t>
            </a:r>
            <a:r>
              <a:rPr lang="es-ES" sz="48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s-ES" sz="4800" dirty="0">
                <a:ln w="24500" cmpd="dbl">
                  <a:solidFill>
                    <a:schemeClr val="accent2">
                      <a:shade val="85000"/>
                      <a:satMod val="155000"/>
                    </a:schemeClr>
                  </a:solidFill>
                  <a:prstDash val="solid"/>
                  <a:miter lim="800000"/>
                </a:ln>
                <a:solidFill>
                  <a:schemeClr val="accent2"/>
                </a:solidFill>
                <a:effectLst>
                  <a:outerShdw blurRad="38100" dist="38100" dir="7020000" algn="tl">
                    <a:srgbClr val="000000">
                      <a:alpha val="35000"/>
                    </a:srgbClr>
                  </a:outerShdw>
                </a:effectLst>
              </a:rPr>
              <a:t>=</a:t>
            </a:r>
            <a:r>
              <a:rPr lang="es-ES" sz="48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es-PE" sz="48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lgn="ctr">
              <a:buNone/>
            </a:pPr>
            <a:r>
              <a:rPr lang="es-ES" sz="48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es-ES" sz="4800" b="1" dirty="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latin typeface="Cambria Math"/>
                <a:ea typeface="Cambria Math"/>
              </a:rPr>
              <a:t> </a:t>
            </a:r>
            <a:r>
              <a:rPr lang="es-ES" sz="4800" b="1"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latin typeface="Cambria Math"/>
                <a:ea typeface="Cambria Math"/>
              </a:rPr>
              <a:t>∙ </a:t>
            </a:r>
            <a:r>
              <a:rPr lang="es-ES" sz="48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s-ES" sz="4800" dirty="0">
                <a:ln w="24500" cmpd="dbl">
                  <a:solidFill>
                    <a:schemeClr val="accent2">
                      <a:shade val="85000"/>
                      <a:satMod val="155000"/>
                    </a:schemeClr>
                  </a:solidFill>
                  <a:prstDash val="solid"/>
                  <a:miter lim="800000"/>
                </a:ln>
                <a:solidFill>
                  <a:schemeClr val="accent2"/>
                </a:solidFill>
                <a:effectLst>
                  <a:outerShdw blurRad="38100" dist="38100" dir="7020000" algn="tl">
                    <a:srgbClr val="000000">
                      <a:alpha val="35000"/>
                    </a:srgbClr>
                  </a:outerShdw>
                </a:effectLst>
              </a:rPr>
              <a:t>=</a:t>
            </a:r>
            <a:r>
              <a:rPr lang="es-ES" sz="48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es-PE" sz="48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lgn="ctr">
              <a:buNone/>
            </a:pPr>
            <a:r>
              <a:rPr lang="es-ES" sz="48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es-ES" sz="4800" b="1" dirty="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latin typeface="Cambria Math"/>
                <a:ea typeface="Cambria Math"/>
              </a:rPr>
              <a:t> </a:t>
            </a:r>
            <a:r>
              <a:rPr lang="es-ES" sz="4800" b="1"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latin typeface="Cambria Math"/>
                <a:ea typeface="Cambria Math"/>
              </a:rPr>
              <a:t>∙ </a:t>
            </a:r>
            <a:r>
              <a:rPr lang="es-ES" sz="48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s-ES" sz="4800" dirty="0">
                <a:ln w="24500" cmpd="dbl">
                  <a:solidFill>
                    <a:schemeClr val="accent2">
                      <a:shade val="85000"/>
                      <a:satMod val="155000"/>
                    </a:schemeClr>
                  </a:solidFill>
                  <a:prstDash val="solid"/>
                  <a:miter lim="800000"/>
                </a:ln>
                <a:solidFill>
                  <a:schemeClr val="accent2"/>
                </a:solidFill>
                <a:effectLst>
                  <a:outerShdw blurRad="38100" dist="38100" dir="7020000" algn="tl">
                    <a:srgbClr val="000000">
                      <a:alpha val="35000"/>
                    </a:srgbClr>
                  </a:outerShdw>
                </a:effectLst>
              </a:rPr>
              <a:t>=</a:t>
            </a:r>
            <a:r>
              <a:rPr lang="es-ES" sz="48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es-PE" sz="48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lgn="ctr">
              <a:buNone/>
            </a:pPr>
            <a:r>
              <a:rPr lang="es-ES" sz="48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es-ES" sz="4800" b="1" dirty="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latin typeface="Cambria Math"/>
                <a:ea typeface="Cambria Math"/>
              </a:rPr>
              <a:t> </a:t>
            </a:r>
            <a:r>
              <a:rPr lang="es-ES" sz="4800" b="1"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latin typeface="Cambria Math"/>
                <a:ea typeface="Cambria Math"/>
              </a:rPr>
              <a:t>∙ </a:t>
            </a:r>
            <a:r>
              <a:rPr lang="es-ES" sz="48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s-ES" sz="4800" dirty="0">
                <a:ln w="24500" cmpd="dbl">
                  <a:solidFill>
                    <a:schemeClr val="accent2">
                      <a:shade val="85000"/>
                      <a:satMod val="155000"/>
                    </a:schemeClr>
                  </a:solidFill>
                  <a:prstDash val="solid"/>
                  <a:miter lim="800000"/>
                </a:ln>
                <a:solidFill>
                  <a:schemeClr val="accent2"/>
                </a:solidFill>
                <a:effectLst>
                  <a:outerShdw blurRad="38100" dist="38100" dir="7020000" algn="tl">
                    <a:srgbClr val="000000">
                      <a:alpha val="35000"/>
                    </a:srgbClr>
                  </a:outerShdw>
                </a:effectLst>
              </a:rPr>
              <a:t>=</a:t>
            </a:r>
            <a:r>
              <a:rPr lang="es-ES" sz="48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es-PE" sz="48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buNone/>
            </a:pPr>
            <a:endParaRPr lang="es-PE" sz="4800" dirty="0"/>
          </a:p>
        </p:txBody>
      </p:sp>
      <p:sp>
        <p:nvSpPr>
          <p:cNvPr id="3" name="2 Título"/>
          <p:cNvSpPr>
            <a:spLocks noGrp="1"/>
          </p:cNvSpPr>
          <p:nvPr>
            <p:ph type="title"/>
          </p:nvPr>
        </p:nvSpPr>
        <p:spPr>
          <a:xfrm>
            <a:off x="495300" y="554352"/>
            <a:ext cx="8915400" cy="786416"/>
          </a:xfrm>
          <a:effectLst/>
        </p:spPr>
        <p:txBody>
          <a:bodyPr vert="horz" lIns="91440" tIns="45720" rIns="91440" bIns="45720" rtlCol="0" anchor="t" anchorCtr="0">
            <a:noAutofit/>
            <a:scene3d>
              <a:camera prst="orthographicFront"/>
              <a:lightRig rig="soft" dir="t">
                <a:rot lat="0" lon="0" rev="10800000"/>
              </a:lightRig>
            </a:scene3d>
            <a:sp3d>
              <a:bevelT w="27940" h="12700"/>
              <a:contourClr>
                <a:srgbClr val="DDDDDD"/>
              </a:contourClr>
            </a:sp3d>
          </a:bodyPr>
          <a:lstStyle/>
          <a:p>
            <a:pPr marL="182880" fontAlgn="base">
              <a:spcAft>
                <a:spcPct val="0"/>
              </a:spcAft>
              <a:buClr>
                <a:schemeClr val="accent6">
                  <a:lumMod val="75000"/>
                </a:schemeClr>
              </a:buClr>
              <a:buSzPct val="128000"/>
              <a:buFont typeface="Georgia" pitchFamily="18" charset="0"/>
            </a:pPr>
            <a:r>
              <a:rPr lang="es-PE" b="1" spc="150" dirty="0">
                <a:ln w="11430"/>
                <a:solidFill>
                  <a:srgbClr val="F8F8F8"/>
                </a:solidFill>
                <a:effectLst>
                  <a:outerShdw blurRad="63500" sx="102000" sy="102000" algn="ctr" rotWithShape="0">
                    <a:prstClr val="black">
                      <a:alpha val="40000"/>
                    </a:prstClr>
                  </a:outerShdw>
                </a:effectLst>
              </a:rPr>
              <a:t>REGLA DE LOS SIGNOS</a:t>
            </a:r>
          </a:p>
        </p:txBody>
      </p:sp>
      <p:sp>
        <p:nvSpPr>
          <p:cNvPr id="4" name="3 Rectángulo"/>
          <p:cNvSpPr/>
          <p:nvPr/>
        </p:nvSpPr>
        <p:spPr>
          <a:xfrm>
            <a:off x="4680520" y="2564904"/>
            <a:ext cx="4953000" cy="3888432"/>
          </a:xfrm>
          <a:prstGeom prst="rect">
            <a:avLst/>
          </a:prstGeom>
        </p:spPr>
        <p:txBody>
          <a:bodyPr vert="horz" lIns="91440" tIns="45720" rIns="91440" bIns="45720" rtlCol="0">
            <a:noAutofit/>
          </a:bodyPr>
          <a:lstStyle/>
          <a:p>
            <a:pPr>
              <a:spcBef>
                <a:spcPct val="20000"/>
              </a:spcBef>
              <a:buClr>
                <a:schemeClr val="accent1"/>
              </a:buClr>
              <a:buSzPct val="100000"/>
              <a:buFont typeface="Symbol" pitchFamily="18" charset="2"/>
              <a:buNone/>
            </a:pPr>
            <a:r>
              <a:rPr lang="es-ES" sz="3600" dirty="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latin typeface="+mn-lt"/>
              </a:rPr>
              <a:t>EJEMPLOS</a:t>
            </a:r>
            <a:endParaRPr lang="es-PE" sz="3600" dirty="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latin typeface="+mn-lt"/>
            </a:endParaRPr>
          </a:p>
          <a:p>
            <a:pPr algn="ctr">
              <a:spcBef>
                <a:spcPct val="20000"/>
              </a:spcBef>
              <a:buClr>
                <a:schemeClr val="accent1"/>
              </a:buClr>
              <a:buSzPct val="100000"/>
              <a:buFont typeface="Symbol" pitchFamily="18" charset="2"/>
              <a:buNone/>
            </a:pPr>
            <a:r>
              <a:rPr lang="es-ES" sz="3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rPr>
              <a:t>2 · 5 = 10</a:t>
            </a:r>
            <a:endParaRPr lang="es-PE" sz="3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endParaRPr>
          </a:p>
          <a:p>
            <a:pPr algn="ctr">
              <a:spcBef>
                <a:spcPct val="20000"/>
              </a:spcBef>
              <a:buClr>
                <a:schemeClr val="accent1"/>
              </a:buClr>
              <a:buSzPct val="100000"/>
              <a:buFont typeface="Symbol" pitchFamily="18" charset="2"/>
              <a:buNone/>
            </a:pPr>
            <a:r>
              <a:rPr lang="es-ES" sz="3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rPr>
              <a:t>(−2) · (−5) = 10</a:t>
            </a:r>
            <a:endParaRPr lang="es-PE" sz="3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endParaRPr>
          </a:p>
          <a:p>
            <a:pPr algn="ctr">
              <a:spcBef>
                <a:spcPct val="20000"/>
              </a:spcBef>
              <a:buClr>
                <a:schemeClr val="accent1"/>
              </a:buClr>
              <a:buSzPct val="100000"/>
              <a:buFont typeface="Symbol" pitchFamily="18" charset="2"/>
              <a:buNone/>
            </a:pPr>
            <a:r>
              <a:rPr lang="es-ES" sz="3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rPr>
              <a:t>2 · (−5) = − 10</a:t>
            </a:r>
            <a:endParaRPr lang="es-PE" sz="3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endParaRPr>
          </a:p>
          <a:p>
            <a:pPr algn="ctr">
              <a:spcBef>
                <a:spcPct val="20000"/>
              </a:spcBef>
              <a:buClr>
                <a:schemeClr val="accent1"/>
              </a:buClr>
              <a:buSzPct val="100000"/>
              <a:buFont typeface="Symbol" pitchFamily="18" charset="2"/>
              <a:buNone/>
            </a:pPr>
            <a:r>
              <a:rPr lang="es-ES" sz="3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rPr>
              <a:t>(−2) · 5 = − 10</a:t>
            </a:r>
            <a:endParaRPr lang="es-PE" sz="3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endParaRPr>
          </a:p>
        </p:txBody>
      </p:sp>
      <p:pic>
        <p:nvPicPr>
          <p:cNvPr id="5" name="4 Imagen" descr="Descripción: UTP"/>
          <p:cNvPicPr/>
          <p:nvPr/>
        </p:nvPicPr>
        <p:blipFill>
          <a:blip r:embed="rId2" cstate="print"/>
          <a:srcRect/>
          <a:stretch>
            <a:fillRect/>
          </a:stretch>
        </p:blipFill>
        <p:spPr bwMode="auto">
          <a:xfrm>
            <a:off x="272480" y="260648"/>
            <a:ext cx="1808480" cy="692696"/>
          </a:xfrm>
          <a:prstGeom prst="rect">
            <a:avLst/>
          </a:prstGeom>
          <a:noFill/>
          <a:ln w="9525">
            <a:noFill/>
            <a:miter lim="800000"/>
            <a:headEnd/>
            <a:tailEnd/>
          </a:ln>
        </p:spPr>
      </p:pic>
    </p:spTree>
    <p:extLst>
      <p:ext uri="{BB962C8B-B14F-4D97-AF65-F5344CB8AC3E}">
        <p14:creationId xmlns:p14="http://schemas.microsoft.com/office/powerpoint/2010/main" val="8221905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www.educatorsoutlet.com/images/products/105222D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5" y="4161754"/>
            <a:ext cx="2412777" cy="2412777"/>
          </a:xfrm>
          <a:prstGeom prst="snip1Rect">
            <a:avLst>
              <a:gd name="adj" fmla="val 39593"/>
            </a:avLst>
          </a:prstGeom>
          <a:noFill/>
          <a:ln>
            <a:noFill/>
          </a:ln>
          <a:extLst>
            <a:ext uri="{909E8E84-426E-40DD-AFC4-6F175D3DCCD1}">
              <a14:hiddenFill xmlns:a14="http://schemas.microsoft.com/office/drawing/2010/main">
                <a:solidFill>
                  <a:srgbClr val="FFFFFF"/>
                </a:solidFill>
              </a14:hiddenFill>
            </a:ext>
          </a:extLst>
        </p:spPr>
      </p:pic>
      <p:sp>
        <p:nvSpPr>
          <p:cNvPr id="3" name="2 Título"/>
          <p:cNvSpPr>
            <a:spLocks noGrp="1"/>
          </p:cNvSpPr>
          <p:nvPr>
            <p:ph type="title"/>
          </p:nvPr>
        </p:nvSpPr>
        <p:spPr>
          <a:xfrm>
            <a:off x="495300" y="808120"/>
            <a:ext cx="8915400" cy="1252728"/>
          </a:xfrm>
          <a:effectLst/>
        </p:spPr>
        <p:txBody>
          <a:bodyPr vert="horz" lIns="91440" tIns="45720" rIns="91440" bIns="45720" rtlCol="0" anchor="t" anchorCtr="0">
            <a:noAutofit/>
            <a:scene3d>
              <a:camera prst="orthographicFront"/>
              <a:lightRig rig="soft" dir="t">
                <a:rot lat="0" lon="0" rev="10800000"/>
              </a:lightRig>
            </a:scene3d>
            <a:sp3d>
              <a:bevelT w="27940" h="12700"/>
              <a:contourClr>
                <a:srgbClr val="DDDDDD"/>
              </a:contourClr>
            </a:sp3d>
          </a:bodyPr>
          <a:lstStyle/>
          <a:p>
            <a:pPr marL="182880" fontAlgn="base">
              <a:spcAft>
                <a:spcPct val="0"/>
              </a:spcAft>
              <a:buClr>
                <a:schemeClr val="accent6">
                  <a:lumMod val="75000"/>
                </a:schemeClr>
              </a:buClr>
              <a:buSzPct val="128000"/>
              <a:buFont typeface="Georgia" pitchFamily="18" charset="0"/>
            </a:pPr>
            <a:r>
              <a:rPr lang="es-PE" sz="3600" b="1" spc="150" dirty="0">
                <a:ln w="11430"/>
                <a:solidFill>
                  <a:srgbClr val="F8F8F8"/>
                </a:solidFill>
                <a:effectLst>
                  <a:outerShdw blurRad="63500" sx="102000" sy="102000" algn="ctr" rotWithShape="0">
                    <a:prstClr val="black">
                      <a:alpha val="40000"/>
                    </a:prstClr>
                  </a:outerShdw>
                </a:effectLst>
              </a:rPr>
              <a:t>PROPIEDADES DE LA MULTIPLICACIÓN DE NÚMEROS ENTEROS</a:t>
            </a:r>
          </a:p>
        </p:txBody>
      </p:sp>
      <p:sp>
        <p:nvSpPr>
          <p:cNvPr id="5" name="4 Marcador de contenido"/>
          <p:cNvSpPr>
            <a:spLocks noGrp="1"/>
          </p:cNvSpPr>
          <p:nvPr>
            <p:ph sz="quarter" idx="13"/>
          </p:nvPr>
        </p:nvSpPr>
        <p:spPr>
          <a:xfrm>
            <a:off x="1568624" y="2492896"/>
            <a:ext cx="3024336" cy="2160240"/>
          </a:xfrm>
        </p:spPr>
        <p:txBody>
          <a:bodyPr>
            <a:noAutofit/>
          </a:bodyPr>
          <a:lstStyle/>
          <a:p>
            <a:pPr marL="0" lvl="0" indent="0" algn="ctr">
              <a:buNone/>
            </a:pPr>
            <a:r>
              <a:rPr lang="es-ES" sz="2800" b="1" dirty="0" smtClean="0"/>
              <a:t>Clausura</a:t>
            </a:r>
            <a:endParaRPr lang="es-PE" sz="2800" dirty="0"/>
          </a:p>
          <a:p>
            <a:pPr marL="0" indent="0">
              <a:buNone/>
            </a:pPr>
            <a:r>
              <a:rPr lang="es-ES" sz="2800" b="1" dirty="0"/>
              <a:t> </a:t>
            </a:r>
            <a:endParaRPr lang="es-PE" sz="2800" dirty="0"/>
          </a:p>
          <a:p>
            <a:pPr marL="0" indent="0" algn="ctr">
              <a:buNone/>
            </a:pPr>
            <a:r>
              <a:rPr lang="es-E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 · b ∈ ℤ</a:t>
            </a:r>
            <a:endParaRPr lang="es-PE"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lgn="ctr">
              <a:buNone/>
            </a:pPr>
            <a:r>
              <a:rPr lang="es-ES" sz="2800" dirty="0"/>
              <a:t>2 · (−5) ∈ </a:t>
            </a:r>
            <a:r>
              <a:rPr lang="es-ES" sz="2800" dirty="0" smtClean="0"/>
              <a:t>ℤ</a:t>
            </a:r>
            <a:endParaRPr lang="es-PE" sz="2800" dirty="0"/>
          </a:p>
        </p:txBody>
      </p:sp>
      <p:sp>
        <p:nvSpPr>
          <p:cNvPr id="2" name="1 Marcador de contenido"/>
          <p:cNvSpPr>
            <a:spLocks noGrp="1"/>
          </p:cNvSpPr>
          <p:nvPr>
            <p:ph sz="quarter" idx="14"/>
          </p:nvPr>
        </p:nvSpPr>
        <p:spPr>
          <a:xfrm>
            <a:off x="4736976" y="2492896"/>
            <a:ext cx="4140708" cy="3126072"/>
          </a:xfrm>
        </p:spPr>
        <p:txBody>
          <a:bodyPr>
            <a:normAutofit/>
          </a:bodyPr>
          <a:lstStyle/>
          <a:p>
            <a:pPr marL="0" lvl="0" indent="0" algn="ctr">
              <a:buNone/>
            </a:pPr>
            <a:r>
              <a:rPr lang="es-ES" sz="2800" b="1" dirty="0" smtClean="0"/>
              <a:t>Asociativa</a:t>
            </a:r>
            <a:endParaRPr lang="es-PE" sz="2800" dirty="0"/>
          </a:p>
          <a:p>
            <a:pPr marL="0" indent="0">
              <a:buNone/>
            </a:pPr>
            <a:r>
              <a:rPr lang="es-ES" sz="2800" b="1" dirty="0"/>
              <a:t> </a:t>
            </a:r>
            <a:endParaRPr lang="es-PE" sz="2800" dirty="0"/>
          </a:p>
          <a:p>
            <a:pPr marL="0" indent="0" algn="ctr">
              <a:buNone/>
            </a:pPr>
            <a:r>
              <a:rPr lang="es-E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 · b) · c = a · (b · c)</a:t>
            </a:r>
            <a:endParaRPr lang="es-PE"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lgn="ctr">
              <a:buNone/>
            </a:pPr>
            <a:r>
              <a:rPr lang="es-ES" sz="2800" dirty="0"/>
              <a:t>(2 · 3) · (−5) = 2· [(3 · (−5)]</a:t>
            </a:r>
            <a:endParaRPr lang="es-PE" sz="2800" dirty="0"/>
          </a:p>
          <a:p>
            <a:pPr marL="0" indent="0" algn="ctr">
              <a:buNone/>
            </a:pPr>
            <a:r>
              <a:rPr lang="es-ES" sz="2800" dirty="0"/>
              <a:t>6 · (−5) = 2 · (−15)</a:t>
            </a:r>
            <a:endParaRPr lang="es-PE" sz="2800" dirty="0"/>
          </a:p>
          <a:p>
            <a:pPr marL="0" indent="0" algn="ctr">
              <a:buNone/>
            </a:pPr>
            <a:r>
              <a:rPr lang="es-ES" sz="2800" dirty="0"/>
              <a:t>-30 = -30</a:t>
            </a:r>
            <a:endParaRPr lang="es-PE" sz="2800" dirty="0"/>
          </a:p>
          <a:p>
            <a:endParaRPr lang="es-PE" sz="2800" dirty="0"/>
          </a:p>
        </p:txBody>
      </p:sp>
      <p:sp>
        <p:nvSpPr>
          <p:cNvPr id="8" name="AutoShape 4" descr="http://i1.ytimg.com/vi_webp/u9atZcR2igk/mqdefault.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pic>
        <p:nvPicPr>
          <p:cNvPr id="7" name="6 Imagen" descr="Descripción: UTP"/>
          <p:cNvPicPr/>
          <p:nvPr/>
        </p:nvPicPr>
        <p:blipFill>
          <a:blip r:embed="rId3" cstate="print"/>
          <a:srcRect/>
          <a:stretch>
            <a:fillRect/>
          </a:stretch>
        </p:blipFill>
        <p:spPr bwMode="auto">
          <a:xfrm>
            <a:off x="272480" y="260648"/>
            <a:ext cx="1808480" cy="692696"/>
          </a:xfrm>
          <a:prstGeom prst="rect">
            <a:avLst/>
          </a:prstGeom>
          <a:noFill/>
          <a:ln w="9525">
            <a:noFill/>
            <a:miter lim="800000"/>
            <a:headEnd/>
            <a:tailEnd/>
          </a:ln>
        </p:spPr>
      </p:pic>
    </p:spTree>
    <p:extLst>
      <p:ext uri="{BB962C8B-B14F-4D97-AF65-F5344CB8AC3E}">
        <p14:creationId xmlns:p14="http://schemas.microsoft.com/office/powerpoint/2010/main" val="36510421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307975" y="1988840"/>
            <a:ext cx="4273897" cy="3960440"/>
          </a:xfrm>
        </p:spPr>
        <p:txBody>
          <a:bodyPr>
            <a:noAutofit/>
          </a:bodyPr>
          <a:lstStyle/>
          <a:p>
            <a:pPr algn="just"/>
            <a:r>
              <a:rPr lang="es-ES" sz="2800" dirty="0"/>
              <a:t>La división de dos números </a:t>
            </a:r>
            <a:r>
              <a:rPr lang="es-ES" sz="2800" dirty="0" smtClean="0"/>
              <a:t>enteros no necesariamente será entero, y </a:t>
            </a:r>
            <a:r>
              <a:rPr lang="es-ES" sz="2800" dirty="0"/>
              <a:t>tiene como </a:t>
            </a:r>
            <a:r>
              <a:rPr lang="es-ES" sz="2800" dirty="0" smtClean="0"/>
              <a:t>signo </a:t>
            </a:r>
            <a:r>
              <a:rPr lang="es-ES" sz="2800" dirty="0"/>
              <a:t>el que se obtiene de la aplicación de la regla de los signos.</a:t>
            </a:r>
            <a:endParaRPr lang="es-PE" sz="2800" dirty="0"/>
          </a:p>
        </p:txBody>
      </p:sp>
      <p:sp>
        <p:nvSpPr>
          <p:cNvPr id="3" name="2 Título"/>
          <p:cNvSpPr>
            <a:spLocks noGrp="1"/>
          </p:cNvSpPr>
          <p:nvPr>
            <p:ph type="title"/>
          </p:nvPr>
        </p:nvSpPr>
        <p:spPr>
          <a:xfrm>
            <a:off x="495300" y="842384"/>
            <a:ext cx="8915400" cy="786416"/>
          </a:xfrm>
          <a:effectLst/>
        </p:spPr>
        <p:txBody>
          <a:bodyPr vert="horz" lIns="91440" tIns="45720" rIns="91440" bIns="45720" rtlCol="0" anchor="t" anchorCtr="0">
            <a:noAutofit/>
            <a:scene3d>
              <a:camera prst="orthographicFront"/>
              <a:lightRig rig="soft" dir="t">
                <a:rot lat="0" lon="0" rev="10800000"/>
              </a:lightRig>
            </a:scene3d>
            <a:sp3d>
              <a:bevelT w="27940" h="12700"/>
              <a:contourClr>
                <a:srgbClr val="DDDDDD"/>
              </a:contourClr>
            </a:sp3d>
          </a:bodyPr>
          <a:lstStyle/>
          <a:p>
            <a:pPr marL="182880" fontAlgn="base">
              <a:spcAft>
                <a:spcPct val="0"/>
              </a:spcAft>
              <a:buClr>
                <a:schemeClr val="accent6">
                  <a:lumMod val="75000"/>
                </a:schemeClr>
              </a:buClr>
              <a:buSzPct val="128000"/>
              <a:buFont typeface="Georgia" pitchFamily="18" charset="0"/>
            </a:pPr>
            <a:r>
              <a:rPr lang="es-PE" b="1" spc="150" dirty="0">
                <a:ln w="11430"/>
                <a:solidFill>
                  <a:srgbClr val="F8F8F8"/>
                </a:solidFill>
                <a:effectLst>
                  <a:outerShdw blurRad="63500" sx="102000" sy="102000" algn="ctr" rotWithShape="0">
                    <a:prstClr val="black">
                      <a:alpha val="40000"/>
                    </a:prstClr>
                  </a:outerShdw>
                </a:effectLst>
              </a:rPr>
              <a:t>DIVISIÓN DE NÚMEROS ENTEROS</a:t>
            </a:r>
          </a:p>
        </p:txBody>
      </p:sp>
      <p:sp>
        <p:nvSpPr>
          <p:cNvPr id="8" name="AutoShape 4" descr="http://i1.ytimg.com/vi_webp/u9atZcR2igk/mqdefault.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6" name="4 Marcador de contenido"/>
          <p:cNvSpPr txBox="1">
            <a:spLocks/>
          </p:cNvSpPr>
          <p:nvPr/>
        </p:nvSpPr>
        <p:spPr>
          <a:xfrm>
            <a:off x="5287615" y="2852936"/>
            <a:ext cx="4273897" cy="3168352"/>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ctr">
              <a:buNone/>
            </a:pPr>
            <a:r>
              <a:rPr lang="es-ES" sz="4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10 </a:t>
            </a:r>
            <a:r>
              <a:rPr lang="es-ES" sz="4000" dirty="0">
                <a:ln w="24500" cmpd="dbl">
                  <a:solidFill>
                    <a:schemeClr val="accent2">
                      <a:shade val="85000"/>
                      <a:satMod val="155000"/>
                    </a:schemeClr>
                  </a:solidFill>
                  <a:prstDash val="solid"/>
                  <a:miter lim="800000"/>
                </a:ln>
                <a:solidFill>
                  <a:schemeClr val="accent2"/>
                </a:solidFill>
                <a:effectLst>
                  <a:outerShdw blurRad="38100" dist="38100" dir="7020000" algn="tl">
                    <a:srgbClr val="000000">
                      <a:alpha val="35000"/>
                    </a:srgbClr>
                  </a:outerShdw>
                </a:effectLst>
              </a:rPr>
              <a:t>:</a:t>
            </a:r>
            <a:r>
              <a:rPr lang="es-ES" sz="4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5 </a:t>
            </a:r>
            <a:r>
              <a:rPr lang="es-ES" sz="4000" dirty="0">
                <a:ln w="24500" cmpd="dbl">
                  <a:solidFill>
                    <a:schemeClr val="accent2">
                      <a:shade val="85000"/>
                      <a:satMod val="155000"/>
                    </a:schemeClr>
                  </a:solidFill>
                  <a:prstDash val="solid"/>
                  <a:miter lim="800000"/>
                </a:ln>
                <a:solidFill>
                  <a:schemeClr val="accent2"/>
                </a:solidFill>
                <a:effectLst>
                  <a:outerShdw blurRad="38100" dist="38100" dir="7020000" algn="tl">
                    <a:srgbClr val="000000">
                      <a:alpha val="35000"/>
                    </a:srgbClr>
                  </a:outerShdw>
                </a:effectLst>
              </a:rPr>
              <a:t>=</a:t>
            </a:r>
            <a:r>
              <a:rPr lang="es-ES" sz="4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2</a:t>
            </a:r>
            <a:endParaRPr lang="es-PE" sz="4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lgn="ctr">
              <a:buNone/>
            </a:pPr>
            <a:r>
              <a:rPr lang="es-ES" sz="4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(−10) </a:t>
            </a:r>
            <a:r>
              <a:rPr lang="es-ES" sz="4000" dirty="0">
                <a:ln w="24500" cmpd="dbl">
                  <a:solidFill>
                    <a:schemeClr val="accent2">
                      <a:shade val="85000"/>
                      <a:satMod val="155000"/>
                    </a:schemeClr>
                  </a:solidFill>
                  <a:prstDash val="solid"/>
                  <a:miter lim="800000"/>
                </a:ln>
                <a:solidFill>
                  <a:schemeClr val="accent2"/>
                </a:solidFill>
                <a:effectLst>
                  <a:outerShdw blurRad="38100" dist="38100" dir="7020000" algn="tl">
                    <a:srgbClr val="000000">
                      <a:alpha val="35000"/>
                    </a:srgbClr>
                  </a:outerShdw>
                </a:effectLst>
              </a:rPr>
              <a:t>:</a:t>
            </a:r>
            <a:r>
              <a:rPr lang="es-ES" sz="4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(−5) </a:t>
            </a:r>
            <a:r>
              <a:rPr lang="es-ES" sz="4000" dirty="0">
                <a:ln w="24500" cmpd="dbl">
                  <a:solidFill>
                    <a:schemeClr val="accent2">
                      <a:shade val="85000"/>
                      <a:satMod val="155000"/>
                    </a:schemeClr>
                  </a:solidFill>
                  <a:prstDash val="solid"/>
                  <a:miter lim="800000"/>
                </a:ln>
                <a:solidFill>
                  <a:schemeClr val="accent2"/>
                </a:solidFill>
                <a:effectLst>
                  <a:outerShdw blurRad="38100" dist="38100" dir="7020000" algn="tl">
                    <a:srgbClr val="000000">
                      <a:alpha val="35000"/>
                    </a:srgbClr>
                  </a:outerShdw>
                </a:effectLst>
              </a:rPr>
              <a:t>=</a:t>
            </a:r>
            <a:r>
              <a:rPr lang="es-ES" sz="4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2</a:t>
            </a:r>
            <a:endParaRPr lang="es-PE" sz="4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lgn="ctr">
              <a:buNone/>
            </a:pPr>
            <a:r>
              <a:rPr lang="es-ES" sz="4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10 </a:t>
            </a:r>
            <a:r>
              <a:rPr lang="es-ES" sz="4000" dirty="0">
                <a:ln w="24500" cmpd="dbl">
                  <a:solidFill>
                    <a:schemeClr val="accent2">
                      <a:shade val="85000"/>
                      <a:satMod val="155000"/>
                    </a:schemeClr>
                  </a:solidFill>
                  <a:prstDash val="solid"/>
                  <a:miter lim="800000"/>
                </a:ln>
                <a:solidFill>
                  <a:schemeClr val="accent2"/>
                </a:solidFill>
                <a:effectLst>
                  <a:outerShdw blurRad="38100" dist="38100" dir="7020000" algn="tl">
                    <a:srgbClr val="000000">
                      <a:alpha val="35000"/>
                    </a:srgbClr>
                  </a:outerShdw>
                </a:effectLst>
              </a:rPr>
              <a:t>:</a:t>
            </a:r>
            <a:r>
              <a:rPr lang="es-ES" sz="4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(−5) </a:t>
            </a:r>
            <a:r>
              <a:rPr lang="es-ES" sz="4000" dirty="0">
                <a:ln w="24500" cmpd="dbl">
                  <a:solidFill>
                    <a:schemeClr val="accent2">
                      <a:shade val="85000"/>
                      <a:satMod val="155000"/>
                    </a:schemeClr>
                  </a:solidFill>
                  <a:prstDash val="solid"/>
                  <a:miter lim="800000"/>
                </a:ln>
                <a:solidFill>
                  <a:schemeClr val="accent2"/>
                </a:solidFill>
                <a:effectLst>
                  <a:outerShdw blurRad="38100" dist="38100" dir="7020000" algn="tl">
                    <a:srgbClr val="000000">
                      <a:alpha val="35000"/>
                    </a:srgbClr>
                  </a:outerShdw>
                </a:effectLst>
              </a:rPr>
              <a:t>=</a:t>
            </a:r>
            <a:r>
              <a:rPr lang="es-ES" sz="4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− 2</a:t>
            </a:r>
            <a:endParaRPr lang="es-PE" sz="4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lgn="ctr">
              <a:buNone/>
            </a:pPr>
            <a:r>
              <a:rPr lang="es-ES" sz="4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(−10) </a:t>
            </a:r>
            <a:r>
              <a:rPr lang="es-ES" sz="4000" dirty="0">
                <a:ln w="24500" cmpd="dbl">
                  <a:solidFill>
                    <a:schemeClr val="accent2">
                      <a:shade val="85000"/>
                      <a:satMod val="155000"/>
                    </a:schemeClr>
                  </a:solidFill>
                  <a:prstDash val="solid"/>
                  <a:miter lim="800000"/>
                </a:ln>
                <a:solidFill>
                  <a:schemeClr val="accent2"/>
                </a:solidFill>
                <a:effectLst>
                  <a:outerShdw blurRad="38100" dist="38100" dir="7020000" algn="tl">
                    <a:srgbClr val="000000">
                      <a:alpha val="35000"/>
                    </a:srgbClr>
                  </a:outerShdw>
                </a:effectLst>
              </a:rPr>
              <a:t>: </a:t>
            </a:r>
            <a:r>
              <a:rPr lang="es-ES" sz="4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5 </a:t>
            </a:r>
            <a:r>
              <a:rPr lang="es-ES" sz="4000" dirty="0">
                <a:ln w="24500" cmpd="dbl">
                  <a:solidFill>
                    <a:schemeClr val="accent2">
                      <a:shade val="85000"/>
                      <a:satMod val="155000"/>
                    </a:schemeClr>
                  </a:solidFill>
                  <a:prstDash val="solid"/>
                  <a:miter lim="800000"/>
                </a:ln>
                <a:solidFill>
                  <a:schemeClr val="accent2"/>
                </a:solidFill>
                <a:effectLst>
                  <a:outerShdw blurRad="38100" dist="38100" dir="7020000" algn="tl">
                    <a:srgbClr val="000000">
                      <a:alpha val="35000"/>
                    </a:srgbClr>
                  </a:outerShdw>
                </a:effectLst>
              </a:rPr>
              <a:t>=</a:t>
            </a:r>
            <a:r>
              <a:rPr lang="es-ES" sz="4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− 2</a:t>
            </a:r>
            <a:endParaRPr lang="es-PE" sz="4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7" name="6 Imagen" descr="Descripción: UTP"/>
          <p:cNvPicPr/>
          <p:nvPr/>
        </p:nvPicPr>
        <p:blipFill>
          <a:blip r:embed="rId2" cstate="print"/>
          <a:srcRect/>
          <a:stretch>
            <a:fillRect/>
          </a:stretch>
        </p:blipFill>
        <p:spPr bwMode="auto">
          <a:xfrm>
            <a:off x="272480" y="260648"/>
            <a:ext cx="1808480" cy="692696"/>
          </a:xfrm>
          <a:prstGeom prst="rect">
            <a:avLst/>
          </a:prstGeom>
          <a:noFill/>
          <a:ln w="9525">
            <a:noFill/>
            <a:miter lim="800000"/>
            <a:headEnd/>
            <a:tailEnd/>
          </a:ln>
        </p:spPr>
      </p:pic>
    </p:spTree>
    <p:extLst>
      <p:ext uri="{BB962C8B-B14F-4D97-AF65-F5344CB8AC3E}">
        <p14:creationId xmlns:p14="http://schemas.microsoft.com/office/powerpoint/2010/main" val="2803830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95300" y="808120"/>
            <a:ext cx="8915400" cy="1252728"/>
          </a:xfrm>
          <a:effectLst/>
        </p:spPr>
        <p:txBody>
          <a:bodyPr vert="horz" lIns="91440" tIns="45720" rIns="91440" bIns="45720" rtlCol="0" anchor="t" anchorCtr="0">
            <a:noAutofit/>
            <a:scene3d>
              <a:camera prst="orthographicFront"/>
              <a:lightRig rig="soft" dir="t">
                <a:rot lat="0" lon="0" rev="10800000"/>
              </a:lightRig>
            </a:scene3d>
            <a:sp3d>
              <a:bevelT w="27940" h="12700"/>
              <a:contourClr>
                <a:srgbClr val="DDDDDD"/>
              </a:contourClr>
            </a:sp3d>
          </a:bodyPr>
          <a:lstStyle/>
          <a:p>
            <a:pPr marL="182880" fontAlgn="base">
              <a:spcAft>
                <a:spcPct val="0"/>
              </a:spcAft>
              <a:buClr>
                <a:schemeClr val="accent6">
                  <a:lumMod val="75000"/>
                </a:schemeClr>
              </a:buClr>
              <a:buSzPct val="128000"/>
              <a:buFont typeface="Georgia" pitchFamily="18" charset="0"/>
            </a:pPr>
            <a:r>
              <a:rPr lang="es-PE" b="1" spc="150" dirty="0">
                <a:ln w="11430"/>
                <a:solidFill>
                  <a:srgbClr val="F8F8F8"/>
                </a:solidFill>
                <a:effectLst>
                  <a:outerShdw blurRad="63500" sx="102000" sy="102000" algn="ctr" rotWithShape="0">
                    <a:prstClr val="black">
                      <a:alpha val="40000"/>
                    </a:prstClr>
                  </a:outerShdw>
                </a:effectLst>
              </a:rPr>
              <a:t>PROPIEDADES DE LA DIVISIÓN DE NÚMEROS ENTEROS</a:t>
            </a:r>
          </a:p>
        </p:txBody>
      </p:sp>
      <p:sp>
        <p:nvSpPr>
          <p:cNvPr id="5" name="4 Marcador de contenido"/>
          <p:cNvSpPr>
            <a:spLocks noGrp="1"/>
          </p:cNvSpPr>
          <p:nvPr>
            <p:ph sz="quarter" idx="13"/>
          </p:nvPr>
        </p:nvSpPr>
        <p:spPr>
          <a:xfrm>
            <a:off x="733043" y="2492896"/>
            <a:ext cx="4140708" cy="2189968"/>
          </a:xfrm>
        </p:spPr>
        <p:txBody>
          <a:bodyPr>
            <a:noAutofit/>
          </a:bodyPr>
          <a:lstStyle/>
          <a:p>
            <a:pPr marL="0" lvl="0" indent="0">
              <a:buNone/>
            </a:pPr>
            <a:r>
              <a:rPr lang="es-ES" sz="2800" b="1" dirty="0"/>
              <a:t>No tiene propiedad de clausura</a:t>
            </a:r>
            <a:r>
              <a:rPr lang="es-ES" sz="2800" dirty="0"/>
              <a:t>:</a:t>
            </a:r>
            <a:endParaRPr lang="es-PE" sz="2800" dirty="0"/>
          </a:p>
          <a:p>
            <a:pPr marL="0" indent="0">
              <a:buNone/>
            </a:pPr>
            <a:r>
              <a:rPr lang="es-ES" sz="2800" dirty="0"/>
              <a:t> </a:t>
            </a:r>
            <a:endParaRPr lang="es-PE" sz="2800" dirty="0"/>
          </a:p>
          <a:p>
            <a:pPr marL="0" indent="0" algn="ctr">
              <a:buNone/>
            </a:pPr>
            <a:r>
              <a:rPr lang="es-E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 : 6 ∉ ℤ</a:t>
            </a:r>
            <a:endParaRPr lang="es-PE"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2" name="1 Marcador de contenido"/>
          <p:cNvSpPr>
            <a:spLocks noGrp="1"/>
          </p:cNvSpPr>
          <p:nvPr>
            <p:ph sz="quarter" idx="14"/>
          </p:nvPr>
        </p:nvSpPr>
        <p:spPr>
          <a:xfrm>
            <a:off x="5032248" y="2492896"/>
            <a:ext cx="4140708" cy="3447288"/>
          </a:xfrm>
        </p:spPr>
        <p:txBody>
          <a:bodyPr>
            <a:normAutofit/>
          </a:bodyPr>
          <a:lstStyle/>
          <a:p>
            <a:pPr marL="0" lvl="0" indent="0" algn="ctr">
              <a:buNone/>
            </a:pPr>
            <a:r>
              <a:rPr lang="es-ES" sz="2800" b="1" dirty="0"/>
              <a:t>No es Conmutativa</a:t>
            </a:r>
            <a:r>
              <a:rPr lang="es-ES" sz="2800" dirty="0"/>
              <a:t>:</a:t>
            </a:r>
            <a:endParaRPr lang="es-PE" sz="2800" dirty="0"/>
          </a:p>
          <a:p>
            <a:pPr marL="0" indent="0" algn="ctr">
              <a:buNone/>
            </a:pPr>
            <a:r>
              <a:rPr lang="es-ES" sz="2800" b="1" dirty="0"/>
              <a:t> </a:t>
            </a:r>
            <a:endParaRPr lang="es-PE" sz="2800" dirty="0"/>
          </a:p>
          <a:p>
            <a:pPr marL="0" indent="0" algn="ctr">
              <a:buNone/>
            </a:pPr>
            <a:r>
              <a:rPr lang="es-E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 : b ≠ b : a</a:t>
            </a:r>
            <a:endParaRPr lang="es-PE"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lgn="ctr">
              <a:buNone/>
            </a:pPr>
            <a:r>
              <a:rPr lang="es-ES" sz="2800" dirty="0"/>
              <a:t>6 : (−2) ≠ (−2) : 6</a:t>
            </a:r>
            <a:endParaRPr lang="es-PE" sz="2800" dirty="0"/>
          </a:p>
          <a:p>
            <a:pPr algn="ctr"/>
            <a:endParaRPr lang="es-PE" sz="2800" dirty="0"/>
          </a:p>
        </p:txBody>
      </p:sp>
      <p:sp>
        <p:nvSpPr>
          <p:cNvPr id="8" name="AutoShape 4" descr="http://i1.ytimg.com/vi_webp/u9atZcR2igk/mqdefault.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pic>
        <p:nvPicPr>
          <p:cNvPr id="6146" name="Picture 2" descr="http://web.educastur.princast.es/proyectos/formadultos/unidades/matematicas_2/ud1/photos/img_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0632" y="4653136"/>
            <a:ext cx="2088232" cy="1879409"/>
          </a:xfrm>
          <a:prstGeom prst="rect">
            <a:avLst/>
          </a:prstGeom>
          <a:noFill/>
          <a:extLst>
            <a:ext uri="{909E8E84-426E-40DD-AFC4-6F175D3DCCD1}">
              <a14:hiddenFill xmlns:a14="http://schemas.microsoft.com/office/drawing/2010/main">
                <a:solidFill>
                  <a:srgbClr val="FFFFFF"/>
                </a:solidFill>
              </a14:hiddenFill>
            </a:ext>
          </a:extLst>
        </p:spPr>
      </p:pic>
      <p:pic>
        <p:nvPicPr>
          <p:cNvPr id="7" name="6 Imagen" descr="Descripción: UTP"/>
          <p:cNvPicPr/>
          <p:nvPr/>
        </p:nvPicPr>
        <p:blipFill>
          <a:blip r:embed="rId3" cstate="print"/>
          <a:srcRect/>
          <a:stretch>
            <a:fillRect/>
          </a:stretch>
        </p:blipFill>
        <p:spPr bwMode="auto">
          <a:xfrm>
            <a:off x="272480" y="260648"/>
            <a:ext cx="1808480" cy="692696"/>
          </a:xfrm>
          <a:prstGeom prst="rect">
            <a:avLst/>
          </a:prstGeom>
          <a:noFill/>
          <a:ln w="9525">
            <a:noFill/>
            <a:miter lim="800000"/>
            <a:headEnd/>
            <a:tailEnd/>
          </a:ln>
        </p:spPr>
      </p:pic>
    </p:spTree>
    <p:extLst>
      <p:ext uri="{BB962C8B-B14F-4D97-AF65-F5344CB8AC3E}">
        <p14:creationId xmlns:p14="http://schemas.microsoft.com/office/powerpoint/2010/main" val="31067807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95300" y="914392"/>
            <a:ext cx="8915400" cy="786416"/>
          </a:xfrm>
          <a:effectLst/>
        </p:spPr>
        <p:txBody>
          <a:bodyPr vert="horz" lIns="91440" tIns="45720" rIns="91440" bIns="45720" rtlCol="0" anchor="t" anchorCtr="0">
            <a:noAutofit/>
            <a:scene3d>
              <a:camera prst="orthographicFront"/>
              <a:lightRig rig="soft" dir="t">
                <a:rot lat="0" lon="0" rev="10800000"/>
              </a:lightRig>
            </a:scene3d>
            <a:sp3d>
              <a:bevelT w="27940" h="12700"/>
              <a:contourClr>
                <a:srgbClr val="DDDDDD"/>
              </a:contourClr>
            </a:sp3d>
          </a:bodyPr>
          <a:lstStyle/>
          <a:p>
            <a:r>
              <a:rPr lang="es-ES" b="1" dirty="0">
                <a:effectLst>
                  <a:outerShdw blurRad="38100" dist="38100" dir="2700000" algn="tl">
                    <a:srgbClr val="000000">
                      <a:alpha val="43137"/>
                    </a:srgbClr>
                  </a:outerShdw>
                </a:effectLst>
              </a:rPr>
              <a:t>EJERCICIOS </a:t>
            </a:r>
            <a:r>
              <a:rPr lang="es-ES" b="1" dirty="0" smtClean="0">
                <a:effectLst>
                  <a:outerShdw blurRad="38100" dist="38100" dir="2700000" algn="tl">
                    <a:srgbClr val="000000">
                      <a:alpha val="43137"/>
                    </a:srgbClr>
                  </a:outerShdw>
                </a:effectLst>
              </a:rPr>
              <a:t>EXPLICATIVOS</a:t>
            </a:r>
            <a:endParaRPr lang="es-ES" b="1" dirty="0">
              <a:effectLst>
                <a:outerShdw blurRad="38100" dist="38100" dir="2700000" algn="tl">
                  <a:srgbClr val="000000">
                    <a:alpha val="43137"/>
                  </a:srgbClr>
                </a:outerShdw>
              </a:effectLst>
            </a:endParaRPr>
          </a:p>
        </p:txBody>
      </p:sp>
      <p:sp>
        <p:nvSpPr>
          <p:cNvPr id="5" name="4 Marcador de contenido"/>
          <p:cNvSpPr>
            <a:spLocks noGrp="1"/>
          </p:cNvSpPr>
          <p:nvPr>
            <p:ph sz="quarter" idx="13"/>
          </p:nvPr>
        </p:nvSpPr>
        <p:spPr>
          <a:xfrm>
            <a:off x="733043" y="2679192"/>
            <a:ext cx="8324414" cy="3447288"/>
          </a:xfrm>
        </p:spPr>
        <p:txBody>
          <a:bodyPr/>
          <a:lstStyle/>
          <a:p>
            <a:pPr marL="514350" lvl="0" indent="-514350">
              <a:buAutoNum type="arabicPeriod"/>
            </a:pPr>
            <a:r>
              <a:rPr lang="es-ES" sz="3200" dirty="0" smtClean="0"/>
              <a:t>Calcular </a:t>
            </a:r>
            <a:r>
              <a:rPr lang="es-ES" sz="3200" dirty="0"/>
              <a:t>el valor de : </a:t>
            </a:r>
            <a:endParaRPr lang="es-ES" sz="3200" dirty="0" smtClean="0"/>
          </a:p>
          <a:p>
            <a:pPr marL="0" lvl="0" indent="0">
              <a:buNone/>
            </a:pPr>
            <a:endParaRPr lang="es-ES" sz="3200" dirty="0"/>
          </a:p>
          <a:p>
            <a:pPr marL="0" lvl="0" indent="0">
              <a:buNone/>
            </a:pPr>
            <a:endParaRPr lang="es-ES" sz="3200" dirty="0" smtClean="0"/>
          </a:p>
          <a:p>
            <a:pPr marL="0" lvl="0" indent="0">
              <a:buNone/>
            </a:pPr>
            <a:endParaRPr lang="es-ES" sz="3200" dirty="0"/>
          </a:p>
          <a:p>
            <a:pPr marL="0" indent="0" algn="ctr">
              <a:buNone/>
            </a:pPr>
            <a:r>
              <a:rPr lang="es-ES" dirty="0" smtClean="0"/>
              <a:t> </a:t>
            </a:r>
            <a:endParaRPr lang="es-PE" dirty="0" smtClean="0"/>
          </a:p>
          <a:p>
            <a:pPr marL="0" indent="0" algn="ctr">
              <a:buNone/>
            </a:pPr>
            <a:endParaRPr lang="es-PE" dirty="0" smtClean="0"/>
          </a:p>
          <a:p>
            <a:endParaRPr lang="es-PE" dirty="0"/>
          </a:p>
        </p:txBody>
      </p:sp>
      <p:graphicFrame>
        <p:nvGraphicFramePr>
          <p:cNvPr id="3" name="2 Objeto"/>
          <p:cNvGraphicFramePr>
            <a:graphicFrameLocks noChangeAspect="1"/>
          </p:cNvGraphicFramePr>
          <p:nvPr>
            <p:extLst>
              <p:ext uri="{D42A27DB-BD31-4B8C-83A1-F6EECF244321}">
                <p14:modId xmlns:p14="http://schemas.microsoft.com/office/powerpoint/2010/main" val="3841997323"/>
              </p:ext>
            </p:extLst>
          </p:nvPr>
        </p:nvGraphicFramePr>
        <p:xfrm>
          <a:off x="1280592" y="3429000"/>
          <a:ext cx="7345387" cy="1602226"/>
        </p:xfrm>
        <a:graphic>
          <a:graphicData uri="http://schemas.openxmlformats.org/presentationml/2006/ole">
            <mc:AlternateContent xmlns:mc="http://schemas.openxmlformats.org/markup-compatibility/2006">
              <mc:Choice xmlns:v="urn:schemas-microsoft-com:vml" Requires="v">
                <p:oleObj spid="_x0000_s1080" r:id="rId3" imgW="1815312" imgH="393529" progId="Equation.DSMT4">
                  <p:embed/>
                </p:oleObj>
              </mc:Choice>
              <mc:Fallback>
                <p:oleObj r:id="rId3" imgW="1815312" imgH="393529"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0592" y="3429000"/>
                        <a:ext cx="7345387" cy="1602226"/>
                      </a:xfrm>
                      <a:prstGeom prst="rect">
                        <a:avLst/>
                      </a:prstGeom>
                      <a:noFill/>
                      <a:ln>
                        <a:noFill/>
                      </a:ln>
                    </p:spPr>
                  </p:pic>
                </p:oleObj>
              </mc:Fallback>
            </mc:AlternateContent>
          </a:graphicData>
        </a:graphic>
      </p:graphicFrame>
      <p:pic>
        <p:nvPicPr>
          <p:cNvPr id="6" name="5 Imagen" descr="Descripción: UTP"/>
          <p:cNvPicPr/>
          <p:nvPr/>
        </p:nvPicPr>
        <p:blipFill>
          <a:blip r:embed="rId5" cstate="print"/>
          <a:srcRect/>
          <a:stretch>
            <a:fillRect/>
          </a:stretch>
        </p:blipFill>
        <p:spPr bwMode="auto">
          <a:xfrm>
            <a:off x="272480" y="260648"/>
            <a:ext cx="1808480" cy="692696"/>
          </a:xfrm>
          <a:prstGeom prst="rect">
            <a:avLst/>
          </a:prstGeom>
          <a:noFill/>
          <a:ln w="9525">
            <a:noFill/>
            <a:miter lim="800000"/>
            <a:headEnd/>
            <a:tailEnd/>
          </a:ln>
        </p:spPr>
      </p:pic>
    </p:spTree>
    <p:extLst>
      <p:ext uri="{BB962C8B-B14F-4D97-AF65-F5344CB8AC3E}">
        <p14:creationId xmlns:p14="http://schemas.microsoft.com/office/powerpoint/2010/main" val="32536489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95300" y="914392"/>
            <a:ext cx="8915400" cy="786416"/>
          </a:xfrm>
          <a:effectLst/>
        </p:spPr>
        <p:txBody>
          <a:bodyPr vert="horz" lIns="91440" tIns="45720" rIns="91440" bIns="45720" rtlCol="0" anchor="t" anchorCtr="0">
            <a:noAutofit/>
            <a:scene3d>
              <a:camera prst="orthographicFront"/>
              <a:lightRig rig="soft" dir="t">
                <a:rot lat="0" lon="0" rev="10800000"/>
              </a:lightRig>
            </a:scene3d>
            <a:sp3d>
              <a:bevelT w="27940" h="12700"/>
              <a:contourClr>
                <a:srgbClr val="DDDDDD"/>
              </a:contourClr>
            </a:sp3d>
          </a:bodyPr>
          <a:lstStyle/>
          <a:p>
            <a:r>
              <a:rPr lang="es-ES" b="1" dirty="0">
                <a:effectLst>
                  <a:outerShdw blurRad="38100" dist="38100" dir="2700000" algn="tl">
                    <a:srgbClr val="000000">
                      <a:alpha val="43137"/>
                    </a:srgbClr>
                  </a:outerShdw>
                </a:effectLst>
              </a:rPr>
              <a:t>EJERCICIOS </a:t>
            </a:r>
            <a:r>
              <a:rPr lang="es-ES" b="1" dirty="0" smtClean="0">
                <a:effectLst>
                  <a:outerShdw blurRad="38100" dist="38100" dir="2700000" algn="tl">
                    <a:srgbClr val="000000">
                      <a:alpha val="43137"/>
                    </a:srgbClr>
                  </a:outerShdw>
                </a:effectLst>
              </a:rPr>
              <a:t>EXPLICATIVOS</a:t>
            </a:r>
            <a:endParaRPr lang="es-ES" b="1" dirty="0">
              <a:effectLst>
                <a:outerShdw blurRad="38100" dist="38100" dir="2700000" algn="tl">
                  <a:srgbClr val="000000">
                    <a:alpha val="43137"/>
                  </a:srgbClr>
                </a:outerShdw>
              </a:effectLst>
            </a:endParaRPr>
          </a:p>
        </p:txBody>
      </p:sp>
      <p:sp>
        <p:nvSpPr>
          <p:cNvPr id="5" name="4 Marcador de contenido"/>
          <p:cNvSpPr>
            <a:spLocks noGrp="1"/>
          </p:cNvSpPr>
          <p:nvPr>
            <p:ph sz="quarter" idx="13"/>
          </p:nvPr>
        </p:nvSpPr>
        <p:spPr>
          <a:xfrm>
            <a:off x="733043" y="2564904"/>
            <a:ext cx="8324414" cy="3528392"/>
          </a:xfrm>
        </p:spPr>
        <p:txBody>
          <a:bodyPr>
            <a:normAutofit/>
          </a:bodyPr>
          <a:lstStyle/>
          <a:p>
            <a:pPr marL="514350" lvl="0" indent="-514350" algn="just">
              <a:spcBef>
                <a:spcPts val="0"/>
              </a:spcBef>
              <a:buFont typeface="+mj-lt"/>
              <a:buAutoNum type="arabicPeriod" startAt="2"/>
            </a:pPr>
            <a:r>
              <a:rPr lang="es-ES" dirty="0" smtClean="0"/>
              <a:t>Un </a:t>
            </a:r>
            <a:r>
              <a:rPr lang="es-ES" dirty="0"/>
              <a:t>cardumen que está a 7 metros bajo el nivel del mar, primero baja 4 metros y luego baja 3 metros ¿A qué nivel del mar se encuentra ahora?</a:t>
            </a:r>
          </a:p>
          <a:p>
            <a:pPr marL="0" lvl="0" indent="0" algn="just">
              <a:spcBef>
                <a:spcPts val="0"/>
              </a:spcBef>
              <a:buNone/>
            </a:pPr>
            <a:endParaRPr lang="es-ES" dirty="0" smtClean="0"/>
          </a:p>
          <a:p>
            <a:pPr marL="514350" indent="-514350" algn="just">
              <a:spcBef>
                <a:spcPts val="0"/>
              </a:spcBef>
              <a:buFont typeface="+mj-lt"/>
              <a:buAutoNum type="arabicPeriod" startAt="3"/>
            </a:pPr>
            <a:r>
              <a:rPr lang="es-ES" dirty="0" smtClean="0"/>
              <a:t>A </a:t>
            </a:r>
            <a:r>
              <a:rPr lang="es-ES" dirty="0"/>
              <a:t>las 8 de la mañana, un termómetro marcaba – 3</a:t>
            </a:r>
            <a:r>
              <a:rPr lang="es-ES" dirty="0">
                <a:latin typeface="Times New Roman" pitchFamily="18" charset="0"/>
                <a:cs typeface="Times New Roman" pitchFamily="18" charset="0"/>
              </a:rPr>
              <a:t>º</a:t>
            </a:r>
            <a:r>
              <a:rPr lang="es-ES" dirty="0"/>
              <a:t>C. Cuatro  horas después, la temperatura subió a 5</a:t>
            </a:r>
            <a:r>
              <a:rPr lang="es-ES" dirty="0">
                <a:latin typeface="Times New Roman" pitchFamily="18" charset="0"/>
                <a:cs typeface="Times New Roman" pitchFamily="18" charset="0"/>
              </a:rPr>
              <a:t>º</a:t>
            </a:r>
            <a:r>
              <a:rPr lang="es-ES" dirty="0"/>
              <a:t>C y siete horas después, bajo 8</a:t>
            </a:r>
            <a:r>
              <a:rPr lang="es-ES" dirty="0">
                <a:latin typeface="Times New Roman" pitchFamily="18" charset="0"/>
                <a:cs typeface="Times New Roman" pitchFamily="18" charset="0"/>
              </a:rPr>
              <a:t>º</a:t>
            </a:r>
            <a:r>
              <a:rPr lang="es-ES" dirty="0"/>
              <a:t>C. ¿Qué temperatura marcaba el termómetro a las 7pm</a:t>
            </a:r>
            <a:r>
              <a:rPr lang="es-ES" dirty="0" smtClean="0"/>
              <a:t>?</a:t>
            </a:r>
            <a:endParaRPr lang="es-PE" dirty="0" smtClean="0"/>
          </a:p>
        </p:txBody>
      </p:sp>
      <p:pic>
        <p:nvPicPr>
          <p:cNvPr id="4" name="3 Imagen" descr="Descripción: UTP"/>
          <p:cNvPicPr/>
          <p:nvPr/>
        </p:nvPicPr>
        <p:blipFill>
          <a:blip r:embed="rId2" cstate="print"/>
          <a:srcRect/>
          <a:stretch>
            <a:fillRect/>
          </a:stretch>
        </p:blipFill>
        <p:spPr bwMode="auto">
          <a:xfrm>
            <a:off x="272480" y="260648"/>
            <a:ext cx="1808480" cy="692696"/>
          </a:xfrm>
          <a:prstGeom prst="rect">
            <a:avLst/>
          </a:prstGeom>
          <a:noFill/>
          <a:ln w="9525">
            <a:noFill/>
            <a:miter lim="800000"/>
            <a:headEnd/>
            <a:tailEnd/>
          </a:ln>
        </p:spPr>
      </p:pic>
    </p:spTree>
    <p:extLst>
      <p:ext uri="{BB962C8B-B14F-4D97-AF65-F5344CB8AC3E}">
        <p14:creationId xmlns:p14="http://schemas.microsoft.com/office/powerpoint/2010/main" val="5256980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95300" y="914392"/>
            <a:ext cx="8915400" cy="786416"/>
          </a:xfrm>
          <a:effectLst/>
        </p:spPr>
        <p:txBody>
          <a:bodyPr vert="horz" lIns="91440" tIns="45720" rIns="91440" bIns="45720" rtlCol="0" anchor="t" anchorCtr="0">
            <a:noAutofit/>
            <a:scene3d>
              <a:camera prst="orthographicFront"/>
              <a:lightRig rig="soft" dir="t">
                <a:rot lat="0" lon="0" rev="10800000"/>
              </a:lightRig>
            </a:scene3d>
            <a:sp3d>
              <a:bevelT w="27940" h="12700"/>
              <a:contourClr>
                <a:srgbClr val="DDDDDD"/>
              </a:contourClr>
            </a:sp3d>
          </a:bodyPr>
          <a:lstStyle/>
          <a:p>
            <a:r>
              <a:rPr lang="es-ES" b="1" dirty="0">
                <a:effectLst>
                  <a:outerShdw blurRad="38100" dist="38100" dir="2700000" algn="tl">
                    <a:srgbClr val="000000">
                      <a:alpha val="43137"/>
                    </a:srgbClr>
                  </a:outerShdw>
                </a:effectLst>
              </a:rPr>
              <a:t>EJERCICIOS </a:t>
            </a:r>
            <a:r>
              <a:rPr lang="es-ES" b="1" dirty="0" smtClean="0">
                <a:effectLst>
                  <a:outerShdw blurRad="38100" dist="38100" dir="2700000" algn="tl">
                    <a:srgbClr val="000000">
                      <a:alpha val="43137"/>
                    </a:srgbClr>
                  </a:outerShdw>
                </a:effectLst>
              </a:rPr>
              <a:t>EXPLICATIVOS</a:t>
            </a:r>
            <a:endParaRPr lang="es-ES" b="1" dirty="0">
              <a:effectLst>
                <a:outerShdw blurRad="38100" dist="38100" dir="2700000" algn="tl">
                  <a:srgbClr val="000000">
                    <a:alpha val="43137"/>
                  </a:srgbClr>
                </a:outerShdw>
              </a:effectLst>
            </a:endParaRPr>
          </a:p>
        </p:txBody>
      </p:sp>
      <p:sp>
        <p:nvSpPr>
          <p:cNvPr id="5" name="4 Marcador de contenido"/>
          <p:cNvSpPr>
            <a:spLocks noGrp="1"/>
          </p:cNvSpPr>
          <p:nvPr>
            <p:ph sz="quarter" idx="13"/>
          </p:nvPr>
        </p:nvSpPr>
        <p:spPr>
          <a:xfrm>
            <a:off x="733043" y="2603728"/>
            <a:ext cx="8324414" cy="4065632"/>
          </a:xfrm>
        </p:spPr>
        <p:txBody>
          <a:bodyPr>
            <a:normAutofit fontScale="70000" lnSpcReduction="20000"/>
          </a:bodyPr>
          <a:lstStyle/>
          <a:p>
            <a:pPr marL="514350" indent="-514350" algn="just">
              <a:lnSpc>
                <a:spcPct val="120000"/>
              </a:lnSpc>
              <a:spcBef>
                <a:spcPts val="0"/>
              </a:spcBef>
              <a:buFont typeface="+mj-lt"/>
              <a:buAutoNum type="arabicPeriod" startAt="4"/>
            </a:pPr>
            <a:r>
              <a:rPr lang="es-ES" sz="3400" dirty="0" smtClean="0"/>
              <a:t>Una depresión profunda del océano está a 10 982 metros bajo el nivel del mar y una montaña, a 7580 metros sobre el nivel del mar. ¿Cuál es la distancia entre los extremos, suponiendo que un está debajo de la otra?</a:t>
            </a:r>
          </a:p>
          <a:p>
            <a:pPr marL="0" lvl="0" indent="0" algn="just">
              <a:lnSpc>
                <a:spcPct val="120000"/>
              </a:lnSpc>
              <a:spcBef>
                <a:spcPts val="0"/>
              </a:spcBef>
              <a:buNone/>
            </a:pPr>
            <a:endParaRPr lang="es-ES" sz="3400" dirty="0" smtClean="0"/>
          </a:p>
          <a:p>
            <a:pPr marL="514350" indent="-514350" algn="just">
              <a:lnSpc>
                <a:spcPct val="120000"/>
              </a:lnSpc>
              <a:spcBef>
                <a:spcPts val="0"/>
              </a:spcBef>
              <a:buFont typeface="+mj-lt"/>
              <a:buAutoNum type="arabicPeriod" startAt="5"/>
            </a:pPr>
            <a:r>
              <a:rPr lang="es-ES" sz="3400" dirty="0" smtClean="0"/>
              <a:t>Al dividir 1 016 entre otro número natural A, se obtiene 27 como cociente y 17 como residuo, ¿cuál es el número natural A que hace aquí las veces de divisor?</a:t>
            </a:r>
          </a:p>
          <a:p>
            <a:pPr marL="0" lvl="0" indent="0">
              <a:buNone/>
            </a:pPr>
            <a:endParaRPr lang="es-ES" sz="3200" dirty="0" smtClean="0"/>
          </a:p>
          <a:p>
            <a:pPr marL="0" lvl="0" indent="0">
              <a:buNone/>
            </a:pPr>
            <a:endParaRPr lang="es-ES" sz="3200" dirty="0"/>
          </a:p>
          <a:p>
            <a:pPr marL="0" indent="0" algn="ctr">
              <a:buNone/>
            </a:pPr>
            <a:r>
              <a:rPr lang="es-ES" dirty="0" smtClean="0"/>
              <a:t> </a:t>
            </a:r>
            <a:endParaRPr lang="es-PE" dirty="0" smtClean="0"/>
          </a:p>
          <a:p>
            <a:pPr marL="0" indent="0" algn="ctr">
              <a:buNone/>
            </a:pPr>
            <a:endParaRPr lang="es-PE" dirty="0" smtClean="0"/>
          </a:p>
          <a:p>
            <a:endParaRPr lang="es-PE" dirty="0"/>
          </a:p>
        </p:txBody>
      </p:sp>
      <p:pic>
        <p:nvPicPr>
          <p:cNvPr id="4" name="3 Imagen" descr="Descripción: UTP"/>
          <p:cNvPicPr/>
          <p:nvPr/>
        </p:nvPicPr>
        <p:blipFill>
          <a:blip r:embed="rId2" cstate="print"/>
          <a:srcRect/>
          <a:stretch>
            <a:fillRect/>
          </a:stretch>
        </p:blipFill>
        <p:spPr bwMode="auto">
          <a:xfrm>
            <a:off x="272480" y="260648"/>
            <a:ext cx="1808480" cy="692696"/>
          </a:xfrm>
          <a:prstGeom prst="rect">
            <a:avLst/>
          </a:prstGeom>
          <a:noFill/>
          <a:ln w="9525">
            <a:noFill/>
            <a:miter lim="800000"/>
            <a:headEnd/>
            <a:tailEnd/>
          </a:ln>
        </p:spPr>
      </p:pic>
    </p:spTree>
    <p:extLst>
      <p:ext uri="{BB962C8B-B14F-4D97-AF65-F5344CB8AC3E}">
        <p14:creationId xmlns:p14="http://schemas.microsoft.com/office/powerpoint/2010/main" val="27829870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15142" y="1412776"/>
            <a:ext cx="8915400" cy="2079104"/>
          </a:xfrm>
        </p:spPr>
        <p:txBody>
          <a:bodyPr>
            <a:noAutofit/>
          </a:bodyPr>
          <a:lstStyle/>
          <a:p>
            <a:r>
              <a:rPr lang="es-PE" sz="66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¡Ahora todos a practicar!</a:t>
            </a:r>
            <a:endParaRPr lang="es-PE" sz="6600" dirty="0"/>
          </a:p>
        </p:txBody>
      </p:sp>
      <p:pic>
        <p:nvPicPr>
          <p:cNvPr id="266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6896" y="3429001"/>
            <a:ext cx="1915944" cy="25067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3 Imagen" descr="Descripción: UTP"/>
          <p:cNvPicPr/>
          <p:nvPr/>
        </p:nvPicPr>
        <p:blipFill>
          <a:blip r:embed="rId3" cstate="print"/>
          <a:srcRect/>
          <a:stretch>
            <a:fillRect/>
          </a:stretch>
        </p:blipFill>
        <p:spPr bwMode="auto">
          <a:xfrm>
            <a:off x="272480" y="260648"/>
            <a:ext cx="1808480" cy="692696"/>
          </a:xfrm>
          <a:prstGeom prst="rect">
            <a:avLst/>
          </a:prstGeom>
          <a:noFill/>
          <a:ln w="9525">
            <a:noFill/>
            <a:miter lim="800000"/>
            <a:headEnd/>
            <a:tailEnd/>
          </a:ln>
        </p:spPr>
      </p:pic>
    </p:spTree>
    <p:extLst>
      <p:ext uri="{BB962C8B-B14F-4D97-AF65-F5344CB8AC3E}">
        <p14:creationId xmlns:p14="http://schemas.microsoft.com/office/powerpoint/2010/main" val="666187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32" fill="hold" nodeType="clickEffect">
                                  <p:stCondLst>
                                    <p:cond delay="0"/>
                                  </p:stCondLst>
                                  <p:childTnLst>
                                    <p:set>
                                      <p:cBhvr>
                                        <p:cTn id="13" dur="1" fill="hold">
                                          <p:stCondLst>
                                            <p:cond delay="0"/>
                                          </p:stCondLst>
                                        </p:cTn>
                                        <p:tgtEl>
                                          <p:spTgt spid="26626"/>
                                        </p:tgtEl>
                                        <p:attrNameLst>
                                          <p:attrName>style.visibility</p:attrName>
                                        </p:attrNameLst>
                                      </p:cBhvr>
                                      <p:to>
                                        <p:strVal val="visible"/>
                                      </p:to>
                                    </p:set>
                                    <p:animEffect transition="in" filter="circle(out)">
                                      <p:cBhvr>
                                        <p:cTn id="14" dur="2000"/>
                                        <p:tgtEl>
                                          <p:spTgt spid="26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95300" y="554352"/>
            <a:ext cx="8915400" cy="786416"/>
          </a:xfrm>
          <a:effectLst/>
        </p:spPr>
        <p:txBody>
          <a:bodyPr vert="horz" lIns="91440" tIns="45720" rIns="91440" bIns="45720" rtlCol="0" anchor="t" anchorCtr="0">
            <a:noAutofit/>
            <a:scene3d>
              <a:camera prst="orthographicFront"/>
              <a:lightRig rig="soft" dir="t">
                <a:rot lat="0" lon="0" rev="10800000"/>
              </a:lightRig>
            </a:scene3d>
            <a:sp3d>
              <a:bevelT w="27940" h="12700"/>
              <a:contourClr>
                <a:srgbClr val="DDDDDD"/>
              </a:contourClr>
            </a:sp3d>
          </a:bodyPr>
          <a:lstStyle/>
          <a:p>
            <a:r>
              <a:rPr lang="es-ES" b="1" smtClean="0">
                <a:effectLst>
                  <a:outerShdw blurRad="38100" dist="38100" dir="2700000" algn="tl">
                    <a:srgbClr val="000000">
                      <a:alpha val="43137"/>
                    </a:srgbClr>
                  </a:outerShdw>
                </a:effectLst>
              </a:rPr>
              <a:t>EJERCICIO RETO</a:t>
            </a:r>
            <a:endParaRPr lang="es-ES" b="1" dirty="0">
              <a:effectLst>
                <a:outerShdw blurRad="38100" dist="38100" dir="2700000" algn="tl">
                  <a:srgbClr val="000000">
                    <a:alpha val="43137"/>
                  </a:srgbClr>
                </a:outerShdw>
              </a:effectLst>
            </a:endParaRPr>
          </a:p>
        </p:txBody>
      </p:sp>
      <p:sp>
        <p:nvSpPr>
          <p:cNvPr id="5" name="4 Marcador de contenido"/>
          <p:cNvSpPr>
            <a:spLocks noGrp="1"/>
          </p:cNvSpPr>
          <p:nvPr>
            <p:ph sz="quarter" idx="13"/>
          </p:nvPr>
        </p:nvSpPr>
        <p:spPr>
          <a:xfrm>
            <a:off x="733043" y="2348880"/>
            <a:ext cx="8324414" cy="2880320"/>
          </a:xfrm>
        </p:spPr>
        <p:txBody>
          <a:bodyPr>
            <a:normAutofit/>
          </a:bodyPr>
          <a:lstStyle/>
          <a:p>
            <a:pPr marL="0" lvl="0" indent="0" algn="just">
              <a:buNone/>
            </a:pPr>
            <a:r>
              <a:rPr lang="es-ES" sz="3600" dirty="0" smtClean="0"/>
              <a:t>Para </a:t>
            </a:r>
            <a:r>
              <a:rPr lang="es-ES" sz="3600" dirty="0"/>
              <a:t>financiar la construcción de una losa deportiva se requiere de S/ 1 425, un grupo de vecinos aporta S/ 45 cada uno faltando cubrir S/30 ¿Cuántos vecinos integran dicho grupo</a:t>
            </a:r>
            <a:r>
              <a:rPr lang="es-ES" sz="3600" dirty="0" smtClean="0"/>
              <a:t>?</a:t>
            </a:r>
            <a:endParaRPr lang="es-PE" dirty="0" smtClean="0"/>
          </a:p>
          <a:p>
            <a:endParaRPr lang="es-PE" dirty="0"/>
          </a:p>
        </p:txBody>
      </p:sp>
      <p:pic>
        <p:nvPicPr>
          <p:cNvPr id="4" name="3 Imagen" descr="Descripción: UTP"/>
          <p:cNvPicPr/>
          <p:nvPr/>
        </p:nvPicPr>
        <p:blipFill>
          <a:blip r:embed="rId2" cstate="print"/>
          <a:srcRect/>
          <a:stretch>
            <a:fillRect/>
          </a:stretch>
        </p:blipFill>
        <p:spPr bwMode="auto">
          <a:xfrm>
            <a:off x="272480" y="260648"/>
            <a:ext cx="1808480" cy="692696"/>
          </a:xfrm>
          <a:prstGeom prst="rect">
            <a:avLst/>
          </a:prstGeom>
          <a:noFill/>
          <a:ln w="9525">
            <a:noFill/>
            <a:miter lim="800000"/>
            <a:headEnd/>
            <a:tailEnd/>
          </a:ln>
        </p:spPr>
      </p:pic>
      <mc:AlternateContent xmlns:mc="http://schemas.openxmlformats.org/markup-compatibility/2006" xmlns:a14="http://schemas.microsoft.com/office/drawing/2010/main">
        <mc:Choice Requires="a14">
          <p:sp>
            <p:nvSpPr>
              <p:cNvPr id="6" name="5 CuadroTexto"/>
              <p:cNvSpPr txBox="1"/>
              <p:nvPr/>
            </p:nvSpPr>
            <p:spPr>
              <a:xfrm>
                <a:off x="776536" y="5229200"/>
                <a:ext cx="8208912" cy="6463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PE" sz="3600" b="0" i="1" smtClean="0">
                          <a:latin typeface="Cambria Math"/>
                        </a:rPr>
                        <m:t>1425−30=1395 </m:t>
                      </m:r>
                      <m:r>
                        <a:rPr lang="es-PE" sz="3600" b="0" i="1" smtClean="0">
                          <a:latin typeface="Cambria Math"/>
                          <a:ea typeface="Cambria Math"/>
                        </a:rPr>
                        <m:t>→1395÷45=31</m:t>
                      </m:r>
                    </m:oMath>
                  </m:oMathPara>
                </a14:m>
                <a:endParaRPr lang="es-PE" sz="3600" dirty="0">
                  <a:latin typeface="+mn-lt"/>
                </a:endParaRPr>
              </a:p>
            </p:txBody>
          </p:sp>
        </mc:Choice>
        <mc:Fallback xmlns="">
          <p:sp>
            <p:nvSpPr>
              <p:cNvPr id="6" name="5 CuadroTexto"/>
              <p:cNvSpPr txBox="1">
                <a:spLocks noRot="1" noChangeAspect="1" noMove="1" noResize="1" noEditPoints="1" noAdjustHandles="1" noChangeArrowheads="1" noChangeShapeType="1" noTextEdit="1"/>
              </p:cNvSpPr>
              <p:nvPr/>
            </p:nvSpPr>
            <p:spPr>
              <a:xfrm>
                <a:off x="776536" y="5229200"/>
                <a:ext cx="8208912" cy="646331"/>
              </a:xfrm>
              <a:prstGeom prst="rect">
                <a:avLst/>
              </a:prstGeom>
              <a:blipFill rotWithShape="1">
                <a:blip r:embed="rId3"/>
                <a:stretch>
                  <a:fillRect/>
                </a:stretch>
              </a:blipFill>
            </p:spPr>
            <p:txBody>
              <a:bodyPr/>
              <a:lstStyle/>
              <a:p>
                <a:r>
                  <a:rPr lang="es-PE">
                    <a:noFill/>
                  </a:rPr>
                  <a:t> </a:t>
                </a:r>
              </a:p>
            </p:txBody>
          </p:sp>
        </mc:Fallback>
      </mc:AlternateContent>
      <p:sp>
        <p:nvSpPr>
          <p:cNvPr id="7" name="6 CuadroTexto"/>
          <p:cNvSpPr txBox="1"/>
          <p:nvPr/>
        </p:nvSpPr>
        <p:spPr>
          <a:xfrm>
            <a:off x="2432720" y="4561956"/>
            <a:ext cx="2336120" cy="646331"/>
          </a:xfrm>
          <a:prstGeom prst="rect">
            <a:avLst/>
          </a:prstGeom>
          <a:noFill/>
        </p:spPr>
        <p:txBody>
          <a:bodyPr wrap="square" rtlCol="0">
            <a:spAutoFit/>
          </a:bodyPr>
          <a:lstStyle/>
          <a:p>
            <a:r>
              <a:rPr lang="es-PE" sz="3600" b="1" dirty="0" smtClean="0">
                <a:solidFill>
                  <a:srgbClr val="FF0000"/>
                </a:solidFill>
                <a:latin typeface="+mn-lt"/>
              </a:rPr>
              <a:t>31 vecinos</a:t>
            </a:r>
            <a:endParaRPr lang="es-PE" sz="3600" b="1" dirty="0">
              <a:solidFill>
                <a:srgbClr val="FF0000"/>
              </a:solidFill>
              <a:latin typeface="+mn-lt"/>
            </a:endParaRPr>
          </a:p>
        </p:txBody>
      </p:sp>
    </p:spTree>
    <p:extLst>
      <p:ext uri="{BB962C8B-B14F-4D97-AF65-F5344CB8AC3E}">
        <p14:creationId xmlns:p14="http://schemas.microsoft.com/office/powerpoint/2010/main" val="83506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1+#ppt_w/2"/>
                                          </p:val>
                                        </p:tav>
                                        <p:tav tm="100000">
                                          <p:val>
                                            <p:strVal val="#ppt_x"/>
                                          </p:val>
                                        </p:tav>
                                      </p:tavLst>
                                    </p:anim>
                                    <p:anim calcmode="lin" valueType="num">
                                      <p:cBhvr additive="base">
                                        <p:cTn id="1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effectLst/>
        </p:spPr>
        <p:txBody>
          <a:bodyPr vert="horz" lIns="91440" tIns="45720" rIns="91440" bIns="45720" rtlCol="0" anchor="t" anchorCtr="0">
            <a:noAutofit/>
            <a:scene3d>
              <a:camera prst="orthographicFront"/>
              <a:lightRig rig="soft" dir="t">
                <a:rot lat="0" lon="0" rev="10800000"/>
              </a:lightRig>
            </a:scene3d>
            <a:sp3d>
              <a:bevelT w="27940" h="12700"/>
              <a:contourClr>
                <a:srgbClr val="DDDDDD"/>
              </a:contourClr>
            </a:sp3d>
          </a:bodyPr>
          <a:lstStyle/>
          <a:p>
            <a:pPr marL="182880" fontAlgn="base">
              <a:spcAft>
                <a:spcPct val="0"/>
              </a:spcAft>
              <a:buClr>
                <a:schemeClr val="accent6">
                  <a:lumMod val="75000"/>
                </a:schemeClr>
              </a:buClr>
              <a:buSzPct val="128000"/>
              <a:buFont typeface="Georgia" pitchFamily="18" charset="0"/>
            </a:pPr>
            <a:r>
              <a:rPr lang="es-ES" altLang="es-PE" b="1" spc="150" dirty="0">
                <a:ln w="11430"/>
                <a:solidFill>
                  <a:srgbClr val="F8F8F8"/>
                </a:solidFill>
                <a:effectLst>
                  <a:outerShdw blurRad="63500" sx="102000" sy="102000" algn="ctr" rotWithShape="0">
                    <a:prstClr val="black">
                      <a:alpha val="40000"/>
                    </a:prstClr>
                  </a:outerShdw>
                </a:effectLst>
              </a:rPr>
              <a:t>OPERACIONES </a:t>
            </a:r>
            <a:r>
              <a:rPr lang="es-ES" altLang="es-PE" b="1" spc="150" dirty="0" smtClean="0">
                <a:ln w="11430"/>
                <a:solidFill>
                  <a:srgbClr val="F8F8F8"/>
                </a:solidFill>
                <a:effectLst>
                  <a:outerShdw blurRad="63500" sx="102000" sy="102000" algn="ctr" rotWithShape="0">
                    <a:prstClr val="black">
                      <a:alpha val="40000"/>
                    </a:prstClr>
                  </a:outerShdw>
                </a:effectLst>
              </a:rPr>
              <a:t/>
            </a:r>
            <a:br>
              <a:rPr lang="es-ES" altLang="es-PE" b="1" spc="150" dirty="0" smtClean="0">
                <a:ln w="11430"/>
                <a:solidFill>
                  <a:srgbClr val="F8F8F8"/>
                </a:solidFill>
                <a:effectLst>
                  <a:outerShdw blurRad="63500" sx="102000" sy="102000" algn="ctr" rotWithShape="0">
                    <a:prstClr val="black">
                      <a:alpha val="40000"/>
                    </a:prstClr>
                  </a:outerShdw>
                </a:effectLst>
              </a:rPr>
            </a:br>
            <a:r>
              <a:rPr lang="es-ES" altLang="es-PE" b="1" spc="150" dirty="0" smtClean="0">
                <a:ln w="11430"/>
                <a:solidFill>
                  <a:srgbClr val="F8F8F8"/>
                </a:solidFill>
                <a:effectLst>
                  <a:outerShdw blurRad="63500" sx="102000" sy="102000" algn="ctr" rotWithShape="0">
                    <a:prstClr val="black">
                      <a:alpha val="40000"/>
                    </a:prstClr>
                  </a:outerShdw>
                </a:effectLst>
              </a:rPr>
              <a:t>CON </a:t>
            </a:r>
            <a:r>
              <a:rPr lang="es-ES" altLang="es-PE" b="1" spc="150" dirty="0" smtClean="0">
                <a:ln w="11430"/>
                <a:solidFill>
                  <a:srgbClr val="F8F8F8"/>
                </a:solidFill>
                <a:effectLst>
                  <a:outerShdw blurRad="63500" sx="102000" sy="102000" algn="ctr" rotWithShape="0">
                    <a:prstClr val="black">
                      <a:alpha val="40000"/>
                    </a:prstClr>
                  </a:outerShdw>
                </a:effectLst>
              </a:rPr>
              <a:t>ENTEROS I</a:t>
            </a:r>
            <a:endParaRPr lang="es-ES" altLang="es-PE" b="1" spc="150" dirty="0">
              <a:ln w="11430"/>
              <a:solidFill>
                <a:srgbClr val="F8F8F8"/>
              </a:solidFill>
              <a:effectLst>
                <a:outerShdw blurRad="63500" sx="102000" sy="102000" algn="ctr" rotWithShape="0">
                  <a:prstClr val="black">
                    <a:alpha val="40000"/>
                  </a:prstClr>
                </a:outerShdw>
              </a:effectLst>
            </a:endParaRPr>
          </a:p>
        </p:txBody>
      </p:sp>
      <p:sp>
        <p:nvSpPr>
          <p:cNvPr id="26627" name="Rectangle 3"/>
          <p:cNvSpPr>
            <a:spLocks noGrp="1" noChangeArrowheads="1"/>
          </p:cNvSpPr>
          <p:nvPr>
            <p:ph type="body" idx="1"/>
          </p:nvPr>
        </p:nvSpPr>
        <p:spPr/>
        <p:txBody>
          <a:bodyPr>
            <a:normAutofit/>
          </a:bodyPr>
          <a:lstStyle/>
          <a:p>
            <a:pPr>
              <a:lnSpc>
                <a:spcPct val="90000"/>
              </a:lnSpc>
            </a:pPr>
            <a:r>
              <a:rPr lang="es-PE" altLang="es-PE" smtClean="0"/>
              <a:t>MATEMÁTICA BÁSICA PARA LA PSICOLOGÍA</a:t>
            </a:r>
            <a:endParaRPr lang="es-PE" altLang="es-PE" dirty="0"/>
          </a:p>
        </p:txBody>
      </p:sp>
      <p:pic>
        <p:nvPicPr>
          <p:cNvPr id="8" name="7 Imagen" descr="https://lanuevautp.com/wp-content/themes/lanuevautp2/images/responsive/logo.jpg"/>
          <p:cNvPicPr/>
          <p:nvPr/>
        </p:nvPicPr>
        <p:blipFill rotWithShape="1">
          <a:blip r:embed="rId2">
            <a:extLst>
              <a:ext uri="{BEBA8EAE-BF5A-486C-A8C5-ECC9F3942E4B}">
                <a14:imgProps xmlns:a14="http://schemas.microsoft.com/office/drawing/2010/main">
                  <a14:imgLayer r:embed="rId3">
                    <a14:imgEffect>
                      <a14:saturation sat="66000"/>
                    </a14:imgEffect>
                    <a14:imgEffect>
                      <a14:brightnessContrast contrast="-20000"/>
                    </a14:imgEffect>
                  </a14:imgLayer>
                </a14:imgProps>
              </a:ext>
              <a:ext uri="{28A0092B-C50C-407E-A947-70E740481C1C}">
                <a14:useLocalDpi xmlns:a14="http://schemas.microsoft.com/office/drawing/2010/main" val="0"/>
              </a:ext>
            </a:extLst>
          </a:blip>
          <a:srcRect l="11779" t="20672" r="8413" b="21154"/>
          <a:stretch/>
        </p:blipFill>
        <p:spPr bwMode="auto">
          <a:xfrm>
            <a:off x="344487" y="4725145"/>
            <a:ext cx="5138841" cy="1872208"/>
          </a:xfrm>
          <a:prstGeom prst="rect">
            <a:avLst/>
          </a:prstGeom>
          <a:noFill/>
          <a:ln>
            <a:noFill/>
          </a:ln>
          <a:extLst>
            <a:ext uri="{53640926-AAD7-44D8-BBD7-CCE9431645EC}">
              <a14:shadowObscured xmlns:a14="http://schemas.microsoft.com/office/drawing/2010/main"/>
            </a:ext>
          </a:extLst>
        </p:spPr>
      </p:pic>
      <p:sp>
        <p:nvSpPr>
          <p:cNvPr id="5" name="1 Título"/>
          <p:cNvSpPr txBox="1">
            <a:spLocks/>
          </p:cNvSpPr>
          <p:nvPr/>
        </p:nvSpPr>
        <p:spPr>
          <a:xfrm>
            <a:off x="6105128" y="5949280"/>
            <a:ext cx="3528392" cy="518823"/>
          </a:xfrm>
          <a:prstGeom prst="rect">
            <a:avLst/>
          </a:prstGeom>
        </p:spPr>
        <p:txBody>
          <a:bodyPr vert="horz" anchor="b">
            <a:normAutofit/>
          </a:bodyPr>
          <a:lstStyle>
            <a:lvl1pPr algn="ctr" rtl="0" eaLnBrk="1" latinLnBrk="0" hangingPunct="1">
              <a:spcBef>
                <a:spcPct val="0"/>
              </a:spcBef>
              <a:buNone/>
              <a:defRPr kumimoji="0" sz="4200" kern="1200">
                <a:solidFill>
                  <a:schemeClr val="accent1"/>
                </a:solidFill>
                <a:latin typeface="+mj-lt"/>
                <a:ea typeface="+mj-ea"/>
                <a:cs typeface="+mj-cs"/>
              </a:defRPr>
            </a:lvl1pPr>
          </a:lstStyle>
          <a:p>
            <a:r>
              <a:rPr lang="ca-ES" sz="2400" b="1" dirty="0" smtClean="0">
                <a:latin typeface="Trebuchet MS" pitchFamily="34" charset="0"/>
              </a:rPr>
              <a:t>EQUIPO DE CIENCIAS</a:t>
            </a:r>
            <a:endParaRPr lang="es-PE"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95300" y="554352"/>
            <a:ext cx="8915400" cy="786416"/>
          </a:xfrm>
          <a:effectLst/>
        </p:spPr>
        <p:txBody>
          <a:bodyPr vert="horz" lIns="91440" tIns="45720" rIns="91440" bIns="45720" rtlCol="0" anchor="t" anchorCtr="0">
            <a:noAutofit/>
            <a:scene3d>
              <a:camera prst="orthographicFront"/>
              <a:lightRig rig="soft" dir="t">
                <a:rot lat="0" lon="0" rev="10800000"/>
              </a:lightRig>
            </a:scene3d>
            <a:sp3d>
              <a:bevelT w="27940" h="12700"/>
              <a:contourClr>
                <a:srgbClr val="DDDDDD"/>
              </a:contourClr>
            </a:sp3d>
          </a:bodyPr>
          <a:lstStyle/>
          <a:p>
            <a:r>
              <a:rPr lang="es-ES" b="1" dirty="0">
                <a:solidFill>
                  <a:schemeClr val="bg1"/>
                </a:solidFill>
                <a:effectLst>
                  <a:outerShdw blurRad="38100" dist="38100" dir="2700000" algn="tl">
                    <a:srgbClr val="000000">
                      <a:alpha val="43137"/>
                    </a:srgbClr>
                  </a:outerShdw>
                </a:effectLst>
              </a:rPr>
              <a:t>LOGRO DE LA SESIÓN</a:t>
            </a:r>
          </a:p>
        </p:txBody>
      </p:sp>
      <p:sp>
        <p:nvSpPr>
          <p:cNvPr id="5" name="4 Marcador de contenido"/>
          <p:cNvSpPr>
            <a:spLocks noGrp="1"/>
          </p:cNvSpPr>
          <p:nvPr>
            <p:ph sz="quarter" idx="13"/>
          </p:nvPr>
        </p:nvSpPr>
        <p:spPr>
          <a:xfrm>
            <a:off x="733043" y="2679192"/>
            <a:ext cx="8324414" cy="3447288"/>
          </a:xfrm>
        </p:spPr>
        <p:txBody>
          <a:bodyPr/>
          <a:lstStyle/>
          <a:p>
            <a:pPr marL="0" indent="0" algn="just">
              <a:buNone/>
            </a:pPr>
            <a:r>
              <a:rPr lang="es-ES" sz="3200" dirty="0" smtClean="0">
                <a:cs typeface="Times New Roman" pitchFamily="18" charset="0"/>
              </a:rPr>
              <a:t>Al finalizar la sesión de aprendizaje el </a:t>
            </a:r>
            <a:r>
              <a:rPr lang="es-ES" sz="3200" dirty="0">
                <a:cs typeface="Times New Roman" pitchFamily="18" charset="0"/>
              </a:rPr>
              <a:t>alumno resuelve problemas con autonomía y seguridad, cuya solución requiera del uso de </a:t>
            </a:r>
            <a:r>
              <a:rPr lang="es-ES" sz="3200" dirty="0" smtClean="0">
                <a:cs typeface="Times New Roman" pitchFamily="18" charset="0"/>
              </a:rPr>
              <a:t>números enteros.</a:t>
            </a:r>
            <a:endParaRPr lang="es-ES" sz="3200" b="1" dirty="0" smtClean="0">
              <a:cs typeface="Times New Roman" pitchFamily="18" charset="0"/>
            </a:endParaRPr>
          </a:p>
          <a:p>
            <a:pPr marL="0" indent="0" algn="ctr">
              <a:buNone/>
            </a:pPr>
            <a:r>
              <a:rPr lang="es-ES" dirty="0" smtClean="0"/>
              <a:t> </a:t>
            </a:r>
            <a:endParaRPr lang="es-PE" dirty="0" smtClean="0"/>
          </a:p>
          <a:p>
            <a:pPr marL="0" indent="0" algn="ctr">
              <a:buNone/>
            </a:pPr>
            <a:endParaRPr lang="es-PE" dirty="0" smtClean="0"/>
          </a:p>
          <a:p>
            <a:endParaRPr lang="es-PE" dirty="0"/>
          </a:p>
        </p:txBody>
      </p:sp>
      <p:pic>
        <p:nvPicPr>
          <p:cNvPr id="4" name="3 Imagen" descr="Descripción: UTP"/>
          <p:cNvPicPr/>
          <p:nvPr/>
        </p:nvPicPr>
        <p:blipFill>
          <a:blip r:embed="rId2" cstate="print"/>
          <a:srcRect/>
          <a:stretch>
            <a:fillRect/>
          </a:stretch>
        </p:blipFill>
        <p:spPr bwMode="auto">
          <a:xfrm>
            <a:off x="272480" y="260648"/>
            <a:ext cx="1808480" cy="692696"/>
          </a:xfrm>
          <a:prstGeom prst="rect">
            <a:avLst/>
          </a:prstGeom>
          <a:noFill/>
          <a:ln w="9525">
            <a:noFill/>
            <a:miter lim="800000"/>
            <a:headEnd/>
            <a:tailEnd/>
          </a:ln>
        </p:spPr>
      </p:pic>
    </p:spTree>
    <p:extLst>
      <p:ext uri="{BB962C8B-B14F-4D97-AF65-F5344CB8AC3E}">
        <p14:creationId xmlns:p14="http://schemas.microsoft.com/office/powerpoint/2010/main" val="3740432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lvl="0"/>
            <a:r>
              <a:rPr lang="ca-ES" sz="3600" b="1" dirty="0" smtClean="0">
                <a:latin typeface="Trebuchet MS" pitchFamily="34" charset="0"/>
              </a:rPr>
              <a:t>    ESQUEMA </a:t>
            </a:r>
            <a:r>
              <a:rPr lang="ca-ES" sz="3600" b="1" dirty="0">
                <a:latin typeface="Trebuchet MS" pitchFamily="34" charset="0"/>
              </a:rPr>
              <a:t>DE LA </a:t>
            </a:r>
            <a:r>
              <a:rPr lang="ca-ES" sz="3600" b="1" dirty="0" smtClean="0">
                <a:latin typeface="Trebuchet MS" pitchFamily="34" charset="0"/>
              </a:rPr>
              <a:t>UNIDAD</a:t>
            </a:r>
            <a:endParaRPr lang="es-PE" dirty="0"/>
          </a:p>
        </p:txBody>
      </p:sp>
      <p:graphicFrame>
        <p:nvGraphicFramePr>
          <p:cNvPr id="8" name="7 Marcador de contenido"/>
          <p:cNvGraphicFramePr>
            <a:graphicFrameLocks noGrp="1"/>
          </p:cNvGraphicFramePr>
          <p:nvPr>
            <p:ph idx="1"/>
            <p:extLst>
              <p:ext uri="{D42A27DB-BD31-4B8C-83A1-F6EECF244321}">
                <p14:modId xmlns:p14="http://schemas.microsoft.com/office/powerpoint/2010/main" val="2221226105"/>
              </p:ext>
            </p:extLst>
          </p:nvPr>
        </p:nvGraphicFramePr>
        <p:xfrm>
          <a:off x="350488" y="1556792"/>
          <a:ext cx="9212925"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4 Imagen" descr="Descripción: UTP"/>
          <p:cNvPicPr/>
          <p:nvPr/>
        </p:nvPicPr>
        <p:blipFill>
          <a:blip r:embed="rId7" cstate="print"/>
          <a:srcRect/>
          <a:stretch>
            <a:fillRect/>
          </a:stretch>
        </p:blipFill>
        <p:spPr bwMode="auto">
          <a:xfrm>
            <a:off x="272480" y="260648"/>
            <a:ext cx="1808480" cy="692696"/>
          </a:xfrm>
          <a:prstGeom prst="rect">
            <a:avLst/>
          </a:prstGeom>
          <a:noFill/>
          <a:ln w="9525">
            <a:noFill/>
            <a:miter lim="800000"/>
            <a:headEnd/>
            <a:tailEnd/>
          </a:ln>
        </p:spPr>
      </p:pic>
    </p:spTree>
    <p:extLst>
      <p:ext uri="{BB962C8B-B14F-4D97-AF65-F5344CB8AC3E}">
        <p14:creationId xmlns:p14="http://schemas.microsoft.com/office/powerpoint/2010/main" val="8451208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95300" y="770376"/>
            <a:ext cx="8915400" cy="786416"/>
          </a:xfrm>
          <a:effectLst/>
        </p:spPr>
        <p:txBody>
          <a:bodyPr vert="horz" lIns="91440" tIns="45720" rIns="91440" bIns="45720" rtlCol="0" anchor="t" anchorCtr="0">
            <a:noAutofit/>
            <a:scene3d>
              <a:camera prst="orthographicFront"/>
              <a:lightRig rig="soft" dir="t">
                <a:rot lat="0" lon="0" rev="10800000"/>
              </a:lightRig>
            </a:scene3d>
            <a:sp3d>
              <a:bevelT w="27940" h="12700"/>
              <a:contourClr>
                <a:srgbClr val="DDDDDD"/>
              </a:contourClr>
            </a:sp3d>
          </a:bodyPr>
          <a:lstStyle/>
          <a:p>
            <a:pPr marL="182880" fontAlgn="base">
              <a:spcAft>
                <a:spcPct val="0"/>
              </a:spcAft>
              <a:buClr>
                <a:schemeClr val="accent6">
                  <a:lumMod val="75000"/>
                </a:schemeClr>
              </a:buClr>
              <a:buSzPct val="128000"/>
              <a:buFont typeface="Georgia" pitchFamily="18" charset="0"/>
            </a:pPr>
            <a:r>
              <a:rPr lang="es-PE" b="1" spc="150" dirty="0">
                <a:ln w="11430"/>
                <a:solidFill>
                  <a:srgbClr val="F8F8F8"/>
                </a:solidFill>
                <a:effectLst>
                  <a:outerShdw blurRad="63500" sx="102000" sy="102000" algn="ctr" rotWithShape="0">
                    <a:prstClr val="black">
                      <a:alpha val="40000"/>
                    </a:prstClr>
                  </a:outerShdw>
                </a:effectLst>
              </a:rPr>
              <a:t>SUMA DE NÚMEROS ENTEROS</a:t>
            </a:r>
          </a:p>
        </p:txBody>
      </p:sp>
      <p:sp>
        <p:nvSpPr>
          <p:cNvPr id="5" name="4 Marcador de contenido"/>
          <p:cNvSpPr>
            <a:spLocks noGrp="1"/>
          </p:cNvSpPr>
          <p:nvPr>
            <p:ph sz="quarter" idx="13"/>
          </p:nvPr>
        </p:nvSpPr>
        <p:spPr/>
        <p:txBody>
          <a:bodyPr/>
          <a:lstStyle/>
          <a:p>
            <a:pPr lvl="0"/>
            <a:r>
              <a:rPr lang="es-ES" dirty="0"/>
              <a:t>Si los números enteros tienen el mismo signo, se suman los valores absolutos y al resultado se le coloca el signo común.</a:t>
            </a:r>
            <a:endParaRPr lang="es-PE" dirty="0"/>
          </a:p>
          <a:p>
            <a:pPr marL="0" indent="0" algn="ctr">
              <a:buNone/>
            </a:pPr>
            <a:r>
              <a:rPr lang="es-ES" dirty="0"/>
              <a:t> </a:t>
            </a:r>
            <a:endParaRPr lang="es-PE" dirty="0"/>
          </a:p>
          <a:p>
            <a:pPr marL="0" indent="0" algn="ctr">
              <a:buNone/>
            </a:pPr>
            <a:r>
              <a:rPr lang="es-ES" dirty="0"/>
              <a:t>3 + 5 = 8</a:t>
            </a:r>
            <a:endParaRPr lang="es-PE" dirty="0"/>
          </a:p>
          <a:p>
            <a:pPr marL="0" indent="0" algn="ctr">
              <a:buNone/>
            </a:pPr>
            <a:r>
              <a:rPr lang="es-ES" dirty="0"/>
              <a:t>(−3) + (−5) = − 8</a:t>
            </a:r>
            <a:endParaRPr lang="es-PE" dirty="0"/>
          </a:p>
          <a:p>
            <a:endParaRPr lang="es-PE" dirty="0"/>
          </a:p>
        </p:txBody>
      </p:sp>
      <p:sp>
        <p:nvSpPr>
          <p:cNvPr id="6" name="5 Marcador de contenido"/>
          <p:cNvSpPr>
            <a:spLocks noGrp="1"/>
          </p:cNvSpPr>
          <p:nvPr>
            <p:ph sz="quarter" idx="14"/>
          </p:nvPr>
        </p:nvSpPr>
        <p:spPr>
          <a:xfrm>
            <a:off x="5032248" y="2679192"/>
            <a:ext cx="4140708" cy="3846152"/>
          </a:xfrm>
        </p:spPr>
        <p:txBody>
          <a:bodyPr>
            <a:normAutofit lnSpcReduction="10000"/>
          </a:bodyPr>
          <a:lstStyle/>
          <a:p>
            <a:pPr lvl="0"/>
            <a:r>
              <a:rPr lang="es-ES" dirty="0"/>
              <a:t>Si números enteros son de distinto signo, se restan los valores absolutos (al mayor le restamos el menor) y al resultado se le coloca el signo del número de mayor valor absoluto.</a:t>
            </a:r>
            <a:endParaRPr lang="es-PE" dirty="0"/>
          </a:p>
          <a:p>
            <a:pPr marL="0" indent="0" algn="ctr">
              <a:buNone/>
            </a:pPr>
            <a:endParaRPr lang="es-PE" dirty="0"/>
          </a:p>
          <a:p>
            <a:pPr marL="0" indent="0" algn="ctr">
              <a:buNone/>
            </a:pPr>
            <a:r>
              <a:rPr lang="es-ES" dirty="0"/>
              <a:t>− 3 + 5 = 2</a:t>
            </a:r>
            <a:endParaRPr lang="es-PE" dirty="0"/>
          </a:p>
          <a:p>
            <a:pPr marL="0" indent="0" algn="ctr">
              <a:buNone/>
            </a:pPr>
            <a:r>
              <a:rPr lang="es-ES" dirty="0"/>
              <a:t>3 + (−5) = − 2</a:t>
            </a:r>
            <a:endParaRPr lang="es-PE" dirty="0"/>
          </a:p>
          <a:p>
            <a:endParaRPr lang="es-PE" dirty="0"/>
          </a:p>
        </p:txBody>
      </p:sp>
      <p:pic>
        <p:nvPicPr>
          <p:cNvPr id="7" name="6 Imagen" descr="Descripción: UTP"/>
          <p:cNvPicPr/>
          <p:nvPr/>
        </p:nvPicPr>
        <p:blipFill>
          <a:blip r:embed="rId2" cstate="print"/>
          <a:srcRect/>
          <a:stretch>
            <a:fillRect/>
          </a:stretch>
        </p:blipFill>
        <p:spPr bwMode="auto">
          <a:xfrm>
            <a:off x="272480" y="260648"/>
            <a:ext cx="1808480" cy="692696"/>
          </a:xfrm>
          <a:prstGeom prst="rect">
            <a:avLst/>
          </a:prstGeom>
          <a:noFill/>
          <a:ln w="9525">
            <a:noFill/>
            <a:miter lim="800000"/>
            <a:headEnd/>
            <a:tailEnd/>
          </a:ln>
        </p:spPr>
      </p:pic>
    </p:spTree>
    <p:extLst>
      <p:ext uri="{BB962C8B-B14F-4D97-AF65-F5344CB8AC3E}">
        <p14:creationId xmlns:p14="http://schemas.microsoft.com/office/powerpoint/2010/main" val="37523918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495300" y="736112"/>
            <a:ext cx="8915400" cy="1252728"/>
          </a:xfrm>
          <a:effectLst/>
        </p:spPr>
        <p:txBody>
          <a:bodyPr vert="horz" lIns="91440" tIns="45720" rIns="91440" bIns="45720" rtlCol="0" anchor="t" anchorCtr="0">
            <a:noAutofit/>
            <a:scene3d>
              <a:camera prst="orthographicFront"/>
              <a:lightRig rig="soft" dir="t">
                <a:rot lat="0" lon="0" rev="10800000"/>
              </a:lightRig>
            </a:scene3d>
            <a:sp3d>
              <a:bevelT w="27940" h="12700"/>
              <a:contourClr>
                <a:srgbClr val="DDDDDD"/>
              </a:contourClr>
            </a:sp3d>
          </a:bodyPr>
          <a:lstStyle/>
          <a:p>
            <a:pPr marL="182880" fontAlgn="base">
              <a:spcAft>
                <a:spcPct val="0"/>
              </a:spcAft>
              <a:buClr>
                <a:schemeClr val="accent6">
                  <a:lumMod val="75000"/>
                </a:schemeClr>
              </a:buClr>
              <a:buSzPct val="128000"/>
              <a:buFont typeface="Georgia" pitchFamily="18" charset="0"/>
            </a:pPr>
            <a:r>
              <a:rPr lang="es-PE" b="1" spc="150" dirty="0">
                <a:ln w="11430"/>
                <a:solidFill>
                  <a:srgbClr val="F8F8F8"/>
                </a:solidFill>
                <a:effectLst>
                  <a:outerShdw blurRad="63500" sx="102000" sy="102000" algn="ctr" rotWithShape="0">
                    <a:prstClr val="black">
                      <a:alpha val="40000"/>
                    </a:prstClr>
                  </a:outerShdw>
                </a:effectLst>
              </a:rPr>
              <a:t>PROPIEDADES DE LA SUMA DE NÚMEROS ENTEROS</a:t>
            </a:r>
          </a:p>
        </p:txBody>
      </p:sp>
      <p:sp>
        <p:nvSpPr>
          <p:cNvPr id="2" name="1 Marcador de contenido"/>
          <p:cNvSpPr>
            <a:spLocks noGrp="1"/>
          </p:cNvSpPr>
          <p:nvPr>
            <p:ph sz="quarter" idx="13"/>
          </p:nvPr>
        </p:nvSpPr>
        <p:spPr>
          <a:xfrm>
            <a:off x="733043" y="2679192"/>
            <a:ext cx="4140708" cy="2045952"/>
          </a:xfrm>
        </p:spPr>
        <p:txBody>
          <a:bodyPr/>
          <a:lstStyle/>
          <a:p>
            <a:pPr lvl="0"/>
            <a:r>
              <a:rPr lang="es-ES" b="1" dirty="0"/>
              <a:t>Clausura</a:t>
            </a:r>
            <a:r>
              <a:rPr lang="es-ES" dirty="0" smtClean="0"/>
              <a:t>:</a:t>
            </a:r>
          </a:p>
          <a:p>
            <a:pPr marL="0" lvl="0" indent="0">
              <a:buNone/>
            </a:pPr>
            <a:endParaRPr lang="es-PE" dirty="0"/>
          </a:p>
          <a:p>
            <a:pPr marL="0" indent="0" algn="ctr">
              <a:buNone/>
            </a:pPr>
            <a:r>
              <a:rPr lang="es-E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 + b ∈ ℤ</a:t>
            </a:r>
            <a:endParaRPr lang="es-PE"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lgn="ctr">
              <a:buNone/>
            </a:pPr>
            <a:r>
              <a:rPr lang="es-ES" dirty="0"/>
              <a:t>3 + (−5) </a:t>
            </a:r>
            <a:r>
              <a:rPr lang="es-ES" b="1" dirty="0"/>
              <a:t>∈</a:t>
            </a:r>
            <a:r>
              <a:rPr lang="es-ES" dirty="0"/>
              <a:t> ℤ</a:t>
            </a:r>
            <a:endParaRPr lang="es-PE" dirty="0"/>
          </a:p>
          <a:p>
            <a:endParaRPr lang="es-PE" dirty="0"/>
          </a:p>
        </p:txBody>
      </p:sp>
      <p:sp>
        <p:nvSpPr>
          <p:cNvPr id="3" name="2 Marcador de contenido"/>
          <p:cNvSpPr>
            <a:spLocks noGrp="1"/>
          </p:cNvSpPr>
          <p:nvPr>
            <p:ph sz="quarter" idx="14"/>
          </p:nvPr>
        </p:nvSpPr>
        <p:spPr>
          <a:xfrm>
            <a:off x="5032248" y="2679192"/>
            <a:ext cx="4140708" cy="2694024"/>
          </a:xfrm>
        </p:spPr>
        <p:txBody>
          <a:bodyPr/>
          <a:lstStyle/>
          <a:p>
            <a:pPr lvl="0"/>
            <a:r>
              <a:rPr lang="es-ES" b="1" dirty="0"/>
              <a:t>Asociativa</a:t>
            </a:r>
            <a:r>
              <a:rPr lang="es-ES" dirty="0"/>
              <a:t>:</a:t>
            </a:r>
            <a:endParaRPr lang="es-PE" dirty="0"/>
          </a:p>
          <a:p>
            <a:pPr marL="0" indent="0" algn="ctr">
              <a:buNone/>
            </a:pPr>
            <a:r>
              <a:rPr lang="es-ES" dirty="0"/>
              <a:t> </a:t>
            </a:r>
            <a:endParaRPr lang="es-PE" dirty="0"/>
          </a:p>
          <a:p>
            <a:pPr marL="0" indent="0" algn="ctr">
              <a:buNone/>
            </a:pPr>
            <a:r>
              <a:rPr lang="es-E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 + b) + c = a + (b + c)</a:t>
            </a:r>
            <a:r>
              <a:rPr lang="es-ES" dirty="0"/>
              <a:t> </a:t>
            </a:r>
            <a:endParaRPr lang="es-PE" dirty="0"/>
          </a:p>
          <a:p>
            <a:pPr marL="0" indent="0" algn="ctr">
              <a:buNone/>
            </a:pPr>
            <a:r>
              <a:rPr lang="es-ES" dirty="0"/>
              <a:t>(2 + 3) + (− 5) = 2 + [3 + (− 5)]</a:t>
            </a:r>
            <a:endParaRPr lang="es-PE" dirty="0"/>
          </a:p>
          <a:p>
            <a:pPr marL="0" indent="0" algn="ctr">
              <a:buNone/>
            </a:pPr>
            <a:r>
              <a:rPr lang="es-ES" dirty="0"/>
              <a:t>5 − 5 = 2 + (− 2)</a:t>
            </a:r>
            <a:endParaRPr lang="es-PE" dirty="0"/>
          </a:p>
          <a:p>
            <a:pPr marL="0" indent="0" algn="ctr">
              <a:buNone/>
            </a:pPr>
            <a:r>
              <a:rPr lang="es-ES" dirty="0"/>
              <a:t>0 = 0</a:t>
            </a:r>
            <a:endParaRPr lang="es-PE" dirty="0"/>
          </a:p>
          <a:p>
            <a:endParaRPr lang="es-PE" dirty="0"/>
          </a:p>
        </p:txBody>
      </p:sp>
      <p:pic>
        <p:nvPicPr>
          <p:cNvPr id="4" name="Picture 2" descr="http://upload.wikimedia.org/wikipedia/commons/thumb/d/d3/AdditionRules-2.svg/1280px-AdditionRules-2.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0512" y="4869160"/>
            <a:ext cx="4374999" cy="1527832"/>
          </a:xfrm>
          <a:prstGeom prst="rect">
            <a:avLst/>
          </a:prstGeom>
          <a:noFill/>
          <a:extLst>
            <a:ext uri="{909E8E84-426E-40DD-AFC4-6F175D3DCCD1}">
              <a14:hiddenFill xmlns:a14="http://schemas.microsoft.com/office/drawing/2010/main">
                <a:solidFill>
                  <a:srgbClr val="FFFFFF"/>
                </a:solidFill>
              </a14:hiddenFill>
            </a:ext>
          </a:extLst>
        </p:spPr>
      </p:pic>
      <p:pic>
        <p:nvPicPr>
          <p:cNvPr id="7" name="6 Imagen" descr="Descripción: UTP"/>
          <p:cNvPicPr/>
          <p:nvPr/>
        </p:nvPicPr>
        <p:blipFill>
          <a:blip r:embed="rId3" cstate="print"/>
          <a:srcRect/>
          <a:stretch>
            <a:fillRect/>
          </a:stretch>
        </p:blipFill>
        <p:spPr bwMode="auto">
          <a:xfrm>
            <a:off x="272480" y="260648"/>
            <a:ext cx="1808480" cy="692696"/>
          </a:xfrm>
          <a:prstGeom prst="rect">
            <a:avLst/>
          </a:prstGeom>
          <a:noFill/>
          <a:ln w="9525">
            <a:noFill/>
            <a:miter lim="800000"/>
            <a:headEnd/>
            <a:tailEnd/>
          </a:ln>
        </p:spPr>
      </p:pic>
    </p:spTree>
    <p:extLst>
      <p:ext uri="{BB962C8B-B14F-4D97-AF65-F5344CB8AC3E}">
        <p14:creationId xmlns:p14="http://schemas.microsoft.com/office/powerpoint/2010/main" val="14178698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4294967295"/>
          </p:nvPr>
        </p:nvSpPr>
        <p:spPr>
          <a:xfrm>
            <a:off x="488504" y="908720"/>
            <a:ext cx="4752528" cy="5976664"/>
          </a:xfrm>
        </p:spPr>
        <p:txBody>
          <a:bodyPr>
            <a:normAutofit/>
          </a:bodyPr>
          <a:lstStyle/>
          <a:p>
            <a:pPr lvl="0"/>
            <a:r>
              <a:rPr lang="es-ES" b="1" dirty="0"/>
              <a:t>Conmutativa</a:t>
            </a:r>
            <a:r>
              <a:rPr lang="es-ES" dirty="0"/>
              <a:t>:</a:t>
            </a:r>
            <a:endParaRPr lang="es-PE" dirty="0"/>
          </a:p>
          <a:p>
            <a:pPr marL="0" indent="0" algn="ctr">
              <a:buNone/>
            </a:pPr>
            <a:r>
              <a:rPr lang="es-E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 </a:t>
            </a:r>
            <a:r>
              <a:rPr lang="es-E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b = b + a</a:t>
            </a:r>
            <a:endParaRPr lang="es-PE"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lgn="ctr">
              <a:buNone/>
            </a:pPr>
            <a:r>
              <a:rPr lang="es-ES" dirty="0"/>
              <a:t>2 + (− 5) = (− 5) + 2</a:t>
            </a:r>
            <a:endParaRPr lang="es-PE" dirty="0"/>
          </a:p>
          <a:p>
            <a:pPr marL="0" indent="0" algn="ctr">
              <a:buNone/>
            </a:pPr>
            <a:r>
              <a:rPr lang="es-ES" dirty="0"/>
              <a:t>− 3 = − 3</a:t>
            </a:r>
            <a:endParaRPr lang="es-PE" dirty="0"/>
          </a:p>
          <a:p>
            <a:pPr marL="0" indent="0">
              <a:buNone/>
            </a:pPr>
            <a:r>
              <a:rPr lang="es-ES" dirty="0"/>
              <a:t> </a:t>
            </a:r>
            <a:endParaRPr lang="es-PE" dirty="0"/>
          </a:p>
          <a:p>
            <a:pPr lvl="0"/>
            <a:r>
              <a:rPr lang="es-ES" b="1" dirty="0"/>
              <a:t>Elemento neutro aditivo</a:t>
            </a:r>
            <a:r>
              <a:rPr lang="es-ES" dirty="0"/>
              <a:t>:</a:t>
            </a:r>
            <a:endParaRPr lang="es-PE" dirty="0"/>
          </a:p>
          <a:p>
            <a:pPr marL="0" indent="0" algn="ctr">
              <a:buNone/>
            </a:pPr>
            <a:r>
              <a:rPr lang="es-E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 + 0 = a</a:t>
            </a:r>
            <a:endParaRPr lang="es-PE"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lgn="ctr">
              <a:buNone/>
            </a:pPr>
            <a:r>
              <a:rPr lang="es-ES" dirty="0"/>
              <a:t>(−5) + 0 = − </a:t>
            </a:r>
            <a:r>
              <a:rPr lang="es-ES" dirty="0" smtClean="0"/>
              <a:t>5</a:t>
            </a:r>
          </a:p>
          <a:p>
            <a:pPr marL="0" indent="0" algn="ctr">
              <a:buNone/>
            </a:pPr>
            <a:endParaRPr lang="es-PE" dirty="0"/>
          </a:p>
          <a:p>
            <a:pPr lvl="0"/>
            <a:r>
              <a:rPr lang="es-ES" b="1" dirty="0"/>
              <a:t>Elemento inverso aditivo</a:t>
            </a:r>
            <a:endParaRPr lang="es-PE" dirty="0"/>
          </a:p>
          <a:p>
            <a:pPr marL="0" indent="0" algn="ctr">
              <a:buNone/>
            </a:pPr>
            <a:r>
              <a:rPr lang="es-E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 + (-a) = 0</a:t>
            </a:r>
            <a:endParaRPr lang="es-PE"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lgn="ctr">
              <a:buNone/>
            </a:pPr>
            <a:r>
              <a:rPr lang="es-ES" dirty="0"/>
              <a:t>5 + (−5) = 0</a:t>
            </a:r>
            <a:endParaRPr lang="es-PE" dirty="0"/>
          </a:p>
          <a:p>
            <a:pPr marL="0" indent="0" algn="ctr">
              <a:buNone/>
            </a:pPr>
            <a:r>
              <a:rPr lang="es-ES" dirty="0"/>
              <a:t>−(−5) = </a:t>
            </a:r>
            <a:r>
              <a:rPr lang="es-ES" dirty="0" smtClean="0"/>
              <a:t>5</a:t>
            </a:r>
            <a:endParaRPr lang="es-PE" dirty="0"/>
          </a:p>
        </p:txBody>
      </p:sp>
      <p:pic>
        <p:nvPicPr>
          <p:cNvPr id="2050" name="Picture 2" descr="https://ppcarretero.files.wordpress.com/2011/10/numerosreal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8944" y="1916832"/>
            <a:ext cx="4762500" cy="3962401"/>
          </a:xfrm>
          <a:prstGeom prst="rect">
            <a:avLst/>
          </a:prstGeom>
          <a:noFill/>
          <a:extLst>
            <a:ext uri="{909E8E84-426E-40DD-AFC4-6F175D3DCCD1}">
              <a14:hiddenFill xmlns:a14="http://schemas.microsoft.com/office/drawing/2010/main">
                <a:solidFill>
                  <a:srgbClr val="FFFFFF"/>
                </a:solidFill>
              </a14:hiddenFill>
            </a:ext>
          </a:extLst>
        </p:spPr>
      </p:pic>
      <p:pic>
        <p:nvPicPr>
          <p:cNvPr id="4" name="3 Imagen" descr="Descripción: UTP"/>
          <p:cNvPicPr/>
          <p:nvPr/>
        </p:nvPicPr>
        <p:blipFill>
          <a:blip r:embed="rId3" cstate="print"/>
          <a:srcRect/>
          <a:stretch>
            <a:fillRect/>
          </a:stretch>
        </p:blipFill>
        <p:spPr bwMode="auto">
          <a:xfrm>
            <a:off x="272480" y="260648"/>
            <a:ext cx="1808480" cy="692696"/>
          </a:xfrm>
          <a:prstGeom prst="rect">
            <a:avLst/>
          </a:prstGeom>
          <a:noFill/>
          <a:ln w="9525">
            <a:noFill/>
            <a:miter lim="800000"/>
            <a:headEnd/>
            <a:tailEnd/>
          </a:ln>
        </p:spPr>
      </p:pic>
    </p:spTree>
    <p:extLst>
      <p:ext uri="{BB962C8B-B14F-4D97-AF65-F5344CB8AC3E}">
        <p14:creationId xmlns:p14="http://schemas.microsoft.com/office/powerpoint/2010/main" val="2485332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560512" y="2708920"/>
            <a:ext cx="9001000" cy="3600400"/>
          </a:xfrm>
        </p:spPr>
        <p:txBody>
          <a:bodyPr>
            <a:normAutofit/>
          </a:bodyPr>
          <a:lstStyle/>
          <a:p>
            <a:r>
              <a:rPr lang="es-ES" sz="2800" dirty="0"/>
              <a:t>La diferencia de los números enteros se obtiene sumando al minuendo el opuesto del sustraendo.</a:t>
            </a:r>
            <a:endParaRPr lang="es-PE" sz="2800" dirty="0"/>
          </a:p>
          <a:p>
            <a:pPr marL="0" indent="0" algn="ctr">
              <a:buNone/>
            </a:pPr>
            <a:r>
              <a:rPr lang="es-ES" sz="2800" dirty="0"/>
              <a:t> </a:t>
            </a:r>
            <a:endParaRPr lang="es-ES" sz="2800" dirty="0" smtClean="0"/>
          </a:p>
          <a:p>
            <a:pPr marL="0" indent="0" algn="ctr">
              <a:buNone/>
            </a:pPr>
            <a:r>
              <a:rPr lang="es-ES" sz="28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 </a:t>
            </a:r>
            <a:r>
              <a:rPr lang="es-ES" sz="28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b = a + (-b)</a:t>
            </a:r>
            <a:endParaRPr lang="es-PE" sz="28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lgn="ctr">
              <a:buNone/>
            </a:pPr>
            <a:r>
              <a:rPr lang="es-ES" sz="28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7 − 5 = 2</a:t>
            </a:r>
            <a:endParaRPr lang="es-PE" sz="28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lgn="ctr">
              <a:buNone/>
            </a:pPr>
            <a:r>
              <a:rPr lang="es-ES" sz="28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7 − (−5) = 7 + 5 = 12</a:t>
            </a:r>
            <a:endParaRPr lang="es-PE" sz="28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buNone/>
            </a:pPr>
            <a:endParaRPr lang="es-PE" sz="2800" dirty="0"/>
          </a:p>
        </p:txBody>
      </p:sp>
      <p:sp>
        <p:nvSpPr>
          <p:cNvPr id="3" name="2 Título"/>
          <p:cNvSpPr>
            <a:spLocks noGrp="1"/>
          </p:cNvSpPr>
          <p:nvPr>
            <p:ph type="title"/>
          </p:nvPr>
        </p:nvSpPr>
        <p:spPr>
          <a:xfrm>
            <a:off x="495300" y="770376"/>
            <a:ext cx="8915400" cy="786416"/>
          </a:xfrm>
          <a:effectLst/>
        </p:spPr>
        <p:txBody>
          <a:bodyPr vert="horz" lIns="91440" tIns="45720" rIns="91440" bIns="45720" rtlCol="0" anchor="t" anchorCtr="0">
            <a:noAutofit/>
            <a:scene3d>
              <a:camera prst="orthographicFront"/>
              <a:lightRig rig="soft" dir="t">
                <a:rot lat="0" lon="0" rev="10800000"/>
              </a:lightRig>
            </a:scene3d>
            <a:sp3d>
              <a:bevelT w="27940" h="12700"/>
              <a:contourClr>
                <a:srgbClr val="DDDDDD"/>
              </a:contourClr>
            </a:sp3d>
          </a:bodyPr>
          <a:lstStyle/>
          <a:p>
            <a:pPr marL="182880" fontAlgn="base">
              <a:spcAft>
                <a:spcPct val="0"/>
              </a:spcAft>
              <a:buClr>
                <a:schemeClr val="accent6">
                  <a:lumMod val="75000"/>
                </a:schemeClr>
              </a:buClr>
              <a:buSzPct val="128000"/>
              <a:buFont typeface="Georgia" pitchFamily="18" charset="0"/>
            </a:pPr>
            <a:r>
              <a:rPr lang="es-PE" b="1" spc="150" dirty="0">
                <a:ln w="11430"/>
                <a:solidFill>
                  <a:srgbClr val="F8F8F8"/>
                </a:solidFill>
                <a:effectLst>
                  <a:outerShdw blurRad="63500" sx="102000" sy="102000" algn="ctr" rotWithShape="0">
                    <a:prstClr val="black">
                      <a:alpha val="40000"/>
                    </a:prstClr>
                  </a:outerShdw>
                </a:effectLst>
              </a:rPr>
              <a:t>RESTA DE NÚMEROS ENTEROS</a:t>
            </a:r>
          </a:p>
        </p:txBody>
      </p:sp>
      <p:pic>
        <p:nvPicPr>
          <p:cNvPr id="5" name="4 Imagen" descr="Descripción: UTP"/>
          <p:cNvPicPr/>
          <p:nvPr/>
        </p:nvPicPr>
        <p:blipFill>
          <a:blip r:embed="rId2" cstate="print"/>
          <a:srcRect/>
          <a:stretch>
            <a:fillRect/>
          </a:stretch>
        </p:blipFill>
        <p:spPr bwMode="auto">
          <a:xfrm>
            <a:off x="272480" y="260648"/>
            <a:ext cx="1808480" cy="692696"/>
          </a:xfrm>
          <a:prstGeom prst="rect">
            <a:avLst/>
          </a:prstGeom>
          <a:noFill/>
          <a:ln w="9525">
            <a:noFill/>
            <a:miter lim="800000"/>
            <a:headEnd/>
            <a:tailEnd/>
          </a:ln>
        </p:spPr>
      </p:pic>
    </p:spTree>
    <p:extLst>
      <p:ext uri="{BB962C8B-B14F-4D97-AF65-F5344CB8AC3E}">
        <p14:creationId xmlns:p14="http://schemas.microsoft.com/office/powerpoint/2010/main" val="42002222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60512" y="2276872"/>
            <a:ext cx="4824536" cy="4176464"/>
          </a:xfrm>
        </p:spPr>
        <p:txBody>
          <a:bodyPr>
            <a:noAutofit/>
          </a:bodyPr>
          <a:lstStyle/>
          <a:p>
            <a:pPr lvl="0"/>
            <a:r>
              <a:rPr lang="es-ES" b="1" dirty="0"/>
              <a:t>Clausura</a:t>
            </a:r>
            <a:r>
              <a:rPr lang="es-ES" dirty="0"/>
              <a:t>:</a:t>
            </a:r>
            <a:endParaRPr lang="es-PE" dirty="0"/>
          </a:p>
          <a:p>
            <a:pPr marL="0" indent="0">
              <a:buNone/>
            </a:pPr>
            <a:r>
              <a:rPr lang="es-ES" b="1" dirty="0"/>
              <a:t> </a:t>
            </a:r>
            <a:endParaRPr lang="es-PE" dirty="0"/>
          </a:p>
          <a:p>
            <a:pPr marL="0" indent="0" algn="ctr">
              <a:buNone/>
            </a:pPr>
            <a:r>
              <a:rPr lang="es-ES" b="1" dirty="0"/>
              <a:t>a − b </a:t>
            </a:r>
            <a:r>
              <a:rPr lang="es-ES" dirty="0"/>
              <a:t>∈ ℤ </a:t>
            </a:r>
            <a:endParaRPr lang="es-PE" dirty="0"/>
          </a:p>
          <a:p>
            <a:pPr marL="0" indent="0" algn="ctr">
              <a:buNone/>
            </a:pPr>
            <a:r>
              <a:rPr lang="es-ES" dirty="0"/>
              <a:t>10 − (−5) ∈ ℤ</a:t>
            </a:r>
            <a:endParaRPr lang="es-PE" dirty="0"/>
          </a:p>
          <a:p>
            <a:pPr marL="0" indent="0">
              <a:buNone/>
            </a:pPr>
            <a:r>
              <a:rPr lang="es-ES" b="1" dirty="0"/>
              <a:t> </a:t>
            </a:r>
            <a:endParaRPr lang="es-PE" dirty="0"/>
          </a:p>
          <a:p>
            <a:pPr lvl="0"/>
            <a:r>
              <a:rPr lang="es-ES" b="1" dirty="0"/>
              <a:t>No es Conmutativa</a:t>
            </a:r>
            <a:r>
              <a:rPr lang="es-ES" dirty="0"/>
              <a:t>:</a:t>
            </a:r>
            <a:endParaRPr lang="es-PE" dirty="0"/>
          </a:p>
          <a:p>
            <a:pPr marL="0" indent="0">
              <a:buNone/>
            </a:pPr>
            <a:r>
              <a:rPr lang="es-ES" b="1" dirty="0"/>
              <a:t> </a:t>
            </a:r>
            <a:endParaRPr lang="es-PE" dirty="0"/>
          </a:p>
          <a:p>
            <a:pPr marL="0" indent="0" algn="ctr">
              <a:buNone/>
            </a:pPr>
            <a:r>
              <a:rPr lang="es-ES" b="1" dirty="0"/>
              <a:t>a - b ≠ b - a</a:t>
            </a:r>
            <a:endParaRPr lang="es-PE" dirty="0"/>
          </a:p>
          <a:p>
            <a:pPr marL="0" indent="0" algn="ctr">
              <a:buNone/>
            </a:pPr>
            <a:r>
              <a:rPr lang="es-ES" dirty="0"/>
              <a:t>5 − 2 ≠ 2 – 5</a:t>
            </a:r>
            <a:endParaRPr lang="es-PE" dirty="0"/>
          </a:p>
          <a:p>
            <a:pPr marL="0" indent="0">
              <a:buNone/>
            </a:pPr>
            <a:endParaRPr lang="es-PE" dirty="0"/>
          </a:p>
        </p:txBody>
      </p:sp>
      <p:sp>
        <p:nvSpPr>
          <p:cNvPr id="3" name="2 Título"/>
          <p:cNvSpPr>
            <a:spLocks noGrp="1"/>
          </p:cNvSpPr>
          <p:nvPr>
            <p:ph type="title"/>
          </p:nvPr>
        </p:nvSpPr>
        <p:spPr>
          <a:xfrm>
            <a:off x="495300" y="770376"/>
            <a:ext cx="8915400" cy="1434488"/>
          </a:xfrm>
          <a:effectLst/>
        </p:spPr>
        <p:txBody>
          <a:bodyPr vert="horz" lIns="91440" tIns="45720" rIns="91440" bIns="45720" rtlCol="0" anchor="t" anchorCtr="0">
            <a:noAutofit/>
            <a:scene3d>
              <a:camera prst="orthographicFront"/>
              <a:lightRig rig="soft" dir="t">
                <a:rot lat="0" lon="0" rev="10800000"/>
              </a:lightRig>
            </a:scene3d>
            <a:sp3d>
              <a:bevelT w="27940" h="12700"/>
              <a:contourClr>
                <a:srgbClr val="DDDDDD"/>
              </a:contourClr>
            </a:sp3d>
          </a:bodyPr>
          <a:lstStyle/>
          <a:p>
            <a:pPr marL="182880" fontAlgn="base">
              <a:spcAft>
                <a:spcPct val="0"/>
              </a:spcAft>
              <a:buClr>
                <a:schemeClr val="accent6">
                  <a:lumMod val="75000"/>
                </a:schemeClr>
              </a:buClr>
              <a:buSzPct val="128000"/>
              <a:buFont typeface="Georgia" pitchFamily="18" charset="0"/>
            </a:pPr>
            <a:r>
              <a:rPr lang="es-PE" b="1" spc="150" dirty="0">
                <a:ln w="11430"/>
                <a:solidFill>
                  <a:srgbClr val="F8F8F8"/>
                </a:solidFill>
                <a:effectLst>
                  <a:outerShdw blurRad="63500" sx="102000" sy="102000" algn="ctr" rotWithShape="0">
                    <a:prstClr val="black">
                      <a:alpha val="40000"/>
                    </a:prstClr>
                  </a:outerShdw>
                </a:effectLst>
              </a:rPr>
              <a:t>PROPIEDADES DE LA RESTA DE NÚMEROS ENTEROS</a:t>
            </a:r>
          </a:p>
        </p:txBody>
      </p:sp>
      <p:pic>
        <p:nvPicPr>
          <p:cNvPr id="3074" name="Picture 2" descr="http://matematicas.lunadelasierra.org/wp-content/uploads/2013/12/enter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1072" y="2780928"/>
            <a:ext cx="3333750" cy="3333750"/>
          </a:xfrm>
          <a:prstGeom prst="rect">
            <a:avLst/>
          </a:prstGeom>
          <a:noFill/>
          <a:extLst>
            <a:ext uri="{909E8E84-426E-40DD-AFC4-6F175D3DCCD1}">
              <a14:hiddenFill xmlns:a14="http://schemas.microsoft.com/office/drawing/2010/main">
                <a:solidFill>
                  <a:srgbClr val="FFFFFF"/>
                </a:solidFill>
              </a14:hiddenFill>
            </a:ext>
          </a:extLst>
        </p:spPr>
      </p:pic>
      <p:pic>
        <p:nvPicPr>
          <p:cNvPr id="5" name="4 Imagen" descr="Descripción: UTP"/>
          <p:cNvPicPr/>
          <p:nvPr/>
        </p:nvPicPr>
        <p:blipFill>
          <a:blip r:embed="rId3" cstate="print"/>
          <a:srcRect/>
          <a:stretch>
            <a:fillRect/>
          </a:stretch>
        </p:blipFill>
        <p:spPr bwMode="auto">
          <a:xfrm>
            <a:off x="272480" y="260648"/>
            <a:ext cx="1808480" cy="692696"/>
          </a:xfrm>
          <a:prstGeom prst="rect">
            <a:avLst/>
          </a:prstGeom>
          <a:noFill/>
          <a:ln w="9525">
            <a:noFill/>
            <a:miter lim="800000"/>
            <a:headEnd/>
            <a:tailEnd/>
          </a:ln>
        </p:spPr>
      </p:pic>
    </p:spTree>
    <p:extLst>
      <p:ext uri="{BB962C8B-B14F-4D97-AF65-F5344CB8AC3E}">
        <p14:creationId xmlns:p14="http://schemas.microsoft.com/office/powerpoint/2010/main" val="324313189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958bf875271c1c352719ecf380e6b553d7c181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Matematica">
      <a:dk1>
        <a:sysClr val="windowText" lastClr="000000"/>
      </a:dk1>
      <a:lt1>
        <a:srgbClr val="FFFFFF"/>
      </a:lt1>
      <a:dk2>
        <a:srgbClr val="0F243E"/>
      </a:dk2>
      <a:lt2>
        <a:srgbClr val="E7EDF5"/>
      </a:lt2>
      <a:accent1>
        <a:srgbClr val="28466A"/>
      </a:accent1>
      <a:accent2>
        <a:srgbClr val="C0504D"/>
      </a:accent2>
      <a:accent3>
        <a:srgbClr val="3D6AA1"/>
      </a:accent3>
      <a:accent4>
        <a:srgbClr val="B2A2C7"/>
      </a:accent4>
      <a:accent5>
        <a:srgbClr val="92CDDC"/>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1380</TotalTime>
  <Words>475</Words>
  <Application>Microsoft Office PowerPoint</Application>
  <PresentationFormat>A4 (210 x 297 mm)</PresentationFormat>
  <Paragraphs>122</Paragraphs>
  <Slides>19</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19</vt:i4>
      </vt:variant>
    </vt:vector>
  </HeadingPairs>
  <TitlesOfParts>
    <vt:vector size="21" baseType="lpstr">
      <vt:lpstr>Forma de onda</vt:lpstr>
      <vt:lpstr>Equation.DSMT4</vt:lpstr>
      <vt:lpstr>Presentación de PowerPoint</vt:lpstr>
      <vt:lpstr>OPERACIONES  CON ENTEROS I</vt:lpstr>
      <vt:lpstr>LOGRO DE LA SESIÓN</vt:lpstr>
      <vt:lpstr>    ESQUEMA DE LA UNIDAD</vt:lpstr>
      <vt:lpstr>SUMA DE NÚMEROS ENTEROS</vt:lpstr>
      <vt:lpstr>PROPIEDADES DE LA SUMA DE NÚMEROS ENTEROS</vt:lpstr>
      <vt:lpstr>Presentación de PowerPoint</vt:lpstr>
      <vt:lpstr>RESTA DE NÚMEROS ENTEROS</vt:lpstr>
      <vt:lpstr>PROPIEDADES DE LA RESTA DE NÚMEROS ENTEROS</vt:lpstr>
      <vt:lpstr>MULTIPLICACIÓN DE NÚMEROS ENTEROS</vt:lpstr>
      <vt:lpstr>REGLA DE LOS SIGNOS</vt:lpstr>
      <vt:lpstr>PROPIEDADES DE LA MULTIPLICACIÓN DE NÚMEROS ENTEROS</vt:lpstr>
      <vt:lpstr>DIVISIÓN DE NÚMEROS ENTEROS</vt:lpstr>
      <vt:lpstr>PROPIEDADES DE LA DIVISIÓN DE NÚMEROS ENTEROS</vt:lpstr>
      <vt:lpstr>EJERCICIOS EXPLICATIVOS</vt:lpstr>
      <vt:lpstr>EJERCICIOS EXPLICATIVOS</vt:lpstr>
      <vt:lpstr>EJERCICIOS EXPLICATIVOS</vt:lpstr>
      <vt:lpstr>¡Ahora todos a practicar!</vt:lpstr>
      <vt:lpstr>EJERCICIO RETO</vt:lpstr>
    </vt:vector>
  </TitlesOfParts>
  <Company>Casa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dc:title>
  <dc:creator>UNIVERSIDAD TECNOLOGICA DEL PERU</dc:creator>
  <cp:lastModifiedBy>Marlene Mendoza</cp:lastModifiedBy>
  <cp:revision>94</cp:revision>
  <dcterms:created xsi:type="dcterms:W3CDTF">2005-04-11T11:51:12Z</dcterms:created>
  <dcterms:modified xsi:type="dcterms:W3CDTF">2016-04-21T16:54:48Z</dcterms:modified>
</cp:coreProperties>
</file>