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0" r:id="rId16"/>
    <p:sldId id="281" r:id="rId17"/>
  </p:sldIdLst>
  <p:sldSz cx="12192000" cy="6858000"/>
  <p:notesSz cx="6858000" cy="9144000"/>
  <p:embeddedFontLst>
    <p:embeddedFont>
      <p:font typeface="Cambria Math" panose="02040503050406030204" pitchFamily="18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B1FBB04-B611-432F-8881-3B5A1B70E081}">
  <a:tblStyle styleId="{EB1FBB04-B611-432F-8881-3B5A1B70E081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6" d="100"/>
          <a:sy n="66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>
  <p:cSld name="Solo el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52"/>
            <a:ext cx="12192000" cy="685729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831850" y="469339"/>
            <a:ext cx="10515600" cy="562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ontenido con título">
  <p:cSld name="4_Contenido con título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13" y="0"/>
            <a:ext cx="1218197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200"/>
              <a:buNone/>
              <a:defRPr sz="3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ntenido con título">
  <p:cSld name="5_Contenido con título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52"/>
            <a:ext cx="12192000" cy="685729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200"/>
              <a:buNone/>
              <a:defRPr sz="3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ontenido con título">
  <p:cSld name="6_Contenido con título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52"/>
            <a:ext cx="12192000" cy="685729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200"/>
              <a:buNone/>
              <a:defRPr sz="3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ontenido con título">
  <p:cSld name="7_Contenido con títul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13" y="0"/>
            <a:ext cx="1218197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200"/>
              <a:buNone/>
              <a:defRPr sz="3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ontenido con título">
  <p:cSld name="8_Contenido con títul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52"/>
            <a:ext cx="12192000" cy="685729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200"/>
              <a:buNone/>
              <a:defRPr sz="3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ontenido con título">
  <p:cSld name="9_Contenido con títul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52"/>
            <a:ext cx="12192000" cy="685729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200"/>
              <a:buNone/>
              <a:defRPr sz="3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ontenido con título">
  <p:cSld name="10_Contenido con título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52"/>
            <a:ext cx="12192000" cy="685729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200"/>
              <a:buNone/>
              <a:defRPr sz="3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obj">
  <p:cSld name="OBJECT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764"/>
              </a:buClr>
              <a:buSzPts val="4800"/>
              <a:buFont typeface="Calibri"/>
              <a:buNone/>
              <a:defRPr sz="4800" b="0" i="0" u="sng">
                <a:solidFill>
                  <a:srgbClr val="2847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/>
          <p:nvPr/>
        </p:nvSpPr>
        <p:spPr>
          <a:xfrm>
            <a:off x="0" y="0"/>
            <a:ext cx="12192000" cy="6334125"/>
          </a:xfrm>
          <a:custGeom>
            <a:avLst/>
            <a:gdLst/>
            <a:ahLst/>
            <a:cxnLst/>
            <a:rect l="l" t="t" r="r" b="b"/>
            <a:pathLst>
              <a:path w="12192000" h="6334125" extrusionOk="0">
                <a:moveTo>
                  <a:pt x="0" y="6333744"/>
                </a:moveTo>
                <a:lnTo>
                  <a:pt x="12192000" y="6333744"/>
                </a:lnTo>
                <a:lnTo>
                  <a:pt x="12192000" y="0"/>
                </a:lnTo>
                <a:lnTo>
                  <a:pt x="0" y="0"/>
                </a:lnTo>
                <a:lnTo>
                  <a:pt x="0" y="6333744"/>
                </a:lnTo>
                <a:close/>
              </a:path>
            </a:pathLst>
          </a:custGeom>
          <a:solidFill>
            <a:srgbClr val="FCFCF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0"/>
          <p:cNvSpPr txBox="1">
            <a:spLocks noGrp="1"/>
          </p:cNvSpPr>
          <p:nvPr>
            <p:ph type="ctrTitle"/>
          </p:nvPr>
        </p:nvSpPr>
        <p:spPr>
          <a:xfrm>
            <a:off x="1018870" y="914146"/>
            <a:ext cx="10154259" cy="756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764"/>
              </a:buClr>
              <a:buSzPts val="4800"/>
              <a:buFont typeface="Calibri"/>
              <a:buNone/>
              <a:defRPr sz="4800" b="0" i="0" u="sng">
                <a:solidFill>
                  <a:srgbClr val="2847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cabezado de sección">
  <p:cSld name="1_Encabezado de sección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831850" y="469339"/>
            <a:ext cx="10515600" cy="562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/>
          <p:nvPr/>
        </p:nvSpPr>
        <p:spPr>
          <a:xfrm>
            <a:off x="831850" y="6457444"/>
            <a:ext cx="10515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Datos/Observaciones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764"/>
              </a:buClr>
              <a:buSzPts val="4800"/>
              <a:buFont typeface="Calibri"/>
              <a:buNone/>
              <a:defRPr sz="4800" b="0" i="0" u="sng">
                <a:solidFill>
                  <a:srgbClr val="2847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764"/>
              </a:buClr>
              <a:buSzPts val="4800"/>
              <a:buFont typeface="Calibri"/>
              <a:buNone/>
              <a:defRPr sz="4800" b="0" i="0" u="sng">
                <a:solidFill>
                  <a:srgbClr val="2847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body" idx="2"/>
          </p:nvPr>
        </p:nvSpPr>
        <p:spPr>
          <a:xfrm>
            <a:off x="6206109" y="1687688"/>
            <a:ext cx="4606925" cy="385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4764"/>
              </a:buClr>
              <a:buSzPts val="2400"/>
              <a:buChar char="•"/>
              <a:defRPr sz="2400" b="0" i="0">
                <a:solidFill>
                  <a:srgbClr val="284764"/>
                </a:solidFill>
                <a:latin typeface="Cambria Math"/>
                <a:ea typeface="Cambria Math"/>
                <a:cs typeface="Cambria Math"/>
                <a:sym typeface="Cambria Math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olo el título">
  <p:cSld name="1_Solo el títul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9" y="0"/>
            <a:ext cx="121807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13" y="0"/>
            <a:ext cx="1218197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1936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1524000" y="3178688"/>
            <a:ext cx="9144000" cy="500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Encabezado de secció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52"/>
            <a:ext cx="12192000" cy="685729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831850" y="469339"/>
            <a:ext cx="10515600" cy="562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831850" y="6382418"/>
            <a:ext cx="10515600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>
  <p:cSld name="Contenido con títul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13" y="0"/>
            <a:ext cx="1218197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200"/>
              <a:buNone/>
              <a:defRPr sz="3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ido con título">
  <p:cSld name="1_Contenido con título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52"/>
            <a:ext cx="12192000" cy="685729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200"/>
              <a:buNone/>
              <a:defRPr sz="3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ido con título">
  <p:cSld name="2_Contenido con título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52"/>
            <a:ext cx="12192000" cy="685729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200"/>
              <a:buNone/>
              <a:defRPr sz="3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ido con título">
  <p:cSld name="3_Contenido con título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52"/>
            <a:ext cx="12192000" cy="685729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200"/>
              <a:buNone/>
              <a:defRPr sz="3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nh9C8dv9x4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/>
          <p:nvPr/>
        </p:nvSpPr>
        <p:spPr>
          <a:xfrm>
            <a:off x="1156970" y="4025701"/>
            <a:ext cx="9875520" cy="0"/>
          </a:xfrm>
          <a:custGeom>
            <a:avLst/>
            <a:gdLst/>
            <a:ahLst/>
            <a:cxnLst/>
            <a:rect l="l" t="t" r="r" b="b"/>
            <a:pathLst>
              <a:path w="9875520" h="120000" extrusionOk="0">
                <a:moveTo>
                  <a:pt x="0" y="0"/>
                </a:moveTo>
                <a:lnTo>
                  <a:pt x="9875520" y="0"/>
                </a:lnTo>
              </a:path>
            </a:pathLst>
          </a:custGeom>
          <a:noFill/>
          <a:ln w="9525" cap="flat" cmpd="sng">
            <a:solidFill>
              <a:srgbClr val="ACC6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 txBox="1"/>
          <p:nvPr/>
        </p:nvSpPr>
        <p:spPr>
          <a:xfrm>
            <a:off x="5220461" y="5094319"/>
            <a:ext cx="6281420" cy="475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NIVELACIÓN DE MATEMÁTICA-GESTIÓN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3"/>
          <p:cNvSpPr txBox="1"/>
          <p:nvPr/>
        </p:nvSpPr>
        <p:spPr>
          <a:xfrm>
            <a:off x="1409700" y="1912381"/>
            <a:ext cx="9370060" cy="2090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065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Funciones Básicas. Dominio y Rango de  una función. </a:t>
            </a:r>
            <a:endParaRPr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/>
          <p:nvPr/>
        </p:nvSpPr>
        <p:spPr>
          <a:xfrm>
            <a:off x="801281" y="2401881"/>
            <a:ext cx="8665106" cy="112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>
                <a:solidFill>
                  <a:srgbClr val="E22600"/>
                </a:solidFill>
                <a:latin typeface="Calibri"/>
                <a:ea typeface="Calibri"/>
                <a:cs typeface="Calibri"/>
                <a:sym typeface="Calibri"/>
              </a:rPr>
              <a:t>1.	</a:t>
            </a:r>
            <a:r>
              <a:rPr lang="es-P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</a:t>
            </a:r>
            <a:r>
              <a:rPr lang="es-PE" sz="2400">
                <a:solidFill>
                  <a:srgbClr val="E22600"/>
                </a:solidFill>
                <a:latin typeface="Calibri"/>
                <a:ea typeface="Calibri"/>
                <a:cs typeface="Calibri"/>
                <a:sym typeface="Calibri"/>
              </a:rPr>
              <a:t>𝒇 </a:t>
            </a:r>
            <a:r>
              <a:rPr lang="es-P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una función determinar </a:t>
            </a:r>
            <a:r>
              <a:rPr lang="es-PE" sz="2400">
                <a:solidFill>
                  <a:srgbClr val="E22600"/>
                </a:solidFill>
                <a:latin typeface="Calibri"/>
                <a:ea typeface="Calibri"/>
                <a:cs typeface="Calibri"/>
                <a:sym typeface="Calibri"/>
              </a:rPr>
              <a:t>𝒂, 𝒃 </a:t>
            </a:r>
            <a:r>
              <a:rPr lang="es-P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indicar su dominio y rango</a:t>
            </a:r>
            <a:r>
              <a:rPr lang="es-PE" sz="2400">
                <a:solidFill>
                  <a:srgbClr val="284764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93293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>
                <a:solidFill>
                  <a:srgbClr val="E22600"/>
                </a:solidFill>
                <a:latin typeface="Calibri"/>
                <a:ea typeface="Calibri"/>
                <a:cs typeface="Calibri"/>
                <a:sym typeface="Calibri"/>
              </a:rPr>
              <a:t>𝒇 = { (𝟐; 𝟒), (𝟑; 𝟓), (𝟐; 𝟑𝒂 − 𝟐), (𝟒; 𝟔), (𝟑; 𝒃 + 𝟏)}</a:t>
            </a:r>
            <a:endParaRPr/>
          </a:p>
        </p:txBody>
      </p:sp>
      <p:sp>
        <p:nvSpPr>
          <p:cNvPr id="184" name="Google Shape;184;p32"/>
          <p:cNvSpPr txBox="1"/>
          <p:nvPr/>
        </p:nvSpPr>
        <p:spPr>
          <a:xfrm>
            <a:off x="9466387" y="4806750"/>
            <a:ext cx="1252220" cy="75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72720" marR="5080" lvl="0" indent="-1600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>
                <a:solidFill>
                  <a:srgbClr val="FCFCF3"/>
                </a:solidFill>
                <a:latin typeface="Calibri"/>
                <a:ea typeface="Calibri"/>
                <a:cs typeface="Calibri"/>
                <a:sym typeface="Calibri"/>
              </a:rPr>
              <a:t>¿Quién se  anima?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32"/>
          <p:cNvSpPr txBox="1"/>
          <p:nvPr/>
        </p:nvSpPr>
        <p:spPr>
          <a:xfrm>
            <a:off x="554620" y="997111"/>
            <a:ext cx="105156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Dominio y rango de una función	</a:t>
            </a:r>
            <a:endParaRPr/>
          </a:p>
        </p:txBody>
      </p:sp>
      <p:sp>
        <p:nvSpPr>
          <p:cNvPr id="186" name="Google Shape;186;p32"/>
          <p:cNvSpPr/>
          <p:nvPr/>
        </p:nvSpPr>
        <p:spPr>
          <a:xfrm>
            <a:off x="801281" y="1617533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 h="120000" extrusionOk="0">
                <a:moveTo>
                  <a:pt x="0" y="0"/>
                </a:moveTo>
                <a:lnTo>
                  <a:pt x="9966960" y="0"/>
                </a:lnTo>
              </a:path>
            </a:pathLst>
          </a:custGeom>
          <a:noFill/>
          <a:ln w="9525" cap="flat" cmpd="sng">
            <a:solidFill>
              <a:srgbClr val="ACC6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 txBox="1"/>
          <p:nvPr/>
        </p:nvSpPr>
        <p:spPr>
          <a:xfrm>
            <a:off x="1084580" y="2115692"/>
            <a:ext cx="6395085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>
                <a:solidFill>
                  <a:srgbClr val="E22600"/>
                </a:solidFill>
                <a:latin typeface="Calibri"/>
                <a:ea typeface="Calibri"/>
                <a:cs typeface="Calibri"/>
                <a:sym typeface="Calibri"/>
              </a:rPr>
              <a:t>2.	</a:t>
            </a:r>
            <a:r>
              <a:rPr lang="es-P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Halle el dominio y rango de la siguiente función.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33"/>
          <p:cNvSpPr txBox="1"/>
          <p:nvPr/>
        </p:nvSpPr>
        <p:spPr>
          <a:xfrm>
            <a:off x="9530079" y="4534408"/>
            <a:ext cx="1430020" cy="75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5080" lvl="0" indent="3486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>
                <a:solidFill>
                  <a:srgbClr val="FCFCF3"/>
                </a:solidFill>
                <a:latin typeface="Calibri"/>
                <a:ea typeface="Calibri"/>
                <a:cs typeface="Calibri"/>
                <a:sym typeface="Calibri"/>
              </a:rPr>
              <a:t>¿Otro  voluntario?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33"/>
          <p:cNvSpPr/>
          <p:nvPr/>
        </p:nvSpPr>
        <p:spPr>
          <a:xfrm>
            <a:off x="3332553" y="3388105"/>
            <a:ext cx="86995" cy="2341880"/>
          </a:xfrm>
          <a:custGeom>
            <a:avLst/>
            <a:gdLst/>
            <a:ahLst/>
            <a:cxnLst/>
            <a:rect l="l" t="t" r="r" b="b"/>
            <a:pathLst>
              <a:path w="86994" h="2341879" extrusionOk="0">
                <a:moveTo>
                  <a:pt x="57912" y="72389"/>
                </a:moveTo>
                <a:lnTo>
                  <a:pt x="28956" y="72389"/>
                </a:lnTo>
                <a:lnTo>
                  <a:pt x="28956" y="2341372"/>
                </a:lnTo>
                <a:lnTo>
                  <a:pt x="57912" y="2341372"/>
                </a:lnTo>
                <a:lnTo>
                  <a:pt x="57912" y="72389"/>
                </a:lnTo>
                <a:close/>
              </a:path>
              <a:path w="86994" h="2341879" extrusionOk="0">
                <a:moveTo>
                  <a:pt x="43433" y="0"/>
                </a:moveTo>
                <a:lnTo>
                  <a:pt x="0" y="86867"/>
                </a:lnTo>
                <a:lnTo>
                  <a:pt x="28956" y="86867"/>
                </a:lnTo>
                <a:lnTo>
                  <a:pt x="28956" y="72389"/>
                </a:lnTo>
                <a:lnTo>
                  <a:pt x="79628" y="72389"/>
                </a:lnTo>
                <a:lnTo>
                  <a:pt x="43433" y="0"/>
                </a:lnTo>
                <a:close/>
              </a:path>
              <a:path w="86994" h="2341879" extrusionOk="0">
                <a:moveTo>
                  <a:pt x="79628" y="72389"/>
                </a:moveTo>
                <a:lnTo>
                  <a:pt x="57912" y="72389"/>
                </a:lnTo>
                <a:lnTo>
                  <a:pt x="57912" y="86867"/>
                </a:lnTo>
                <a:lnTo>
                  <a:pt x="86867" y="86867"/>
                </a:lnTo>
                <a:lnTo>
                  <a:pt x="79628" y="72389"/>
                </a:lnTo>
                <a:close/>
              </a:path>
            </a:pathLst>
          </a:custGeom>
          <a:solidFill>
            <a:srgbClr val="7B1E4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3"/>
          <p:cNvSpPr/>
          <p:nvPr/>
        </p:nvSpPr>
        <p:spPr>
          <a:xfrm>
            <a:off x="2746575" y="5110987"/>
            <a:ext cx="2341880" cy="86995"/>
          </a:xfrm>
          <a:custGeom>
            <a:avLst/>
            <a:gdLst/>
            <a:ahLst/>
            <a:cxnLst/>
            <a:rect l="l" t="t" r="r" b="b"/>
            <a:pathLst>
              <a:path w="2341879" h="86995" extrusionOk="0">
                <a:moveTo>
                  <a:pt x="2254504" y="0"/>
                </a:moveTo>
                <a:lnTo>
                  <a:pt x="2254504" y="86867"/>
                </a:lnTo>
                <a:lnTo>
                  <a:pt x="2312415" y="57911"/>
                </a:lnTo>
                <a:lnTo>
                  <a:pt x="2268982" y="57911"/>
                </a:lnTo>
                <a:lnTo>
                  <a:pt x="2268982" y="28955"/>
                </a:lnTo>
                <a:lnTo>
                  <a:pt x="2312416" y="28955"/>
                </a:lnTo>
                <a:lnTo>
                  <a:pt x="2254504" y="0"/>
                </a:lnTo>
                <a:close/>
              </a:path>
              <a:path w="2341879" h="86995" extrusionOk="0">
                <a:moveTo>
                  <a:pt x="2254504" y="28955"/>
                </a:moveTo>
                <a:lnTo>
                  <a:pt x="0" y="28955"/>
                </a:lnTo>
                <a:lnTo>
                  <a:pt x="0" y="57911"/>
                </a:lnTo>
                <a:lnTo>
                  <a:pt x="2254504" y="57911"/>
                </a:lnTo>
                <a:lnTo>
                  <a:pt x="2254504" y="28955"/>
                </a:lnTo>
                <a:close/>
              </a:path>
              <a:path w="2341879" h="86995" extrusionOk="0">
                <a:moveTo>
                  <a:pt x="2312416" y="28955"/>
                </a:moveTo>
                <a:lnTo>
                  <a:pt x="2268982" y="28955"/>
                </a:lnTo>
                <a:lnTo>
                  <a:pt x="2268982" y="57911"/>
                </a:lnTo>
                <a:lnTo>
                  <a:pt x="2312415" y="57911"/>
                </a:lnTo>
                <a:lnTo>
                  <a:pt x="2341372" y="43433"/>
                </a:lnTo>
                <a:lnTo>
                  <a:pt x="2312416" y="28955"/>
                </a:lnTo>
                <a:close/>
              </a:path>
            </a:pathLst>
          </a:custGeom>
          <a:solidFill>
            <a:srgbClr val="7B1E4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3"/>
          <p:cNvSpPr/>
          <p:nvPr/>
        </p:nvSpPr>
        <p:spPr>
          <a:xfrm>
            <a:off x="3003368" y="4748529"/>
            <a:ext cx="773430" cy="773430"/>
          </a:xfrm>
          <a:custGeom>
            <a:avLst/>
            <a:gdLst/>
            <a:ahLst/>
            <a:cxnLst/>
            <a:rect l="l" t="t" r="r" b="b"/>
            <a:pathLst>
              <a:path w="773430" h="773429" extrusionOk="0">
                <a:moveTo>
                  <a:pt x="773176" y="0"/>
                </a:moveTo>
                <a:lnTo>
                  <a:pt x="0" y="773176"/>
                </a:lnTo>
              </a:path>
            </a:pathLst>
          </a:custGeom>
          <a:noFill/>
          <a:ln w="28575" cap="flat" cmpd="sng">
            <a:solidFill>
              <a:srgbClr val="2847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3"/>
          <p:cNvSpPr/>
          <p:nvPr/>
        </p:nvSpPr>
        <p:spPr>
          <a:xfrm>
            <a:off x="3004131" y="5154422"/>
            <a:ext cx="0" cy="367665"/>
          </a:xfrm>
          <a:custGeom>
            <a:avLst/>
            <a:gdLst/>
            <a:ahLst/>
            <a:cxnLst/>
            <a:rect l="l" t="t" r="r" b="b"/>
            <a:pathLst>
              <a:path w="120000" h="367664" extrusionOk="0">
                <a:moveTo>
                  <a:pt x="0" y="0"/>
                </a:moveTo>
                <a:lnTo>
                  <a:pt x="0" y="367665"/>
                </a:lnTo>
              </a:path>
            </a:pathLst>
          </a:custGeom>
          <a:noFill/>
          <a:ln w="28950" cap="flat" cmpd="sng">
            <a:solidFill>
              <a:srgbClr val="9DBBD9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3"/>
          <p:cNvSpPr/>
          <p:nvPr/>
        </p:nvSpPr>
        <p:spPr>
          <a:xfrm>
            <a:off x="3776798" y="4820666"/>
            <a:ext cx="0" cy="367665"/>
          </a:xfrm>
          <a:custGeom>
            <a:avLst/>
            <a:gdLst/>
            <a:ahLst/>
            <a:cxnLst/>
            <a:rect l="l" t="t" r="r" b="b"/>
            <a:pathLst>
              <a:path w="120000" h="367664" extrusionOk="0">
                <a:moveTo>
                  <a:pt x="0" y="0"/>
                </a:moveTo>
                <a:lnTo>
                  <a:pt x="0" y="367664"/>
                </a:lnTo>
              </a:path>
            </a:pathLst>
          </a:custGeom>
          <a:noFill/>
          <a:ln w="28950" cap="flat" cmpd="sng">
            <a:solidFill>
              <a:srgbClr val="9DBBD9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3"/>
          <p:cNvSpPr/>
          <p:nvPr/>
        </p:nvSpPr>
        <p:spPr>
          <a:xfrm>
            <a:off x="4372682" y="4119625"/>
            <a:ext cx="0" cy="998219"/>
          </a:xfrm>
          <a:custGeom>
            <a:avLst/>
            <a:gdLst/>
            <a:ahLst/>
            <a:cxnLst/>
            <a:rect l="l" t="t" r="r" b="b"/>
            <a:pathLst>
              <a:path w="120000" h="998220" extrusionOk="0">
                <a:moveTo>
                  <a:pt x="0" y="0"/>
                </a:moveTo>
                <a:lnTo>
                  <a:pt x="0" y="997712"/>
                </a:lnTo>
              </a:path>
            </a:pathLst>
          </a:custGeom>
          <a:noFill/>
          <a:ln w="28950" cap="flat" cmpd="sng">
            <a:solidFill>
              <a:srgbClr val="9DBBD9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3"/>
          <p:cNvSpPr/>
          <p:nvPr/>
        </p:nvSpPr>
        <p:spPr>
          <a:xfrm>
            <a:off x="3375987" y="4119625"/>
            <a:ext cx="998219" cy="0"/>
          </a:xfrm>
          <a:custGeom>
            <a:avLst/>
            <a:gdLst/>
            <a:ahLst/>
            <a:cxnLst/>
            <a:rect l="l" t="t" r="r" b="b"/>
            <a:pathLst>
              <a:path w="998219" h="120000" extrusionOk="0">
                <a:moveTo>
                  <a:pt x="0" y="0"/>
                </a:moveTo>
                <a:lnTo>
                  <a:pt x="997712" y="0"/>
                </a:lnTo>
              </a:path>
            </a:pathLst>
          </a:custGeom>
          <a:noFill/>
          <a:ln w="28950" cap="flat" cmpd="sng">
            <a:solidFill>
              <a:srgbClr val="9DBBD9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3"/>
          <p:cNvSpPr/>
          <p:nvPr/>
        </p:nvSpPr>
        <p:spPr>
          <a:xfrm>
            <a:off x="3037659" y="5568949"/>
            <a:ext cx="367665" cy="0"/>
          </a:xfrm>
          <a:custGeom>
            <a:avLst/>
            <a:gdLst/>
            <a:ahLst/>
            <a:cxnLst/>
            <a:rect l="l" t="t" r="r" b="b"/>
            <a:pathLst>
              <a:path w="367664" h="120000" extrusionOk="0">
                <a:moveTo>
                  <a:pt x="0" y="0"/>
                </a:moveTo>
                <a:lnTo>
                  <a:pt x="367665" y="0"/>
                </a:lnTo>
              </a:path>
            </a:pathLst>
          </a:custGeom>
          <a:noFill/>
          <a:ln w="28950" cap="flat" cmpd="sng">
            <a:solidFill>
              <a:srgbClr val="9DBBD9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3"/>
          <p:cNvSpPr/>
          <p:nvPr/>
        </p:nvSpPr>
        <p:spPr>
          <a:xfrm>
            <a:off x="3389703" y="4729225"/>
            <a:ext cx="367665" cy="0"/>
          </a:xfrm>
          <a:custGeom>
            <a:avLst/>
            <a:gdLst/>
            <a:ahLst/>
            <a:cxnLst/>
            <a:rect l="l" t="t" r="r" b="b"/>
            <a:pathLst>
              <a:path w="367664" h="120000" extrusionOk="0">
                <a:moveTo>
                  <a:pt x="0" y="0"/>
                </a:moveTo>
                <a:lnTo>
                  <a:pt x="367664" y="0"/>
                </a:lnTo>
              </a:path>
            </a:pathLst>
          </a:custGeom>
          <a:noFill/>
          <a:ln w="28950" cap="flat" cmpd="sng">
            <a:solidFill>
              <a:srgbClr val="9DBBD9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3"/>
          <p:cNvSpPr/>
          <p:nvPr/>
        </p:nvSpPr>
        <p:spPr>
          <a:xfrm>
            <a:off x="3722697" y="4691887"/>
            <a:ext cx="105156" cy="10363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3"/>
          <p:cNvSpPr/>
          <p:nvPr/>
        </p:nvSpPr>
        <p:spPr>
          <a:xfrm>
            <a:off x="2919548" y="5487416"/>
            <a:ext cx="103631" cy="1036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3"/>
          <p:cNvSpPr txBox="1"/>
          <p:nvPr/>
        </p:nvSpPr>
        <p:spPr>
          <a:xfrm>
            <a:off x="3154625" y="3505454"/>
            <a:ext cx="128270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i="1">
                <a:solidFill>
                  <a:srgbClr val="7B1E42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3"/>
          <p:cNvSpPr txBox="1"/>
          <p:nvPr/>
        </p:nvSpPr>
        <p:spPr>
          <a:xfrm>
            <a:off x="4731331" y="5170550"/>
            <a:ext cx="124460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i="1">
                <a:solidFill>
                  <a:srgbClr val="7B1E42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3"/>
          <p:cNvSpPr/>
          <p:nvPr/>
        </p:nvSpPr>
        <p:spPr>
          <a:xfrm>
            <a:off x="4413831" y="4076191"/>
            <a:ext cx="479425" cy="86995"/>
          </a:xfrm>
          <a:custGeom>
            <a:avLst/>
            <a:gdLst/>
            <a:ahLst/>
            <a:cxnLst/>
            <a:rect l="l" t="t" r="r" b="b"/>
            <a:pathLst>
              <a:path w="479425" h="86995" extrusionOk="0">
                <a:moveTo>
                  <a:pt x="392049" y="0"/>
                </a:moveTo>
                <a:lnTo>
                  <a:pt x="392049" y="86867"/>
                </a:lnTo>
                <a:lnTo>
                  <a:pt x="449961" y="57911"/>
                </a:lnTo>
                <a:lnTo>
                  <a:pt x="406526" y="57911"/>
                </a:lnTo>
                <a:lnTo>
                  <a:pt x="406526" y="28955"/>
                </a:lnTo>
                <a:lnTo>
                  <a:pt x="449960" y="28955"/>
                </a:lnTo>
                <a:lnTo>
                  <a:pt x="392049" y="0"/>
                </a:lnTo>
                <a:close/>
              </a:path>
              <a:path w="479425" h="86995" extrusionOk="0">
                <a:moveTo>
                  <a:pt x="392049" y="28955"/>
                </a:moveTo>
                <a:lnTo>
                  <a:pt x="0" y="28955"/>
                </a:lnTo>
                <a:lnTo>
                  <a:pt x="0" y="57911"/>
                </a:lnTo>
                <a:lnTo>
                  <a:pt x="392049" y="57911"/>
                </a:lnTo>
                <a:lnTo>
                  <a:pt x="392049" y="28955"/>
                </a:lnTo>
                <a:close/>
              </a:path>
              <a:path w="479425" h="86995" extrusionOk="0">
                <a:moveTo>
                  <a:pt x="449960" y="28955"/>
                </a:moveTo>
                <a:lnTo>
                  <a:pt x="406526" y="28955"/>
                </a:lnTo>
                <a:lnTo>
                  <a:pt x="406526" y="57911"/>
                </a:lnTo>
                <a:lnTo>
                  <a:pt x="449961" y="57911"/>
                </a:lnTo>
                <a:lnTo>
                  <a:pt x="478916" y="43433"/>
                </a:lnTo>
                <a:lnTo>
                  <a:pt x="449960" y="28955"/>
                </a:lnTo>
                <a:close/>
              </a:path>
            </a:pathLst>
          </a:custGeom>
          <a:solidFill>
            <a:srgbClr val="28476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3"/>
          <p:cNvSpPr txBox="1"/>
          <p:nvPr/>
        </p:nvSpPr>
        <p:spPr>
          <a:xfrm>
            <a:off x="4483300" y="3690112"/>
            <a:ext cx="332740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i="1">
                <a:solidFill>
                  <a:srgbClr val="7B1E42"/>
                </a:solidFill>
                <a:latin typeface="Calibri"/>
                <a:ea typeface="Calibri"/>
                <a:cs typeface="Calibri"/>
                <a:sym typeface="Calibri"/>
              </a:rPr>
              <a:t>f(x)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3"/>
          <p:cNvSpPr txBox="1"/>
          <p:nvPr/>
        </p:nvSpPr>
        <p:spPr>
          <a:xfrm>
            <a:off x="3154625" y="3949827"/>
            <a:ext cx="141605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>
                <a:solidFill>
                  <a:srgbClr val="284764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3"/>
          <p:cNvSpPr txBox="1"/>
          <p:nvPr/>
        </p:nvSpPr>
        <p:spPr>
          <a:xfrm>
            <a:off x="3154625" y="4572508"/>
            <a:ext cx="141605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>
                <a:solidFill>
                  <a:srgbClr val="28476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33"/>
          <p:cNvSpPr txBox="1"/>
          <p:nvPr/>
        </p:nvSpPr>
        <p:spPr>
          <a:xfrm>
            <a:off x="3470094" y="5395722"/>
            <a:ext cx="211454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>
                <a:solidFill>
                  <a:srgbClr val="284764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3"/>
          <p:cNvSpPr txBox="1"/>
          <p:nvPr/>
        </p:nvSpPr>
        <p:spPr>
          <a:xfrm>
            <a:off x="2619117" y="5153787"/>
            <a:ext cx="211454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>
                <a:solidFill>
                  <a:srgbClr val="284764"/>
                </a:solidFill>
                <a:latin typeface="Calibri"/>
                <a:ea typeface="Calibri"/>
                <a:cs typeface="Calibri"/>
                <a:sym typeface="Calibri"/>
              </a:rPr>
              <a:t>-4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3"/>
          <p:cNvSpPr txBox="1"/>
          <p:nvPr/>
        </p:nvSpPr>
        <p:spPr>
          <a:xfrm>
            <a:off x="3715838" y="5153787"/>
            <a:ext cx="141605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>
                <a:solidFill>
                  <a:srgbClr val="28476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33"/>
          <p:cNvSpPr txBox="1"/>
          <p:nvPr/>
        </p:nvSpPr>
        <p:spPr>
          <a:xfrm>
            <a:off x="4300673" y="5153787"/>
            <a:ext cx="141605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>
                <a:solidFill>
                  <a:srgbClr val="284764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3"/>
          <p:cNvSpPr txBox="1"/>
          <p:nvPr/>
        </p:nvSpPr>
        <p:spPr>
          <a:xfrm>
            <a:off x="810260" y="1024472"/>
            <a:ext cx="105156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Dominio y rango de una función	</a:t>
            </a:r>
            <a:endParaRPr/>
          </a:p>
        </p:txBody>
      </p:sp>
      <p:sp>
        <p:nvSpPr>
          <p:cNvPr id="215" name="Google Shape;215;p33"/>
          <p:cNvSpPr/>
          <p:nvPr/>
        </p:nvSpPr>
        <p:spPr>
          <a:xfrm>
            <a:off x="993139" y="1630503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 h="120000" extrusionOk="0">
                <a:moveTo>
                  <a:pt x="0" y="0"/>
                </a:moveTo>
                <a:lnTo>
                  <a:pt x="9966960" y="0"/>
                </a:lnTo>
              </a:path>
            </a:pathLst>
          </a:custGeom>
          <a:noFill/>
          <a:ln w="9525" cap="flat" cmpd="sng">
            <a:solidFill>
              <a:srgbClr val="ACC6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/>
          <p:nvPr/>
        </p:nvSpPr>
        <p:spPr>
          <a:xfrm>
            <a:off x="1354744" y="4206906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 h="120000" extrusionOk="0">
                <a:moveTo>
                  <a:pt x="0" y="0"/>
                </a:moveTo>
                <a:lnTo>
                  <a:pt x="9966960" y="0"/>
                </a:lnTo>
              </a:path>
            </a:pathLst>
          </a:custGeom>
          <a:noFill/>
          <a:ln w="9525" cap="flat" cmpd="sng">
            <a:solidFill>
              <a:srgbClr val="ACC6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4"/>
          <p:cNvSpPr txBox="1"/>
          <p:nvPr/>
        </p:nvSpPr>
        <p:spPr>
          <a:xfrm>
            <a:off x="1924974" y="2022317"/>
            <a:ext cx="88265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6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Dominio de funciones  especiales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 txBox="1"/>
          <p:nvPr/>
        </p:nvSpPr>
        <p:spPr>
          <a:xfrm>
            <a:off x="1179005" y="2417137"/>
            <a:ext cx="1261745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Ejemplos: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7" name="Google Shape;227;p35"/>
          <p:cNvGraphicFramePr/>
          <p:nvPr/>
        </p:nvGraphicFramePr>
        <p:xfrm>
          <a:off x="1144565" y="3165150"/>
          <a:ext cx="5202925" cy="5448890"/>
        </p:xfrm>
        <a:graphic>
          <a:graphicData uri="http://schemas.openxmlformats.org/drawingml/2006/table">
            <a:tbl>
              <a:tblPr firstRow="1" bandRow="1">
                <a:noFill/>
                <a:tableStyleId>{EB1FBB04-B611-432F-8881-3B5A1B70E081}</a:tableStyleId>
              </a:tblPr>
              <a:tblGrid>
                <a:gridCol w="421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7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7925">
                <a:tc gridSpan="2">
                  <a:txBody>
                    <a:bodyPr/>
                    <a:lstStyle/>
                    <a:p>
                      <a:pPr marL="31750" marR="0" lvl="0" indent="0" algn="l" rtl="0">
                        <a:lnSpc>
                          <a:spcPct val="918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2400" u="none" strike="noStrike" cap="none">
                          <a:solidFill>
                            <a:srgbClr val="E22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	</a:t>
                      </a:r>
                      <a:r>
                        <a:rPr lang="es-PE" sz="2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𝑓</a:t>
                      </a:r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7305" lvl="0" indent="0" algn="ctr" rtl="0">
                        <a:lnSpc>
                          <a:spcPct val="9104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(x)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9104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= 2   ----------------,  𝐷𝑓 = 𝑅</a:t>
                      </a:r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825">
                <a:tc gridSpan="2">
                  <a:txBody>
                    <a:bodyPr/>
                    <a:lstStyle/>
                    <a:p>
                      <a:pPr marL="317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2400" u="none" strike="noStrike" cap="none">
                          <a:solidFill>
                            <a:srgbClr val="E22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b.	</a:t>
                      </a:r>
                      <a:r>
                        <a:rPr lang="es-PE" sz="2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𝑓</a:t>
                      </a:r>
                      <a:endParaRPr/>
                    </a:p>
                  </a:txBody>
                  <a:tcPr marL="0" marR="0" marT="32375" marB="0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730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(𝑥)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45075" marB="0"/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= 2𝑥 + 4 -----------,  𝐷𝑓 = 𝑅</a:t>
                      </a:r>
                      <a:endParaRPr/>
                    </a:p>
                  </a:txBody>
                  <a:tcPr marL="0" marR="0" marT="4507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325">
                <a:tc gridSpan="2">
                  <a:txBody>
                    <a:bodyPr/>
                    <a:lstStyle/>
                    <a:p>
                      <a:pPr marL="317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2400" u="none" strike="noStrike" cap="none">
                          <a:solidFill>
                            <a:srgbClr val="E22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c.	</a:t>
                      </a:r>
                      <a:r>
                        <a:rPr lang="es-PE" sz="2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𝑓</a:t>
                      </a:r>
                      <a:endParaRPr/>
                    </a:p>
                  </a:txBody>
                  <a:tcPr marL="0" marR="0" marT="70475" marB="0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730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(𝑥)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83175" marB="0"/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= 𝑥</a:t>
                      </a:r>
                      <a:r>
                        <a:rPr lang="es-PE" sz="2400" u="none" strike="noStrike" cap="none" baseline="30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 </a:t>
                      </a:r>
                      <a:r>
                        <a:rPr lang="es-PE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+ 3𝑥 − 2 -----,  𝐷𝑓 = 𝑅</a:t>
                      </a:r>
                      <a:endParaRPr/>
                    </a:p>
                  </a:txBody>
                  <a:tcPr marL="0" marR="0" marT="8317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475">
                <a:tc gridSpan="2">
                  <a:txBody>
                    <a:bodyPr/>
                    <a:lstStyle/>
                    <a:p>
                      <a:pPr marL="31750" marR="0" lvl="0" indent="0" algn="l" rtl="0">
                        <a:lnSpc>
                          <a:spcPct val="1041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2400" u="none" strike="noStrike" cap="none">
                          <a:solidFill>
                            <a:srgbClr val="E22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d.	</a:t>
                      </a:r>
                      <a:r>
                        <a:rPr lang="es-PE" sz="2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𝑓</a:t>
                      </a:r>
                      <a:endParaRPr/>
                    </a:p>
                  </a:txBody>
                  <a:tcPr marL="0" marR="0" marT="80000" marB="0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730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(𝑥)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927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0" marR="0" marT="9270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0925">
                <a:tc>
                  <a:txBody>
                    <a:bodyPr/>
                    <a:lstStyle/>
                    <a:p>
                      <a:pPr marL="31750" marR="0" lvl="0" indent="0" algn="l" rtl="0">
                        <a:lnSpc>
                          <a:spcPct val="1041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2400">
                          <a:solidFill>
                            <a:srgbClr val="E22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e.</a:t>
                      </a:r>
                      <a:endParaRPr sz="2400">
                        <a:solidFill>
                          <a:srgbClr val="E226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121925" marB="0"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2400" u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𝑦  = −2𝑥</a:t>
                      </a:r>
                      <a:r>
                        <a:rPr lang="es-PE" sz="2400" u="none" baseline="30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 </a:t>
                      </a:r>
                      <a:r>
                        <a:rPr lang="es-PE" sz="2400" u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+ 2𝑥 − 4 -------,  𝐷𝑓 = 𝑅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134625" marB="0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8" name="Google Shape;228;p35"/>
          <p:cNvSpPr/>
          <p:nvPr/>
        </p:nvSpPr>
        <p:spPr>
          <a:xfrm>
            <a:off x="6861047" y="1915667"/>
            <a:ext cx="5202935" cy="494232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5"/>
          <p:cNvSpPr/>
          <p:nvPr/>
        </p:nvSpPr>
        <p:spPr>
          <a:xfrm>
            <a:off x="7021068" y="3480815"/>
            <a:ext cx="2760345" cy="2009139"/>
          </a:xfrm>
          <a:custGeom>
            <a:avLst/>
            <a:gdLst/>
            <a:ahLst/>
            <a:cxnLst/>
            <a:rect l="l" t="t" r="r" b="b"/>
            <a:pathLst>
              <a:path w="2760345" h="2009139" extrusionOk="0">
                <a:moveTo>
                  <a:pt x="2425191" y="0"/>
                </a:moveTo>
                <a:lnTo>
                  <a:pt x="334772" y="0"/>
                </a:lnTo>
                <a:lnTo>
                  <a:pt x="285296" y="3629"/>
                </a:lnTo>
                <a:lnTo>
                  <a:pt x="238077" y="14172"/>
                </a:lnTo>
                <a:lnTo>
                  <a:pt x="193630" y="31110"/>
                </a:lnTo>
                <a:lnTo>
                  <a:pt x="152475" y="53928"/>
                </a:lnTo>
                <a:lnTo>
                  <a:pt x="115127" y="82106"/>
                </a:lnTo>
                <a:lnTo>
                  <a:pt x="82106" y="115127"/>
                </a:lnTo>
                <a:lnTo>
                  <a:pt x="53928" y="152475"/>
                </a:lnTo>
                <a:lnTo>
                  <a:pt x="31110" y="193630"/>
                </a:lnTo>
                <a:lnTo>
                  <a:pt x="14172" y="238077"/>
                </a:lnTo>
                <a:lnTo>
                  <a:pt x="3629" y="285296"/>
                </a:lnTo>
                <a:lnTo>
                  <a:pt x="0" y="334772"/>
                </a:lnTo>
                <a:lnTo>
                  <a:pt x="0" y="1673860"/>
                </a:lnTo>
                <a:lnTo>
                  <a:pt x="3629" y="1723335"/>
                </a:lnTo>
                <a:lnTo>
                  <a:pt x="14172" y="1770554"/>
                </a:lnTo>
                <a:lnTo>
                  <a:pt x="31110" y="1815001"/>
                </a:lnTo>
                <a:lnTo>
                  <a:pt x="53928" y="1856156"/>
                </a:lnTo>
                <a:lnTo>
                  <a:pt x="82106" y="1893504"/>
                </a:lnTo>
                <a:lnTo>
                  <a:pt x="115127" y="1926525"/>
                </a:lnTo>
                <a:lnTo>
                  <a:pt x="152475" y="1954703"/>
                </a:lnTo>
                <a:lnTo>
                  <a:pt x="193630" y="1977521"/>
                </a:lnTo>
                <a:lnTo>
                  <a:pt x="238077" y="1994459"/>
                </a:lnTo>
                <a:lnTo>
                  <a:pt x="285296" y="2005002"/>
                </a:lnTo>
                <a:lnTo>
                  <a:pt x="334772" y="2008632"/>
                </a:lnTo>
                <a:lnTo>
                  <a:pt x="2425191" y="2008632"/>
                </a:lnTo>
                <a:lnTo>
                  <a:pt x="2474667" y="2005002"/>
                </a:lnTo>
                <a:lnTo>
                  <a:pt x="2521886" y="1994459"/>
                </a:lnTo>
                <a:lnTo>
                  <a:pt x="2566333" y="1977521"/>
                </a:lnTo>
                <a:lnTo>
                  <a:pt x="2607488" y="1954703"/>
                </a:lnTo>
                <a:lnTo>
                  <a:pt x="2644836" y="1926525"/>
                </a:lnTo>
                <a:lnTo>
                  <a:pt x="2677857" y="1893504"/>
                </a:lnTo>
                <a:lnTo>
                  <a:pt x="2706035" y="1856156"/>
                </a:lnTo>
                <a:lnTo>
                  <a:pt x="2728853" y="1815001"/>
                </a:lnTo>
                <a:lnTo>
                  <a:pt x="2745791" y="1770554"/>
                </a:lnTo>
                <a:lnTo>
                  <a:pt x="2756334" y="1723335"/>
                </a:lnTo>
                <a:lnTo>
                  <a:pt x="2759963" y="1673860"/>
                </a:lnTo>
                <a:lnTo>
                  <a:pt x="2759963" y="334772"/>
                </a:lnTo>
                <a:lnTo>
                  <a:pt x="2756334" y="285296"/>
                </a:lnTo>
                <a:lnTo>
                  <a:pt x="2745791" y="238077"/>
                </a:lnTo>
                <a:lnTo>
                  <a:pt x="2728853" y="193630"/>
                </a:lnTo>
                <a:lnTo>
                  <a:pt x="2706035" y="152475"/>
                </a:lnTo>
                <a:lnTo>
                  <a:pt x="2677857" y="115127"/>
                </a:lnTo>
                <a:lnTo>
                  <a:pt x="2644836" y="82106"/>
                </a:lnTo>
                <a:lnTo>
                  <a:pt x="2607488" y="53928"/>
                </a:lnTo>
                <a:lnTo>
                  <a:pt x="2566333" y="31110"/>
                </a:lnTo>
                <a:lnTo>
                  <a:pt x="2521886" y="14172"/>
                </a:lnTo>
                <a:lnTo>
                  <a:pt x="2474667" y="3629"/>
                </a:lnTo>
                <a:lnTo>
                  <a:pt x="2425191" y="0"/>
                </a:lnTo>
                <a:close/>
              </a:path>
            </a:pathLst>
          </a:custGeom>
          <a:solidFill>
            <a:srgbClr val="FCFCF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5"/>
          <p:cNvSpPr/>
          <p:nvPr/>
        </p:nvSpPr>
        <p:spPr>
          <a:xfrm>
            <a:off x="7021068" y="3480815"/>
            <a:ext cx="2760345" cy="2009139"/>
          </a:xfrm>
          <a:custGeom>
            <a:avLst/>
            <a:gdLst/>
            <a:ahLst/>
            <a:cxnLst/>
            <a:rect l="l" t="t" r="r" b="b"/>
            <a:pathLst>
              <a:path w="2760345" h="2009139" extrusionOk="0">
                <a:moveTo>
                  <a:pt x="0" y="334772"/>
                </a:moveTo>
                <a:lnTo>
                  <a:pt x="3629" y="285296"/>
                </a:lnTo>
                <a:lnTo>
                  <a:pt x="14172" y="238077"/>
                </a:lnTo>
                <a:lnTo>
                  <a:pt x="31110" y="193630"/>
                </a:lnTo>
                <a:lnTo>
                  <a:pt x="53928" y="152475"/>
                </a:lnTo>
                <a:lnTo>
                  <a:pt x="82106" y="115127"/>
                </a:lnTo>
                <a:lnTo>
                  <a:pt x="115127" y="82106"/>
                </a:lnTo>
                <a:lnTo>
                  <a:pt x="152475" y="53928"/>
                </a:lnTo>
                <a:lnTo>
                  <a:pt x="193630" y="31110"/>
                </a:lnTo>
                <a:lnTo>
                  <a:pt x="238077" y="14172"/>
                </a:lnTo>
                <a:lnTo>
                  <a:pt x="285296" y="3629"/>
                </a:lnTo>
                <a:lnTo>
                  <a:pt x="334772" y="0"/>
                </a:lnTo>
                <a:lnTo>
                  <a:pt x="2425191" y="0"/>
                </a:lnTo>
                <a:lnTo>
                  <a:pt x="2474667" y="3629"/>
                </a:lnTo>
                <a:lnTo>
                  <a:pt x="2521886" y="14172"/>
                </a:lnTo>
                <a:lnTo>
                  <a:pt x="2566333" y="31110"/>
                </a:lnTo>
                <a:lnTo>
                  <a:pt x="2607488" y="53928"/>
                </a:lnTo>
                <a:lnTo>
                  <a:pt x="2644836" y="82106"/>
                </a:lnTo>
                <a:lnTo>
                  <a:pt x="2677857" y="115127"/>
                </a:lnTo>
                <a:lnTo>
                  <a:pt x="2706035" y="152475"/>
                </a:lnTo>
                <a:lnTo>
                  <a:pt x="2728853" y="193630"/>
                </a:lnTo>
                <a:lnTo>
                  <a:pt x="2745791" y="238077"/>
                </a:lnTo>
                <a:lnTo>
                  <a:pt x="2756334" y="285296"/>
                </a:lnTo>
                <a:lnTo>
                  <a:pt x="2759963" y="334772"/>
                </a:lnTo>
                <a:lnTo>
                  <a:pt x="2759963" y="1673860"/>
                </a:lnTo>
                <a:lnTo>
                  <a:pt x="2756334" y="1723335"/>
                </a:lnTo>
                <a:lnTo>
                  <a:pt x="2745791" y="1770554"/>
                </a:lnTo>
                <a:lnTo>
                  <a:pt x="2728853" y="1815001"/>
                </a:lnTo>
                <a:lnTo>
                  <a:pt x="2706035" y="1856156"/>
                </a:lnTo>
                <a:lnTo>
                  <a:pt x="2677857" y="1893504"/>
                </a:lnTo>
                <a:lnTo>
                  <a:pt x="2644836" y="1926525"/>
                </a:lnTo>
                <a:lnTo>
                  <a:pt x="2607488" y="1954703"/>
                </a:lnTo>
                <a:lnTo>
                  <a:pt x="2566333" y="1977521"/>
                </a:lnTo>
                <a:lnTo>
                  <a:pt x="2521886" y="1994459"/>
                </a:lnTo>
                <a:lnTo>
                  <a:pt x="2474667" y="2005002"/>
                </a:lnTo>
                <a:lnTo>
                  <a:pt x="2425191" y="2008632"/>
                </a:lnTo>
                <a:lnTo>
                  <a:pt x="334772" y="2008632"/>
                </a:lnTo>
                <a:lnTo>
                  <a:pt x="285296" y="2005002"/>
                </a:lnTo>
                <a:lnTo>
                  <a:pt x="238077" y="1994459"/>
                </a:lnTo>
                <a:lnTo>
                  <a:pt x="193630" y="1977521"/>
                </a:lnTo>
                <a:lnTo>
                  <a:pt x="152475" y="1954703"/>
                </a:lnTo>
                <a:lnTo>
                  <a:pt x="115127" y="1926525"/>
                </a:lnTo>
                <a:lnTo>
                  <a:pt x="82106" y="1893504"/>
                </a:lnTo>
                <a:lnTo>
                  <a:pt x="53928" y="1856156"/>
                </a:lnTo>
                <a:lnTo>
                  <a:pt x="31110" y="1815001"/>
                </a:lnTo>
                <a:lnTo>
                  <a:pt x="14172" y="1770554"/>
                </a:lnTo>
                <a:lnTo>
                  <a:pt x="3629" y="1723335"/>
                </a:lnTo>
                <a:lnTo>
                  <a:pt x="0" y="1673860"/>
                </a:lnTo>
                <a:lnTo>
                  <a:pt x="0" y="334772"/>
                </a:lnTo>
                <a:close/>
              </a:path>
            </a:pathLst>
          </a:custGeom>
          <a:noFill/>
          <a:ln w="15225" cap="flat" cmpd="sng">
            <a:solidFill>
              <a:srgbClr val="FCFC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5"/>
          <p:cNvSpPr txBox="1"/>
          <p:nvPr/>
        </p:nvSpPr>
        <p:spPr>
          <a:xfrm>
            <a:off x="7275956" y="3538473"/>
            <a:ext cx="2251075" cy="185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5080" lvl="0" indent="-31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Recuerda que en  un polinomio, los  exponentes de las  variables son  enteros positivos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5"/>
          <p:cNvSpPr txBox="1"/>
          <p:nvPr/>
        </p:nvSpPr>
        <p:spPr>
          <a:xfrm>
            <a:off x="838200" y="1006186"/>
            <a:ext cx="105156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1. Función polinomial:	</a:t>
            </a:r>
            <a:endParaRPr/>
          </a:p>
        </p:txBody>
      </p:sp>
      <p:sp>
        <p:nvSpPr>
          <p:cNvPr id="233" name="Google Shape;233;p35"/>
          <p:cNvSpPr/>
          <p:nvPr/>
        </p:nvSpPr>
        <p:spPr>
          <a:xfrm>
            <a:off x="838200" y="1641223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 h="120000" extrusionOk="0">
                <a:moveTo>
                  <a:pt x="0" y="0"/>
                </a:moveTo>
                <a:lnTo>
                  <a:pt x="9966960" y="0"/>
                </a:lnTo>
              </a:path>
            </a:pathLst>
          </a:custGeom>
          <a:noFill/>
          <a:ln w="9525" cap="flat" cmpd="sng">
            <a:solidFill>
              <a:srgbClr val="ACC6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6"/>
          <p:cNvSpPr txBox="1">
            <a:spLocks noGrp="1"/>
          </p:cNvSpPr>
          <p:nvPr>
            <p:ph type="title" idx="4294967295"/>
          </p:nvPr>
        </p:nvSpPr>
        <p:spPr>
          <a:xfrm>
            <a:off x="545401" y="1591585"/>
            <a:ext cx="537642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None/>
            </a:pPr>
            <a:r>
              <a:rPr lang="es-PE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2. Función Racional</a:t>
            </a:r>
            <a:endParaRPr/>
          </a:p>
        </p:txBody>
      </p:sp>
      <p:sp>
        <p:nvSpPr>
          <p:cNvPr id="239" name="Google Shape;239;p36"/>
          <p:cNvSpPr txBox="1"/>
          <p:nvPr/>
        </p:nvSpPr>
        <p:spPr>
          <a:xfrm>
            <a:off x="1489329" y="2573203"/>
            <a:ext cx="1140460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6"/>
          <p:cNvSpPr txBox="1"/>
          <p:nvPr/>
        </p:nvSpPr>
        <p:spPr>
          <a:xfrm>
            <a:off x="1537462" y="3249147"/>
            <a:ext cx="2184654" cy="312040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7798" b="-507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41" name="Google Shape;241;p36"/>
          <p:cNvSpPr txBox="1"/>
          <p:nvPr/>
        </p:nvSpPr>
        <p:spPr>
          <a:xfrm>
            <a:off x="7329425" y="2581626"/>
            <a:ext cx="1140460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36"/>
          <p:cNvSpPr txBox="1"/>
          <p:nvPr/>
        </p:nvSpPr>
        <p:spPr>
          <a:xfrm>
            <a:off x="7712096" y="3195350"/>
            <a:ext cx="2184653" cy="3228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7820" b="-490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43" name="Google Shape;243;p36"/>
          <p:cNvSpPr txBox="1"/>
          <p:nvPr/>
        </p:nvSpPr>
        <p:spPr>
          <a:xfrm>
            <a:off x="6519034" y="1556248"/>
            <a:ext cx="652930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None/>
            </a:pPr>
            <a:r>
              <a:rPr lang="es-PE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3. Función Raíz cuadrada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7"/>
          <p:cNvSpPr txBox="1"/>
          <p:nvPr/>
        </p:nvSpPr>
        <p:spPr>
          <a:xfrm>
            <a:off x="1176324" y="2905939"/>
            <a:ext cx="8935085" cy="2014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469265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2600"/>
              </a:buClr>
              <a:buSzPts val="2740"/>
              <a:buFont typeface="Noto Sans Symbols"/>
              <a:buChar char="▪"/>
            </a:pPr>
            <a:r>
              <a:rPr lang="es-PE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valores señalamos en el dominio y rango de una función?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E22600"/>
              </a:buClr>
              <a:buSzPts val="2500"/>
              <a:buFont typeface="Noto Sans Symbols"/>
              <a:buNone/>
            </a:pP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9265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2600"/>
              </a:buClr>
              <a:buSzPts val="2740"/>
              <a:buFont typeface="Noto Sans Symbols"/>
              <a:buChar char="▪"/>
            </a:pPr>
            <a:r>
              <a:rPr lang="es-PE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valor determina si una recta es creciente o decreciente?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E22600"/>
              </a:buClr>
              <a:buSzPts val="2500"/>
              <a:buFont typeface="Noto Sans Symbols"/>
              <a:buNone/>
            </a:pP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9265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2600"/>
              </a:buClr>
              <a:buSzPts val="2740"/>
              <a:buFont typeface="Noto Sans Symbols"/>
              <a:buChar char="▪"/>
            </a:pPr>
            <a:r>
              <a:rPr lang="es-PE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¿En qué podemos utilizar lo que aprendido?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47"/>
          <p:cNvSpPr txBox="1"/>
          <p:nvPr/>
        </p:nvSpPr>
        <p:spPr>
          <a:xfrm>
            <a:off x="838200" y="1135399"/>
            <a:ext cx="105156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¿Qué hemos aprendido hoy?	</a:t>
            </a:r>
            <a:endParaRPr/>
          </a:p>
        </p:txBody>
      </p:sp>
      <p:sp>
        <p:nvSpPr>
          <p:cNvPr id="343" name="Google Shape;343;p47"/>
          <p:cNvSpPr/>
          <p:nvPr/>
        </p:nvSpPr>
        <p:spPr>
          <a:xfrm>
            <a:off x="1008380" y="1802248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 h="120000" extrusionOk="0">
                <a:moveTo>
                  <a:pt x="0" y="0"/>
                </a:moveTo>
                <a:lnTo>
                  <a:pt x="9966960" y="0"/>
                </a:lnTo>
              </a:path>
            </a:pathLst>
          </a:custGeom>
          <a:noFill/>
          <a:ln w="9525" cap="flat" cmpd="sng">
            <a:solidFill>
              <a:srgbClr val="ACC6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47"/>
          <p:cNvSpPr txBox="1"/>
          <p:nvPr/>
        </p:nvSpPr>
        <p:spPr>
          <a:xfrm>
            <a:off x="1571946" y="5127342"/>
            <a:ext cx="440761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Video recomendado: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¿Qué es una función?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https://youtu.be/onh9C8dv9x4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/>
          <p:nvPr/>
        </p:nvSpPr>
        <p:spPr>
          <a:xfrm>
            <a:off x="8073705" y="2632613"/>
            <a:ext cx="3390900" cy="37808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4"/>
          <p:cNvSpPr/>
          <p:nvPr/>
        </p:nvSpPr>
        <p:spPr>
          <a:xfrm>
            <a:off x="3433311" y="2204766"/>
            <a:ext cx="5325376" cy="786765"/>
          </a:xfrm>
          <a:custGeom>
            <a:avLst/>
            <a:gdLst/>
            <a:ahLst/>
            <a:cxnLst/>
            <a:rect l="l" t="t" r="r" b="b"/>
            <a:pathLst>
              <a:path w="5180330" h="786764" extrusionOk="0">
                <a:moveTo>
                  <a:pt x="4658868" y="0"/>
                </a:moveTo>
                <a:lnTo>
                  <a:pt x="131063" y="0"/>
                </a:lnTo>
                <a:lnTo>
                  <a:pt x="80045" y="10298"/>
                </a:lnTo>
                <a:lnTo>
                  <a:pt x="38385" y="38385"/>
                </a:lnTo>
                <a:lnTo>
                  <a:pt x="10298" y="80045"/>
                </a:lnTo>
                <a:lnTo>
                  <a:pt x="0" y="131063"/>
                </a:lnTo>
                <a:lnTo>
                  <a:pt x="0" y="655319"/>
                </a:lnTo>
                <a:lnTo>
                  <a:pt x="10298" y="706338"/>
                </a:lnTo>
                <a:lnTo>
                  <a:pt x="38385" y="747998"/>
                </a:lnTo>
                <a:lnTo>
                  <a:pt x="80045" y="776085"/>
                </a:lnTo>
                <a:lnTo>
                  <a:pt x="131063" y="786383"/>
                </a:lnTo>
                <a:lnTo>
                  <a:pt x="4658868" y="786383"/>
                </a:lnTo>
                <a:lnTo>
                  <a:pt x="4709886" y="776085"/>
                </a:lnTo>
                <a:lnTo>
                  <a:pt x="4751546" y="747998"/>
                </a:lnTo>
                <a:lnTo>
                  <a:pt x="4779633" y="706338"/>
                </a:lnTo>
                <a:lnTo>
                  <a:pt x="4789932" y="655319"/>
                </a:lnTo>
                <a:lnTo>
                  <a:pt x="5077336" y="655319"/>
                </a:lnTo>
                <a:lnTo>
                  <a:pt x="4789932" y="458724"/>
                </a:lnTo>
                <a:lnTo>
                  <a:pt x="4789932" y="131063"/>
                </a:lnTo>
                <a:lnTo>
                  <a:pt x="4779633" y="80045"/>
                </a:lnTo>
                <a:lnTo>
                  <a:pt x="4751546" y="38385"/>
                </a:lnTo>
                <a:lnTo>
                  <a:pt x="4709886" y="10298"/>
                </a:lnTo>
                <a:lnTo>
                  <a:pt x="4658868" y="0"/>
                </a:lnTo>
                <a:close/>
              </a:path>
              <a:path w="5180330" h="786764" extrusionOk="0">
                <a:moveTo>
                  <a:pt x="5077336" y="655319"/>
                </a:moveTo>
                <a:lnTo>
                  <a:pt x="4789932" y="655319"/>
                </a:lnTo>
                <a:lnTo>
                  <a:pt x="5179821" y="725424"/>
                </a:lnTo>
                <a:lnTo>
                  <a:pt x="5077336" y="655319"/>
                </a:lnTo>
                <a:close/>
              </a:path>
            </a:pathLst>
          </a:custGeom>
          <a:solidFill>
            <a:srgbClr val="E22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88900" marR="0" lvl="0" indent="-889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200">
                <a:solidFill>
                  <a:srgbClr val="FCFCF3"/>
                </a:solidFill>
                <a:latin typeface="Calibri"/>
                <a:ea typeface="Calibri"/>
                <a:cs typeface="Calibri"/>
                <a:sym typeface="Calibri"/>
              </a:rPr>
              <a:t>       ¿Cuántas unidades debemos producir para recuperar la inversión?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4"/>
          <p:cNvSpPr txBox="1"/>
          <p:nvPr/>
        </p:nvSpPr>
        <p:spPr>
          <a:xfrm>
            <a:off x="687623" y="1343905"/>
            <a:ext cx="10816753" cy="59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9675" rIns="0" bIns="0" anchor="t" anchorCtr="0">
            <a:noAutofit/>
          </a:bodyPr>
          <a:lstStyle/>
          <a:p>
            <a:pPr marL="12700" marR="5080" lvl="0" indent="0" algn="l" rtl="0">
              <a:lnSpc>
                <a:spcPct val="84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PYME está interesada en producir un nuevo producto, dispone de la siguiente gráfica e información, referida a ella.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4"/>
          <p:cNvSpPr/>
          <p:nvPr/>
        </p:nvSpPr>
        <p:spPr>
          <a:xfrm>
            <a:off x="1709111" y="3339009"/>
            <a:ext cx="4818370" cy="276148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5"/>
          <p:cNvSpPr txBox="1"/>
          <p:nvPr/>
        </p:nvSpPr>
        <p:spPr>
          <a:xfrm>
            <a:off x="9390403" y="4607999"/>
            <a:ext cx="1229315" cy="352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200">
                <a:solidFill>
                  <a:srgbClr val="FCFCF3"/>
                </a:solidFill>
                <a:latin typeface="Calibri"/>
                <a:ea typeface="Calibri"/>
                <a:cs typeface="Calibri"/>
                <a:sym typeface="Calibri"/>
              </a:rPr>
              <a:t>Repaso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5"/>
          <p:cNvSpPr txBox="1"/>
          <p:nvPr/>
        </p:nvSpPr>
        <p:spPr>
          <a:xfrm>
            <a:off x="838200" y="791267"/>
            <a:ext cx="105156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Esquema de la unidad	</a:t>
            </a:r>
            <a:endParaRPr/>
          </a:p>
        </p:txBody>
      </p:sp>
      <p:sp>
        <p:nvSpPr>
          <p:cNvPr id="111" name="Google Shape;111;p25"/>
          <p:cNvSpPr/>
          <p:nvPr/>
        </p:nvSpPr>
        <p:spPr>
          <a:xfrm>
            <a:off x="938480" y="1571874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 h="120000" extrusionOk="0">
                <a:moveTo>
                  <a:pt x="0" y="0"/>
                </a:moveTo>
                <a:lnTo>
                  <a:pt x="9966960" y="0"/>
                </a:lnTo>
              </a:path>
            </a:pathLst>
          </a:custGeom>
          <a:noFill/>
          <a:ln w="9525" cap="flat" cmpd="sng">
            <a:solidFill>
              <a:srgbClr val="ACC6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" name="Google Shape;112;p25"/>
          <p:cNvGrpSpPr/>
          <p:nvPr/>
        </p:nvGrpSpPr>
        <p:grpSpPr>
          <a:xfrm>
            <a:off x="1574425" y="1674548"/>
            <a:ext cx="8885703" cy="4865023"/>
            <a:chOff x="2143" y="12000"/>
            <a:chExt cx="8885703" cy="4865023"/>
          </a:xfrm>
        </p:grpSpPr>
        <p:sp>
          <p:nvSpPr>
            <p:cNvPr id="113" name="Google Shape;113;p25"/>
            <p:cNvSpPr/>
            <p:nvPr/>
          </p:nvSpPr>
          <p:spPr>
            <a:xfrm>
              <a:off x="4444995" y="2022341"/>
              <a:ext cx="2432511" cy="84434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14" name="Google Shape;114;p25"/>
            <p:cNvSpPr/>
            <p:nvPr/>
          </p:nvSpPr>
          <p:spPr>
            <a:xfrm>
              <a:off x="2012483" y="2022341"/>
              <a:ext cx="2432511" cy="84434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15" name="Google Shape;115;p25"/>
            <p:cNvSpPr/>
            <p:nvPr/>
          </p:nvSpPr>
          <p:spPr>
            <a:xfrm>
              <a:off x="2434655" y="12000"/>
              <a:ext cx="4020680" cy="2010340"/>
            </a:xfrm>
            <a:prstGeom prst="rect">
              <a:avLst/>
            </a:prstGeom>
            <a:solidFill>
              <a:srgbClr val="D1052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5"/>
            <p:cNvSpPr txBox="1"/>
            <p:nvPr/>
          </p:nvSpPr>
          <p:spPr>
            <a:xfrm>
              <a:off x="2434655" y="12000"/>
              <a:ext cx="4020680" cy="20103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Funciones Básicas</a:t>
              </a:r>
              <a:endParaRPr/>
            </a:p>
          </p:txBody>
        </p:sp>
        <p:sp>
          <p:nvSpPr>
            <p:cNvPr id="117" name="Google Shape;117;p25"/>
            <p:cNvSpPr/>
            <p:nvPr/>
          </p:nvSpPr>
          <p:spPr>
            <a:xfrm>
              <a:off x="2143" y="2866683"/>
              <a:ext cx="4020680" cy="2010340"/>
            </a:xfrm>
            <a:prstGeom prst="rect">
              <a:avLst/>
            </a:prstGeom>
            <a:solidFill>
              <a:srgbClr val="D1052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5"/>
            <p:cNvSpPr txBox="1"/>
            <p:nvPr/>
          </p:nvSpPr>
          <p:spPr>
            <a:xfrm>
              <a:off x="2143" y="2866683"/>
              <a:ext cx="4020680" cy="20103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000">
                  <a:solidFill>
                    <a:srgbClr val="FCFCF3"/>
                  </a:solidFill>
                  <a:latin typeface="Calibri"/>
                  <a:ea typeface="Calibri"/>
                  <a:cs typeface="Calibri"/>
                  <a:sym typeface="Calibri"/>
                </a:rPr>
                <a:t>Funciones básicas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es-PE" sz="2000">
                  <a:solidFill>
                    <a:srgbClr val="FCFCF3"/>
                  </a:solidFill>
                  <a:latin typeface="Calibri"/>
                  <a:ea typeface="Calibri"/>
                  <a:cs typeface="Calibri"/>
                  <a:sym typeface="Calibri"/>
                </a:rPr>
                <a:t>Domino y Rango de una función.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es-PE" sz="2000">
                  <a:solidFill>
                    <a:srgbClr val="FCFCF3"/>
                  </a:solidFill>
                  <a:latin typeface="Calibri"/>
                  <a:ea typeface="Calibri"/>
                  <a:cs typeface="Calibri"/>
                  <a:sym typeface="Calibri"/>
                </a:rPr>
                <a:t>Función Lineal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es-PE" sz="2000">
                  <a:solidFill>
                    <a:srgbClr val="FCFCF3"/>
                  </a:solidFill>
                  <a:latin typeface="Calibri"/>
                  <a:ea typeface="Calibri"/>
                  <a:cs typeface="Calibri"/>
                  <a:sym typeface="Calibri"/>
                </a:rPr>
                <a:t>Análisis de una función Lineal</a:t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5"/>
            <p:cNvSpPr/>
            <p:nvPr/>
          </p:nvSpPr>
          <p:spPr>
            <a:xfrm>
              <a:off x="4867166" y="2866683"/>
              <a:ext cx="4020680" cy="2010340"/>
            </a:xfrm>
            <a:prstGeom prst="rect">
              <a:avLst/>
            </a:prstGeom>
            <a:solidFill>
              <a:srgbClr val="D1052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5"/>
            <p:cNvSpPr txBox="1"/>
            <p:nvPr/>
          </p:nvSpPr>
          <p:spPr>
            <a:xfrm>
              <a:off x="4867166" y="2866683"/>
              <a:ext cx="4020680" cy="20103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Repaso</a:t>
              </a:r>
              <a:endParaRPr/>
            </a:p>
          </p:txBody>
        </p:sp>
      </p:grpSp>
      <p:sp>
        <p:nvSpPr>
          <p:cNvPr id="121" name="Google Shape;121;p25"/>
          <p:cNvSpPr/>
          <p:nvPr/>
        </p:nvSpPr>
        <p:spPr>
          <a:xfrm>
            <a:off x="1336697" y="4545363"/>
            <a:ext cx="471170" cy="414655"/>
          </a:xfrm>
          <a:custGeom>
            <a:avLst/>
            <a:gdLst/>
            <a:ahLst/>
            <a:cxnLst/>
            <a:rect l="l" t="t" r="r" b="b"/>
            <a:pathLst>
              <a:path w="471169" h="414654" extrusionOk="0">
                <a:moveTo>
                  <a:pt x="235458" y="0"/>
                </a:moveTo>
                <a:lnTo>
                  <a:pt x="179870" y="158369"/>
                </a:lnTo>
                <a:lnTo>
                  <a:pt x="0" y="158369"/>
                </a:lnTo>
                <a:lnTo>
                  <a:pt x="145516" y="256159"/>
                </a:lnTo>
                <a:lnTo>
                  <a:pt x="89941" y="414528"/>
                </a:lnTo>
                <a:lnTo>
                  <a:pt x="235458" y="316611"/>
                </a:lnTo>
                <a:lnTo>
                  <a:pt x="380974" y="414528"/>
                </a:lnTo>
                <a:lnTo>
                  <a:pt x="325399" y="256159"/>
                </a:lnTo>
                <a:lnTo>
                  <a:pt x="470916" y="158369"/>
                </a:lnTo>
                <a:lnTo>
                  <a:pt x="291045" y="158369"/>
                </a:lnTo>
                <a:lnTo>
                  <a:pt x="23545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/>
          <p:nvPr/>
        </p:nvSpPr>
        <p:spPr>
          <a:xfrm>
            <a:off x="1033780" y="2074403"/>
            <a:ext cx="9665335" cy="395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3975" rIns="0" bIns="0" anchor="t" anchorCtr="0">
            <a:noAutofit/>
          </a:bodyPr>
          <a:lstStyle/>
          <a:p>
            <a:pPr marL="520700" marR="30480" lvl="0" indent="-457833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E22600"/>
              </a:buClr>
              <a:buSzPts val="2400"/>
              <a:buFont typeface="Calibri"/>
              <a:buAutoNum type="arabicPeriod"/>
            </a:pPr>
            <a:r>
              <a:rPr lang="es-P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Ubicar los siguientes puntos en un sistema de coordenadas rectangulares,  indique el cuadrante al que pertenece cada punto.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29360" marR="0" lvl="0" indent="0" algn="l" rtl="0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None/>
            </a:pPr>
            <a:r>
              <a:rPr lang="es-PE" sz="2400" b="1">
                <a:solidFill>
                  <a:srgbClr val="E22600"/>
                </a:solidFill>
                <a:latin typeface="Calibri"/>
                <a:ea typeface="Calibri"/>
                <a:cs typeface="Calibri"/>
                <a:sym typeface="Calibri"/>
              </a:rPr>
              <a:t>(−2, 6)	(1, −1)	(5, 7)	(−6, 2)</a:t>
            </a:r>
            <a:endParaRPr sz="2400">
              <a:solidFill>
                <a:srgbClr val="E22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endParaRPr sz="19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marR="0" lvl="0" indent="-457833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E22600"/>
              </a:buClr>
              <a:buSzPts val="2400"/>
              <a:buFont typeface="Calibri"/>
              <a:buAutoNum type="arabicPeriod" startAt="2"/>
            </a:pPr>
            <a:r>
              <a:rPr lang="es-P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 siguiente ecuación, qué valores toma </a:t>
            </a:r>
            <a:r>
              <a:rPr lang="es-PE" sz="24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𝑥</a:t>
            </a:r>
            <a:r>
              <a:rPr lang="es-P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29360" marR="0" lvl="0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lang="es-PE" sz="2400">
                <a:solidFill>
                  <a:srgbClr val="E22600"/>
                </a:solidFill>
                <a:latin typeface="Cambria Math"/>
                <a:ea typeface="Cambria Math"/>
                <a:cs typeface="Cambria Math"/>
                <a:sym typeface="Cambria Math"/>
              </a:rPr>
              <a:t>𝒙</a:t>
            </a:r>
            <a:r>
              <a:rPr lang="es-PE" sz="2625" baseline="30000">
                <a:solidFill>
                  <a:srgbClr val="E22600"/>
                </a:solidFill>
                <a:latin typeface="Cambria Math"/>
                <a:ea typeface="Cambria Math"/>
                <a:cs typeface="Cambria Math"/>
                <a:sym typeface="Cambria Math"/>
              </a:rPr>
              <a:t>𝟐</a:t>
            </a:r>
            <a:r>
              <a:rPr lang="es-PE" sz="2400" b="1">
                <a:solidFill>
                  <a:srgbClr val="E22600"/>
                </a:solidFill>
                <a:latin typeface="Calibri"/>
                <a:ea typeface="Calibri"/>
                <a:cs typeface="Calibri"/>
                <a:sym typeface="Calibri"/>
              </a:rPr>
              <a:t>− 4</a:t>
            </a:r>
            <a:r>
              <a:rPr lang="es-PE" sz="2400" b="1">
                <a:solidFill>
                  <a:srgbClr val="E22600"/>
                </a:solidFill>
                <a:latin typeface="Cambria Math"/>
                <a:ea typeface="Cambria Math"/>
                <a:cs typeface="Cambria Math"/>
                <a:sym typeface="Cambria Math"/>
              </a:rPr>
              <a:t>𝑥 </a:t>
            </a:r>
            <a:r>
              <a:rPr lang="es-PE" sz="2400" b="1">
                <a:solidFill>
                  <a:srgbClr val="E22600"/>
                </a:solidFill>
                <a:latin typeface="Calibri"/>
                <a:ea typeface="Calibri"/>
                <a:cs typeface="Calibri"/>
                <a:sym typeface="Calibri"/>
              </a:rPr>
              <a:t>= 0</a:t>
            </a:r>
            <a:endParaRPr sz="2400">
              <a:solidFill>
                <a:srgbClr val="E22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marR="0" lvl="0" indent="-457833" algn="l" rtl="0">
              <a:lnSpc>
                <a:spcPct val="100000"/>
              </a:lnSpc>
              <a:spcBef>
                <a:spcPts val="1865"/>
              </a:spcBef>
              <a:spcAft>
                <a:spcPts val="0"/>
              </a:spcAft>
              <a:buClr>
                <a:srgbClr val="E22600"/>
              </a:buClr>
              <a:buSzPts val="2400"/>
              <a:buFont typeface="Calibri"/>
              <a:buAutoNum type="arabicPeriod" startAt="3"/>
            </a:pPr>
            <a:r>
              <a:rPr lang="es-P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el conjunto solución?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39190" marR="0" lvl="0" indent="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rPr lang="es-PE" sz="2400" b="1">
                <a:solidFill>
                  <a:srgbClr val="E226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-PE" sz="2400" b="1">
                <a:solidFill>
                  <a:srgbClr val="E22600"/>
                </a:solidFill>
                <a:latin typeface="Cambria Math"/>
                <a:ea typeface="Cambria Math"/>
                <a:cs typeface="Cambria Math"/>
                <a:sym typeface="Cambria Math"/>
              </a:rPr>
              <a:t>𝑥 </a:t>
            </a:r>
            <a:r>
              <a:rPr lang="es-PE" sz="2400" b="1">
                <a:solidFill>
                  <a:srgbClr val="E22600"/>
                </a:solidFill>
                <a:latin typeface="Calibri"/>
                <a:ea typeface="Calibri"/>
                <a:cs typeface="Calibri"/>
                <a:sym typeface="Calibri"/>
              </a:rPr>
              <a:t>− 6 ≥ 0</a:t>
            </a:r>
            <a:endParaRPr sz="2400">
              <a:solidFill>
                <a:srgbClr val="E22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6"/>
          <p:cNvSpPr txBox="1"/>
          <p:nvPr/>
        </p:nvSpPr>
        <p:spPr>
          <a:xfrm>
            <a:off x="990600" y="616852"/>
            <a:ext cx="105156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Saberes previos</a:t>
            </a:r>
            <a:endParaRPr/>
          </a:p>
        </p:txBody>
      </p:sp>
      <p:sp>
        <p:nvSpPr>
          <p:cNvPr id="128" name="Google Shape;128;p26"/>
          <p:cNvSpPr/>
          <p:nvPr/>
        </p:nvSpPr>
        <p:spPr>
          <a:xfrm>
            <a:off x="1156970" y="1277927"/>
            <a:ext cx="9875520" cy="0"/>
          </a:xfrm>
          <a:custGeom>
            <a:avLst/>
            <a:gdLst/>
            <a:ahLst/>
            <a:cxnLst/>
            <a:rect l="l" t="t" r="r" b="b"/>
            <a:pathLst>
              <a:path w="9875520" h="120000" extrusionOk="0">
                <a:moveTo>
                  <a:pt x="0" y="0"/>
                </a:moveTo>
                <a:lnTo>
                  <a:pt x="9875520" y="0"/>
                </a:lnTo>
              </a:path>
            </a:pathLst>
          </a:custGeom>
          <a:noFill/>
          <a:ln w="9525" cap="flat" cmpd="sng">
            <a:solidFill>
              <a:srgbClr val="ACC6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/>
          <p:nvPr/>
        </p:nvSpPr>
        <p:spPr>
          <a:xfrm>
            <a:off x="7527074" y="1937012"/>
            <a:ext cx="3088887" cy="343564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7"/>
          <p:cNvSpPr txBox="1"/>
          <p:nvPr/>
        </p:nvSpPr>
        <p:spPr>
          <a:xfrm>
            <a:off x="1158240" y="2171434"/>
            <a:ext cx="4843145" cy="232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508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finalizar </a:t>
            </a:r>
            <a:r>
              <a:rPr lang="es-PE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s-PE" sz="25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sesión</a:t>
            </a:r>
            <a:r>
              <a:rPr lang="es-PE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el  estudiante </a:t>
            </a:r>
            <a:r>
              <a:rPr lang="es-PE" sz="25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 y resuelve ejercicios de demonio y rango.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7"/>
          <p:cNvSpPr txBox="1"/>
          <p:nvPr/>
        </p:nvSpPr>
        <p:spPr>
          <a:xfrm>
            <a:off x="1002123" y="837717"/>
            <a:ext cx="105156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Logro de la sesión 	</a:t>
            </a:r>
            <a:endParaRPr/>
          </a:p>
        </p:txBody>
      </p:sp>
      <p:sp>
        <p:nvSpPr>
          <p:cNvPr id="136" name="Google Shape;136;p27"/>
          <p:cNvSpPr/>
          <p:nvPr/>
        </p:nvSpPr>
        <p:spPr>
          <a:xfrm>
            <a:off x="1158240" y="1485339"/>
            <a:ext cx="9875520" cy="0"/>
          </a:xfrm>
          <a:custGeom>
            <a:avLst/>
            <a:gdLst/>
            <a:ahLst/>
            <a:cxnLst/>
            <a:rect l="l" t="t" r="r" b="b"/>
            <a:pathLst>
              <a:path w="9875520" h="120000" extrusionOk="0">
                <a:moveTo>
                  <a:pt x="0" y="0"/>
                </a:moveTo>
                <a:lnTo>
                  <a:pt x="9875520" y="0"/>
                </a:lnTo>
              </a:path>
            </a:pathLst>
          </a:custGeom>
          <a:noFill/>
          <a:ln w="9525" cap="flat" cmpd="sng">
            <a:solidFill>
              <a:srgbClr val="ACC6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8"/>
          <p:cNvSpPr/>
          <p:nvPr/>
        </p:nvSpPr>
        <p:spPr>
          <a:xfrm>
            <a:off x="783956" y="1205796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 h="120000" extrusionOk="0">
                <a:moveTo>
                  <a:pt x="0" y="0"/>
                </a:moveTo>
                <a:lnTo>
                  <a:pt x="9966960" y="0"/>
                </a:lnTo>
              </a:path>
            </a:pathLst>
          </a:custGeom>
          <a:noFill/>
          <a:ln w="9525" cap="flat" cmpd="sng">
            <a:solidFill>
              <a:srgbClr val="ACC6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8"/>
          <p:cNvSpPr txBox="1"/>
          <p:nvPr/>
        </p:nvSpPr>
        <p:spPr>
          <a:xfrm>
            <a:off x="783956" y="1670003"/>
            <a:ext cx="10276008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función de </a:t>
            </a:r>
            <a:r>
              <a:rPr lang="es-PE" sz="2400">
                <a:solidFill>
                  <a:srgbClr val="E226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-PE" sz="2400">
                <a:solidFill>
                  <a:srgbClr val="7B1E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s-PE" sz="2400">
                <a:solidFill>
                  <a:srgbClr val="2847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400">
                <a:solidFill>
                  <a:srgbClr val="E226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s-PE" sz="2400">
                <a:solidFill>
                  <a:srgbClr val="28476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P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una relación que hace corresponder a cada elemento </a:t>
            </a:r>
            <a:r>
              <a:rPr lang="es-PE" sz="2400">
                <a:solidFill>
                  <a:srgbClr val="E22600"/>
                </a:solidFill>
                <a:latin typeface="Cambria Math"/>
                <a:ea typeface="Cambria Math"/>
                <a:cs typeface="Cambria Math"/>
                <a:sym typeface="Cambria Math"/>
              </a:rPr>
              <a:t>"𝑥" </a:t>
            </a:r>
            <a:r>
              <a:rPr lang="es-P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 conjunto </a:t>
            </a:r>
            <a:r>
              <a:rPr lang="es-PE" sz="2400">
                <a:solidFill>
                  <a:srgbClr val="E226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-PE" sz="2400">
                <a:solidFill>
                  <a:srgbClr val="7B1E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 más un elemento </a:t>
            </a:r>
            <a:r>
              <a:rPr lang="es-PE" sz="2400">
                <a:solidFill>
                  <a:srgbClr val="E22600"/>
                </a:solidFill>
                <a:latin typeface="Cambria Math"/>
                <a:ea typeface="Cambria Math"/>
                <a:cs typeface="Cambria Math"/>
                <a:sym typeface="Cambria Math"/>
              </a:rPr>
              <a:t>"𝑦" </a:t>
            </a:r>
            <a:r>
              <a:rPr lang="es-P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 conjunto </a:t>
            </a:r>
            <a:r>
              <a:rPr lang="es-PE" sz="2400">
                <a:solidFill>
                  <a:srgbClr val="E226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s-P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43" name="Google Shape;143;p28"/>
          <p:cNvSpPr/>
          <p:nvPr/>
        </p:nvSpPr>
        <p:spPr>
          <a:xfrm>
            <a:off x="3591052" y="2610346"/>
            <a:ext cx="5009895" cy="35128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8"/>
          <p:cNvSpPr/>
          <p:nvPr/>
        </p:nvSpPr>
        <p:spPr>
          <a:xfrm>
            <a:off x="569476" y="3429000"/>
            <a:ext cx="3002279" cy="2560320"/>
          </a:xfrm>
          <a:custGeom>
            <a:avLst/>
            <a:gdLst/>
            <a:ahLst/>
            <a:cxnLst/>
            <a:rect l="l" t="t" r="r" b="b"/>
            <a:pathLst>
              <a:path w="2941320" h="2560320" extrusionOk="0">
                <a:moveTo>
                  <a:pt x="2514600" y="0"/>
                </a:moveTo>
                <a:lnTo>
                  <a:pt x="426732" y="0"/>
                </a:lnTo>
                <a:lnTo>
                  <a:pt x="380236" y="2503"/>
                </a:lnTo>
                <a:lnTo>
                  <a:pt x="335189" y="9840"/>
                </a:lnTo>
                <a:lnTo>
                  <a:pt x="291853" y="21750"/>
                </a:lnTo>
                <a:lnTo>
                  <a:pt x="250488" y="37974"/>
                </a:lnTo>
                <a:lnTo>
                  <a:pt x="211354" y="58250"/>
                </a:lnTo>
                <a:lnTo>
                  <a:pt x="174711" y="82320"/>
                </a:lnTo>
                <a:lnTo>
                  <a:pt x="140820" y="109923"/>
                </a:lnTo>
                <a:lnTo>
                  <a:pt x="109942" y="140798"/>
                </a:lnTo>
                <a:lnTo>
                  <a:pt x="82335" y="174686"/>
                </a:lnTo>
                <a:lnTo>
                  <a:pt x="58262" y="211327"/>
                </a:lnTo>
                <a:lnTo>
                  <a:pt x="37982" y="250461"/>
                </a:lnTo>
                <a:lnTo>
                  <a:pt x="21755" y="291827"/>
                </a:lnTo>
                <a:lnTo>
                  <a:pt x="9842" y="335166"/>
                </a:lnTo>
                <a:lnTo>
                  <a:pt x="2504" y="380217"/>
                </a:lnTo>
                <a:lnTo>
                  <a:pt x="0" y="426720"/>
                </a:lnTo>
                <a:lnTo>
                  <a:pt x="0" y="2133600"/>
                </a:lnTo>
                <a:lnTo>
                  <a:pt x="2504" y="2180102"/>
                </a:lnTo>
                <a:lnTo>
                  <a:pt x="9842" y="2225153"/>
                </a:lnTo>
                <a:lnTo>
                  <a:pt x="21755" y="2268492"/>
                </a:lnTo>
                <a:lnTo>
                  <a:pt x="37982" y="2309858"/>
                </a:lnTo>
                <a:lnTo>
                  <a:pt x="58262" y="2348992"/>
                </a:lnTo>
                <a:lnTo>
                  <a:pt x="82335" y="2385633"/>
                </a:lnTo>
                <a:lnTo>
                  <a:pt x="109942" y="2419521"/>
                </a:lnTo>
                <a:lnTo>
                  <a:pt x="140820" y="2450396"/>
                </a:lnTo>
                <a:lnTo>
                  <a:pt x="174711" y="2477999"/>
                </a:lnTo>
                <a:lnTo>
                  <a:pt x="211354" y="2502069"/>
                </a:lnTo>
                <a:lnTo>
                  <a:pt x="250488" y="2522345"/>
                </a:lnTo>
                <a:lnTo>
                  <a:pt x="291853" y="2538569"/>
                </a:lnTo>
                <a:lnTo>
                  <a:pt x="335189" y="2550479"/>
                </a:lnTo>
                <a:lnTo>
                  <a:pt x="380236" y="2557816"/>
                </a:lnTo>
                <a:lnTo>
                  <a:pt x="426732" y="2560320"/>
                </a:lnTo>
                <a:lnTo>
                  <a:pt x="2514600" y="2560320"/>
                </a:lnTo>
                <a:lnTo>
                  <a:pt x="2561102" y="2557816"/>
                </a:lnTo>
                <a:lnTo>
                  <a:pt x="2606153" y="2550479"/>
                </a:lnTo>
                <a:lnTo>
                  <a:pt x="2649492" y="2538569"/>
                </a:lnTo>
                <a:lnTo>
                  <a:pt x="2690858" y="2522345"/>
                </a:lnTo>
                <a:lnTo>
                  <a:pt x="2729991" y="2502069"/>
                </a:lnTo>
                <a:lnTo>
                  <a:pt x="2766633" y="2477999"/>
                </a:lnTo>
                <a:lnTo>
                  <a:pt x="2800521" y="2450396"/>
                </a:lnTo>
                <a:lnTo>
                  <a:pt x="2831396" y="2419521"/>
                </a:lnTo>
                <a:lnTo>
                  <a:pt x="2858999" y="2385633"/>
                </a:lnTo>
                <a:lnTo>
                  <a:pt x="2883069" y="2348992"/>
                </a:lnTo>
                <a:lnTo>
                  <a:pt x="2903345" y="2309858"/>
                </a:lnTo>
                <a:lnTo>
                  <a:pt x="2919569" y="2268492"/>
                </a:lnTo>
                <a:lnTo>
                  <a:pt x="2931479" y="2225153"/>
                </a:lnTo>
                <a:lnTo>
                  <a:pt x="2938816" y="2180102"/>
                </a:lnTo>
                <a:lnTo>
                  <a:pt x="2941320" y="2133600"/>
                </a:lnTo>
                <a:lnTo>
                  <a:pt x="2941320" y="426720"/>
                </a:lnTo>
                <a:lnTo>
                  <a:pt x="2938816" y="380217"/>
                </a:lnTo>
                <a:lnTo>
                  <a:pt x="2931479" y="335166"/>
                </a:lnTo>
                <a:lnTo>
                  <a:pt x="2919569" y="291827"/>
                </a:lnTo>
                <a:lnTo>
                  <a:pt x="2903345" y="250461"/>
                </a:lnTo>
                <a:lnTo>
                  <a:pt x="2883069" y="211328"/>
                </a:lnTo>
                <a:lnTo>
                  <a:pt x="2858999" y="174686"/>
                </a:lnTo>
                <a:lnTo>
                  <a:pt x="2831396" y="140798"/>
                </a:lnTo>
                <a:lnTo>
                  <a:pt x="2800521" y="109923"/>
                </a:lnTo>
                <a:lnTo>
                  <a:pt x="2766633" y="82320"/>
                </a:lnTo>
                <a:lnTo>
                  <a:pt x="2729991" y="58250"/>
                </a:lnTo>
                <a:lnTo>
                  <a:pt x="2690858" y="37974"/>
                </a:lnTo>
                <a:lnTo>
                  <a:pt x="2649492" y="21750"/>
                </a:lnTo>
                <a:lnTo>
                  <a:pt x="2606153" y="9840"/>
                </a:lnTo>
                <a:lnTo>
                  <a:pt x="2561102" y="2503"/>
                </a:lnTo>
                <a:lnTo>
                  <a:pt x="2514600" y="0"/>
                </a:lnTo>
                <a:close/>
              </a:path>
            </a:pathLst>
          </a:custGeom>
          <a:solidFill>
            <a:srgbClr val="BCD2E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8"/>
          <p:cNvSpPr/>
          <p:nvPr/>
        </p:nvSpPr>
        <p:spPr>
          <a:xfrm>
            <a:off x="569476" y="3423146"/>
            <a:ext cx="2941320" cy="2560320"/>
          </a:xfrm>
          <a:custGeom>
            <a:avLst/>
            <a:gdLst/>
            <a:ahLst/>
            <a:cxnLst/>
            <a:rect l="l" t="t" r="r" b="b"/>
            <a:pathLst>
              <a:path w="2941320" h="2560320" extrusionOk="0">
                <a:moveTo>
                  <a:pt x="0" y="426720"/>
                </a:moveTo>
                <a:lnTo>
                  <a:pt x="2504" y="380217"/>
                </a:lnTo>
                <a:lnTo>
                  <a:pt x="9842" y="335166"/>
                </a:lnTo>
                <a:lnTo>
                  <a:pt x="21755" y="291827"/>
                </a:lnTo>
                <a:lnTo>
                  <a:pt x="37982" y="250461"/>
                </a:lnTo>
                <a:lnTo>
                  <a:pt x="58262" y="211327"/>
                </a:lnTo>
                <a:lnTo>
                  <a:pt x="82335" y="174686"/>
                </a:lnTo>
                <a:lnTo>
                  <a:pt x="109942" y="140798"/>
                </a:lnTo>
                <a:lnTo>
                  <a:pt x="140820" y="109923"/>
                </a:lnTo>
                <a:lnTo>
                  <a:pt x="174711" y="82320"/>
                </a:lnTo>
                <a:lnTo>
                  <a:pt x="211354" y="58250"/>
                </a:lnTo>
                <a:lnTo>
                  <a:pt x="250488" y="37974"/>
                </a:lnTo>
                <a:lnTo>
                  <a:pt x="291853" y="21750"/>
                </a:lnTo>
                <a:lnTo>
                  <a:pt x="335189" y="9840"/>
                </a:lnTo>
                <a:lnTo>
                  <a:pt x="380236" y="2503"/>
                </a:lnTo>
                <a:lnTo>
                  <a:pt x="426732" y="0"/>
                </a:lnTo>
                <a:lnTo>
                  <a:pt x="2514600" y="0"/>
                </a:lnTo>
                <a:lnTo>
                  <a:pt x="2561102" y="2503"/>
                </a:lnTo>
                <a:lnTo>
                  <a:pt x="2606153" y="9840"/>
                </a:lnTo>
                <a:lnTo>
                  <a:pt x="2649492" y="21750"/>
                </a:lnTo>
                <a:lnTo>
                  <a:pt x="2690858" y="37974"/>
                </a:lnTo>
                <a:lnTo>
                  <a:pt x="2729991" y="58250"/>
                </a:lnTo>
                <a:lnTo>
                  <a:pt x="2766633" y="82320"/>
                </a:lnTo>
                <a:lnTo>
                  <a:pt x="2800521" y="109923"/>
                </a:lnTo>
                <a:lnTo>
                  <a:pt x="2831396" y="140798"/>
                </a:lnTo>
                <a:lnTo>
                  <a:pt x="2858999" y="174686"/>
                </a:lnTo>
                <a:lnTo>
                  <a:pt x="2883069" y="211328"/>
                </a:lnTo>
                <a:lnTo>
                  <a:pt x="2903345" y="250461"/>
                </a:lnTo>
                <a:lnTo>
                  <a:pt x="2919569" y="291827"/>
                </a:lnTo>
                <a:lnTo>
                  <a:pt x="2931479" y="335166"/>
                </a:lnTo>
                <a:lnTo>
                  <a:pt x="2938816" y="380217"/>
                </a:lnTo>
                <a:lnTo>
                  <a:pt x="2941320" y="426720"/>
                </a:lnTo>
                <a:lnTo>
                  <a:pt x="2941320" y="2133600"/>
                </a:lnTo>
                <a:lnTo>
                  <a:pt x="2938816" y="2180102"/>
                </a:lnTo>
                <a:lnTo>
                  <a:pt x="2931479" y="2225153"/>
                </a:lnTo>
                <a:lnTo>
                  <a:pt x="2919569" y="2268492"/>
                </a:lnTo>
                <a:lnTo>
                  <a:pt x="2903345" y="2309858"/>
                </a:lnTo>
                <a:lnTo>
                  <a:pt x="2883069" y="2348992"/>
                </a:lnTo>
                <a:lnTo>
                  <a:pt x="2858999" y="2385633"/>
                </a:lnTo>
                <a:lnTo>
                  <a:pt x="2831396" y="2419521"/>
                </a:lnTo>
                <a:lnTo>
                  <a:pt x="2800521" y="2450396"/>
                </a:lnTo>
                <a:lnTo>
                  <a:pt x="2766633" y="2477999"/>
                </a:lnTo>
                <a:lnTo>
                  <a:pt x="2729991" y="2502069"/>
                </a:lnTo>
                <a:lnTo>
                  <a:pt x="2690858" y="2522345"/>
                </a:lnTo>
                <a:lnTo>
                  <a:pt x="2649492" y="2538569"/>
                </a:lnTo>
                <a:lnTo>
                  <a:pt x="2606153" y="2550479"/>
                </a:lnTo>
                <a:lnTo>
                  <a:pt x="2561102" y="2557816"/>
                </a:lnTo>
                <a:lnTo>
                  <a:pt x="2514600" y="2560320"/>
                </a:lnTo>
                <a:lnTo>
                  <a:pt x="426732" y="2560320"/>
                </a:lnTo>
                <a:lnTo>
                  <a:pt x="380236" y="2557816"/>
                </a:lnTo>
                <a:lnTo>
                  <a:pt x="335189" y="2550479"/>
                </a:lnTo>
                <a:lnTo>
                  <a:pt x="291853" y="2538569"/>
                </a:lnTo>
                <a:lnTo>
                  <a:pt x="250488" y="2522345"/>
                </a:lnTo>
                <a:lnTo>
                  <a:pt x="211354" y="2502069"/>
                </a:lnTo>
                <a:lnTo>
                  <a:pt x="174711" y="2477999"/>
                </a:lnTo>
                <a:lnTo>
                  <a:pt x="140820" y="2450396"/>
                </a:lnTo>
                <a:lnTo>
                  <a:pt x="109942" y="2419521"/>
                </a:lnTo>
                <a:lnTo>
                  <a:pt x="82335" y="2385633"/>
                </a:lnTo>
                <a:lnTo>
                  <a:pt x="58262" y="2348992"/>
                </a:lnTo>
                <a:lnTo>
                  <a:pt x="37982" y="2309858"/>
                </a:lnTo>
                <a:lnTo>
                  <a:pt x="21755" y="2268492"/>
                </a:lnTo>
                <a:lnTo>
                  <a:pt x="9842" y="2225153"/>
                </a:lnTo>
                <a:lnTo>
                  <a:pt x="2504" y="2180102"/>
                </a:lnTo>
                <a:lnTo>
                  <a:pt x="0" y="2133600"/>
                </a:lnTo>
                <a:lnTo>
                  <a:pt x="0" y="426720"/>
                </a:lnTo>
                <a:close/>
              </a:path>
            </a:pathLst>
          </a:custGeom>
          <a:noFill/>
          <a:ln w="15225" cap="flat" cmpd="sng">
            <a:solidFill>
              <a:srgbClr val="5812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8"/>
          <p:cNvSpPr/>
          <p:nvPr/>
        </p:nvSpPr>
        <p:spPr>
          <a:xfrm>
            <a:off x="8806630" y="3423146"/>
            <a:ext cx="3169920" cy="2560320"/>
          </a:xfrm>
          <a:custGeom>
            <a:avLst/>
            <a:gdLst/>
            <a:ahLst/>
            <a:cxnLst/>
            <a:rect l="l" t="t" r="r" b="b"/>
            <a:pathLst>
              <a:path w="3169920" h="2560320" extrusionOk="0">
                <a:moveTo>
                  <a:pt x="2743200" y="0"/>
                </a:moveTo>
                <a:lnTo>
                  <a:pt x="426720" y="0"/>
                </a:lnTo>
                <a:lnTo>
                  <a:pt x="380217" y="2503"/>
                </a:lnTo>
                <a:lnTo>
                  <a:pt x="335166" y="9840"/>
                </a:lnTo>
                <a:lnTo>
                  <a:pt x="291827" y="21750"/>
                </a:lnTo>
                <a:lnTo>
                  <a:pt x="250461" y="37974"/>
                </a:lnTo>
                <a:lnTo>
                  <a:pt x="211328" y="58250"/>
                </a:lnTo>
                <a:lnTo>
                  <a:pt x="174686" y="82320"/>
                </a:lnTo>
                <a:lnTo>
                  <a:pt x="140798" y="109923"/>
                </a:lnTo>
                <a:lnTo>
                  <a:pt x="109923" y="140798"/>
                </a:lnTo>
                <a:lnTo>
                  <a:pt x="82320" y="174686"/>
                </a:lnTo>
                <a:lnTo>
                  <a:pt x="58250" y="211327"/>
                </a:lnTo>
                <a:lnTo>
                  <a:pt x="37974" y="250461"/>
                </a:lnTo>
                <a:lnTo>
                  <a:pt x="21750" y="291827"/>
                </a:lnTo>
                <a:lnTo>
                  <a:pt x="9840" y="335166"/>
                </a:lnTo>
                <a:lnTo>
                  <a:pt x="2503" y="380217"/>
                </a:lnTo>
                <a:lnTo>
                  <a:pt x="0" y="426720"/>
                </a:lnTo>
                <a:lnTo>
                  <a:pt x="0" y="2133600"/>
                </a:lnTo>
                <a:lnTo>
                  <a:pt x="2503" y="2180102"/>
                </a:lnTo>
                <a:lnTo>
                  <a:pt x="9840" y="2225153"/>
                </a:lnTo>
                <a:lnTo>
                  <a:pt x="21750" y="2268492"/>
                </a:lnTo>
                <a:lnTo>
                  <a:pt x="37974" y="2309858"/>
                </a:lnTo>
                <a:lnTo>
                  <a:pt x="58250" y="2348992"/>
                </a:lnTo>
                <a:lnTo>
                  <a:pt x="82320" y="2385633"/>
                </a:lnTo>
                <a:lnTo>
                  <a:pt x="109923" y="2419521"/>
                </a:lnTo>
                <a:lnTo>
                  <a:pt x="140798" y="2450396"/>
                </a:lnTo>
                <a:lnTo>
                  <a:pt x="174686" y="2477999"/>
                </a:lnTo>
                <a:lnTo>
                  <a:pt x="211328" y="2502069"/>
                </a:lnTo>
                <a:lnTo>
                  <a:pt x="250461" y="2522345"/>
                </a:lnTo>
                <a:lnTo>
                  <a:pt x="291827" y="2538569"/>
                </a:lnTo>
                <a:lnTo>
                  <a:pt x="335166" y="2550479"/>
                </a:lnTo>
                <a:lnTo>
                  <a:pt x="380217" y="2557816"/>
                </a:lnTo>
                <a:lnTo>
                  <a:pt x="426720" y="2560320"/>
                </a:lnTo>
                <a:lnTo>
                  <a:pt x="2743200" y="2560320"/>
                </a:lnTo>
                <a:lnTo>
                  <a:pt x="2789702" y="2557816"/>
                </a:lnTo>
                <a:lnTo>
                  <a:pt x="2834753" y="2550479"/>
                </a:lnTo>
                <a:lnTo>
                  <a:pt x="2878092" y="2538569"/>
                </a:lnTo>
                <a:lnTo>
                  <a:pt x="2919458" y="2522345"/>
                </a:lnTo>
                <a:lnTo>
                  <a:pt x="2958591" y="2502069"/>
                </a:lnTo>
                <a:lnTo>
                  <a:pt x="2995233" y="2477999"/>
                </a:lnTo>
                <a:lnTo>
                  <a:pt x="3029121" y="2450396"/>
                </a:lnTo>
                <a:lnTo>
                  <a:pt x="3059996" y="2419521"/>
                </a:lnTo>
                <a:lnTo>
                  <a:pt x="3087599" y="2385633"/>
                </a:lnTo>
                <a:lnTo>
                  <a:pt x="3111669" y="2348992"/>
                </a:lnTo>
                <a:lnTo>
                  <a:pt x="3131945" y="2309858"/>
                </a:lnTo>
                <a:lnTo>
                  <a:pt x="3148169" y="2268492"/>
                </a:lnTo>
                <a:lnTo>
                  <a:pt x="3160079" y="2225153"/>
                </a:lnTo>
                <a:lnTo>
                  <a:pt x="3167416" y="2180102"/>
                </a:lnTo>
                <a:lnTo>
                  <a:pt x="3169920" y="2133600"/>
                </a:lnTo>
                <a:lnTo>
                  <a:pt x="3169920" y="426720"/>
                </a:lnTo>
                <a:lnTo>
                  <a:pt x="3167416" y="380217"/>
                </a:lnTo>
                <a:lnTo>
                  <a:pt x="3160079" y="335166"/>
                </a:lnTo>
                <a:lnTo>
                  <a:pt x="3148169" y="291827"/>
                </a:lnTo>
                <a:lnTo>
                  <a:pt x="3131945" y="250461"/>
                </a:lnTo>
                <a:lnTo>
                  <a:pt x="3111669" y="211328"/>
                </a:lnTo>
                <a:lnTo>
                  <a:pt x="3087599" y="174686"/>
                </a:lnTo>
                <a:lnTo>
                  <a:pt x="3059996" y="140798"/>
                </a:lnTo>
                <a:lnTo>
                  <a:pt x="3029121" y="109923"/>
                </a:lnTo>
                <a:lnTo>
                  <a:pt x="2995233" y="82320"/>
                </a:lnTo>
                <a:lnTo>
                  <a:pt x="2958591" y="58250"/>
                </a:lnTo>
                <a:lnTo>
                  <a:pt x="2919458" y="37974"/>
                </a:lnTo>
                <a:lnTo>
                  <a:pt x="2878092" y="21750"/>
                </a:lnTo>
                <a:lnTo>
                  <a:pt x="2834753" y="9840"/>
                </a:lnTo>
                <a:lnTo>
                  <a:pt x="2789702" y="2503"/>
                </a:lnTo>
                <a:lnTo>
                  <a:pt x="2743200" y="0"/>
                </a:lnTo>
                <a:close/>
              </a:path>
            </a:pathLst>
          </a:custGeom>
          <a:solidFill>
            <a:srgbClr val="BCD2E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8"/>
          <p:cNvSpPr/>
          <p:nvPr/>
        </p:nvSpPr>
        <p:spPr>
          <a:xfrm>
            <a:off x="8806630" y="3423146"/>
            <a:ext cx="3169920" cy="2560320"/>
          </a:xfrm>
          <a:custGeom>
            <a:avLst/>
            <a:gdLst/>
            <a:ahLst/>
            <a:cxnLst/>
            <a:rect l="l" t="t" r="r" b="b"/>
            <a:pathLst>
              <a:path w="3169920" h="2560320" extrusionOk="0">
                <a:moveTo>
                  <a:pt x="0" y="426720"/>
                </a:moveTo>
                <a:lnTo>
                  <a:pt x="2503" y="380217"/>
                </a:lnTo>
                <a:lnTo>
                  <a:pt x="9840" y="335166"/>
                </a:lnTo>
                <a:lnTo>
                  <a:pt x="21750" y="291827"/>
                </a:lnTo>
                <a:lnTo>
                  <a:pt x="37974" y="250461"/>
                </a:lnTo>
                <a:lnTo>
                  <a:pt x="58250" y="211327"/>
                </a:lnTo>
                <a:lnTo>
                  <a:pt x="82320" y="174686"/>
                </a:lnTo>
                <a:lnTo>
                  <a:pt x="109923" y="140798"/>
                </a:lnTo>
                <a:lnTo>
                  <a:pt x="140798" y="109923"/>
                </a:lnTo>
                <a:lnTo>
                  <a:pt x="174686" y="82320"/>
                </a:lnTo>
                <a:lnTo>
                  <a:pt x="211328" y="58250"/>
                </a:lnTo>
                <a:lnTo>
                  <a:pt x="250461" y="37974"/>
                </a:lnTo>
                <a:lnTo>
                  <a:pt x="291827" y="21750"/>
                </a:lnTo>
                <a:lnTo>
                  <a:pt x="335166" y="9840"/>
                </a:lnTo>
                <a:lnTo>
                  <a:pt x="380217" y="2503"/>
                </a:lnTo>
                <a:lnTo>
                  <a:pt x="426720" y="0"/>
                </a:lnTo>
                <a:lnTo>
                  <a:pt x="2743200" y="0"/>
                </a:lnTo>
                <a:lnTo>
                  <a:pt x="2789702" y="2503"/>
                </a:lnTo>
                <a:lnTo>
                  <a:pt x="2834753" y="9840"/>
                </a:lnTo>
                <a:lnTo>
                  <a:pt x="2878092" y="21750"/>
                </a:lnTo>
                <a:lnTo>
                  <a:pt x="2919458" y="37974"/>
                </a:lnTo>
                <a:lnTo>
                  <a:pt x="2958591" y="58250"/>
                </a:lnTo>
                <a:lnTo>
                  <a:pt x="2995233" y="82320"/>
                </a:lnTo>
                <a:lnTo>
                  <a:pt x="3029121" y="109923"/>
                </a:lnTo>
                <a:lnTo>
                  <a:pt x="3059996" y="140798"/>
                </a:lnTo>
                <a:lnTo>
                  <a:pt x="3087599" y="174686"/>
                </a:lnTo>
                <a:lnTo>
                  <a:pt x="3111669" y="211328"/>
                </a:lnTo>
                <a:lnTo>
                  <a:pt x="3131945" y="250461"/>
                </a:lnTo>
                <a:lnTo>
                  <a:pt x="3148169" y="291827"/>
                </a:lnTo>
                <a:lnTo>
                  <a:pt x="3160079" y="335166"/>
                </a:lnTo>
                <a:lnTo>
                  <a:pt x="3167416" y="380217"/>
                </a:lnTo>
                <a:lnTo>
                  <a:pt x="3169920" y="426720"/>
                </a:lnTo>
                <a:lnTo>
                  <a:pt x="3169920" y="2133600"/>
                </a:lnTo>
                <a:lnTo>
                  <a:pt x="3167416" y="2180102"/>
                </a:lnTo>
                <a:lnTo>
                  <a:pt x="3160079" y="2225153"/>
                </a:lnTo>
                <a:lnTo>
                  <a:pt x="3148169" y="2268492"/>
                </a:lnTo>
                <a:lnTo>
                  <a:pt x="3131945" y="2309858"/>
                </a:lnTo>
                <a:lnTo>
                  <a:pt x="3111669" y="2348992"/>
                </a:lnTo>
                <a:lnTo>
                  <a:pt x="3087599" y="2385633"/>
                </a:lnTo>
                <a:lnTo>
                  <a:pt x="3059996" y="2419521"/>
                </a:lnTo>
                <a:lnTo>
                  <a:pt x="3029121" y="2450396"/>
                </a:lnTo>
                <a:lnTo>
                  <a:pt x="2995233" y="2477999"/>
                </a:lnTo>
                <a:lnTo>
                  <a:pt x="2958591" y="2502069"/>
                </a:lnTo>
                <a:lnTo>
                  <a:pt x="2919458" y="2522345"/>
                </a:lnTo>
                <a:lnTo>
                  <a:pt x="2878092" y="2538569"/>
                </a:lnTo>
                <a:lnTo>
                  <a:pt x="2834753" y="2550479"/>
                </a:lnTo>
                <a:lnTo>
                  <a:pt x="2789702" y="2557816"/>
                </a:lnTo>
                <a:lnTo>
                  <a:pt x="2743200" y="2560320"/>
                </a:lnTo>
                <a:lnTo>
                  <a:pt x="426720" y="2560320"/>
                </a:lnTo>
                <a:lnTo>
                  <a:pt x="380217" y="2557816"/>
                </a:lnTo>
                <a:lnTo>
                  <a:pt x="335166" y="2550479"/>
                </a:lnTo>
                <a:lnTo>
                  <a:pt x="291827" y="2538569"/>
                </a:lnTo>
                <a:lnTo>
                  <a:pt x="250461" y="2522345"/>
                </a:lnTo>
                <a:lnTo>
                  <a:pt x="211328" y="2502069"/>
                </a:lnTo>
                <a:lnTo>
                  <a:pt x="174686" y="2477999"/>
                </a:lnTo>
                <a:lnTo>
                  <a:pt x="140798" y="2450396"/>
                </a:lnTo>
                <a:lnTo>
                  <a:pt x="109923" y="2419521"/>
                </a:lnTo>
                <a:lnTo>
                  <a:pt x="82320" y="2385633"/>
                </a:lnTo>
                <a:lnTo>
                  <a:pt x="58250" y="2348992"/>
                </a:lnTo>
                <a:lnTo>
                  <a:pt x="37974" y="2309858"/>
                </a:lnTo>
                <a:lnTo>
                  <a:pt x="21750" y="2268492"/>
                </a:lnTo>
                <a:lnTo>
                  <a:pt x="9840" y="2225153"/>
                </a:lnTo>
                <a:lnTo>
                  <a:pt x="2503" y="2180102"/>
                </a:lnTo>
                <a:lnTo>
                  <a:pt x="0" y="2133600"/>
                </a:lnTo>
                <a:lnTo>
                  <a:pt x="0" y="426720"/>
                </a:lnTo>
                <a:close/>
              </a:path>
            </a:pathLst>
          </a:custGeom>
          <a:noFill/>
          <a:ln w="15225" cap="flat" cmpd="sng">
            <a:solidFill>
              <a:srgbClr val="5812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8"/>
          <p:cNvSpPr txBox="1"/>
          <p:nvPr/>
        </p:nvSpPr>
        <p:spPr>
          <a:xfrm>
            <a:off x="8990013" y="3654795"/>
            <a:ext cx="2762885" cy="187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5080" lvl="0" indent="0" algn="just" rtl="0">
              <a:lnSpc>
                <a:spcPct val="120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700">
                <a:solidFill>
                  <a:srgbClr val="E22600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s-PE" sz="1700" b="1">
                <a:solidFill>
                  <a:srgbClr val="E22600"/>
                </a:solidFill>
                <a:latin typeface="Calibri"/>
                <a:ea typeface="Calibri"/>
                <a:cs typeface="Calibri"/>
                <a:sym typeface="Calibri"/>
              </a:rPr>
              <a:t>dominio de una función </a:t>
            </a:r>
            <a:r>
              <a:rPr lang="es-PE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el  conjunto de valores reales que  puede tomar "𝒙"</a:t>
            </a:r>
            <a:r>
              <a:rPr lang="es-PE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PE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al conjunto de valores reales que puede tomar "𝒚" se le denomina </a:t>
            </a:r>
            <a:r>
              <a:rPr lang="es-PE" sz="1700" b="1">
                <a:solidFill>
                  <a:srgbClr val="E22600"/>
                </a:solidFill>
                <a:latin typeface="Calibri"/>
                <a:ea typeface="Calibri"/>
                <a:cs typeface="Calibri"/>
                <a:sym typeface="Calibri"/>
              </a:rPr>
              <a:t>rango  de la función</a:t>
            </a:r>
            <a:r>
              <a:rPr lang="es-PE" sz="1700">
                <a:solidFill>
                  <a:srgbClr val="2B2B07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8"/>
          <p:cNvSpPr txBox="1"/>
          <p:nvPr/>
        </p:nvSpPr>
        <p:spPr>
          <a:xfrm>
            <a:off x="783956" y="439557"/>
            <a:ext cx="631353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Definición de función</a:t>
            </a:r>
            <a:endParaRPr/>
          </a:p>
        </p:txBody>
      </p:sp>
      <p:sp>
        <p:nvSpPr>
          <p:cNvPr id="150" name="Google Shape;150;p28"/>
          <p:cNvSpPr txBox="1"/>
          <p:nvPr/>
        </p:nvSpPr>
        <p:spPr>
          <a:xfrm>
            <a:off x="683393" y="3766235"/>
            <a:ext cx="2827403" cy="1652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5080" lvl="0" indent="0" algn="just" rtl="0">
              <a:lnSpc>
                <a:spcPct val="120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notación de una función es </a:t>
            </a:r>
            <a:r>
              <a:rPr lang="es-PE" sz="1800" i="1">
                <a:solidFill>
                  <a:srgbClr val="E22600"/>
                </a:solidFill>
                <a:latin typeface="Calibri"/>
                <a:ea typeface="Calibri"/>
                <a:cs typeface="Calibri"/>
                <a:sym typeface="Calibri"/>
              </a:rPr>
              <a:t>y = f(x) </a:t>
            </a:r>
            <a:r>
              <a:rPr lang="es-P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se lee </a:t>
            </a:r>
            <a:r>
              <a:rPr lang="es-PE" sz="1800" b="1">
                <a:solidFill>
                  <a:srgbClr val="E22600"/>
                </a:solidFill>
                <a:latin typeface="Calibri"/>
                <a:ea typeface="Calibri"/>
                <a:cs typeface="Calibri"/>
                <a:sym typeface="Calibri"/>
              </a:rPr>
              <a:t>“y” </a:t>
            </a:r>
            <a:r>
              <a:rPr lang="es-P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igual a </a:t>
            </a:r>
            <a:r>
              <a:rPr lang="es-PE" sz="1800" b="1" i="1">
                <a:solidFill>
                  <a:srgbClr val="E22600"/>
                </a:solidFill>
                <a:latin typeface="Calibri"/>
                <a:ea typeface="Calibri"/>
                <a:cs typeface="Calibri"/>
                <a:sym typeface="Calibri"/>
              </a:rPr>
              <a:t>f de "𝒙", </a:t>
            </a:r>
            <a:r>
              <a:rPr lang="es-P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</a:t>
            </a:r>
            <a:r>
              <a:rPr lang="es-PE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1800" b="1">
                <a:solidFill>
                  <a:srgbClr val="E22600"/>
                </a:solidFill>
                <a:latin typeface="Calibri"/>
                <a:ea typeface="Calibri"/>
                <a:cs typeface="Calibri"/>
                <a:sym typeface="Calibri"/>
              </a:rPr>
              <a:t>“x” </a:t>
            </a:r>
            <a:r>
              <a:rPr lang="es-P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la variable independiente e </a:t>
            </a:r>
            <a:r>
              <a:rPr lang="es-PE" sz="1800" b="1">
                <a:solidFill>
                  <a:srgbClr val="E22600"/>
                </a:solidFill>
                <a:latin typeface="Calibri"/>
                <a:ea typeface="Calibri"/>
                <a:cs typeface="Calibri"/>
                <a:sym typeface="Calibri"/>
              </a:rPr>
              <a:t>“y”</a:t>
            </a:r>
            <a:r>
              <a:rPr lang="es-P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variable dependiente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/>
          <p:nvPr/>
        </p:nvSpPr>
        <p:spPr>
          <a:xfrm>
            <a:off x="733030" y="1600704"/>
            <a:ext cx="11458970" cy="467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469900" marR="0" lvl="0" indent="-457833" algn="l" rtl="0">
              <a:lnSpc>
                <a:spcPct val="84958"/>
              </a:lnSpc>
              <a:spcBef>
                <a:spcPts val="0"/>
              </a:spcBef>
              <a:spcAft>
                <a:spcPts val="0"/>
              </a:spcAft>
              <a:buClr>
                <a:srgbClr val="E22600"/>
              </a:buClr>
              <a:buSzPts val="2400"/>
              <a:buFont typeface="Calibri"/>
              <a:buAutoNum type="arabicPeriod"/>
            </a:pPr>
            <a:r>
              <a:rPr lang="es-PE" sz="2400" b="1">
                <a:solidFill>
                  <a:srgbClr val="E22600"/>
                </a:solidFill>
                <a:latin typeface="Calibri"/>
                <a:ea typeface="Calibri"/>
                <a:cs typeface="Calibri"/>
                <a:sym typeface="Calibri"/>
              </a:rPr>
              <a:t>Verbal (con palabras):</a:t>
            </a:r>
            <a:endParaRPr sz="2400">
              <a:solidFill>
                <a:srgbClr val="E22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6088" marR="0" lvl="0" indent="0" algn="l" rtl="0">
              <a:lnSpc>
                <a:spcPct val="84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demanda de un producto dependerá de su precio y de los precios de la competencia.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9900" marR="0" lvl="0" indent="-45783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2600"/>
              </a:buClr>
              <a:buSzPts val="2400"/>
              <a:buFont typeface="Calibri"/>
              <a:buAutoNum type="arabicPeriod" startAt="2"/>
            </a:pPr>
            <a:r>
              <a:rPr lang="es-PE" sz="2400" b="1">
                <a:solidFill>
                  <a:srgbClr val="E22600"/>
                </a:solidFill>
                <a:latin typeface="Calibri"/>
                <a:ea typeface="Calibri"/>
                <a:cs typeface="Calibri"/>
                <a:sym typeface="Calibri"/>
              </a:rPr>
              <a:t>Algebraica (fórmula explícita):</a:t>
            </a:r>
            <a:endParaRPr sz="2400">
              <a:solidFill>
                <a:srgbClr val="E22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6088" marR="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s-P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una formula: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6088" marR="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6088" marR="0" lvl="0" indent="0" algn="l" rtl="0">
              <a:lnSpc>
                <a:spcPct val="85208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s-P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= 100q + 1500,</a:t>
            </a:r>
            <a:endParaRPr/>
          </a:p>
          <a:p>
            <a:pPr marL="446088" marR="0" lvl="0" indent="0" algn="l" rtl="0">
              <a:lnSpc>
                <a:spcPct val="84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 C representa los costos de cierta empresa, que dependen de los artículos </a:t>
            </a:r>
            <a:r>
              <a:rPr lang="es-PE" sz="2400">
                <a:solidFill>
                  <a:srgbClr val="E22600"/>
                </a:solidFill>
                <a:latin typeface="Calibri"/>
                <a:ea typeface="Calibri"/>
                <a:cs typeface="Calibri"/>
                <a:sym typeface="Calibri"/>
              </a:rPr>
              <a:t>(q)</a:t>
            </a:r>
            <a:r>
              <a:rPr lang="es-P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se quieran producir.</a:t>
            </a:r>
            <a:endParaRPr/>
          </a:p>
          <a:p>
            <a:pPr marL="62864" marR="0" lvl="0" indent="0" algn="l" rtl="0">
              <a:lnSpc>
                <a:spcPct val="8958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847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864" marR="0" lvl="0" indent="0" algn="l" rtl="0">
              <a:lnSpc>
                <a:spcPct val="8958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847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s-PE" sz="2400" b="1">
                <a:solidFill>
                  <a:srgbClr val="E22600"/>
                </a:solidFill>
                <a:latin typeface="Calibri"/>
                <a:ea typeface="Calibri"/>
                <a:cs typeface="Calibri"/>
                <a:sym typeface="Calibri"/>
              </a:rPr>
              <a:t>3. Conjunto de Pares Ordenados:</a:t>
            </a:r>
            <a:endParaRPr sz="2400">
              <a:solidFill>
                <a:srgbClr val="E22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7188" marR="0" lvl="0" indent="0" algn="l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s-PE" sz="2400">
                <a:solidFill>
                  <a:srgbClr val="E22600"/>
                </a:solidFill>
                <a:latin typeface="Calibri"/>
                <a:ea typeface="Calibri"/>
                <a:cs typeface="Calibri"/>
                <a:sym typeface="Calibri"/>
              </a:rPr>
              <a:t>𝑓 = </a:t>
            </a:r>
            <a:r>
              <a:rPr lang="es-P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{(3, 2);  (0, −1);  (−3,4); (5, −2) (1, 5)}</a:t>
            </a:r>
            <a:endParaRPr/>
          </a:p>
          <a:p>
            <a:pPr marL="62864" marR="0" lvl="0" indent="0" algn="l" rtl="0">
              <a:lnSpc>
                <a:spcPct val="119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>
                <a:solidFill>
                  <a:srgbClr val="284764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71195" marR="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9"/>
          <p:cNvSpPr txBox="1"/>
          <p:nvPr/>
        </p:nvSpPr>
        <p:spPr>
          <a:xfrm>
            <a:off x="737920" y="538947"/>
            <a:ext cx="105156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Formas de representar una función</a:t>
            </a:r>
            <a:endParaRPr/>
          </a:p>
        </p:txBody>
      </p:sp>
      <p:sp>
        <p:nvSpPr>
          <p:cNvPr id="157" name="Google Shape;157;p29"/>
          <p:cNvSpPr/>
          <p:nvPr/>
        </p:nvSpPr>
        <p:spPr>
          <a:xfrm>
            <a:off x="938480" y="1184958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 h="120000" extrusionOk="0">
                <a:moveTo>
                  <a:pt x="0" y="0"/>
                </a:moveTo>
                <a:lnTo>
                  <a:pt x="9966960" y="0"/>
                </a:lnTo>
              </a:path>
            </a:pathLst>
          </a:custGeom>
          <a:noFill/>
          <a:ln w="9525" cap="flat" cmpd="sng">
            <a:solidFill>
              <a:srgbClr val="ACC6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/>
          <p:nvPr/>
        </p:nvSpPr>
        <p:spPr>
          <a:xfrm>
            <a:off x="1084580" y="1784714"/>
            <a:ext cx="2605405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 b="1">
                <a:solidFill>
                  <a:srgbClr val="E22600"/>
                </a:solidFill>
                <a:latin typeface="Calibri"/>
                <a:ea typeface="Calibri"/>
                <a:cs typeface="Calibri"/>
                <a:sym typeface="Calibri"/>
              </a:rPr>
              <a:t>4.	Diagrama Sagital</a:t>
            </a:r>
            <a:endParaRPr sz="2400">
              <a:solidFill>
                <a:srgbClr val="E22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30"/>
          <p:cNvSpPr txBox="1"/>
          <p:nvPr/>
        </p:nvSpPr>
        <p:spPr>
          <a:xfrm>
            <a:off x="1169034" y="4319900"/>
            <a:ext cx="2436495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 b="1">
                <a:solidFill>
                  <a:srgbClr val="E22600"/>
                </a:solidFill>
                <a:latin typeface="Calibri"/>
                <a:ea typeface="Calibri"/>
                <a:cs typeface="Calibri"/>
                <a:sym typeface="Calibri"/>
              </a:rPr>
              <a:t>5.	Visual (gráfica):</a:t>
            </a:r>
            <a:endParaRPr sz="2400">
              <a:solidFill>
                <a:srgbClr val="E22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30"/>
          <p:cNvSpPr/>
          <p:nvPr/>
        </p:nvSpPr>
        <p:spPr>
          <a:xfrm>
            <a:off x="5984121" y="4784598"/>
            <a:ext cx="0" cy="1527810"/>
          </a:xfrm>
          <a:custGeom>
            <a:avLst/>
            <a:gdLst/>
            <a:ahLst/>
            <a:cxnLst/>
            <a:rect l="l" t="t" r="r" b="b"/>
            <a:pathLst>
              <a:path w="120000" h="1527810" extrusionOk="0">
                <a:moveTo>
                  <a:pt x="0" y="0"/>
                </a:moveTo>
                <a:lnTo>
                  <a:pt x="0" y="1527670"/>
                </a:lnTo>
              </a:path>
            </a:pathLst>
          </a:custGeom>
          <a:noFill/>
          <a:ln w="28950" cap="flat" cmpd="sng">
            <a:solidFill>
              <a:srgbClr val="2847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30"/>
          <p:cNvSpPr/>
          <p:nvPr/>
        </p:nvSpPr>
        <p:spPr>
          <a:xfrm>
            <a:off x="5134038" y="5591966"/>
            <a:ext cx="1707514" cy="0"/>
          </a:xfrm>
          <a:custGeom>
            <a:avLst/>
            <a:gdLst/>
            <a:ahLst/>
            <a:cxnLst/>
            <a:rect l="l" t="t" r="r" b="b"/>
            <a:pathLst>
              <a:path w="1707514" h="120000" extrusionOk="0">
                <a:moveTo>
                  <a:pt x="0" y="0"/>
                </a:moveTo>
                <a:lnTo>
                  <a:pt x="1707515" y="0"/>
                </a:lnTo>
              </a:path>
            </a:pathLst>
          </a:custGeom>
          <a:noFill/>
          <a:ln w="28950" cap="flat" cmpd="sng">
            <a:solidFill>
              <a:srgbClr val="2847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0"/>
          <p:cNvSpPr/>
          <p:nvPr/>
        </p:nvSpPr>
        <p:spPr>
          <a:xfrm>
            <a:off x="5289930" y="4991651"/>
            <a:ext cx="1262380" cy="884555"/>
          </a:xfrm>
          <a:custGeom>
            <a:avLst/>
            <a:gdLst/>
            <a:ahLst/>
            <a:cxnLst/>
            <a:rect l="l" t="t" r="r" b="b"/>
            <a:pathLst>
              <a:path w="1262379" h="884554" extrusionOk="0">
                <a:moveTo>
                  <a:pt x="0" y="677855"/>
                </a:moveTo>
                <a:lnTo>
                  <a:pt x="5713" y="615292"/>
                </a:lnTo>
                <a:lnTo>
                  <a:pt x="11552" y="553202"/>
                </a:lnTo>
                <a:lnTo>
                  <a:pt x="17641" y="492061"/>
                </a:lnTo>
                <a:lnTo>
                  <a:pt x="24105" y="432344"/>
                </a:lnTo>
                <a:lnTo>
                  <a:pt x="31070" y="374528"/>
                </a:lnTo>
                <a:lnTo>
                  <a:pt x="38661" y="319087"/>
                </a:lnTo>
                <a:lnTo>
                  <a:pt x="47003" y="266498"/>
                </a:lnTo>
                <a:lnTo>
                  <a:pt x="56221" y="217236"/>
                </a:lnTo>
                <a:lnTo>
                  <a:pt x="66440" y="171776"/>
                </a:lnTo>
                <a:lnTo>
                  <a:pt x="77786" y="130596"/>
                </a:lnTo>
                <a:lnTo>
                  <a:pt x="90384" y="94169"/>
                </a:lnTo>
                <a:lnTo>
                  <a:pt x="119834" y="37482"/>
                </a:lnTo>
                <a:lnTo>
                  <a:pt x="155793" y="5519"/>
                </a:lnTo>
                <a:lnTo>
                  <a:pt x="176527" y="0"/>
                </a:lnTo>
                <a:lnTo>
                  <a:pt x="199262" y="2088"/>
                </a:lnTo>
                <a:lnTo>
                  <a:pt x="237880" y="27195"/>
                </a:lnTo>
                <a:lnTo>
                  <a:pt x="282753" y="80658"/>
                </a:lnTo>
                <a:lnTo>
                  <a:pt x="307187" y="116195"/>
                </a:lnTo>
                <a:lnTo>
                  <a:pt x="332767" y="156627"/>
                </a:lnTo>
                <a:lnTo>
                  <a:pt x="359355" y="201222"/>
                </a:lnTo>
                <a:lnTo>
                  <a:pt x="386810" y="249248"/>
                </a:lnTo>
                <a:lnTo>
                  <a:pt x="414994" y="299976"/>
                </a:lnTo>
                <a:lnTo>
                  <a:pt x="443767" y="352672"/>
                </a:lnTo>
                <a:lnTo>
                  <a:pt x="472990" y="406606"/>
                </a:lnTo>
                <a:lnTo>
                  <a:pt x="502524" y="461046"/>
                </a:lnTo>
                <a:lnTo>
                  <a:pt x="532230" y="515261"/>
                </a:lnTo>
                <a:lnTo>
                  <a:pt x="561968" y="568519"/>
                </a:lnTo>
                <a:lnTo>
                  <a:pt x="591600" y="620089"/>
                </a:lnTo>
                <a:lnTo>
                  <a:pt x="620985" y="669239"/>
                </a:lnTo>
                <a:lnTo>
                  <a:pt x="649985" y="715239"/>
                </a:lnTo>
                <a:lnTo>
                  <a:pt x="678461" y="757356"/>
                </a:lnTo>
                <a:lnTo>
                  <a:pt x="706273" y="794859"/>
                </a:lnTo>
                <a:lnTo>
                  <a:pt x="733283" y="827016"/>
                </a:lnTo>
                <a:lnTo>
                  <a:pt x="784335" y="872370"/>
                </a:lnTo>
                <a:lnTo>
                  <a:pt x="808101" y="884103"/>
                </a:lnTo>
                <a:lnTo>
                  <a:pt x="953690" y="826733"/>
                </a:lnTo>
                <a:lnTo>
                  <a:pt x="1101375" y="642830"/>
                </a:lnTo>
                <a:lnTo>
                  <a:pt x="1215866" y="447832"/>
                </a:lnTo>
                <a:lnTo>
                  <a:pt x="1261872" y="357180"/>
                </a:lnTo>
              </a:path>
            </a:pathLst>
          </a:custGeom>
          <a:noFill/>
          <a:ln w="38100" cap="flat" cmpd="sng">
            <a:solidFill>
              <a:srgbClr val="7B1E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0"/>
          <p:cNvSpPr txBox="1"/>
          <p:nvPr/>
        </p:nvSpPr>
        <p:spPr>
          <a:xfrm>
            <a:off x="5854445" y="4555449"/>
            <a:ext cx="133350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b="1" i="1">
                <a:solidFill>
                  <a:srgbClr val="7B1E42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30"/>
          <p:cNvSpPr txBox="1"/>
          <p:nvPr/>
        </p:nvSpPr>
        <p:spPr>
          <a:xfrm>
            <a:off x="6703317" y="5523182"/>
            <a:ext cx="130810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b="1" i="1">
                <a:solidFill>
                  <a:srgbClr val="7B1E42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30"/>
          <p:cNvSpPr/>
          <p:nvPr/>
        </p:nvSpPr>
        <p:spPr>
          <a:xfrm>
            <a:off x="4812164" y="1980293"/>
            <a:ext cx="2472045" cy="183703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0"/>
          <p:cNvSpPr txBox="1"/>
          <p:nvPr/>
        </p:nvSpPr>
        <p:spPr>
          <a:xfrm>
            <a:off x="838200" y="605658"/>
            <a:ext cx="105156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Formas de representar una función	</a:t>
            </a:r>
            <a:endParaRPr/>
          </a:p>
        </p:txBody>
      </p:sp>
      <p:sp>
        <p:nvSpPr>
          <p:cNvPr id="171" name="Google Shape;171;p30"/>
          <p:cNvSpPr/>
          <p:nvPr/>
        </p:nvSpPr>
        <p:spPr>
          <a:xfrm>
            <a:off x="1004315" y="1184958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 h="120000" extrusionOk="0">
                <a:moveTo>
                  <a:pt x="0" y="0"/>
                </a:moveTo>
                <a:lnTo>
                  <a:pt x="9966960" y="0"/>
                </a:lnTo>
              </a:path>
            </a:pathLst>
          </a:custGeom>
          <a:noFill/>
          <a:ln w="9525" cap="flat" cmpd="sng">
            <a:solidFill>
              <a:srgbClr val="ACC6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/>
          <p:nvPr/>
        </p:nvSpPr>
        <p:spPr>
          <a:xfrm>
            <a:off x="0" y="0"/>
            <a:ext cx="3878826" cy="6858000"/>
          </a:xfrm>
          <a:custGeom>
            <a:avLst/>
            <a:gdLst/>
            <a:ahLst/>
            <a:cxnLst/>
            <a:rect l="l" t="t" r="r" b="b"/>
            <a:pathLst>
              <a:path w="4051300" h="6858000" extrusionOk="0">
                <a:moveTo>
                  <a:pt x="4050791" y="0"/>
                </a:moveTo>
                <a:lnTo>
                  <a:pt x="0" y="0"/>
                </a:lnTo>
                <a:lnTo>
                  <a:pt x="0" y="6858000"/>
                </a:lnTo>
                <a:lnTo>
                  <a:pt x="4050791" y="6858000"/>
                </a:lnTo>
                <a:lnTo>
                  <a:pt x="4050791" y="0"/>
                </a:lnTo>
                <a:close/>
              </a:path>
            </a:pathLst>
          </a:custGeom>
          <a:solidFill>
            <a:srgbClr val="7B1E4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1"/>
          <p:cNvSpPr/>
          <p:nvPr/>
        </p:nvSpPr>
        <p:spPr>
          <a:xfrm>
            <a:off x="4224390" y="0"/>
            <a:ext cx="7662810" cy="563137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1"/>
          <p:cNvSpPr txBox="1"/>
          <p:nvPr/>
        </p:nvSpPr>
        <p:spPr>
          <a:xfrm>
            <a:off x="571296" y="793445"/>
            <a:ext cx="2780030" cy="483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2550" rIns="0" bIns="0" anchor="t" anchorCtr="0">
            <a:noAutofit/>
          </a:bodyPr>
          <a:lstStyle/>
          <a:p>
            <a:pPr marL="12700" marR="508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5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Ahora que  conocemos  la teoría,  nos  animamos  a resolver  algunos  ejercicios…</a:t>
            </a:r>
            <a:endParaRPr sz="4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UTP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546</Words>
  <Application>Microsoft Office PowerPoint</Application>
  <PresentationFormat>Panorámica</PresentationFormat>
  <Paragraphs>97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Cambria Math</vt:lpstr>
      <vt:lpstr>Arial</vt:lpstr>
      <vt:lpstr>Noto Sans Symbols</vt:lpstr>
      <vt:lpstr>Calibri</vt:lpstr>
      <vt:lpstr>TemaUTP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2. Función Racional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Fiorella Dasso Vassallo</dc:creator>
  <cp:lastModifiedBy>Ana Fiorella Dasso Vassallo</cp:lastModifiedBy>
  <cp:revision>1</cp:revision>
  <dcterms:modified xsi:type="dcterms:W3CDTF">2020-08-20T21:06:42Z</dcterms:modified>
</cp:coreProperties>
</file>