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69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0" d="100"/>
          <a:sy n="70" d="100"/>
        </p:scale>
        <p:origin x="660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1ED158-2B4F-481D-8CF7-87DF3D0D9F09}" type="datetimeFigureOut">
              <a:rPr lang="es-PE" smtClean="0"/>
              <a:t>20/08/2020</a:t>
            </a:fld>
            <a:endParaRPr lang="es-PE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PE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6EBD99-14AF-498E-94B7-4802379DB0A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7180392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6" name="Google Shape;246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8021697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Google Shape;320;p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1" name="Google Shape;321;p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1739328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Google Shape;329;p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0" name="Google Shape;330;p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0891244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Google Shape;338;p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9" name="Google Shape;339;p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4415906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Google Shape;346;p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7" name="Google Shape;347;p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721445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Google Shape;131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308009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3" name="Google Shape;253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886948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p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2" name="Google Shape;262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900177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75" name="Google Shape;275;p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593328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4" name="Google Shape;284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587720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p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5" name="Google Shape;295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464546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Google Shape;305;p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6" name="Google Shape;306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016671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Google Shape;313;p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4" name="Google Shape;314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526163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BDE85-00B0-4C6F-905D-A4CE970C9F6F}" type="datetimeFigureOut">
              <a:rPr lang="es-PE" smtClean="0"/>
              <a:t>20/08/2020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526AA-D2F8-4A7B-903B-ECB9A3DA233E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608028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BDE85-00B0-4C6F-905D-A4CE970C9F6F}" type="datetimeFigureOut">
              <a:rPr lang="es-PE" smtClean="0"/>
              <a:t>20/08/2020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526AA-D2F8-4A7B-903B-ECB9A3DA233E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429446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BDE85-00B0-4C6F-905D-A4CE970C9F6F}" type="datetimeFigureOut">
              <a:rPr lang="es-PE" smtClean="0"/>
              <a:t>20/08/2020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526AA-D2F8-4A7B-903B-ECB9A3DA233E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4788276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el título">
  <p:cSld name="1_Solo el título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oogle Shape;12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352"/>
            <a:ext cx="12192000" cy="6857295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2"/>
          <p:cNvSpPr txBox="1">
            <a:spLocks noGrp="1"/>
          </p:cNvSpPr>
          <p:nvPr>
            <p:ph type="body" idx="1"/>
          </p:nvPr>
        </p:nvSpPr>
        <p:spPr>
          <a:xfrm>
            <a:off x="831850" y="469339"/>
            <a:ext cx="10515600" cy="5620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914788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Encabezado de sección">
  <p:cSld name="1_Encabezado de sección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Google Shape;15;p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467" y="0"/>
            <a:ext cx="1218706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Google Shape;16;p3"/>
          <p:cNvSpPr txBox="1">
            <a:spLocks noGrp="1"/>
          </p:cNvSpPr>
          <p:nvPr>
            <p:ph type="body" idx="1"/>
          </p:nvPr>
        </p:nvSpPr>
        <p:spPr>
          <a:xfrm>
            <a:off x="831850" y="469339"/>
            <a:ext cx="10515600" cy="5620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7" name="Google Shape;17;p3"/>
          <p:cNvSpPr txBox="1"/>
          <p:nvPr/>
        </p:nvSpPr>
        <p:spPr>
          <a:xfrm>
            <a:off x="831850" y="6457444"/>
            <a:ext cx="10515600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PE"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Datos/Observaciones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0430791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Solo el título">
  <p:cSld name="1_Solo el título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Google Shape;19;p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639" y="0"/>
            <a:ext cx="12180722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88668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BDE85-00B0-4C6F-905D-A4CE970C9F6F}" type="datetimeFigureOut">
              <a:rPr lang="es-PE" smtClean="0"/>
              <a:t>20/08/2020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526AA-D2F8-4A7B-903B-ECB9A3DA233E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697467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BDE85-00B0-4C6F-905D-A4CE970C9F6F}" type="datetimeFigureOut">
              <a:rPr lang="es-PE" smtClean="0"/>
              <a:t>20/08/2020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526AA-D2F8-4A7B-903B-ECB9A3DA233E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708528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BDE85-00B0-4C6F-905D-A4CE970C9F6F}" type="datetimeFigureOut">
              <a:rPr lang="es-PE" smtClean="0"/>
              <a:t>20/08/2020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526AA-D2F8-4A7B-903B-ECB9A3DA233E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973790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BDE85-00B0-4C6F-905D-A4CE970C9F6F}" type="datetimeFigureOut">
              <a:rPr lang="es-PE" smtClean="0"/>
              <a:t>20/08/2020</a:t>
            </a:fld>
            <a:endParaRPr lang="es-PE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526AA-D2F8-4A7B-903B-ECB9A3DA233E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069680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BDE85-00B0-4C6F-905D-A4CE970C9F6F}" type="datetimeFigureOut">
              <a:rPr lang="es-PE" smtClean="0"/>
              <a:t>20/08/2020</a:t>
            </a:fld>
            <a:endParaRPr lang="es-PE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526AA-D2F8-4A7B-903B-ECB9A3DA233E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861840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BDE85-00B0-4C6F-905D-A4CE970C9F6F}" type="datetimeFigureOut">
              <a:rPr lang="es-PE" smtClean="0"/>
              <a:t>20/08/2020</a:t>
            </a:fld>
            <a:endParaRPr lang="es-PE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526AA-D2F8-4A7B-903B-ECB9A3DA233E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937763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BDE85-00B0-4C6F-905D-A4CE970C9F6F}" type="datetimeFigureOut">
              <a:rPr lang="es-PE" smtClean="0"/>
              <a:t>20/08/2020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526AA-D2F8-4A7B-903B-ECB9A3DA233E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900374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BDE85-00B0-4C6F-905D-A4CE970C9F6F}" type="datetimeFigureOut">
              <a:rPr lang="es-PE" smtClean="0"/>
              <a:t>20/08/2020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526AA-D2F8-4A7B-903B-ECB9A3DA233E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507702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ABDE85-00B0-4C6F-905D-A4CE970C9F6F}" type="datetimeFigureOut">
              <a:rPr lang="es-PE" smtClean="0"/>
              <a:t>20/08/2020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8526AA-D2F8-4A7B-903B-ECB9A3DA233E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961669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3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1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p37"/>
          <p:cNvSpPr/>
          <p:nvPr/>
        </p:nvSpPr>
        <p:spPr>
          <a:xfrm>
            <a:off x="0" y="6397752"/>
            <a:ext cx="12192000" cy="3175"/>
          </a:xfrm>
          <a:custGeom>
            <a:avLst/>
            <a:gdLst/>
            <a:ahLst/>
            <a:cxnLst/>
            <a:rect l="l" t="t" r="r" b="b"/>
            <a:pathLst>
              <a:path w="12192000" h="3175" extrusionOk="0">
                <a:moveTo>
                  <a:pt x="0" y="3047"/>
                </a:moveTo>
                <a:lnTo>
                  <a:pt x="12192000" y="3047"/>
                </a:lnTo>
                <a:lnTo>
                  <a:pt x="12192000" y="0"/>
                </a:lnTo>
                <a:lnTo>
                  <a:pt x="0" y="0"/>
                </a:lnTo>
                <a:lnTo>
                  <a:pt x="0" y="3047"/>
                </a:lnTo>
                <a:close/>
              </a:path>
            </a:pathLst>
          </a:custGeom>
          <a:solidFill>
            <a:srgbClr val="FCFCF3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9" name="Google Shape;249;p37"/>
          <p:cNvSpPr txBox="1"/>
          <p:nvPr/>
        </p:nvSpPr>
        <p:spPr>
          <a:xfrm>
            <a:off x="2763954" y="2628295"/>
            <a:ext cx="9918700" cy="12445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3325" rIns="0" bIns="0" anchor="ctr" anchorCtr="0">
            <a:no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Font typeface="Calibri"/>
              <a:buNone/>
            </a:pPr>
            <a:r>
              <a:rPr lang="es-PE" sz="8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Función lineal	</a:t>
            </a:r>
            <a:endParaRPr sz="8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0" name="Google Shape;250;p37"/>
          <p:cNvSpPr/>
          <p:nvPr/>
        </p:nvSpPr>
        <p:spPr>
          <a:xfrm>
            <a:off x="1354744" y="3872881"/>
            <a:ext cx="9966960" cy="0"/>
          </a:xfrm>
          <a:custGeom>
            <a:avLst/>
            <a:gdLst/>
            <a:ahLst/>
            <a:cxnLst/>
            <a:rect l="l" t="t" r="r" b="b"/>
            <a:pathLst>
              <a:path w="9966960" h="120000" extrusionOk="0">
                <a:moveTo>
                  <a:pt x="0" y="0"/>
                </a:moveTo>
                <a:lnTo>
                  <a:pt x="9966960" y="0"/>
                </a:lnTo>
              </a:path>
            </a:pathLst>
          </a:custGeom>
          <a:noFill/>
          <a:ln w="9525" cap="flat" cmpd="sng">
            <a:solidFill>
              <a:srgbClr val="ACC6D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" name="Google Shape;95;p23"/>
          <p:cNvSpPr txBox="1"/>
          <p:nvPr/>
        </p:nvSpPr>
        <p:spPr>
          <a:xfrm>
            <a:off x="5220461" y="5094319"/>
            <a:ext cx="6281420" cy="4751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3325" rIns="0" bIns="0" anchor="t" anchorCtr="0">
            <a:no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PE" sz="3000" b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NIVELACIÓN DE MATEMÁTICA-GESTIÓN</a:t>
            </a:r>
            <a:endParaRPr sz="3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732123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Google Shape;323;p45"/>
          <p:cNvSpPr txBox="1"/>
          <p:nvPr/>
        </p:nvSpPr>
        <p:spPr>
          <a:xfrm>
            <a:off x="1084580" y="2125710"/>
            <a:ext cx="6332220" cy="391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no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PE" sz="2400">
                <a:solidFill>
                  <a:srgbClr val="E22600"/>
                </a:solidFill>
                <a:latin typeface="Calibri"/>
                <a:ea typeface="Calibri"/>
                <a:cs typeface="Calibri"/>
                <a:sym typeface="Calibri"/>
              </a:rPr>
              <a:t>3.	</a:t>
            </a:r>
            <a:r>
              <a:rPr lang="es-PE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Halle el dominio y rango de la siguiente función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4" name="Google Shape;324;p45"/>
          <p:cNvSpPr/>
          <p:nvPr/>
        </p:nvSpPr>
        <p:spPr>
          <a:xfrm>
            <a:off x="2067026" y="2903040"/>
            <a:ext cx="3642398" cy="3090782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5" name="Google Shape;325;p45"/>
          <p:cNvSpPr txBox="1"/>
          <p:nvPr/>
        </p:nvSpPr>
        <p:spPr>
          <a:xfrm>
            <a:off x="1084580" y="961197"/>
            <a:ext cx="10154259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PE" sz="4000" b="1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¡Ahora te toca a ti!	</a:t>
            </a:r>
            <a:endParaRPr/>
          </a:p>
        </p:txBody>
      </p:sp>
      <p:sp>
        <p:nvSpPr>
          <p:cNvPr id="326" name="Google Shape;326;p45"/>
          <p:cNvSpPr/>
          <p:nvPr/>
        </p:nvSpPr>
        <p:spPr>
          <a:xfrm>
            <a:off x="1271879" y="1615969"/>
            <a:ext cx="9966960" cy="0"/>
          </a:xfrm>
          <a:custGeom>
            <a:avLst/>
            <a:gdLst/>
            <a:ahLst/>
            <a:cxnLst/>
            <a:rect l="l" t="t" r="r" b="b"/>
            <a:pathLst>
              <a:path w="9966960" h="120000" extrusionOk="0">
                <a:moveTo>
                  <a:pt x="0" y="0"/>
                </a:moveTo>
                <a:lnTo>
                  <a:pt x="9966960" y="0"/>
                </a:lnTo>
              </a:path>
            </a:pathLst>
          </a:custGeom>
          <a:noFill/>
          <a:ln w="9525" cap="flat" cmpd="sng">
            <a:solidFill>
              <a:srgbClr val="ACC6D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27" name="Google Shape;327;p45" descr="Imagen que contiene dibujo, cuarto&#10;&#10;Descripción generada automáticamente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785878" y="578013"/>
            <a:ext cx="1310085" cy="110983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937635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Google Shape;332;p46"/>
          <p:cNvSpPr txBox="1"/>
          <p:nvPr/>
        </p:nvSpPr>
        <p:spPr>
          <a:xfrm>
            <a:off x="1332267" y="2067643"/>
            <a:ext cx="6673850" cy="396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050" rIns="0" bIns="0" anchor="t" anchorCtr="0">
            <a:noAutofit/>
          </a:bodyPr>
          <a:lstStyle/>
          <a:p>
            <a:pPr marL="254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PE" sz="2500">
                <a:solidFill>
                  <a:srgbClr val="E22600"/>
                </a:solidFill>
                <a:latin typeface="Calibri"/>
                <a:ea typeface="Calibri"/>
                <a:cs typeface="Calibri"/>
                <a:sym typeface="Calibri"/>
              </a:rPr>
              <a:t>1.	</a:t>
            </a:r>
            <a:r>
              <a:rPr lang="es-PE" sz="2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Halla el dominio en: 𝑓(𝑥) = 5𝑥</a:t>
            </a:r>
            <a:r>
              <a:rPr lang="es-PE" sz="2500" baseline="30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 </a:t>
            </a:r>
            <a:r>
              <a:rPr lang="es-PE" sz="2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− 3𝑥</a:t>
            </a:r>
            <a:r>
              <a:rPr lang="es-PE" sz="2500" baseline="30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 </a:t>
            </a:r>
            <a:r>
              <a:rPr lang="es-PE" sz="2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+ 7</a:t>
            </a:r>
            <a:endParaRPr sz="2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3" name="Google Shape;333;p46"/>
          <p:cNvSpPr txBox="1"/>
          <p:nvPr/>
        </p:nvSpPr>
        <p:spPr>
          <a:xfrm>
            <a:off x="1332267" y="3297306"/>
            <a:ext cx="6926262" cy="44307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l="-2640" t="-12328" b="-39725"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PE" sz="1400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334" name="Google Shape;334;p46"/>
          <p:cNvSpPr txBox="1"/>
          <p:nvPr/>
        </p:nvSpPr>
        <p:spPr>
          <a:xfrm>
            <a:off x="1300852" y="4702644"/>
            <a:ext cx="7530465" cy="8252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050" rIns="0" bIns="0" anchor="t" anchorCtr="0">
            <a:no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PE" sz="2500">
                <a:solidFill>
                  <a:srgbClr val="E22600"/>
                </a:solidFill>
                <a:latin typeface="Calibri"/>
                <a:ea typeface="Calibri"/>
                <a:cs typeface="Calibri"/>
                <a:sym typeface="Calibri"/>
              </a:rPr>
              <a:t>3.   </a:t>
            </a:r>
            <a:r>
              <a:rPr lang="es-PE" sz="2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 </a:t>
            </a:r>
            <a:r>
              <a:rPr lang="es-PE" sz="2500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</a:t>
            </a:r>
            <a:r>
              <a:rPr lang="es-PE" sz="2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es una función, señale el valor de </a:t>
            </a:r>
            <a:r>
              <a:rPr lang="es-PE" sz="2500">
                <a:solidFill>
                  <a:srgbClr val="E22600"/>
                </a:solidFill>
                <a:latin typeface="Calibri"/>
                <a:ea typeface="Calibri"/>
                <a:cs typeface="Calibri"/>
                <a:sym typeface="Calibri"/>
              </a:rPr>
              <a:t>“a+b”:</a:t>
            </a:r>
            <a:endParaRPr sz="2500">
              <a:solidFill>
                <a:srgbClr val="E226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2700" marR="0" lvl="0" indent="0" algn="l" rtl="0">
              <a:lnSpc>
                <a:spcPct val="100000"/>
              </a:lnSpc>
              <a:spcBef>
                <a:spcPts val="95"/>
              </a:spcBef>
              <a:spcAft>
                <a:spcPts val="0"/>
              </a:spcAft>
              <a:buNone/>
            </a:pPr>
            <a:r>
              <a:rPr lang="es-PE" sz="2500">
                <a:solidFill>
                  <a:srgbClr val="284764"/>
                </a:solidFill>
                <a:latin typeface="Calibri"/>
                <a:ea typeface="Calibri"/>
                <a:cs typeface="Calibri"/>
                <a:sym typeface="Calibri"/>
              </a:rPr>
              <a:t>           </a:t>
            </a:r>
            <a:r>
              <a:rPr lang="es-PE" sz="2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y =  {(2, 3), (4,5), (6,7), (4, a), (6, b)}</a:t>
            </a:r>
            <a:endParaRPr/>
          </a:p>
        </p:txBody>
      </p:sp>
      <p:sp>
        <p:nvSpPr>
          <p:cNvPr id="335" name="Google Shape;335;p46"/>
          <p:cNvSpPr txBox="1"/>
          <p:nvPr/>
        </p:nvSpPr>
        <p:spPr>
          <a:xfrm>
            <a:off x="1163624" y="793003"/>
            <a:ext cx="10515600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PE" sz="4000" b="1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¡Repasemos!	</a:t>
            </a:r>
            <a:endParaRPr/>
          </a:p>
        </p:txBody>
      </p:sp>
      <p:sp>
        <p:nvSpPr>
          <p:cNvPr id="336" name="Google Shape;336;p46"/>
          <p:cNvSpPr/>
          <p:nvPr/>
        </p:nvSpPr>
        <p:spPr>
          <a:xfrm>
            <a:off x="1256247" y="1459852"/>
            <a:ext cx="9966960" cy="0"/>
          </a:xfrm>
          <a:custGeom>
            <a:avLst/>
            <a:gdLst/>
            <a:ahLst/>
            <a:cxnLst/>
            <a:rect l="l" t="t" r="r" b="b"/>
            <a:pathLst>
              <a:path w="9966960" h="120000" extrusionOk="0">
                <a:moveTo>
                  <a:pt x="0" y="0"/>
                </a:moveTo>
                <a:lnTo>
                  <a:pt x="9966960" y="0"/>
                </a:lnTo>
              </a:path>
            </a:pathLst>
          </a:custGeom>
          <a:noFill/>
          <a:ln w="9525" cap="flat" cmpd="sng">
            <a:solidFill>
              <a:srgbClr val="ACC6D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377593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Google Shape;341;p47"/>
          <p:cNvSpPr txBox="1"/>
          <p:nvPr/>
        </p:nvSpPr>
        <p:spPr>
          <a:xfrm>
            <a:off x="1176324" y="2905939"/>
            <a:ext cx="8935085" cy="2014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3325" rIns="0" bIns="0" anchor="t" anchorCtr="0">
            <a:noAutofit/>
          </a:bodyPr>
          <a:lstStyle/>
          <a:p>
            <a:pPr marL="469265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22600"/>
              </a:buClr>
              <a:buSzPts val="2740"/>
              <a:buFont typeface="Noto Sans Symbols"/>
              <a:buChar char="▪"/>
            </a:pPr>
            <a:endParaRPr sz="25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2" name="Google Shape;342;p47"/>
          <p:cNvSpPr txBox="1"/>
          <p:nvPr/>
        </p:nvSpPr>
        <p:spPr>
          <a:xfrm>
            <a:off x="838200" y="1135399"/>
            <a:ext cx="10515600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PE" sz="4000" b="1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¿Qué hemos aprendido hoy?	</a:t>
            </a:r>
            <a:endParaRPr/>
          </a:p>
        </p:txBody>
      </p:sp>
      <p:sp>
        <p:nvSpPr>
          <p:cNvPr id="343" name="Google Shape;343;p47"/>
          <p:cNvSpPr/>
          <p:nvPr/>
        </p:nvSpPr>
        <p:spPr>
          <a:xfrm>
            <a:off x="1008380" y="1802248"/>
            <a:ext cx="9966960" cy="0"/>
          </a:xfrm>
          <a:custGeom>
            <a:avLst/>
            <a:gdLst/>
            <a:ahLst/>
            <a:cxnLst/>
            <a:rect l="l" t="t" r="r" b="b"/>
            <a:pathLst>
              <a:path w="9966960" h="120000" extrusionOk="0">
                <a:moveTo>
                  <a:pt x="0" y="0"/>
                </a:moveTo>
                <a:lnTo>
                  <a:pt x="9966960" y="0"/>
                </a:lnTo>
              </a:path>
            </a:pathLst>
          </a:custGeom>
          <a:noFill/>
          <a:ln w="9525" cap="flat" cmpd="sng">
            <a:solidFill>
              <a:srgbClr val="ACC6D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562683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012772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7"/>
          <p:cNvSpPr/>
          <p:nvPr/>
        </p:nvSpPr>
        <p:spPr>
          <a:xfrm>
            <a:off x="7527074" y="1937012"/>
            <a:ext cx="3088887" cy="3435649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4" name="Google Shape;134;p27"/>
          <p:cNvSpPr txBox="1"/>
          <p:nvPr/>
        </p:nvSpPr>
        <p:spPr>
          <a:xfrm>
            <a:off x="1158240" y="2171434"/>
            <a:ext cx="4843145" cy="23205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050" rIns="0" bIns="0" anchor="t" anchorCtr="0">
            <a:noAutofit/>
          </a:bodyPr>
          <a:lstStyle/>
          <a:p>
            <a:pPr marL="12700" marR="508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PE" sz="25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 finalizar la </a:t>
            </a:r>
            <a:r>
              <a:rPr lang="es-PE" sz="25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sesión</a:t>
            </a:r>
            <a:r>
              <a:rPr lang="es-PE" sz="25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el  estudiante identifica, resuelve y grafica  funciones lineales. Modela problemas  sencillos y los resuelve.</a:t>
            </a:r>
            <a:endParaRPr sz="25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5" name="Google Shape;135;p27"/>
          <p:cNvSpPr txBox="1"/>
          <p:nvPr/>
        </p:nvSpPr>
        <p:spPr>
          <a:xfrm>
            <a:off x="1002123" y="837717"/>
            <a:ext cx="10515600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PE" sz="4000" b="1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Logro de la sesión 	</a:t>
            </a:r>
            <a:endParaRPr/>
          </a:p>
        </p:txBody>
      </p:sp>
      <p:sp>
        <p:nvSpPr>
          <p:cNvPr id="136" name="Google Shape;136;p27"/>
          <p:cNvSpPr/>
          <p:nvPr/>
        </p:nvSpPr>
        <p:spPr>
          <a:xfrm>
            <a:off x="1158240" y="1485339"/>
            <a:ext cx="9875520" cy="0"/>
          </a:xfrm>
          <a:custGeom>
            <a:avLst/>
            <a:gdLst/>
            <a:ahLst/>
            <a:cxnLst/>
            <a:rect l="l" t="t" r="r" b="b"/>
            <a:pathLst>
              <a:path w="9875520" h="120000" extrusionOk="0">
                <a:moveTo>
                  <a:pt x="0" y="0"/>
                </a:moveTo>
                <a:lnTo>
                  <a:pt x="9875520" y="0"/>
                </a:lnTo>
              </a:path>
            </a:pathLst>
          </a:custGeom>
          <a:noFill/>
          <a:ln w="9525" cap="flat" cmpd="sng">
            <a:solidFill>
              <a:srgbClr val="ACC6D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661432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38"/>
          <p:cNvSpPr/>
          <p:nvPr/>
        </p:nvSpPr>
        <p:spPr>
          <a:xfrm>
            <a:off x="2269490" y="3167200"/>
            <a:ext cx="2447925" cy="704215"/>
          </a:xfrm>
          <a:custGeom>
            <a:avLst/>
            <a:gdLst/>
            <a:ahLst/>
            <a:cxnLst/>
            <a:rect l="l" t="t" r="r" b="b"/>
            <a:pathLst>
              <a:path w="2447925" h="704214" extrusionOk="0">
                <a:moveTo>
                  <a:pt x="2330195" y="0"/>
                </a:moveTo>
                <a:lnTo>
                  <a:pt x="117347" y="0"/>
                </a:lnTo>
                <a:lnTo>
                  <a:pt x="71687" y="9227"/>
                </a:lnTo>
                <a:lnTo>
                  <a:pt x="34385" y="34385"/>
                </a:lnTo>
                <a:lnTo>
                  <a:pt x="9227" y="71687"/>
                </a:lnTo>
                <a:lnTo>
                  <a:pt x="0" y="117348"/>
                </a:lnTo>
                <a:lnTo>
                  <a:pt x="0" y="586740"/>
                </a:lnTo>
                <a:lnTo>
                  <a:pt x="9227" y="632400"/>
                </a:lnTo>
                <a:lnTo>
                  <a:pt x="34385" y="669702"/>
                </a:lnTo>
                <a:lnTo>
                  <a:pt x="71687" y="694860"/>
                </a:lnTo>
                <a:lnTo>
                  <a:pt x="117347" y="704088"/>
                </a:lnTo>
                <a:lnTo>
                  <a:pt x="2330195" y="704088"/>
                </a:lnTo>
                <a:lnTo>
                  <a:pt x="2375856" y="694860"/>
                </a:lnTo>
                <a:lnTo>
                  <a:pt x="2413158" y="669702"/>
                </a:lnTo>
                <a:lnTo>
                  <a:pt x="2438316" y="632400"/>
                </a:lnTo>
                <a:lnTo>
                  <a:pt x="2447543" y="586740"/>
                </a:lnTo>
                <a:lnTo>
                  <a:pt x="2447543" y="117348"/>
                </a:lnTo>
                <a:lnTo>
                  <a:pt x="2438316" y="71687"/>
                </a:lnTo>
                <a:lnTo>
                  <a:pt x="2413158" y="34385"/>
                </a:lnTo>
                <a:lnTo>
                  <a:pt x="2375856" y="9227"/>
                </a:lnTo>
                <a:lnTo>
                  <a:pt x="2330195" y="0"/>
                </a:lnTo>
                <a:close/>
              </a:path>
            </a:pathLst>
          </a:custGeom>
          <a:solidFill>
            <a:srgbClr val="7B1E42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PE" sz="2500" i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f(X) </a:t>
            </a:r>
            <a:r>
              <a:rPr lang="es-PE" sz="25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=</a:t>
            </a:r>
            <a:r>
              <a:rPr lang="es-PE" sz="2500" i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ax + b</a:t>
            </a:r>
            <a:endParaRPr sz="2500" i="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6" name="Google Shape;256;p38"/>
          <p:cNvSpPr txBox="1"/>
          <p:nvPr/>
        </p:nvSpPr>
        <p:spPr>
          <a:xfrm>
            <a:off x="1029335" y="1982332"/>
            <a:ext cx="4573270" cy="43524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noAutofit/>
          </a:bodyPr>
          <a:lstStyle/>
          <a:p>
            <a:pPr marL="12700" marR="508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PE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la función f, le llamaremos función  lineal, si su regla de correspondencia  es: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35"/>
              </a:spcBef>
              <a:spcAft>
                <a:spcPts val="0"/>
              </a:spcAft>
              <a:buNone/>
            </a:pPr>
            <a:endParaRPr sz="345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35"/>
              </a:spcBef>
              <a:spcAft>
                <a:spcPts val="0"/>
              </a:spcAft>
              <a:buNone/>
            </a:pPr>
            <a:endParaRPr sz="345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35"/>
              </a:spcBef>
              <a:spcAft>
                <a:spcPts val="0"/>
              </a:spcAft>
              <a:buNone/>
            </a:pPr>
            <a:endParaRPr sz="10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PE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Donde: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92405" marR="0" lvl="0" indent="-180340" algn="l" rtl="0">
              <a:lnSpc>
                <a:spcPct val="100000"/>
              </a:lnSpc>
              <a:spcBef>
                <a:spcPts val="1420"/>
              </a:spcBef>
              <a:spcAft>
                <a:spcPts val="0"/>
              </a:spcAft>
              <a:buClr>
                <a:srgbClr val="7B1E42"/>
              </a:buClr>
              <a:buSzPts val="2400"/>
              <a:buFont typeface="Arial"/>
              <a:buChar char="•"/>
            </a:pPr>
            <a:r>
              <a:rPr lang="es-PE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𝑎, 𝑏 son constantes y 𝑎 ≠ 0</a:t>
            </a:r>
            <a:endParaRPr/>
          </a:p>
          <a:p>
            <a:pPr marL="192405" marR="0" lvl="0" indent="-180340" algn="l" rtl="0">
              <a:lnSpc>
                <a:spcPct val="100000"/>
              </a:lnSpc>
              <a:spcBef>
                <a:spcPts val="1390"/>
              </a:spcBef>
              <a:spcAft>
                <a:spcPts val="0"/>
              </a:spcAft>
              <a:buClr>
                <a:srgbClr val="7B1E42"/>
              </a:buClr>
              <a:buSzPts val="2400"/>
              <a:buFont typeface="Arial"/>
              <a:buChar char="•"/>
            </a:pPr>
            <a:r>
              <a:rPr lang="es-PE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𝑎 = 𝑚 (𝑝𝑒𝑛𝑑𝑖𝑒𝑛𝑡𝑒 𝑑𝑒 𝑙𝑎 𝑟𝑒𝑐𝑡𝑎)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92405" marR="0" lvl="0" indent="-180340" algn="l" rtl="0">
              <a:lnSpc>
                <a:spcPct val="100000"/>
              </a:lnSpc>
              <a:spcBef>
                <a:spcPts val="1405"/>
              </a:spcBef>
              <a:spcAft>
                <a:spcPts val="0"/>
              </a:spcAft>
              <a:buClr>
                <a:srgbClr val="7B1E42"/>
              </a:buClr>
              <a:buSzPts val="2400"/>
              <a:buFont typeface="Arial"/>
              <a:buChar char="•"/>
            </a:pPr>
            <a:r>
              <a:rPr lang="es-PE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𝑏 es la intersección con el eje "y"</a:t>
            </a:r>
            <a:endParaRPr/>
          </a:p>
        </p:txBody>
      </p:sp>
      <p:sp>
        <p:nvSpPr>
          <p:cNvPr id="257" name="Google Shape;257;p38"/>
          <p:cNvSpPr/>
          <p:nvPr/>
        </p:nvSpPr>
        <p:spPr>
          <a:xfrm>
            <a:off x="6010740" y="2085894"/>
            <a:ext cx="6022848" cy="4248912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8" name="Google Shape;258;p38"/>
          <p:cNvSpPr txBox="1"/>
          <p:nvPr/>
        </p:nvSpPr>
        <p:spPr>
          <a:xfrm>
            <a:off x="838200" y="826611"/>
            <a:ext cx="10515600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PE" sz="4000" b="1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Función lineal	</a:t>
            </a:r>
            <a:endParaRPr/>
          </a:p>
        </p:txBody>
      </p:sp>
      <p:sp>
        <p:nvSpPr>
          <p:cNvPr id="259" name="Google Shape;259;p38"/>
          <p:cNvSpPr/>
          <p:nvPr/>
        </p:nvSpPr>
        <p:spPr>
          <a:xfrm>
            <a:off x="1027260" y="1451355"/>
            <a:ext cx="9966960" cy="0"/>
          </a:xfrm>
          <a:custGeom>
            <a:avLst/>
            <a:gdLst/>
            <a:ahLst/>
            <a:cxnLst/>
            <a:rect l="l" t="t" r="r" b="b"/>
            <a:pathLst>
              <a:path w="9966960" h="120000" extrusionOk="0">
                <a:moveTo>
                  <a:pt x="0" y="0"/>
                </a:moveTo>
                <a:lnTo>
                  <a:pt x="9966960" y="0"/>
                </a:lnTo>
              </a:path>
            </a:pathLst>
          </a:custGeom>
          <a:noFill/>
          <a:ln w="9525" cap="flat" cmpd="sng">
            <a:solidFill>
              <a:srgbClr val="ACC6D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651408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p39"/>
          <p:cNvSpPr txBox="1"/>
          <p:nvPr/>
        </p:nvSpPr>
        <p:spPr>
          <a:xfrm>
            <a:off x="1054735" y="1773645"/>
            <a:ext cx="9874250" cy="11214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3325" rIns="0" bIns="0" anchor="t" anchorCtr="0">
            <a:no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PE" sz="2400" b="1">
                <a:solidFill>
                  <a:srgbClr val="E22600"/>
                </a:solidFill>
                <a:latin typeface="Calibri"/>
                <a:ea typeface="Calibri"/>
                <a:cs typeface="Calibri"/>
                <a:sym typeface="Calibri"/>
              </a:rPr>
              <a:t>Análisis de la Pendiente</a:t>
            </a:r>
            <a:endParaRPr sz="2400">
              <a:solidFill>
                <a:srgbClr val="E226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2700" marR="5080" lvl="0" indent="-12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PE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Para saber con qué tipo de función se está trabajando, se debe analizar el signo de  la pendiente.</a:t>
            </a:r>
            <a:endParaRPr/>
          </a:p>
        </p:txBody>
      </p:sp>
      <p:sp>
        <p:nvSpPr>
          <p:cNvPr id="265" name="Google Shape;265;p39"/>
          <p:cNvSpPr/>
          <p:nvPr/>
        </p:nvSpPr>
        <p:spPr>
          <a:xfrm>
            <a:off x="1309047" y="4511144"/>
            <a:ext cx="1761744" cy="1581912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6" name="Google Shape;266;p39"/>
          <p:cNvSpPr/>
          <p:nvPr/>
        </p:nvSpPr>
        <p:spPr>
          <a:xfrm>
            <a:off x="8943279" y="4548009"/>
            <a:ext cx="2104024" cy="1794789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7" name="Google Shape;267;p39"/>
          <p:cNvSpPr/>
          <p:nvPr/>
        </p:nvSpPr>
        <p:spPr>
          <a:xfrm>
            <a:off x="5043988" y="4548009"/>
            <a:ext cx="2104024" cy="1581912"/>
          </a:xfrm>
          <a:prstGeom prst="rect">
            <a:avLst/>
          </a:prstGeom>
          <a:blipFill rotWithShape="1">
            <a:blip r:embed="rId5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8" name="Google Shape;268;p39"/>
          <p:cNvSpPr txBox="1"/>
          <p:nvPr/>
        </p:nvSpPr>
        <p:spPr>
          <a:xfrm>
            <a:off x="1189102" y="3651328"/>
            <a:ext cx="2563344" cy="5661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050" rIns="0" bIns="0" anchor="t" anchorCtr="0">
            <a:noAutofit/>
          </a:bodyPr>
          <a:lstStyle/>
          <a:p>
            <a:pPr marL="83820" marR="0" lvl="0" indent="-10715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88"/>
              <a:buFont typeface="Calibri"/>
              <a:buChar char="•"/>
            </a:pPr>
            <a:r>
              <a:rPr lang="es-PE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Si </a:t>
            </a:r>
            <a:r>
              <a:rPr lang="es-PE" sz="1800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 </a:t>
            </a:r>
            <a:r>
              <a:rPr lang="es-PE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&lt; 0, entonces la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2700" marR="0" lvl="0" indent="0" algn="l" rtl="0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None/>
            </a:pPr>
            <a:r>
              <a:rPr lang="es-PE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función es decreciente</a:t>
            </a:r>
            <a:r>
              <a:rPr lang="es-PE" sz="1600">
                <a:solidFill>
                  <a:srgbClr val="3A6C97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sz="16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9" name="Google Shape;269;p39"/>
          <p:cNvSpPr txBox="1"/>
          <p:nvPr/>
        </p:nvSpPr>
        <p:spPr>
          <a:xfrm>
            <a:off x="5032375" y="3651327"/>
            <a:ext cx="2305127" cy="5661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050" rIns="0" bIns="0" anchor="t" anchorCtr="0">
            <a:noAutofit/>
          </a:bodyPr>
          <a:lstStyle/>
          <a:p>
            <a:pPr marL="83820" marR="0" lvl="0" indent="-10715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88"/>
              <a:buFont typeface="Calibri"/>
              <a:buChar char="•"/>
            </a:pPr>
            <a:r>
              <a:rPr lang="es-PE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Si </a:t>
            </a:r>
            <a:r>
              <a:rPr lang="es-PE" sz="1800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 </a:t>
            </a:r>
            <a:r>
              <a:rPr lang="es-PE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= 0, entonces la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2700" marR="0" lvl="0" indent="0" algn="l" rtl="0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None/>
            </a:pPr>
            <a:r>
              <a:rPr lang="es-PE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función es constante</a:t>
            </a:r>
            <a:r>
              <a:rPr lang="es-PE" sz="1600">
                <a:solidFill>
                  <a:srgbClr val="3A6C97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sz="16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0" name="Google Shape;270;p39"/>
          <p:cNvSpPr txBox="1"/>
          <p:nvPr/>
        </p:nvSpPr>
        <p:spPr>
          <a:xfrm>
            <a:off x="8439556" y="3677877"/>
            <a:ext cx="3281539" cy="5661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050" rIns="0" bIns="0" anchor="t" anchorCtr="0">
            <a:noAutofit/>
          </a:bodyPr>
          <a:lstStyle/>
          <a:p>
            <a:pPr marL="83820" marR="0" lvl="0" indent="-10715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88"/>
              <a:buFont typeface="Calibri"/>
              <a:buChar char="•"/>
            </a:pPr>
            <a:r>
              <a:rPr lang="es-PE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Si </a:t>
            </a:r>
            <a:r>
              <a:rPr lang="es-PE" sz="1800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 </a:t>
            </a:r>
            <a:r>
              <a:rPr lang="es-PE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&gt; 0, entonces la función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2700" marR="0" lvl="0" indent="0" algn="l" rtl="0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None/>
            </a:pPr>
            <a:r>
              <a:rPr lang="es-PE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es creciente.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1" name="Google Shape;271;p39"/>
          <p:cNvSpPr txBox="1"/>
          <p:nvPr/>
        </p:nvSpPr>
        <p:spPr>
          <a:xfrm>
            <a:off x="838200" y="779761"/>
            <a:ext cx="10515600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PE" sz="4000" b="1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Función lineal	</a:t>
            </a:r>
            <a:endParaRPr/>
          </a:p>
        </p:txBody>
      </p:sp>
      <p:sp>
        <p:nvSpPr>
          <p:cNvPr id="272" name="Google Shape;272;p39"/>
          <p:cNvSpPr/>
          <p:nvPr/>
        </p:nvSpPr>
        <p:spPr>
          <a:xfrm>
            <a:off x="1008380" y="1459852"/>
            <a:ext cx="9966960" cy="0"/>
          </a:xfrm>
          <a:custGeom>
            <a:avLst/>
            <a:gdLst/>
            <a:ahLst/>
            <a:cxnLst/>
            <a:rect l="l" t="t" r="r" b="b"/>
            <a:pathLst>
              <a:path w="9966960" h="120000" extrusionOk="0">
                <a:moveTo>
                  <a:pt x="0" y="0"/>
                </a:moveTo>
                <a:lnTo>
                  <a:pt x="9966960" y="0"/>
                </a:lnTo>
              </a:path>
            </a:pathLst>
          </a:custGeom>
          <a:noFill/>
          <a:ln w="9525" cap="flat" cmpd="sng">
            <a:solidFill>
              <a:srgbClr val="ACC6D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482021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40"/>
          <p:cNvSpPr txBox="1"/>
          <p:nvPr/>
        </p:nvSpPr>
        <p:spPr>
          <a:xfrm>
            <a:off x="969288" y="1722763"/>
            <a:ext cx="3089756" cy="4544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58750" rIns="0" bIns="0" anchor="t" anchorCtr="0">
            <a:no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PE" sz="2200">
                <a:solidFill>
                  <a:srgbClr val="E22600"/>
                </a:solidFill>
                <a:latin typeface="Cambria Math"/>
                <a:ea typeface="Cambria Math"/>
                <a:cs typeface="Cambria Math"/>
                <a:sym typeface="Cambria Math"/>
              </a:rPr>
              <a:t>𝟏. 𝒇(𝒙 ) = 𝟐𝒙 + 𝟏𝟎</a:t>
            </a:r>
            <a:endParaRPr/>
          </a:p>
          <a:p>
            <a:pPr marL="104139" marR="0" lvl="0" indent="0" algn="l" rtl="0">
              <a:lnSpc>
                <a:spcPct val="100000"/>
              </a:lnSpc>
              <a:spcBef>
                <a:spcPts val="1150"/>
              </a:spcBef>
              <a:spcAft>
                <a:spcPts val="0"/>
              </a:spcAft>
              <a:buNone/>
            </a:pPr>
            <a:r>
              <a:rPr lang="es-PE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Sol.:</a:t>
            </a:r>
            <a:endParaRPr sz="2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04139" marR="0" lvl="0" indent="0" algn="l" rtl="0">
              <a:lnSpc>
                <a:spcPct val="100000"/>
              </a:lnSpc>
              <a:spcBef>
                <a:spcPts val="1150"/>
              </a:spcBef>
              <a:spcAft>
                <a:spcPts val="0"/>
              </a:spcAft>
              <a:buNone/>
            </a:pPr>
            <a:endParaRPr sz="2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04139" marR="0" lvl="0" indent="0" algn="l" rtl="0">
              <a:lnSpc>
                <a:spcPct val="100000"/>
              </a:lnSpc>
              <a:spcBef>
                <a:spcPts val="1150"/>
              </a:spcBef>
              <a:spcAft>
                <a:spcPts val="0"/>
              </a:spcAft>
              <a:buNone/>
            </a:pPr>
            <a:endParaRPr sz="2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101090" marR="0" lvl="0" indent="0" algn="l" rtl="0">
              <a:lnSpc>
                <a:spcPct val="97954"/>
              </a:lnSpc>
              <a:spcBef>
                <a:spcPts val="100"/>
              </a:spcBef>
              <a:spcAft>
                <a:spcPts val="0"/>
              </a:spcAft>
              <a:buNone/>
            </a:pPr>
            <a:endParaRPr sz="2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7954"/>
              </a:lnSpc>
              <a:spcBef>
                <a:spcPts val="100"/>
              </a:spcBef>
              <a:spcAft>
                <a:spcPts val="0"/>
              </a:spcAft>
              <a:buNone/>
            </a:pPr>
            <a:r>
              <a:rPr lang="es-PE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𝑚 = 2,</a:t>
            </a:r>
            <a:endParaRPr sz="2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2700" marR="0" lvl="0" indent="0" algn="l" rtl="0">
              <a:lnSpc>
                <a:spcPct val="9795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PE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 recta es creciente</a:t>
            </a:r>
            <a:endParaRPr/>
          </a:p>
          <a:p>
            <a:pPr marL="12700" marR="0" lvl="0" indent="0" algn="l" rtl="0">
              <a:lnSpc>
                <a:spcPct val="97954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2700" marR="0" lvl="0" indent="0" algn="l" rtl="0">
              <a:lnSpc>
                <a:spcPct val="97954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2700" marR="0" lvl="0" indent="0" algn="l" rtl="0">
              <a:lnSpc>
                <a:spcPct val="97954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2700" marR="0" lvl="0" indent="0" algn="l" rtl="0">
              <a:lnSpc>
                <a:spcPct val="97954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2700" marR="0" lvl="0" indent="0" algn="l" rtl="0">
              <a:lnSpc>
                <a:spcPct val="9795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PE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b=10 (𝑐𝑜𝑟𝑡𝑒 𝑐𝑜𝑛 𝑒𝑙 𝑒𝑗𝑒 𝑦)</a:t>
            </a:r>
            <a:endParaRPr/>
          </a:p>
          <a:p>
            <a:pPr marL="12700" marR="0" lvl="0" indent="0" algn="l" rtl="0">
              <a:lnSpc>
                <a:spcPct val="97954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8" name="Google Shape;278;p40"/>
          <p:cNvSpPr txBox="1"/>
          <p:nvPr/>
        </p:nvSpPr>
        <p:spPr>
          <a:xfrm>
            <a:off x="4757335" y="1722763"/>
            <a:ext cx="1221643" cy="3821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no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PE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Gráfica: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9" name="Google Shape;279;p40"/>
          <p:cNvSpPr/>
          <p:nvPr/>
        </p:nvSpPr>
        <p:spPr>
          <a:xfrm>
            <a:off x="5406611" y="2104919"/>
            <a:ext cx="6419088" cy="4230624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0" name="Google Shape;280;p40"/>
          <p:cNvSpPr txBox="1"/>
          <p:nvPr/>
        </p:nvSpPr>
        <p:spPr>
          <a:xfrm>
            <a:off x="838200" y="813280"/>
            <a:ext cx="10515600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PE" sz="4000" b="1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Ejemplos	</a:t>
            </a:r>
            <a:endParaRPr/>
          </a:p>
        </p:txBody>
      </p:sp>
      <p:sp>
        <p:nvSpPr>
          <p:cNvPr id="281" name="Google Shape;281;p40"/>
          <p:cNvSpPr/>
          <p:nvPr/>
        </p:nvSpPr>
        <p:spPr>
          <a:xfrm>
            <a:off x="1008380" y="1459852"/>
            <a:ext cx="9966960" cy="0"/>
          </a:xfrm>
          <a:custGeom>
            <a:avLst/>
            <a:gdLst/>
            <a:ahLst/>
            <a:cxnLst/>
            <a:rect l="l" t="t" r="r" b="b"/>
            <a:pathLst>
              <a:path w="9966960" h="120000" extrusionOk="0">
                <a:moveTo>
                  <a:pt x="0" y="0"/>
                </a:moveTo>
                <a:lnTo>
                  <a:pt x="9966960" y="0"/>
                </a:lnTo>
              </a:path>
            </a:pathLst>
          </a:custGeom>
          <a:noFill/>
          <a:ln w="9525" cap="flat" cmpd="sng">
            <a:solidFill>
              <a:srgbClr val="ACC6D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56969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p41"/>
          <p:cNvSpPr txBox="1"/>
          <p:nvPr/>
        </p:nvSpPr>
        <p:spPr>
          <a:xfrm>
            <a:off x="968119" y="1407619"/>
            <a:ext cx="5280280" cy="13958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63175" rIns="0" bIns="0" anchor="t" anchorCtr="0">
            <a:no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PE" sz="2000">
                <a:solidFill>
                  <a:srgbClr val="E22600"/>
                </a:solidFill>
                <a:latin typeface="Calibri"/>
                <a:ea typeface="Calibri"/>
                <a:cs typeface="Calibri"/>
                <a:sym typeface="Calibri"/>
              </a:rPr>
              <a:t>𝟐. 𝒇(𝒙) = −𝟑𝒙 + 𝟏𝟐</a:t>
            </a:r>
            <a:endParaRPr/>
          </a:p>
          <a:p>
            <a:pPr marL="12700" marR="0" lvl="0" indent="0" algn="l" rtl="0">
              <a:lnSpc>
                <a:spcPct val="100000"/>
              </a:lnSpc>
              <a:spcBef>
                <a:spcPts val="1190"/>
              </a:spcBef>
              <a:spcAft>
                <a:spcPts val="0"/>
              </a:spcAft>
              <a:buNone/>
            </a:pPr>
            <a:r>
              <a:rPr lang="es-PE" sz="2000">
                <a:solidFill>
                  <a:srgbClr val="284764"/>
                </a:solidFill>
                <a:latin typeface="Calibri"/>
                <a:ea typeface="Calibri"/>
                <a:cs typeface="Calibri"/>
                <a:sym typeface="Calibri"/>
              </a:rPr>
              <a:t>Sol.: 𝑚 = −3 𝑑𝑒𝑐𝑟𝑒𝑐𝑖𝑒𝑛𝑡𝑒 , b=12 (corte con y)</a:t>
            </a:r>
            <a:endParaRPr sz="20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2700" marR="0" lvl="0" indent="0" algn="l" rtl="0">
              <a:lnSpc>
                <a:spcPct val="100000"/>
              </a:lnSpc>
              <a:spcBef>
                <a:spcPts val="1175"/>
              </a:spcBef>
              <a:spcAft>
                <a:spcPts val="0"/>
              </a:spcAft>
              <a:buNone/>
            </a:pPr>
            <a:r>
              <a:rPr lang="es-PE" sz="2000">
                <a:solidFill>
                  <a:srgbClr val="284764"/>
                </a:solidFill>
                <a:latin typeface="Calibri"/>
                <a:ea typeface="Calibri"/>
                <a:cs typeface="Calibri"/>
                <a:sym typeface="Calibri"/>
              </a:rPr>
              <a:t>La recta es decreciente</a:t>
            </a:r>
            <a:endParaRPr sz="20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7" name="Google Shape;287;p41"/>
          <p:cNvSpPr txBox="1"/>
          <p:nvPr/>
        </p:nvSpPr>
        <p:spPr>
          <a:xfrm>
            <a:off x="7093218" y="1338268"/>
            <a:ext cx="5280280" cy="1025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noAutofit/>
          </a:bodyPr>
          <a:lstStyle/>
          <a:p>
            <a:pPr marL="144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PE" sz="2000">
                <a:solidFill>
                  <a:srgbClr val="E22600"/>
                </a:solidFill>
                <a:latin typeface="Calibri"/>
                <a:ea typeface="Calibri"/>
                <a:cs typeface="Calibri"/>
                <a:sym typeface="Calibri"/>
              </a:rPr>
              <a:t>𝟑. 𝒇 (x)= 4</a:t>
            </a:r>
            <a:endParaRPr/>
          </a:p>
          <a:p>
            <a:pPr marL="14400" marR="0" lvl="0" indent="0" algn="l" rtl="0">
              <a:spcBef>
                <a:spcPts val="100"/>
              </a:spcBef>
              <a:spcAft>
                <a:spcPts val="0"/>
              </a:spcAft>
              <a:buNone/>
            </a:pPr>
            <a:endParaRPr sz="500">
              <a:solidFill>
                <a:srgbClr val="000000"/>
              </a:solidFill>
              <a:latin typeface="Cambria Math"/>
              <a:ea typeface="Cambria Math"/>
              <a:cs typeface="Cambria Math"/>
              <a:sym typeface="Cambria Math"/>
            </a:endParaRPr>
          </a:p>
          <a:p>
            <a:pPr marL="127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PE" sz="2000">
                <a:solidFill>
                  <a:srgbClr val="284764"/>
                </a:solidFill>
                <a:latin typeface="Calibri"/>
                <a:ea typeface="Calibri"/>
                <a:cs typeface="Calibri"/>
                <a:sym typeface="Calibri"/>
              </a:rPr>
              <a:t>Se denomina función constante y se puede</a:t>
            </a:r>
            <a:endParaRPr/>
          </a:p>
          <a:p>
            <a:pPr marL="127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PE" sz="2000">
                <a:solidFill>
                  <a:srgbClr val="284764"/>
                </a:solidFill>
                <a:latin typeface="Calibri"/>
                <a:ea typeface="Calibri"/>
                <a:cs typeface="Calibri"/>
                <a:sym typeface="Calibri"/>
              </a:rPr>
              <a:t>expresar así:</a:t>
            </a:r>
            <a:endParaRPr/>
          </a:p>
        </p:txBody>
      </p:sp>
      <p:sp>
        <p:nvSpPr>
          <p:cNvPr id="288" name="Google Shape;288;p41"/>
          <p:cNvSpPr txBox="1"/>
          <p:nvPr/>
        </p:nvSpPr>
        <p:spPr>
          <a:xfrm>
            <a:off x="7191922" y="2489326"/>
            <a:ext cx="4472254" cy="6283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noAutofit/>
          </a:bodyPr>
          <a:lstStyle/>
          <a:p>
            <a:pPr marL="28448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PE" sz="2000">
                <a:solidFill>
                  <a:srgbClr val="E22600"/>
                </a:solidFill>
                <a:latin typeface="Calibri"/>
                <a:ea typeface="Calibri"/>
                <a:cs typeface="Calibri"/>
                <a:sym typeface="Calibri"/>
              </a:rPr>
              <a:t>𝒇(x)	= 𝟎𝒙 + 𝟒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PE" sz="2000">
                <a:solidFill>
                  <a:srgbClr val="E22600"/>
                </a:solidFill>
                <a:latin typeface="Calibri"/>
                <a:ea typeface="Calibri"/>
                <a:cs typeface="Calibri"/>
                <a:sym typeface="Calibri"/>
              </a:rPr>
              <a:t>𝒎 = 𝟎 → 𝒍𝒂 𝒓𝒆𝒄𝒕𝒂 𝒆𝒔 𝒉𝒐𝒓𝒊𝒛𝒐𝒏𝒕𝒂𝒍 </a:t>
            </a:r>
            <a:r>
              <a:rPr lang="es-PE" sz="2000" b="1">
                <a:solidFill>
                  <a:srgbClr val="E22600"/>
                </a:solidFill>
                <a:latin typeface="Calibri"/>
                <a:ea typeface="Calibri"/>
                <a:cs typeface="Calibri"/>
                <a:sym typeface="Calibri"/>
              </a:rPr>
              <a:t>, b=4</a:t>
            </a:r>
            <a:endParaRPr sz="2000">
              <a:solidFill>
                <a:srgbClr val="E226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9" name="Google Shape;289;p41"/>
          <p:cNvSpPr/>
          <p:nvPr/>
        </p:nvSpPr>
        <p:spPr>
          <a:xfrm>
            <a:off x="7093219" y="3429000"/>
            <a:ext cx="4130662" cy="2923774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0" name="Google Shape;290;p41"/>
          <p:cNvSpPr/>
          <p:nvPr/>
        </p:nvSpPr>
        <p:spPr>
          <a:xfrm>
            <a:off x="968119" y="3063366"/>
            <a:ext cx="3703319" cy="3289409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1" name="Google Shape;291;p41"/>
          <p:cNvSpPr txBox="1"/>
          <p:nvPr/>
        </p:nvSpPr>
        <p:spPr>
          <a:xfrm>
            <a:off x="838200" y="626726"/>
            <a:ext cx="10515600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PE" sz="4000" b="1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Ejemplos	</a:t>
            </a:r>
            <a:endParaRPr/>
          </a:p>
        </p:txBody>
      </p:sp>
      <p:sp>
        <p:nvSpPr>
          <p:cNvPr id="292" name="Google Shape;292;p41"/>
          <p:cNvSpPr/>
          <p:nvPr/>
        </p:nvSpPr>
        <p:spPr>
          <a:xfrm>
            <a:off x="968119" y="1293576"/>
            <a:ext cx="9966960" cy="0"/>
          </a:xfrm>
          <a:custGeom>
            <a:avLst/>
            <a:gdLst/>
            <a:ahLst/>
            <a:cxnLst/>
            <a:rect l="l" t="t" r="r" b="b"/>
            <a:pathLst>
              <a:path w="9966960" h="120000" extrusionOk="0">
                <a:moveTo>
                  <a:pt x="0" y="0"/>
                </a:moveTo>
                <a:lnTo>
                  <a:pt x="9966960" y="0"/>
                </a:lnTo>
              </a:path>
            </a:pathLst>
          </a:custGeom>
          <a:noFill/>
          <a:ln w="9525" cap="flat" cmpd="sng">
            <a:solidFill>
              <a:srgbClr val="ACC6D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229292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p42"/>
          <p:cNvSpPr txBox="1"/>
          <p:nvPr/>
        </p:nvSpPr>
        <p:spPr>
          <a:xfrm>
            <a:off x="1132839" y="1690511"/>
            <a:ext cx="4599940" cy="391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no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PE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Halle la regla de correspondencia en: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8" name="Google Shape;298;p42"/>
          <p:cNvSpPr txBox="1"/>
          <p:nvPr/>
        </p:nvSpPr>
        <p:spPr>
          <a:xfrm>
            <a:off x="1001077" y="5058401"/>
            <a:ext cx="4766945" cy="13798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noAutofit/>
          </a:bodyPr>
          <a:lstStyle/>
          <a:p>
            <a:pPr marL="12700" marR="508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PE" sz="2200">
                <a:solidFill>
                  <a:srgbClr val="E22600"/>
                </a:solidFill>
                <a:latin typeface="Calibri"/>
                <a:ea typeface="Calibri"/>
                <a:cs typeface="Calibri"/>
                <a:sym typeface="Calibri"/>
              </a:rPr>
              <a:t>Solución: </a:t>
            </a:r>
            <a:r>
              <a:rPr lang="es-PE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 gráfica corresponde a una  función lineal, entonces la regla de  correspondencia debe ser:</a:t>
            </a:r>
            <a:endParaRPr sz="2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89230" marR="0" lvl="0" indent="0" algn="ctr" rtl="0">
              <a:lnSpc>
                <a:spcPct val="100000"/>
              </a:lnSpc>
              <a:spcBef>
                <a:spcPts val="130"/>
              </a:spcBef>
              <a:spcAft>
                <a:spcPts val="0"/>
              </a:spcAft>
              <a:buNone/>
            </a:pPr>
            <a:r>
              <a:rPr lang="es-PE" sz="2200">
                <a:solidFill>
                  <a:srgbClr val="E22600"/>
                </a:solidFill>
                <a:latin typeface="Calibri"/>
                <a:ea typeface="Calibri"/>
                <a:cs typeface="Calibri"/>
                <a:sym typeface="Calibri"/>
              </a:rPr>
              <a:t>𝑓(𝑥) = 𝑎𝑥 + 𝑏</a:t>
            </a:r>
            <a:endParaRPr/>
          </a:p>
        </p:txBody>
      </p:sp>
      <p:sp>
        <p:nvSpPr>
          <p:cNvPr id="299" name="Google Shape;299;p42"/>
          <p:cNvSpPr/>
          <p:nvPr/>
        </p:nvSpPr>
        <p:spPr>
          <a:xfrm>
            <a:off x="1556769" y="2291881"/>
            <a:ext cx="3348228" cy="2533751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0" name="Google Shape;300;p42"/>
          <p:cNvSpPr/>
          <p:nvPr/>
        </p:nvSpPr>
        <p:spPr>
          <a:xfrm>
            <a:off x="6319264" y="5481633"/>
            <a:ext cx="967740" cy="266700"/>
          </a:xfrm>
          <a:custGeom>
            <a:avLst/>
            <a:gdLst/>
            <a:ahLst/>
            <a:cxnLst/>
            <a:rect l="l" t="t" r="r" b="b"/>
            <a:pathLst>
              <a:path w="967740" h="266700" extrusionOk="0">
                <a:moveTo>
                  <a:pt x="834389" y="0"/>
                </a:moveTo>
                <a:lnTo>
                  <a:pt x="834389" y="66675"/>
                </a:lnTo>
                <a:lnTo>
                  <a:pt x="0" y="66675"/>
                </a:lnTo>
                <a:lnTo>
                  <a:pt x="0" y="200025"/>
                </a:lnTo>
                <a:lnTo>
                  <a:pt x="834389" y="200025"/>
                </a:lnTo>
                <a:lnTo>
                  <a:pt x="834389" y="266700"/>
                </a:lnTo>
                <a:lnTo>
                  <a:pt x="967739" y="133350"/>
                </a:lnTo>
                <a:lnTo>
                  <a:pt x="834389" y="0"/>
                </a:lnTo>
                <a:close/>
              </a:path>
            </a:pathLst>
          </a:custGeom>
          <a:solidFill>
            <a:srgbClr val="7B1E42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1" name="Google Shape;301;p42"/>
          <p:cNvSpPr txBox="1"/>
          <p:nvPr/>
        </p:nvSpPr>
        <p:spPr>
          <a:xfrm>
            <a:off x="838200" y="700462"/>
            <a:ext cx="10515600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PE" sz="4000" b="1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Ejemplos de función lineal	</a:t>
            </a:r>
            <a:endParaRPr/>
          </a:p>
        </p:txBody>
      </p:sp>
      <p:sp>
        <p:nvSpPr>
          <p:cNvPr id="302" name="Google Shape;302;p42"/>
          <p:cNvSpPr txBox="1"/>
          <p:nvPr/>
        </p:nvSpPr>
        <p:spPr>
          <a:xfrm>
            <a:off x="7287004" y="1471154"/>
            <a:ext cx="4766945" cy="47906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201275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s-PE" sz="2400" b="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Donde: 𝑏: 𝑐𝑜𝑟𝑡𝑒 𝑐𝑜𝑛 𝑒𝑙 𝑒𝑗𝑒 𝑦 ;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1585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s-PE" sz="2400" b="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Entonces:          𝑏 = 20</a:t>
            </a:r>
            <a:endParaRPr/>
          </a:p>
          <a:p>
            <a:pPr marL="1275715" marR="0" lvl="0" indent="0" algn="l" rtl="0">
              <a:lnSpc>
                <a:spcPct val="100000"/>
              </a:lnSpc>
              <a:spcBef>
                <a:spcPts val="29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s-PE" sz="2400" b="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→ 𝑦 = 𝑎𝑥 + 20</a:t>
            </a:r>
            <a:endParaRPr/>
          </a:p>
          <a:p>
            <a:pPr marL="12065" marR="5080" lvl="0" indent="0" algn="l" rtl="0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s-PE" sz="2400" b="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Para hallar “a” (pendiente) debemos:  </a:t>
            </a:r>
            <a:endParaRPr/>
          </a:p>
          <a:p>
            <a:pPr marL="12065" marR="5080" lvl="0" indent="0" algn="l" rtl="0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s-PE" sz="2400" b="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    y=0  cuando x=5</a:t>
            </a:r>
            <a:endParaRPr sz="2400" b="0" i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2065" marR="5080" lvl="0" indent="0" algn="l" rtl="0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s-PE" sz="2400" b="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Entonces:     0 = 5𝑎 + 20 → 𝑎 = −4</a:t>
            </a:r>
            <a:endParaRPr/>
          </a:p>
          <a:p>
            <a:pPr marL="12065" marR="5080" lvl="0" indent="0" algn="l" rtl="0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rgbClr val="284764"/>
              </a:buClr>
              <a:buSzPts val="2400"/>
              <a:buFont typeface="Arial"/>
              <a:buNone/>
            </a:pPr>
            <a:endParaRPr sz="2400" b="0" i="0">
              <a:solidFill>
                <a:srgbClr val="284764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7B1E42"/>
              </a:buClr>
              <a:buSzPts val="2400"/>
              <a:buFont typeface="Arial"/>
              <a:buNone/>
            </a:pPr>
            <a:r>
              <a:rPr lang="es-PE" sz="2400" b="0" i="1">
                <a:solidFill>
                  <a:srgbClr val="7B1E42"/>
                </a:solidFill>
                <a:latin typeface="Calibri"/>
                <a:ea typeface="Calibri"/>
                <a:cs typeface="Calibri"/>
                <a:sym typeface="Calibri"/>
              </a:rPr>
              <a:t>f(x) </a:t>
            </a:r>
            <a:r>
              <a:rPr lang="es-PE" sz="2400" b="0" i="0">
                <a:solidFill>
                  <a:srgbClr val="7B1E42"/>
                </a:solidFill>
                <a:latin typeface="Calibri"/>
                <a:ea typeface="Calibri"/>
                <a:cs typeface="Calibri"/>
                <a:sym typeface="Calibri"/>
              </a:rPr>
              <a:t>= −4𝑥 + 20</a:t>
            </a:r>
            <a:endParaRPr/>
          </a:p>
          <a:p>
            <a:pPr marL="228600" marR="0" lvl="0" indent="-762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284764"/>
              </a:buClr>
              <a:buSzPts val="2400"/>
              <a:buFont typeface="Arial"/>
              <a:buNone/>
            </a:pPr>
            <a:endParaRPr sz="2400" b="0" i="0">
              <a:solidFill>
                <a:srgbClr val="284764"/>
              </a:solidFill>
              <a:latin typeface="Cambria Math"/>
              <a:ea typeface="Cambria Math"/>
              <a:cs typeface="Cambria Math"/>
              <a:sym typeface="Cambria Math"/>
            </a:endParaRPr>
          </a:p>
        </p:txBody>
      </p:sp>
      <p:sp>
        <p:nvSpPr>
          <p:cNvPr id="303" name="Google Shape;303;p42"/>
          <p:cNvSpPr/>
          <p:nvPr/>
        </p:nvSpPr>
        <p:spPr>
          <a:xfrm>
            <a:off x="898834" y="1263468"/>
            <a:ext cx="9966960" cy="0"/>
          </a:xfrm>
          <a:custGeom>
            <a:avLst/>
            <a:gdLst/>
            <a:ahLst/>
            <a:cxnLst/>
            <a:rect l="l" t="t" r="r" b="b"/>
            <a:pathLst>
              <a:path w="9966960" h="120000" extrusionOk="0">
                <a:moveTo>
                  <a:pt x="0" y="0"/>
                </a:moveTo>
                <a:lnTo>
                  <a:pt x="9966960" y="0"/>
                </a:lnTo>
              </a:path>
            </a:pathLst>
          </a:custGeom>
          <a:noFill/>
          <a:ln w="9525" cap="flat" cmpd="sng">
            <a:solidFill>
              <a:srgbClr val="ACC6D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007082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Google Shape;308;p43"/>
          <p:cNvSpPr txBox="1"/>
          <p:nvPr/>
        </p:nvSpPr>
        <p:spPr>
          <a:xfrm>
            <a:off x="1008380" y="2325355"/>
            <a:ext cx="10308590" cy="10496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53975" rIns="0" bIns="0" anchor="t" anchorCtr="0">
            <a:noAutofit/>
          </a:bodyPr>
          <a:lstStyle/>
          <a:p>
            <a:pPr marL="357188" marR="5080" lvl="0" indent="-357188" algn="just" rtl="0">
              <a:lnSpc>
                <a:spcPct val="1036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PE" sz="2500">
                <a:solidFill>
                  <a:srgbClr val="E22600"/>
                </a:solidFill>
                <a:latin typeface="Calibri"/>
                <a:ea typeface="Calibri"/>
                <a:cs typeface="Calibri"/>
                <a:sym typeface="Calibri"/>
              </a:rPr>
              <a:t>1.  </a:t>
            </a:r>
            <a:r>
              <a:rPr lang="es-PE" sz="2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 entrada al Fiestón Halloween del Club de Matemáticas fue de 15 soles y las  bebidas fueron de 5 soles cada una. Modelar el costo para un alumno como  una función del número “x” de bebidas compradas en dicho Fiestón.</a:t>
            </a:r>
            <a:endParaRPr sz="2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9" name="Google Shape;309;p43"/>
          <p:cNvSpPr txBox="1"/>
          <p:nvPr/>
        </p:nvSpPr>
        <p:spPr>
          <a:xfrm>
            <a:off x="941704" y="1021003"/>
            <a:ext cx="10154259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PE" sz="4000" b="1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¡Ahora te toca a ti!	</a:t>
            </a:r>
            <a:endParaRPr/>
          </a:p>
        </p:txBody>
      </p:sp>
      <p:sp>
        <p:nvSpPr>
          <p:cNvPr id="310" name="Google Shape;310;p43"/>
          <p:cNvSpPr/>
          <p:nvPr/>
        </p:nvSpPr>
        <p:spPr>
          <a:xfrm>
            <a:off x="1008380" y="1698045"/>
            <a:ext cx="9966960" cy="0"/>
          </a:xfrm>
          <a:custGeom>
            <a:avLst/>
            <a:gdLst/>
            <a:ahLst/>
            <a:cxnLst/>
            <a:rect l="l" t="t" r="r" b="b"/>
            <a:pathLst>
              <a:path w="9966960" h="120000" extrusionOk="0">
                <a:moveTo>
                  <a:pt x="0" y="0"/>
                </a:moveTo>
                <a:lnTo>
                  <a:pt x="9966960" y="0"/>
                </a:lnTo>
              </a:path>
            </a:pathLst>
          </a:custGeom>
          <a:noFill/>
          <a:ln w="9525" cap="flat" cmpd="sng">
            <a:solidFill>
              <a:srgbClr val="ACC6D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11" name="Google Shape;311;p43" descr="Imagen que contiene dibujo, cuart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785878" y="578013"/>
            <a:ext cx="1310085" cy="110983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278205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Google Shape;316;p44"/>
          <p:cNvSpPr txBox="1"/>
          <p:nvPr/>
        </p:nvSpPr>
        <p:spPr>
          <a:xfrm>
            <a:off x="1052195" y="2262014"/>
            <a:ext cx="10515600" cy="11669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no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PE" sz="2400">
                <a:solidFill>
                  <a:srgbClr val="E22600"/>
                </a:solidFill>
                <a:latin typeface="Calibri"/>
                <a:ea typeface="Calibri"/>
                <a:cs typeface="Calibri"/>
                <a:sym typeface="Calibri"/>
              </a:rPr>
              <a:t>2.	</a:t>
            </a:r>
            <a:r>
              <a:rPr lang="es-PE" sz="2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Una empresa de taxis tiene la siguiente tarifa: un costo fijo de S/. 2 más S/.</a:t>
            </a:r>
            <a:endParaRPr sz="2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69900" marR="762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PE" sz="2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1.5 por cada kilómetro recorrido. ¿Cuál es la representación gráfica de esa  tarifa? ¿Cuánto se pagará por un recorrido de 20 km?</a:t>
            </a:r>
            <a:endParaRPr/>
          </a:p>
        </p:txBody>
      </p:sp>
      <p:sp>
        <p:nvSpPr>
          <p:cNvPr id="317" name="Google Shape;317;p44"/>
          <p:cNvSpPr txBox="1"/>
          <p:nvPr/>
        </p:nvSpPr>
        <p:spPr>
          <a:xfrm>
            <a:off x="1052195" y="1038440"/>
            <a:ext cx="10515600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PE" sz="4000" b="1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¡Ahora te toca a ti!	</a:t>
            </a:r>
            <a:endParaRPr/>
          </a:p>
        </p:txBody>
      </p:sp>
      <p:pic>
        <p:nvPicPr>
          <p:cNvPr id="318" name="Google Shape;318;p44" descr="Imagen que contiene dibujo, cuart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785878" y="578013"/>
            <a:ext cx="1310085" cy="110983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3505446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448</Words>
  <Application>Microsoft Office PowerPoint</Application>
  <PresentationFormat>Panorámica</PresentationFormat>
  <Paragraphs>72</Paragraphs>
  <Slides>13</Slides>
  <Notes>13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Cambria Math</vt:lpstr>
      <vt:lpstr>Noto Sans Symbols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Ana Fiorella Dasso Vassallo</dc:creator>
  <cp:lastModifiedBy>Ana Fiorella Dasso Vassallo</cp:lastModifiedBy>
  <cp:revision>2</cp:revision>
  <dcterms:created xsi:type="dcterms:W3CDTF">2020-08-20T21:02:12Z</dcterms:created>
  <dcterms:modified xsi:type="dcterms:W3CDTF">2020-08-20T21:06:22Z</dcterms:modified>
</cp:coreProperties>
</file>