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1"/>
  </p:notesMasterIdLst>
  <p:sldIdLst>
    <p:sldId id="383" r:id="rId2"/>
    <p:sldId id="365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85" r:id="rId16"/>
    <p:sldId id="379" r:id="rId17"/>
    <p:sldId id="386" r:id="rId18"/>
    <p:sldId id="380" r:id="rId19"/>
    <p:sldId id="381" r:id="rId20"/>
  </p:sldIdLst>
  <p:sldSz cx="9906000" cy="6858000" type="A4"/>
  <p:notesSz cx="6858000" cy="9144000"/>
  <p:custDataLst>
    <p:tags r:id="rId22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  <a:srgbClr val="0000FF"/>
    <a:srgbClr val="008000"/>
    <a:srgbClr val="3333FF"/>
    <a:srgbClr val="6600FF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5252" autoAdjust="0"/>
  </p:normalViewPr>
  <p:slideViewPr>
    <p:cSldViewPr>
      <p:cViewPr varScale="1">
        <p:scale>
          <a:sx n="62" d="100"/>
          <a:sy n="62" d="100"/>
        </p:scale>
        <p:origin x="54" y="14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s-ES" altLang="es-P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s-ES" altLang="es-PE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E" smtClean="0"/>
              <a:t>Haga clic para modificar el estilo de texto del patrón</a:t>
            </a:r>
          </a:p>
          <a:p>
            <a:pPr lvl="1"/>
            <a:r>
              <a:rPr lang="es-ES" altLang="es-PE" smtClean="0"/>
              <a:t>Segundo nivel</a:t>
            </a:r>
          </a:p>
          <a:p>
            <a:pPr lvl="2"/>
            <a:r>
              <a:rPr lang="es-ES" altLang="es-PE" smtClean="0"/>
              <a:t>Tercer nivel</a:t>
            </a:r>
          </a:p>
          <a:p>
            <a:pPr lvl="3"/>
            <a:r>
              <a:rPr lang="es-ES" altLang="es-PE" smtClean="0"/>
              <a:t>Cuarto nivel</a:t>
            </a:r>
          </a:p>
          <a:p>
            <a:pPr lvl="4"/>
            <a:r>
              <a:rPr lang="es-ES" altLang="es-PE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s-ES" altLang="es-PE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A016525C-9CBC-4318-A5D4-B4885440CBA5}" type="slidenum">
              <a:rPr lang="es-ES" altLang="es-PE"/>
              <a:pPr/>
              <a:t>‹Nº›</a:t>
            </a:fld>
            <a:endParaRPr lang="es-ES" altLang="es-PE" dirty="0"/>
          </a:p>
        </p:txBody>
      </p:sp>
    </p:spTree>
    <p:extLst>
      <p:ext uri="{BB962C8B-B14F-4D97-AF65-F5344CB8AC3E}">
        <p14:creationId xmlns:p14="http://schemas.microsoft.com/office/powerpoint/2010/main" val="921717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47650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600200"/>
            <a:ext cx="84201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556001"/>
            <a:ext cx="69342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8374-0EE2-4B13-BDB2-33EC4C03C886}" type="slidenum">
              <a:rPr lang="es-ES" altLang="es-PE" smtClean="0"/>
              <a:pPr/>
              <a:t>‹Nº›</a:t>
            </a:fld>
            <a:endParaRPr lang="es-ES" alt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909B-A850-40A7-8BD5-747776934E51}" type="slidenum">
              <a:rPr lang="es-ES" altLang="es-PE" smtClean="0"/>
              <a:pPr/>
              <a:t>‹Nº›</a:t>
            </a:fld>
            <a:endParaRPr lang="es-ES" altLang="es-P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CE8F-EF9B-4ACA-AE1E-A736EA3D76AB}" type="slidenum">
              <a:rPr lang="es-ES" altLang="es-PE" smtClean="0"/>
              <a:pPr/>
              <a:t>‹Nº›</a:t>
            </a:fld>
            <a:endParaRPr lang="es-ES" altLang="es-PE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447801"/>
            <a:ext cx="222885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447800"/>
            <a:ext cx="652145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172A-DFC6-4AC9-BBD2-4D6DFB0B9C4D}" type="slidenum">
              <a:rPr lang="es-ES" altLang="es-PE" smtClean="0"/>
              <a:pPr/>
              <a:t>‹Nº›</a:t>
            </a:fld>
            <a:endParaRPr lang="es-ES" altLang="es-PE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0" y="228600"/>
            <a:ext cx="9420606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551392" y="4203592"/>
            <a:ext cx="3116131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837597" y="4075290"/>
            <a:ext cx="6006558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064455" y="4087562"/>
            <a:ext cx="5923645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6076946" y="4074175"/>
            <a:ext cx="3583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29304" y="4058555"/>
            <a:ext cx="9450324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35" y="2463560"/>
            <a:ext cx="84201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1312" y="1437449"/>
            <a:ext cx="695254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61ED-EBA3-4C5F-8BBB-A8BDED54E336}" type="slidenum">
              <a:rPr lang="es-ES" altLang="es-PE" smtClean="0"/>
              <a:pPr/>
              <a:t>‹Nº›</a:t>
            </a:fld>
            <a:endParaRPr lang="es-ES" alt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D75D-551D-4C4E-B1F9-C0B45F0D3392}" type="slidenum">
              <a:rPr lang="es-ES" altLang="es-PE" smtClean="0"/>
              <a:pPr/>
              <a:t>‹Nº›</a:t>
            </a:fld>
            <a:endParaRPr lang="es-ES" altLang="es-PE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33043" y="2679192"/>
            <a:ext cx="4140708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2679192"/>
            <a:ext cx="4140708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044" y="2678114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3777" y="3429001"/>
            <a:ext cx="4138393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2678113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3429001"/>
            <a:ext cx="4140708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DD67-C196-472E-A12C-CE6F063C42B2}" type="slidenum">
              <a:rPr lang="es-ES" altLang="es-PE" smtClean="0"/>
              <a:pPr/>
              <a:t>‹Nº›</a:t>
            </a:fld>
            <a:endParaRPr lang="es-ES" alt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3A7E-9784-470B-8062-F65466C431FE}" type="slidenum">
              <a:rPr lang="es-ES" altLang="es-PE" smtClean="0"/>
              <a:pPr/>
              <a:t>‹Nº›</a:t>
            </a:fld>
            <a:endParaRPr lang="es-ES" alt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3059-A1B1-4DC0-BF8F-9DD2C40E1540}" type="slidenum">
              <a:rPr lang="es-ES" altLang="es-PE" smtClean="0"/>
              <a:pPr/>
              <a:t>‹Nº›</a:t>
            </a:fld>
            <a:endParaRPr lang="es-ES" alt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30DB-312B-4F93-861A-948384FAD23A}" type="slidenum">
              <a:rPr lang="es-ES" altLang="es-PE" smtClean="0"/>
              <a:pPr/>
              <a:t>‹Nº›</a:t>
            </a:fld>
            <a:endParaRPr lang="es-ES" altLang="es-P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3581401"/>
            <a:ext cx="36322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90600" y="2286000"/>
            <a:ext cx="36322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625" y="1828800"/>
            <a:ext cx="422941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0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335" y="338667"/>
            <a:ext cx="413036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4028" y="2785533"/>
            <a:ext cx="4136673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AA05-6C0A-4A33-9A08-8FBFE5E02244}" type="slidenum">
              <a:rPr lang="es-ES" altLang="es-PE" smtClean="0"/>
              <a:pPr/>
              <a:t>‹Nº›</a:t>
            </a:fld>
            <a:endParaRPr lang="es-ES" altLang="es-P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8050" y="1371600"/>
            <a:ext cx="386334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0" y="228600"/>
            <a:ext cx="9420606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29304" y="1679429"/>
            <a:ext cx="9450324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338328"/>
            <a:ext cx="89154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3978" y="6250165"/>
            <a:ext cx="4102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endParaRPr lang="es-ES" alt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775" y="6250165"/>
            <a:ext cx="4102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 alt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3679" y="6250164"/>
            <a:ext cx="12586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96E28AF-0CE6-4EBC-8002-129F8754459F}" type="slidenum">
              <a:rPr lang="es-ES" altLang="es-PE" smtClean="0"/>
              <a:pPr/>
              <a:t>‹Nº›</a:t>
            </a:fld>
            <a:endParaRPr lang="es-ES" altLang="es-P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40" y="2675467"/>
            <a:ext cx="8025694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http://eos.cnice.mecd.es/mem2002/vectores/gif/v_ae_pq.gi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guiacalles.com/calles/26182921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7025" y="2562364"/>
            <a:ext cx="8564116" cy="1524000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ES" altLang="es-PE" sz="3600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Plano Vectorial </a:t>
            </a:r>
            <a:r>
              <a:rPr lang="es-ES" altLang="es-PE" sz="3600" b="1" spc="150" dirty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r>
              <a:rPr lang="es-ES" altLang="es-PE" sz="3600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idimensional, Vectores</a:t>
            </a:r>
            <a:endParaRPr lang="es-ES" altLang="es-PE" sz="3600" b="1" spc="150" dirty="0">
              <a:ln w="11430"/>
              <a:solidFill>
                <a:srgbClr val="F8F8F8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8624" y="1628800"/>
            <a:ext cx="6952545" cy="9398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PE" altLang="es-PE" sz="5400" dirty="0" smtClean="0"/>
              <a:t> MATEMÁTICA BÁSICA </a:t>
            </a:r>
            <a:endParaRPr lang="es-PE" altLang="es-PE" dirty="0"/>
          </a:p>
        </p:txBody>
      </p:sp>
      <p:pic>
        <p:nvPicPr>
          <p:cNvPr id="8" name="7 Imagen" descr="https://lanuevautp.com/wp-content/themes/lanuevautp2/images/responsive/logo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779" t="20672" r="8413" b="21154"/>
          <a:stretch/>
        </p:blipFill>
        <p:spPr bwMode="auto">
          <a:xfrm>
            <a:off x="344487" y="5805263"/>
            <a:ext cx="3528393" cy="79208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3334812" y="3656315"/>
            <a:ext cx="3420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 smtClean="0">
                <a:solidFill>
                  <a:schemeClr val="bg1"/>
                </a:solidFill>
              </a:rPr>
              <a:t>SEMANA </a:t>
            </a:r>
            <a:r>
              <a:rPr lang="es-PE" sz="2400" dirty="0">
                <a:solidFill>
                  <a:schemeClr val="bg1"/>
                </a:solidFill>
              </a:rPr>
              <a:t>5</a:t>
            </a:r>
            <a:r>
              <a:rPr lang="es-PE" sz="2400" dirty="0" smtClean="0">
                <a:solidFill>
                  <a:schemeClr val="bg1"/>
                </a:solidFill>
              </a:rPr>
              <a:t> -  SESION01</a:t>
            </a:r>
            <a:endParaRPr lang="es-P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20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2560" y="1196752"/>
            <a:ext cx="8229600" cy="1143000"/>
          </a:xfrm>
        </p:spPr>
        <p:txBody>
          <a:bodyPr>
            <a:noAutofit/>
          </a:bodyPr>
          <a:lstStyle/>
          <a:p>
            <a:r>
              <a:rPr lang="es-E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MÓDULO </a:t>
            </a:r>
            <a:r>
              <a:rPr lang="es-E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MÓDULO</a:t>
            </a:r>
            <a:r>
              <a:rPr lang="es-E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viene dado por la longitud de la flecha. El módulo está determinado por un vector unidad u.</a:t>
            </a:r>
            <a:endParaRPr lang="es-P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3"/>
              <p:cNvSpPr>
                <a:spLocks noGrp="1"/>
              </p:cNvSpPr>
              <p:nvPr>
                <p:ph sz="half" idx="4294967295"/>
              </p:nvPr>
            </p:nvSpPr>
            <p:spPr>
              <a:xfrm>
                <a:off x="5183560" y="3345768"/>
                <a:ext cx="4038600" cy="4434840"/>
              </a:xfrm>
              <a:prstGeom prst="rect">
                <a:avLst/>
              </a:prstGeom>
            </p:spPr>
            <p:txBody>
              <a:bodyPr/>
              <a:lstStyle/>
              <a:p>
                <a:r>
                  <a:rPr lang="es-PE" dirty="0"/>
                  <a:t>El módulo se representa así: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P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PE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e>
                    </m:d>
                    <m:r>
                      <a:rPr lang="es-PE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s-PE" dirty="0"/>
                  <a:t> </a:t>
                </a:r>
                <a:r>
                  <a:rPr lang="es-PE" sz="2800" b="1" dirty="0"/>
                  <a:t>A</a:t>
                </a:r>
              </a:p>
              <a:p>
                <a:endParaRPr lang="es-PE" dirty="0"/>
              </a:p>
            </p:txBody>
          </p:sp>
        </mc:Choice>
        <mc:Fallback xmlns="">
          <p:sp>
            <p:nvSpPr>
              <p:cNvPr id="4" name="Marcador de contenid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>
              <a:xfrm>
                <a:off x="5183560" y="3345768"/>
                <a:ext cx="4038600" cy="4434840"/>
              </a:xfrm>
              <a:prstGeom prst="rect">
                <a:avLst/>
              </a:prstGeom>
              <a:blipFill>
                <a:blip r:embed="rId2"/>
                <a:stretch>
                  <a:fillRect l="-2413" t="-1513" r="-3167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203325" y="3430561"/>
            <a:ext cx="3308350" cy="2446711"/>
            <a:chOff x="612" y="1752"/>
            <a:chExt cx="1075" cy="770"/>
          </a:xfrm>
        </p:grpSpPr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V="1">
              <a:off x="612" y="1752"/>
              <a:ext cx="862" cy="68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V="1">
              <a:off x="695" y="1842"/>
              <a:ext cx="862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1188" y="2133"/>
              <a:ext cx="49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dirty="0"/>
                <a:t>3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257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DIRECCIÓN</a:t>
            </a:r>
            <a:r>
              <a:rPr lang="es-ES" sz="5400" b="1" u="sng" dirty="0"/>
              <a:t/>
            </a:r>
            <a:br>
              <a:rPr lang="es-ES" sz="5400" b="1" u="sng" dirty="0"/>
            </a:br>
            <a:r>
              <a:rPr lang="es-ES" sz="5400" b="1" u="sng" dirty="0"/>
              <a:t/>
            </a:r>
            <a:br>
              <a:rPr lang="es-ES" sz="5400" b="1" u="sng" dirty="0"/>
            </a:br>
            <a:r>
              <a:rPr lang="es-E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sz="27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DIRECCIÓN</a:t>
            </a:r>
            <a:r>
              <a:rPr lang="es-E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 la recta que lo contiene. Viene expresada por el ángulo que forma la recta con la horizontal: 0º (horizontal), 30º, 47º, 90º (vertical), 130º, 249º, etc.</a:t>
            </a:r>
            <a:endParaRPr lang="es-PE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1705700" y="4004890"/>
            <a:ext cx="1546225" cy="1163638"/>
            <a:chOff x="1044" y="1546"/>
            <a:chExt cx="974" cy="733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V="1">
              <a:off x="1044" y="1546"/>
              <a:ext cx="778" cy="72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s-CO"/>
            </a:p>
          </p:txBody>
        </p:sp>
        <p:sp>
          <p:nvSpPr>
            <p:cNvPr id="7" name="Line 13"/>
            <p:cNvSpPr>
              <a:spLocks noChangeShapeType="1"/>
            </p:cNvSpPr>
            <p:nvPr/>
          </p:nvSpPr>
          <p:spPr bwMode="auto">
            <a:xfrm>
              <a:off x="1044" y="2279"/>
              <a:ext cx="8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8" name="Arc 14"/>
            <p:cNvSpPr>
              <a:spLocks/>
            </p:cNvSpPr>
            <p:nvPr/>
          </p:nvSpPr>
          <p:spPr bwMode="auto">
            <a:xfrm rot="1345551">
              <a:off x="1274" y="2062"/>
              <a:ext cx="208" cy="182"/>
            </a:xfrm>
            <a:custGeom>
              <a:avLst/>
              <a:gdLst>
                <a:gd name="T0" fmla="*/ 0 w 21544"/>
                <a:gd name="T1" fmla="*/ 0 h 21600"/>
                <a:gd name="T2" fmla="*/ 0 w 21544"/>
                <a:gd name="T3" fmla="*/ 0 h 21600"/>
                <a:gd name="T4" fmla="*/ 0 w 21544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44"/>
                <a:gd name="T10" fmla="*/ 0 h 21600"/>
                <a:gd name="T11" fmla="*/ 21544 w 2154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44" h="21600" fill="none" extrusionOk="0">
                  <a:moveTo>
                    <a:pt x="-1" y="0"/>
                  </a:moveTo>
                  <a:cubicBezTo>
                    <a:pt x="11328" y="0"/>
                    <a:pt x="20732" y="8752"/>
                    <a:pt x="21544" y="20051"/>
                  </a:cubicBezTo>
                </a:path>
                <a:path w="21544" h="21600" stroke="0" extrusionOk="0">
                  <a:moveTo>
                    <a:pt x="-1" y="0"/>
                  </a:moveTo>
                  <a:cubicBezTo>
                    <a:pt x="11328" y="0"/>
                    <a:pt x="20732" y="8752"/>
                    <a:pt x="21544" y="20051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1447" y="1926"/>
              <a:ext cx="57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dirty="0">
                  <a:latin typeface="Comic Sans MS" pitchFamily="66" charset="0"/>
                </a:rPr>
                <a:t>45º</a:t>
              </a:r>
            </a:p>
          </p:txBody>
        </p:sp>
      </p:grp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5470526" y="4085520"/>
            <a:ext cx="2003425" cy="792162"/>
            <a:chOff x="3206" y="1661"/>
            <a:chExt cx="1262" cy="499"/>
          </a:xfrm>
        </p:grpSpPr>
        <p:sp>
          <p:nvSpPr>
            <p:cNvPr id="11" name="Line 12"/>
            <p:cNvSpPr>
              <a:spLocks noChangeShapeType="1"/>
            </p:cNvSpPr>
            <p:nvPr/>
          </p:nvSpPr>
          <p:spPr bwMode="auto">
            <a:xfrm rot="6088242" flipH="1">
              <a:off x="3253" y="1646"/>
              <a:ext cx="418" cy="51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s-CO"/>
            </a:p>
          </p:txBody>
        </p:sp>
        <p:sp>
          <p:nvSpPr>
            <p:cNvPr id="12" name="Arc 20"/>
            <p:cNvSpPr>
              <a:spLocks/>
            </p:cNvSpPr>
            <p:nvPr/>
          </p:nvSpPr>
          <p:spPr bwMode="auto">
            <a:xfrm rot="1345551">
              <a:off x="3512" y="1922"/>
              <a:ext cx="343" cy="180"/>
            </a:xfrm>
            <a:custGeom>
              <a:avLst/>
              <a:gdLst>
                <a:gd name="T0" fmla="*/ 0 w 39665"/>
                <a:gd name="T1" fmla="*/ 0 h 21600"/>
                <a:gd name="T2" fmla="*/ 0 w 39665"/>
                <a:gd name="T3" fmla="*/ 0 h 21600"/>
                <a:gd name="T4" fmla="*/ 0 w 39665"/>
                <a:gd name="T5" fmla="*/ 0 h 21600"/>
                <a:gd name="T6" fmla="*/ 0 60000 65536"/>
                <a:gd name="T7" fmla="*/ 0 60000 65536"/>
                <a:gd name="T8" fmla="*/ 0 60000 65536"/>
                <a:gd name="T9" fmla="*/ 0 w 39665"/>
                <a:gd name="T10" fmla="*/ 0 h 21600"/>
                <a:gd name="T11" fmla="*/ 39665 w 3966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665" h="21600" fill="none" extrusionOk="0">
                  <a:moveTo>
                    <a:pt x="-1" y="9844"/>
                  </a:moveTo>
                  <a:cubicBezTo>
                    <a:pt x="3982" y="3705"/>
                    <a:pt x="10802" y="-1"/>
                    <a:pt x="18121" y="0"/>
                  </a:cubicBezTo>
                  <a:cubicBezTo>
                    <a:pt x="29449" y="0"/>
                    <a:pt x="38853" y="8752"/>
                    <a:pt x="39665" y="20051"/>
                  </a:cubicBezTo>
                </a:path>
                <a:path w="39665" h="21600" stroke="0" extrusionOk="0">
                  <a:moveTo>
                    <a:pt x="-1" y="9844"/>
                  </a:moveTo>
                  <a:cubicBezTo>
                    <a:pt x="3982" y="3705"/>
                    <a:pt x="10802" y="-1"/>
                    <a:pt x="18121" y="0"/>
                  </a:cubicBezTo>
                  <a:cubicBezTo>
                    <a:pt x="29449" y="0"/>
                    <a:pt x="38853" y="8752"/>
                    <a:pt x="39665" y="20051"/>
                  </a:cubicBezTo>
                  <a:lnTo>
                    <a:pt x="18121" y="21600"/>
                  </a:lnTo>
                  <a:lnTo>
                    <a:pt x="-1" y="984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3849" y="1661"/>
              <a:ext cx="51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>
                  <a:latin typeface="Comic Sans MS" pitchFamily="66" charset="0"/>
                </a:rPr>
                <a:t>120º</a:t>
              </a:r>
            </a:p>
          </p:txBody>
        </p:sp>
        <p:sp>
          <p:nvSpPr>
            <p:cNvPr id="14" name="Line 24"/>
            <p:cNvSpPr>
              <a:spLocks noChangeShapeType="1"/>
            </p:cNvSpPr>
            <p:nvPr/>
          </p:nvSpPr>
          <p:spPr bwMode="auto">
            <a:xfrm>
              <a:off x="3678" y="2160"/>
              <a:ext cx="7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15" name="Group 27"/>
          <p:cNvGrpSpPr>
            <a:grpSpLocks/>
          </p:cNvGrpSpPr>
          <p:nvPr/>
        </p:nvGrpSpPr>
        <p:grpSpPr bwMode="auto">
          <a:xfrm>
            <a:off x="1677224" y="5719911"/>
            <a:ext cx="2592387" cy="733425"/>
            <a:chOff x="1791" y="2424"/>
            <a:chExt cx="1497" cy="326"/>
          </a:xfrm>
        </p:grpSpPr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1791" y="2432"/>
              <a:ext cx="635" cy="31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2336" y="2432"/>
              <a:ext cx="952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>
                  <a:latin typeface="Comic Sans MS" pitchFamily="66" charset="0"/>
                </a:rPr>
                <a:t>- 30º = 330º</a:t>
              </a:r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>
              <a:off x="1813" y="2424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9" name="Arc 25"/>
            <p:cNvSpPr>
              <a:spLocks/>
            </p:cNvSpPr>
            <p:nvPr/>
          </p:nvSpPr>
          <p:spPr bwMode="auto">
            <a:xfrm rot="1345551">
              <a:off x="2080" y="2440"/>
              <a:ext cx="182" cy="181"/>
            </a:xfrm>
            <a:custGeom>
              <a:avLst/>
              <a:gdLst>
                <a:gd name="T0" fmla="*/ 0 w 21544"/>
                <a:gd name="T1" fmla="*/ 0 h 21412"/>
                <a:gd name="T2" fmla="*/ 0 w 21544"/>
                <a:gd name="T3" fmla="*/ 0 h 21412"/>
                <a:gd name="T4" fmla="*/ 0 w 21544"/>
                <a:gd name="T5" fmla="*/ 0 h 21412"/>
                <a:gd name="T6" fmla="*/ 0 60000 65536"/>
                <a:gd name="T7" fmla="*/ 0 60000 65536"/>
                <a:gd name="T8" fmla="*/ 0 60000 65536"/>
                <a:gd name="T9" fmla="*/ 0 w 21544"/>
                <a:gd name="T10" fmla="*/ 0 h 21412"/>
                <a:gd name="T11" fmla="*/ 21544 w 21544"/>
                <a:gd name="T12" fmla="*/ 21412 h 214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44" h="21412" fill="none" extrusionOk="0">
                  <a:moveTo>
                    <a:pt x="2843" y="0"/>
                  </a:moveTo>
                  <a:cubicBezTo>
                    <a:pt x="12999" y="1348"/>
                    <a:pt x="20810" y="9645"/>
                    <a:pt x="21544" y="19863"/>
                  </a:cubicBezTo>
                </a:path>
                <a:path w="21544" h="21412" stroke="0" extrusionOk="0">
                  <a:moveTo>
                    <a:pt x="2843" y="0"/>
                  </a:moveTo>
                  <a:cubicBezTo>
                    <a:pt x="12999" y="1348"/>
                    <a:pt x="20810" y="9645"/>
                    <a:pt x="21544" y="19863"/>
                  </a:cubicBezTo>
                  <a:lnTo>
                    <a:pt x="0" y="21412"/>
                  </a:lnTo>
                  <a:lnTo>
                    <a:pt x="2843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O"/>
            </a:p>
          </p:txBody>
        </p:sp>
      </p:grpSp>
      <p:grpSp>
        <p:nvGrpSpPr>
          <p:cNvPr id="20" name="Group 35"/>
          <p:cNvGrpSpPr>
            <a:grpSpLocks/>
          </p:cNvGrpSpPr>
          <p:nvPr/>
        </p:nvGrpSpPr>
        <p:grpSpPr bwMode="auto">
          <a:xfrm>
            <a:off x="5367338" y="5560307"/>
            <a:ext cx="3041650" cy="890588"/>
            <a:chOff x="2915" y="2914"/>
            <a:chExt cx="1689" cy="516"/>
          </a:xfrm>
        </p:grpSpPr>
        <p:sp>
          <p:nvSpPr>
            <p:cNvPr id="21" name="Line 11"/>
            <p:cNvSpPr>
              <a:spLocks noChangeShapeType="1"/>
            </p:cNvSpPr>
            <p:nvPr/>
          </p:nvSpPr>
          <p:spPr bwMode="auto">
            <a:xfrm flipH="1">
              <a:off x="2915" y="2931"/>
              <a:ext cx="317" cy="49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22" name="Arc 18"/>
            <p:cNvSpPr>
              <a:spLocks/>
            </p:cNvSpPr>
            <p:nvPr/>
          </p:nvSpPr>
          <p:spPr bwMode="auto">
            <a:xfrm rot="1345551">
              <a:off x="3177" y="2914"/>
              <a:ext cx="206" cy="222"/>
            </a:xfrm>
            <a:custGeom>
              <a:avLst/>
              <a:gdLst>
                <a:gd name="T0" fmla="*/ 0 w 24403"/>
                <a:gd name="T1" fmla="*/ 0 h 35114"/>
                <a:gd name="T2" fmla="*/ 0 w 24403"/>
                <a:gd name="T3" fmla="*/ 0 h 35114"/>
                <a:gd name="T4" fmla="*/ 0 w 24403"/>
                <a:gd name="T5" fmla="*/ 0 h 35114"/>
                <a:gd name="T6" fmla="*/ 0 60000 65536"/>
                <a:gd name="T7" fmla="*/ 0 60000 65536"/>
                <a:gd name="T8" fmla="*/ 0 60000 65536"/>
                <a:gd name="T9" fmla="*/ 0 w 24403"/>
                <a:gd name="T10" fmla="*/ 0 h 35114"/>
                <a:gd name="T11" fmla="*/ 24403 w 24403"/>
                <a:gd name="T12" fmla="*/ 35114 h 351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403" h="35114" fill="none" extrusionOk="0">
                  <a:moveTo>
                    <a:pt x="19653" y="-1"/>
                  </a:moveTo>
                  <a:cubicBezTo>
                    <a:pt x="22727" y="3833"/>
                    <a:pt x="24403" y="8600"/>
                    <a:pt x="24403" y="13514"/>
                  </a:cubicBezTo>
                  <a:cubicBezTo>
                    <a:pt x="24403" y="25443"/>
                    <a:pt x="14732" y="35114"/>
                    <a:pt x="2803" y="35114"/>
                  </a:cubicBezTo>
                  <a:cubicBezTo>
                    <a:pt x="1865" y="35114"/>
                    <a:pt x="929" y="35052"/>
                    <a:pt x="-1" y="34931"/>
                  </a:cubicBezTo>
                </a:path>
                <a:path w="24403" h="35114" stroke="0" extrusionOk="0">
                  <a:moveTo>
                    <a:pt x="19653" y="-1"/>
                  </a:moveTo>
                  <a:cubicBezTo>
                    <a:pt x="22727" y="3833"/>
                    <a:pt x="24403" y="8600"/>
                    <a:pt x="24403" y="13514"/>
                  </a:cubicBezTo>
                  <a:cubicBezTo>
                    <a:pt x="24403" y="25443"/>
                    <a:pt x="14732" y="35114"/>
                    <a:pt x="2803" y="35114"/>
                  </a:cubicBezTo>
                  <a:cubicBezTo>
                    <a:pt x="1865" y="35114"/>
                    <a:pt x="929" y="35052"/>
                    <a:pt x="-1" y="34931"/>
                  </a:cubicBezTo>
                  <a:lnTo>
                    <a:pt x="2803" y="13514"/>
                  </a:lnTo>
                  <a:lnTo>
                    <a:pt x="19653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3470" y="3022"/>
              <a:ext cx="1134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>
                  <a:latin typeface="Comic Sans MS" pitchFamily="66" charset="0"/>
                </a:rPr>
                <a:t>- 100º = 260º</a:t>
              </a:r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212" y="2947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</p:grpSp>
    </p:spTree>
    <p:extLst>
      <p:ext uri="{BB962C8B-B14F-4D97-AF65-F5344CB8AC3E}">
        <p14:creationId xmlns:p14="http://schemas.microsoft.com/office/powerpoint/2010/main" val="76128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48680"/>
            <a:ext cx="8229600" cy="794352"/>
          </a:xfrm>
        </p:spPr>
        <p:txBody>
          <a:bodyPr>
            <a:normAutofit/>
          </a:bodyPr>
          <a:lstStyle/>
          <a:p>
            <a:r>
              <a:rPr lang="es-E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SENTIDO</a:t>
            </a:r>
            <a:endParaRPr lang="es-PE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74212"/>
            <a:ext cx="8025694" cy="3450696"/>
          </a:xfrm>
        </p:spPr>
        <p:txBody>
          <a:bodyPr>
            <a:normAutofit/>
          </a:bodyPr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SENTIDO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indica hacia dónde va dirigido el vector. En una misma dirección existen dos sentidos posibles.</a:t>
            </a:r>
            <a:endParaRPr lang="es-P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856229" y="5871204"/>
            <a:ext cx="4176713" cy="461665"/>
            <a:chOff x="2854" y="1582016"/>
            <a:chExt cx="2631" cy="461665"/>
          </a:xfrm>
        </p:grpSpPr>
        <p:sp>
          <p:nvSpPr>
            <p:cNvPr id="6" name="Line 22"/>
            <p:cNvSpPr>
              <a:spLocks noChangeShapeType="1"/>
            </p:cNvSpPr>
            <p:nvPr/>
          </p:nvSpPr>
          <p:spPr bwMode="auto">
            <a:xfrm>
              <a:off x="2854" y="1726032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7" name="Text Box 23"/>
            <p:cNvSpPr txBox="1">
              <a:spLocks noChangeArrowheads="1"/>
            </p:cNvSpPr>
            <p:nvPr/>
          </p:nvSpPr>
          <p:spPr bwMode="auto">
            <a:xfrm>
              <a:off x="3444" y="1582016"/>
              <a:ext cx="204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dirty="0"/>
                <a:t>Sentido hacia abajo, hacia la izquierda o descendente</a:t>
              </a:r>
            </a:p>
          </p:txBody>
        </p:sp>
      </p:grpSp>
      <p:sp>
        <p:nvSpPr>
          <p:cNvPr id="8" name="Rectángulo 7"/>
          <p:cNvSpPr/>
          <p:nvPr/>
        </p:nvSpPr>
        <p:spPr>
          <a:xfrm>
            <a:off x="5359718" y="372254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/>
              <a:t>Sentido hacia arriba, hacia la derecha o ascendente</a:t>
            </a:r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auto">
          <a:xfrm>
            <a:off x="4016375" y="386104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s-CO"/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2544411" y="3705263"/>
            <a:ext cx="1546225" cy="1163638"/>
            <a:chOff x="1044" y="1546"/>
            <a:chExt cx="974" cy="733"/>
          </a:xfrm>
        </p:grpSpPr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1044" y="1546"/>
              <a:ext cx="778" cy="72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1044" y="2279"/>
              <a:ext cx="8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3" name="Arc 10"/>
            <p:cNvSpPr>
              <a:spLocks/>
            </p:cNvSpPr>
            <p:nvPr/>
          </p:nvSpPr>
          <p:spPr bwMode="auto">
            <a:xfrm rot="1345551">
              <a:off x="1274" y="2062"/>
              <a:ext cx="208" cy="182"/>
            </a:xfrm>
            <a:custGeom>
              <a:avLst/>
              <a:gdLst>
                <a:gd name="T0" fmla="*/ 0 w 21544"/>
                <a:gd name="T1" fmla="*/ 0 h 21600"/>
                <a:gd name="T2" fmla="*/ 0 w 21544"/>
                <a:gd name="T3" fmla="*/ 0 h 21600"/>
                <a:gd name="T4" fmla="*/ 0 w 21544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44"/>
                <a:gd name="T10" fmla="*/ 0 h 21600"/>
                <a:gd name="T11" fmla="*/ 21544 w 2154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44" h="21600" fill="none" extrusionOk="0">
                  <a:moveTo>
                    <a:pt x="-1" y="0"/>
                  </a:moveTo>
                  <a:cubicBezTo>
                    <a:pt x="11328" y="0"/>
                    <a:pt x="20732" y="8752"/>
                    <a:pt x="21544" y="20051"/>
                  </a:cubicBezTo>
                </a:path>
                <a:path w="21544" h="21600" stroke="0" extrusionOk="0">
                  <a:moveTo>
                    <a:pt x="-1" y="0"/>
                  </a:moveTo>
                  <a:cubicBezTo>
                    <a:pt x="11328" y="0"/>
                    <a:pt x="20732" y="8752"/>
                    <a:pt x="21544" y="20051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447" y="1926"/>
              <a:ext cx="57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>
                  <a:latin typeface="Comic Sans MS" pitchFamily="66" charset="0"/>
                </a:rPr>
                <a:t>45º</a:t>
              </a:r>
            </a:p>
          </p:txBody>
        </p:sp>
      </p:grp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1309336" y="4886320"/>
            <a:ext cx="1235075" cy="1152525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605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1308" y="13639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Representación de un vector como un segmento orientado</a:t>
            </a:r>
            <a:r>
              <a:rPr lang="es-CO" sz="5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5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0" y="2102204"/>
                <a:ext cx="9906000" cy="4389120"/>
              </a:xfrm>
            </p:spPr>
            <p:txBody>
              <a:bodyPr/>
              <a:lstStyle/>
              <a:p>
                <a:pPr algn="just"/>
                <a:r>
                  <a:rPr lang="es-E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 </a:t>
                </a:r>
                <a:r>
                  <a:rPr lang="es-E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PE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PE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acc>
                  </m:oMath>
                </a14:m>
                <a:r>
                  <a:rPr lang="es-E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se representa</a:t>
                </a:r>
                <a:r>
                  <a:rPr lang="es-E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como un segmento dirigido con origen o punto de aplicación en A y extremo o punto terminal en B. Se representa por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PE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s-E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siendo los extremos A y B</a:t>
                </a:r>
              </a:p>
              <a:p>
                <a:pPr algn="just"/>
                <a:r>
                  <a:rPr lang="es-P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Los vectores se expresan con una letra minúscula o con dos letras mayúsculas, su origen y su extremo respectivos. </a:t>
                </a:r>
              </a:p>
              <a:p>
                <a:pPr marL="0" indent="0">
                  <a:buNone/>
                </a:pPr>
                <a:r>
                  <a:rPr lang="es-ES" altLang="es-PE" dirty="0" smtClean="0">
                    <a:latin typeface="Times New Roman" panose="02020603050405020304" pitchFamily="18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    Por </a:t>
                </a:r>
                <a:r>
                  <a:rPr lang="es-ES" altLang="es-PE" dirty="0">
                    <a:latin typeface="Times New Roman" panose="02020603050405020304" pitchFamily="18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ejemplo, </a:t>
                </a:r>
                <a:endParaRPr lang="es-ES" altLang="es-PE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s-ES" altLang="es-PE" dirty="0">
                    <a:latin typeface="Times New Roman" panose="02020603050405020304" pitchFamily="18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Indica el vector que tiene origen en el punto </a:t>
                </a:r>
                <a:r>
                  <a:rPr lang="es-ES" altLang="es-PE" b="1" dirty="0">
                    <a:latin typeface="Times New Roman" panose="02020603050405020304" pitchFamily="18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P</a:t>
                </a:r>
                <a:r>
                  <a:rPr lang="es-ES" altLang="es-PE" dirty="0">
                    <a:latin typeface="Times New Roman" panose="02020603050405020304" pitchFamily="18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 y extremo en el punto </a:t>
                </a:r>
                <a:r>
                  <a:rPr lang="es-ES" altLang="es-PE" b="1" dirty="0">
                    <a:latin typeface="Times New Roman" panose="02020603050405020304" pitchFamily="18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Q</a:t>
                </a:r>
                <a:endParaRPr lang="es-PE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102204"/>
                <a:ext cx="9906000" cy="4389120"/>
              </a:xfrm>
              <a:blipFill>
                <a:blip r:embed="rId2"/>
                <a:stretch>
                  <a:fillRect l="-985" t="-278" r="-923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http://eos.cnice.mecd.es/mem2002/vectores/gif/v_ae_pq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090" y="4266452"/>
            <a:ext cx="922531" cy="29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ine 9"/>
          <p:cNvSpPr>
            <a:spLocks noChangeShapeType="1"/>
          </p:cNvSpPr>
          <p:nvPr/>
        </p:nvSpPr>
        <p:spPr bwMode="auto">
          <a:xfrm flipV="1">
            <a:off x="3408280" y="5455860"/>
            <a:ext cx="1299256" cy="100850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s-CO"/>
          </a:p>
        </p:txBody>
      </p:sp>
      <p:sp>
        <p:nvSpPr>
          <p:cNvPr id="6" name="Rectángulo 5"/>
          <p:cNvSpPr/>
          <p:nvPr/>
        </p:nvSpPr>
        <p:spPr>
          <a:xfrm>
            <a:off x="3092284" y="6464369"/>
            <a:ext cx="2792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/>
              <a:t>P</a:t>
            </a:r>
            <a:endParaRPr lang="es-PE" dirty="0"/>
          </a:p>
        </p:txBody>
      </p:sp>
      <p:sp>
        <p:nvSpPr>
          <p:cNvPr id="7" name="Rectángulo 6"/>
          <p:cNvSpPr/>
          <p:nvPr/>
        </p:nvSpPr>
        <p:spPr>
          <a:xfrm>
            <a:off x="4648108" y="5144032"/>
            <a:ext cx="3048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/>
              <a:t>Q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10273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853" y="837043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Representación de un vector como un </a:t>
            </a:r>
            <a:br>
              <a:rPr lang="es-E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segmento orientado</a:t>
            </a:r>
            <a:r>
              <a:rPr lang="es-CO" sz="5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</a:rPr>
              <a:t/>
            </a:r>
            <a:br>
              <a:rPr lang="es-CO" sz="5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</a:rPr>
            </a:br>
            <a:endParaRPr lang="es-P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690853" y="2340968"/>
                <a:ext cx="8025694" cy="3450696"/>
              </a:xfrm>
            </p:spPr>
            <p:txBody>
              <a:bodyPr/>
              <a:lstStyle/>
              <a:p>
                <a:r>
                  <a:rPr lang="en-US" altLang="es-PE" sz="2800" dirty="0" smtClean="0"/>
                  <a:t>A =(ax </a:t>
                </a:r>
                <a:r>
                  <a:rPr lang="en-US" altLang="es-PE" sz="2800" dirty="0"/>
                  <a:t>; ay) </a:t>
                </a:r>
                <a:endParaRPr lang="en-US" altLang="es-PE" sz="2800" dirty="0" smtClean="0"/>
              </a:p>
              <a:p>
                <a:endParaRPr lang="en-US" altLang="es-PE" sz="2800" dirty="0" smtClean="0"/>
              </a:p>
              <a:p>
                <a:r>
                  <a:rPr lang="en-US" altLang="es-PE" sz="2800" dirty="0" smtClean="0"/>
                  <a:t>B =  </a:t>
                </a:r>
                <a:r>
                  <a:rPr lang="en-US" altLang="es-PE" sz="2800" dirty="0"/>
                  <a:t>(</a:t>
                </a:r>
                <a:r>
                  <a:rPr lang="en-US" altLang="es-PE" sz="2800" dirty="0" err="1"/>
                  <a:t>bx</a:t>
                </a:r>
                <a:r>
                  <a:rPr lang="en-US" altLang="es-PE" sz="2800" dirty="0"/>
                  <a:t> ; by) </a:t>
                </a:r>
                <a:endParaRPr lang="en-US" altLang="es-PE" sz="2800" dirty="0" smtClean="0"/>
              </a:p>
              <a:p>
                <a:endParaRPr lang="es-PE" sz="2800" dirty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PE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PE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altLang="es-PE" sz="2800" dirty="0" smtClean="0"/>
                  <a:t> =  (</a:t>
                </a:r>
                <a:r>
                  <a:rPr lang="en-US" altLang="es-PE" sz="2800" dirty="0" err="1"/>
                  <a:t>bx</a:t>
                </a:r>
                <a:r>
                  <a:rPr lang="en-US" altLang="es-PE" sz="2800" dirty="0"/>
                  <a:t> – ax  ; b</a:t>
                </a:r>
                <a:r>
                  <a:rPr lang="en-US" altLang="es-PE" dirty="0"/>
                  <a:t>y - ay) </a:t>
                </a:r>
                <a:endParaRPr lang="es-PE" dirty="0"/>
              </a:p>
              <a:p>
                <a:endParaRPr lang="es-PE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0853" y="2340968"/>
                <a:ext cx="8025694" cy="3450696"/>
              </a:xfrm>
              <a:blipFill>
                <a:blip r:embed="rId2"/>
                <a:stretch>
                  <a:fillRect l="-1595" t="-2473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Resultado de imagen para vector a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145" y="4066316"/>
            <a:ext cx="3175016" cy="238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488504" y="1841543"/>
            <a:ext cx="3069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 smtClean="0"/>
              <a:t>SEAN LOS PUNTOS</a:t>
            </a:r>
            <a:r>
              <a:rPr lang="es-PE" sz="1400" dirty="0" smtClean="0"/>
              <a:t>:</a:t>
            </a:r>
            <a:endParaRPr lang="es-PE" sz="1400" dirty="0"/>
          </a:p>
        </p:txBody>
      </p:sp>
    </p:spTree>
    <p:extLst>
      <p:ext uri="{BB962C8B-B14F-4D97-AF65-F5344CB8AC3E}">
        <p14:creationId xmlns:p14="http://schemas.microsoft.com/office/powerpoint/2010/main" val="311723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PLANO CARTESIANO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676604" y="1777641"/>
            <a:ext cx="378045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bg2">
                  <a:lumMod val="50000"/>
                </a:schemeClr>
              </a:buClr>
            </a:pPr>
            <a:r>
              <a:rPr lang="es-PE" sz="1400" b="1" i="1" u="sng" dirty="0">
                <a:solidFill>
                  <a:schemeClr val="accent1">
                    <a:lumMod val="75000"/>
                  </a:schemeClr>
                </a:solidFill>
              </a:rPr>
              <a:t>DISTANCIA  ENTRE DOS PUNTOS</a:t>
            </a:r>
          </a:p>
          <a:p>
            <a:pPr algn="just">
              <a:buClr>
                <a:schemeClr val="bg2">
                  <a:lumMod val="50000"/>
                </a:schemeClr>
              </a:buClr>
            </a:pPr>
            <a:r>
              <a:rPr lang="es-PE" sz="1300" dirty="0"/>
              <a:t>si los puntos se encuentran en cualquier lugar del sistema de coordenadas, la distancia queda determinada por la relación:  </a:t>
            </a:r>
          </a:p>
        </p:txBody>
      </p:sp>
      <p:pic>
        <p:nvPicPr>
          <p:cNvPr id="10" name="9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05" y="2856713"/>
            <a:ext cx="3523763" cy="37975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1 Rectángulo"/>
          <p:cNvSpPr/>
          <p:nvPr/>
        </p:nvSpPr>
        <p:spPr>
          <a:xfrm>
            <a:off x="5181588" y="2610491"/>
            <a:ext cx="401794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300" b="1" i="1" dirty="0">
                <a:solidFill>
                  <a:schemeClr val="bg2">
                    <a:lumMod val="50000"/>
                  </a:schemeClr>
                </a:solidFill>
              </a:rPr>
              <a:t>Ejemplo:</a:t>
            </a:r>
            <a:r>
              <a:rPr lang="es-PE" sz="13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PE" sz="1300" dirty="0"/>
              <a:t>calcular la distancia entre los puntos: A (-2, 3) y B (7, 1)</a:t>
            </a:r>
          </a:p>
          <a:p>
            <a:endParaRPr lang="es-PE" sz="1300" dirty="0"/>
          </a:p>
          <a:p>
            <a:r>
              <a:rPr lang="es-PE" sz="1300" b="1" u="sng" dirty="0">
                <a:solidFill>
                  <a:srgbClr val="FF0000"/>
                </a:solidFill>
              </a:rPr>
              <a:t>SOLUCIÓN:</a:t>
            </a:r>
          </a:p>
        </p:txBody>
      </p:sp>
      <p:pic>
        <p:nvPicPr>
          <p:cNvPr id="13" name="12 Imagen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840" y="3718403"/>
            <a:ext cx="3389961" cy="293584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 descr="Descripción: UTP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520" y="260648"/>
            <a:ext cx="166936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4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6536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P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Ejercicios Explicativos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760909" y="1961456"/>
                <a:ext cx="9777536" cy="4896544"/>
              </a:xfrm>
            </p:spPr>
            <p:txBody>
              <a:bodyPr>
                <a:normAutofit/>
              </a:bodyPr>
              <a:lstStyle/>
              <a:p>
                <a:r>
                  <a:rPr lang="en-US" altLang="es-PE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-Dado los puntos</a:t>
                </a:r>
                <a:r>
                  <a:rPr lang="es-PR" altLang="es-PE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(-4;3)  ,(4;6)  ,  (1;-3) , (-5;-4)</a:t>
                </a:r>
                <a:r>
                  <a:rPr lang="en-US" altLang="es-PE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altLang="es-PE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altLang="es-PE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Ubicar en el plano cartesiano.</a:t>
                </a:r>
              </a:p>
              <a:p>
                <a:endParaRPr lang="en-US" altLang="es-PE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es-PE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:r>
                  <a:rPr lang="en-US" altLang="es-PE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Sean </a:t>
                </a:r>
                <a:r>
                  <a:rPr lang="en-US" altLang="es-PE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los</a:t>
                </a:r>
                <a:r>
                  <a:rPr lang="en-US" altLang="es-PE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s-PE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puntos</a:t>
                </a:r>
                <a:r>
                  <a:rPr lang="en-US" altLang="es-PE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A = </a:t>
                </a:r>
                <a:r>
                  <a:rPr lang="en-US" altLang="es-PE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(2,1) </a:t>
                </a:r>
                <a:r>
                  <a:rPr lang="en-US" altLang="es-PE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B = </a:t>
                </a:r>
                <a:r>
                  <a:rPr lang="en-US" altLang="es-PE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(-2,2) </a:t>
                </a: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Hallar: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PE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PE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endParaRPr lang="es-PE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s-PE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es-PE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</a:t>
                </a:r>
                <a:r>
                  <a:rPr lang="en-US" altLang="es-PE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 </a:t>
                </a:r>
                <a:r>
                  <a:rPr lang="en-US" altLang="es-PE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los pares </a:t>
                </a:r>
                <a:r>
                  <a:rPr lang="en-US" altLang="es-PE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ordenados: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s-PE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es-PE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PE" altLang="es-PE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s-PE" altLang="es-PE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PE" altLang="es-PE" sz="2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PE" altLang="es-PE" sz="2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  <m:r>
                          <a:rPr lang="es-PE" altLang="es-PE" sz="2800" i="1">
                            <a:latin typeface="Cambria Math" panose="02040503050406030204" pitchFamily="18" charset="0"/>
                          </a:rPr>
                          <m:t> ; </m:t>
                        </m:r>
                        <m:sSup>
                          <m:sSupPr>
                            <m:ctrlPr>
                              <a:rPr lang="es-PE" altLang="es-PE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PE" altLang="es-PE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s-PE" altLang="es-PE" sz="2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s-PE" altLang="es-PE" sz="2800" i="1">
                                <a:latin typeface="Cambria Math" panose="02040503050406030204" pitchFamily="18" charset="0"/>
                              </a:rPr>
                              <m:t>−6</m:t>
                            </m:r>
                          </m:sup>
                        </m:sSup>
                      </m:e>
                    </m:d>
                    <m:r>
                      <a:rPr lang="es-PE" altLang="es-PE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PE" altLang="es-PE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PE" altLang="es-PE" sz="2800" i="1"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ctrlPr>
                          <a:rPr lang="es-PE" altLang="es-PE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PE" altLang="es-PE" sz="2800" i="1">
                            <a:latin typeface="Cambria Math" panose="02040503050406030204" pitchFamily="18" charset="0"/>
                          </a:rPr>
                          <m:t>8;125</m:t>
                        </m:r>
                      </m:e>
                    </m:d>
                  </m:oMath>
                </a14:m>
                <a:endParaRPr lang="es-PE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s-PE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son  iguales. Determinar “m y n </a:t>
                </a:r>
                <a:r>
                  <a:rPr lang="es-PE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</a:t>
                </a:r>
              </a:p>
              <a:p>
                <a:pPr marL="0" indent="0">
                  <a:buNone/>
                </a:pPr>
                <a:endParaRPr lang="es-PE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s-PE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s-PE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0909" y="1961456"/>
                <a:ext cx="9777536" cy="4896544"/>
              </a:xfrm>
              <a:blipFill>
                <a:blip r:embed="rId2"/>
                <a:stretch>
                  <a:fillRect l="-1309" t="-1619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793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btítulo 2"/>
              <p:cNvSpPr txBox="1">
                <a:spLocks/>
              </p:cNvSpPr>
              <p:nvPr/>
            </p:nvSpPr>
            <p:spPr>
              <a:xfrm>
                <a:off x="466312" y="2492896"/>
                <a:ext cx="9361040" cy="47525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7432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576263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55663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78308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10312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42316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</a:pPr>
                <a:r>
                  <a:rPr lang="en-US" altLang="es-PE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 Si </a:t>
                </a:r>
                <a:r>
                  <a:rPr lang="en-US" altLang="es-PE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los pares </a:t>
                </a:r>
                <a:r>
                  <a:rPr lang="en-US" altLang="es-PE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ordenados ;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s-PE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es-PE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PE" altLang="es-PE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  <m:sup>
                            <m:r>
                              <a:rPr lang="es-PE" altLang="es-PE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s-PE" altLang="es-PE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PE" altLang="es-PE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  <m:r>
                          <a:rPr lang="es-PE" altLang="es-PE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−1;3</m:t>
                        </m:r>
                      </m:e>
                    </m:d>
                    <m:r>
                      <a:rPr lang="es-PE" altLang="es-PE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PE" altLang="es-PE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PE" altLang="es-PE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ctrlPr>
                          <a:rPr lang="es-PE" altLang="es-PE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PE" altLang="es-PE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0;</m:t>
                        </m:r>
                        <m:sSup>
                          <m:sSupPr>
                            <m:ctrlPr>
                              <a:rPr lang="es-PE" altLang="es-PE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PE" altLang="es-PE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s-PE" altLang="es-PE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PE" altLang="es-PE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s-PE" altLang="es-PE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PE" altLang="es-PE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PE" altLang="es-PE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s-PE" altLang="es-PE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p>
                        </m:sSup>
                      </m:e>
                    </m:d>
                  </m:oMath>
                </a14:m>
                <a:endParaRPr lang="es-PE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fontAlgn="auto">
                  <a:spcAft>
                    <a:spcPts val="0"/>
                  </a:spcAft>
                  <a:buNone/>
                </a:pPr>
                <a:r>
                  <a:rPr lang="es-PE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son  iguales. Calcular:</a:t>
                </a:r>
                <a:r>
                  <a:rPr lang="en-US" altLang="es-PE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PE" altLang="es-PE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s-PE" altLang="es-PE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PE" altLang="es-PE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s-PE" altLang="es-PE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−5</m:t>
                    </m:r>
                    <m:r>
                      <a:rPr lang="es-PE" altLang="es-PE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altLang="es-PE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fontAlgn="auto">
                  <a:spcAft>
                    <a:spcPts val="0"/>
                  </a:spcAft>
                </a:pPr>
                <a:endParaRPr lang="en-US" altLang="es-PE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fontAlgn="auto">
                  <a:spcAft>
                    <a:spcPts val="0"/>
                  </a:spcAft>
                </a:pPr>
                <a:endParaRPr lang="en-US" altLang="es-PE" sz="2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fontAlgn="auto">
                  <a:spcAft>
                    <a:spcPts val="0"/>
                  </a:spcAft>
                </a:pPr>
                <a:r>
                  <a:rPr lang="en-US" altLang="es-PE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5. Un </a:t>
                </a:r>
                <a:r>
                  <a:rPr lang="en-US" altLang="es-PE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terreno</a:t>
                </a:r>
                <a:r>
                  <a:rPr lang="en-US" altLang="es-PE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s-PE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tiene</a:t>
                </a:r>
                <a:r>
                  <a:rPr lang="en-US" altLang="es-PE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la forma pentagonal de </a:t>
                </a:r>
                <a:r>
                  <a:rPr lang="en-US" altLang="es-PE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coordenadas</a:t>
                </a:r>
                <a:r>
                  <a:rPr lang="en-US" altLang="es-PE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 fontAlgn="auto">
                  <a:spcAft>
                    <a:spcPts val="0"/>
                  </a:spcAft>
                  <a:buNone/>
                </a:pPr>
                <a:r>
                  <a:rPr lang="en-US" altLang="es-PE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A(1;5</a:t>
                </a:r>
                <a:r>
                  <a:rPr lang="en-US" altLang="es-PE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B(-2;4), C(-3;-1), D(2;-3) y E(5;1) . </a:t>
                </a:r>
                <a:r>
                  <a:rPr lang="en-US" altLang="es-PE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Calcular</a:t>
                </a:r>
                <a:r>
                  <a:rPr lang="en-US" altLang="es-PE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s-PE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</a:t>
                </a:r>
              </a:p>
              <a:p>
                <a:pPr marL="0" indent="0" fontAlgn="auto">
                  <a:spcAft>
                    <a:spcPts val="0"/>
                  </a:spcAft>
                  <a:buNone/>
                </a:pPr>
                <a:r>
                  <a:rPr lang="en-US" altLang="es-PE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altLang="es-PE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perímetro</a:t>
                </a:r>
                <a:r>
                  <a:rPr lang="en-US" altLang="es-PE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s-PE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del </a:t>
                </a:r>
                <a:r>
                  <a:rPr lang="en-US" altLang="es-PE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terreno</a:t>
                </a:r>
                <a:r>
                  <a:rPr lang="en-US" altLang="es-PE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PE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fontAlgn="auto">
                  <a:spcAft>
                    <a:spcPts val="0"/>
                  </a:spcAft>
                </a:pPr>
                <a:endParaRPr lang="en-US" altLang="es-PE" sz="2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fontAlgn="auto">
                  <a:spcAft>
                    <a:spcPts val="0"/>
                  </a:spcAft>
                </a:pPr>
                <a:endParaRPr lang="es-P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Subtítul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312" y="2492896"/>
                <a:ext cx="9361040" cy="4752528"/>
              </a:xfrm>
              <a:prstGeom prst="rect">
                <a:avLst/>
              </a:prstGeom>
              <a:blipFill rotWithShape="0">
                <a:blip r:embed="rId2"/>
                <a:stretch>
                  <a:fillRect l="-1367" t="-1667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7980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008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PR" altLang="es-PE" b="1" dirty="0">
                <a:solidFill>
                  <a:schemeClr val="tx1"/>
                </a:solidFill>
              </a:rPr>
              <a:t>Ejercicio </a:t>
            </a:r>
            <a:r>
              <a:rPr lang="es-PR" altLang="es-PE" b="1" dirty="0" smtClean="0">
                <a:solidFill>
                  <a:schemeClr val="tx1"/>
                </a:solidFill>
              </a:rPr>
              <a:t>Reto</a:t>
            </a:r>
            <a:r>
              <a:rPr lang="es-PR" altLang="es-PE" b="1" dirty="0">
                <a:solidFill>
                  <a:schemeClr val="tx1"/>
                </a:solidFill>
              </a:rPr>
              <a:t/>
            </a:r>
            <a:br>
              <a:rPr lang="es-PR" altLang="es-PE" b="1" dirty="0">
                <a:solidFill>
                  <a:schemeClr val="tx1"/>
                </a:solidFill>
              </a:rPr>
            </a:br>
            <a:r>
              <a:rPr lang="es-PR" altLang="es-PE" dirty="0"/>
              <a:t/>
            </a:r>
            <a:br>
              <a:rPr lang="es-PR" altLang="es-PE" dirty="0"/>
            </a:br>
            <a:endParaRPr lang="es-P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0" y="2675467"/>
                <a:ext cx="9345488" cy="3450696"/>
              </a:xfrm>
            </p:spPr>
            <p:txBody>
              <a:bodyPr/>
              <a:lstStyle/>
              <a:p>
                <a:pPr marL="800100" lvl="1" indent="-342900" algn="just"/>
                <a:r>
                  <a:rPr lang="en-US" altLang="es-PE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Sean los pares ordenados: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altLang="es-PE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ES" altLang="es-PE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PE" altLang="es-PE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s-PE" altLang="es-PE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s-PE" altLang="es-PE" sz="2800" i="1">
                            <a:latin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es-PE" altLang="es-PE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PE" altLang="es-PE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s-PE" altLang="es-PE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  <m:r>
                          <a:rPr lang="es-PE" altLang="es-PE" sz="2800" i="1">
                            <a:latin typeface="Cambria Math" panose="02040503050406030204" pitchFamily="18" charset="0"/>
                          </a:rPr>
                          <m:t> ;4</m:t>
                        </m:r>
                      </m:e>
                    </m:d>
                    <m:r>
                      <a:rPr lang="es-PE" altLang="es-PE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PE" altLang="es-PE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PE" altLang="es-PE" sz="28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s-PE" altLang="es-PE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PE" altLang="es-PE" sz="2800" i="1">
                            <a:latin typeface="Cambria Math" panose="02040503050406030204" pitchFamily="18" charset="0"/>
                          </a:rPr>
                          <m:t>19; </m:t>
                        </m:r>
                        <m:f>
                          <m:fPr>
                            <m:ctrlPr>
                              <a:rPr lang="es-PE" altLang="es-PE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PE" altLang="es-PE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s-PE" altLang="es-PE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s-PE" altLang="es-PE" sz="2800" i="1">
                            <a:latin typeface="Cambria Math" panose="02040503050406030204" pitchFamily="18" charset="0"/>
                          </a:rPr>
                          <m:t> − </m:t>
                        </m:r>
                        <m:f>
                          <m:fPr>
                            <m:ctrlPr>
                              <a:rPr lang="es-PE" altLang="es-PE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PE" altLang="es-PE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PE" altLang="es-PE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</m:e>
                    </m:d>
                  </m:oMath>
                </a14:m>
                <a:endParaRPr lang="en-US" altLang="es-PE" sz="2800" dirty="0"/>
              </a:p>
              <a:p>
                <a:pPr marL="457200" lvl="1" indent="0" algn="just">
                  <a:buNone/>
                </a:pPr>
                <a:r>
                  <a:rPr lang="en-US" altLang="es-PE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Son </a:t>
                </a:r>
                <a:r>
                  <a:rPr lang="en-US" altLang="es-PE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iguales</a:t>
                </a:r>
                <a:r>
                  <a:rPr lang="en-US" altLang="es-PE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altLang="es-PE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Determinar</a:t>
                </a:r>
                <a:r>
                  <a:rPr lang="en-US" altLang="es-PE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 “x  e  y”</a:t>
                </a:r>
              </a:p>
              <a:p>
                <a:endParaRPr lang="es-PE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675467"/>
                <a:ext cx="9345488" cy="345069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381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6232" y="980728"/>
            <a:ext cx="8229600" cy="4389120"/>
          </a:xfrm>
        </p:spPr>
        <p:txBody>
          <a:bodyPr/>
          <a:lstStyle/>
          <a:p>
            <a:pPr marL="0" indent="0" algn="ctr">
              <a:buNone/>
            </a:pPr>
            <a:endParaRPr lang="es-PE" sz="4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PE" sz="4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¡Ahora todos a practicar!</a:t>
            </a:r>
            <a:endParaRPr lang="es-PE" sz="4400" b="1" dirty="0">
              <a:solidFill>
                <a:srgbClr val="FF0000"/>
              </a:solidFill>
            </a:endParaRPr>
          </a:p>
        </p:txBody>
      </p:sp>
      <p:sp>
        <p:nvSpPr>
          <p:cNvPr id="4" name="AutoShape 4" descr="Resultado de imagen para grupo de estudiantes"/>
          <p:cNvSpPr>
            <a:spLocks noChangeAspect="1" noChangeArrowheads="1"/>
          </p:cNvSpPr>
          <p:nvPr/>
        </p:nvSpPr>
        <p:spPr bwMode="auto">
          <a:xfrm>
            <a:off x="685800" y="163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5" name="AutoShape 6" descr="Resultado de imagen para grupo de estudiantes"/>
          <p:cNvSpPr>
            <a:spLocks noChangeAspect="1" noChangeArrowheads="1"/>
          </p:cNvSpPr>
          <p:nvPr/>
        </p:nvSpPr>
        <p:spPr bwMode="auto">
          <a:xfrm>
            <a:off x="536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880" y="2996953"/>
            <a:ext cx="1915944" cy="2506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34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86"/>
          <p:cNvGrpSpPr>
            <a:grpSpLocks/>
          </p:cNvGrpSpPr>
          <p:nvPr/>
        </p:nvGrpSpPr>
        <p:grpSpPr bwMode="auto">
          <a:xfrm>
            <a:off x="560512" y="1484784"/>
            <a:ext cx="8606730" cy="5043684"/>
            <a:chOff x="0" y="1256"/>
            <a:chExt cx="5127" cy="283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085" y="1690"/>
              <a:ext cx="4042" cy="1938"/>
              <a:chOff x="864" y="816"/>
              <a:chExt cx="4042" cy="1938"/>
            </a:xfrm>
          </p:grpSpPr>
          <p:pic>
            <p:nvPicPr>
              <p:cNvPr id="18" name="Picture 4" descr="http://www.guiacalles.com/calles/26182921.gif"/>
              <p:cNvPicPr>
                <a:picLocks noChangeAspect="1" noChangeArrowheads="1"/>
              </p:cNvPicPr>
              <p:nvPr/>
            </p:nvPicPr>
            <p:blipFill>
              <a:blip r:embed="rId2" r:link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533" t="56224" r="49040" b="14383"/>
              <a:stretch>
                <a:fillRect/>
              </a:stretch>
            </p:blipFill>
            <p:spPr bwMode="auto">
              <a:xfrm>
                <a:off x="864" y="816"/>
                <a:ext cx="4032" cy="19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Line 5"/>
              <p:cNvSpPr>
                <a:spLocks noChangeShapeType="1"/>
              </p:cNvSpPr>
              <p:nvPr/>
            </p:nvSpPr>
            <p:spPr bwMode="auto">
              <a:xfrm>
                <a:off x="912" y="816"/>
                <a:ext cx="3984" cy="0"/>
              </a:xfrm>
              <a:prstGeom prst="line">
                <a:avLst/>
              </a:prstGeom>
              <a:noFill/>
              <a:ln w="28575">
                <a:solidFill>
                  <a:srgbClr val="FF99CC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20" name="Line 6"/>
              <p:cNvSpPr>
                <a:spLocks noChangeShapeType="1"/>
              </p:cNvSpPr>
              <p:nvPr/>
            </p:nvSpPr>
            <p:spPr bwMode="auto">
              <a:xfrm>
                <a:off x="4590" y="834"/>
                <a:ext cx="0" cy="1890"/>
              </a:xfrm>
              <a:prstGeom prst="line">
                <a:avLst/>
              </a:prstGeom>
              <a:noFill/>
              <a:ln w="28575">
                <a:solidFill>
                  <a:srgbClr val="FF99CC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21" name="Line 7"/>
              <p:cNvSpPr>
                <a:spLocks noChangeShapeType="1"/>
              </p:cNvSpPr>
              <p:nvPr/>
            </p:nvSpPr>
            <p:spPr bwMode="auto">
              <a:xfrm>
                <a:off x="912" y="1950"/>
                <a:ext cx="3984" cy="0"/>
              </a:xfrm>
              <a:prstGeom prst="line">
                <a:avLst/>
              </a:prstGeom>
              <a:noFill/>
              <a:ln w="28575">
                <a:solidFill>
                  <a:srgbClr val="FF99CC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22" name="Line 8"/>
              <p:cNvSpPr>
                <a:spLocks noChangeShapeType="1"/>
              </p:cNvSpPr>
              <p:nvPr/>
            </p:nvSpPr>
            <p:spPr bwMode="auto">
              <a:xfrm>
                <a:off x="922" y="1573"/>
                <a:ext cx="3984" cy="0"/>
              </a:xfrm>
              <a:prstGeom prst="line">
                <a:avLst/>
              </a:prstGeom>
              <a:noFill/>
              <a:ln w="28575">
                <a:solidFill>
                  <a:srgbClr val="FF99CC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23" name="Line 9"/>
              <p:cNvSpPr>
                <a:spLocks noChangeShapeType="1"/>
              </p:cNvSpPr>
              <p:nvPr/>
            </p:nvSpPr>
            <p:spPr bwMode="auto">
              <a:xfrm>
                <a:off x="900" y="2722"/>
                <a:ext cx="3984" cy="0"/>
              </a:xfrm>
              <a:prstGeom prst="line">
                <a:avLst/>
              </a:prstGeom>
              <a:noFill/>
              <a:ln w="28575">
                <a:solidFill>
                  <a:srgbClr val="FF99CC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24" name="Line 10"/>
              <p:cNvSpPr>
                <a:spLocks noChangeShapeType="1"/>
              </p:cNvSpPr>
              <p:nvPr/>
            </p:nvSpPr>
            <p:spPr bwMode="auto">
              <a:xfrm>
                <a:off x="910" y="2345"/>
                <a:ext cx="3984" cy="0"/>
              </a:xfrm>
              <a:prstGeom prst="line">
                <a:avLst/>
              </a:prstGeom>
              <a:noFill/>
              <a:ln w="28575">
                <a:solidFill>
                  <a:srgbClr val="FF99CC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25" name="Line 11"/>
              <p:cNvSpPr>
                <a:spLocks noChangeShapeType="1"/>
              </p:cNvSpPr>
              <p:nvPr/>
            </p:nvSpPr>
            <p:spPr bwMode="auto">
              <a:xfrm>
                <a:off x="904" y="1189"/>
                <a:ext cx="3984" cy="0"/>
              </a:xfrm>
              <a:prstGeom prst="line">
                <a:avLst/>
              </a:prstGeom>
              <a:noFill/>
              <a:ln w="28575">
                <a:solidFill>
                  <a:srgbClr val="FF99CC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26" name="Line 12"/>
              <p:cNvSpPr>
                <a:spLocks noChangeShapeType="1"/>
              </p:cNvSpPr>
              <p:nvPr/>
            </p:nvSpPr>
            <p:spPr bwMode="auto">
              <a:xfrm>
                <a:off x="1836" y="834"/>
                <a:ext cx="0" cy="1902"/>
              </a:xfrm>
              <a:prstGeom prst="line">
                <a:avLst/>
              </a:prstGeom>
              <a:noFill/>
              <a:ln w="28575">
                <a:solidFill>
                  <a:srgbClr val="FF99CC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1404" y="816"/>
                <a:ext cx="0" cy="1902"/>
              </a:xfrm>
              <a:prstGeom prst="line">
                <a:avLst/>
              </a:prstGeom>
              <a:noFill/>
              <a:ln w="28575">
                <a:solidFill>
                  <a:srgbClr val="FF99CC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280" y="852"/>
                <a:ext cx="0" cy="1902"/>
              </a:xfrm>
              <a:prstGeom prst="line">
                <a:avLst/>
              </a:prstGeom>
              <a:noFill/>
              <a:ln w="28575">
                <a:solidFill>
                  <a:srgbClr val="FF99CC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>
                <a:off x="2736" y="816"/>
                <a:ext cx="0" cy="1902"/>
              </a:xfrm>
              <a:prstGeom prst="line">
                <a:avLst/>
              </a:prstGeom>
              <a:noFill/>
              <a:ln w="28575">
                <a:solidFill>
                  <a:srgbClr val="FF99CC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>
                <a:off x="3198" y="822"/>
                <a:ext cx="0" cy="1902"/>
              </a:xfrm>
              <a:prstGeom prst="line">
                <a:avLst/>
              </a:prstGeom>
              <a:noFill/>
              <a:ln w="28575">
                <a:solidFill>
                  <a:srgbClr val="FF99CC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>
                <a:off x="3666" y="834"/>
                <a:ext cx="0" cy="1902"/>
              </a:xfrm>
              <a:prstGeom prst="line">
                <a:avLst/>
              </a:prstGeom>
              <a:noFill/>
              <a:ln w="28575">
                <a:solidFill>
                  <a:srgbClr val="FF99CC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>
                <a:off x="4134" y="834"/>
                <a:ext cx="0" cy="1902"/>
              </a:xfrm>
              <a:prstGeom prst="line">
                <a:avLst/>
              </a:prstGeom>
              <a:noFill/>
              <a:ln w="28575">
                <a:solidFill>
                  <a:srgbClr val="FF99CC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PE"/>
              </a:p>
            </p:txBody>
          </p:sp>
        </p:grpSp>
        <p:sp>
          <p:nvSpPr>
            <p:cNvPr id="4" name="Line 19"/>
            <p:cNvSpPr>
              <a:spLocks noChangeShapeType="1"/>
            </p:cNvSpPr>
            <p:nvPr/>
          </p:nvSpPr>
          <p:spPr bwMode="auto">
            <a:xfrm>
              <a:off x="1133" y="1690"/>
              <a:ext cx="0" cy="1902"/>
            </a:xfrm>
            <a:prstGeom prst="line">
              <a:avLst/>
            </a:prstGeom>
            <a:noFill/>
            <a:ln w="28575">
              <a:solidFill>
                <a:srgbClr val="FF99CC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PE"/>
            </a:p>
          </p:txBody>
        </p:sp>
        <p:sp>
          <p:nvSpPr>
            <p:cNvPr id="5" name="AutoShape 20"/>
            <p:cNvSpPr>
              <a:spLocks/>
            </p:cNvSpPr>
            <p:nvPr/>
          </p:nvSpPr>
          <p:spPr bwMode="auto">
            <a:xfrm>
              <a:off x="0" y="1935"/>
              <a:ext cx="859" cy="384"/>
            </a:xfrm>
            <a:prstGeom prst="callout1">
              <a:avLst>
                <a:gd name="adj1" fmla="val 18750"/>
                <a:gd name="adj2" fmla="val 105588"/>
                <a:gd name="adj3" fmla="val -67708"/>
                <a:gd name="adj4" fmla="val 1305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Casa de Alfredo</a:t>
              </a:r>
            </a:p>
          </p:txBody>
        </p:sp>
        <p:sp>
          <p:nvSpPr>
            <p:cNvPr id="6" name="AutoShape 21"/>
            <p:cNvSpPr>
              <a:spLocks/>
            </p:cNvSpPr>
            <p:nvPr/>
          </p:nvSpPr>
          <p:spPr bwMode="auto">
            <a:xfrm>
              <a:off x="4023" y="3757"/>
              <a:ext cx="736" cy="338"/>
            </a:xfrm>
            <a:prstGeom prst="callout1">
              <a:avLst>
                <a:gd name="adj1" fmla="val 18898"/>
                <a:gd name="adj2" fmla="val 106523"/>
                <a:gd name="adj3" fmla="val -127296"/>
                <a:gd name="adj4" fmla="val 10815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Casa de Juana</a:t>
              </a:r>
            </a:p>
          </p:txBody>
        </p:sp>
        <p:sp>
          <p:nvSpPr>
            <p:cNvPr id="7" name="Oval 23"/>
            <p:cNvSpPr>
              <a:spLocks noChangeArrowheads="1"/>
            </p:cNvSpPr>
            <p:nvPr/>
          </p:nvSpPr>
          <p:spPr bwMode="auto">
            <a:xfrm>
              <a:off x="790" y="1256"/>
              <a:ext cx="1738" cy="1654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CL" altLang="es-PE" sz="1800">
                <a:solidFill>
                  <a:schemeClr val="accent2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1134" y="1706"/>
              <a:ext cx="3670" cy="1518"/>
              <a:chOff x="892" y="1519"/>
              <a:chExt cx="3670" cy="1518"/>
            </a:xfrm>
          </p:grpSpPr>
          <p:sp>
            <p:nvSpPr>
              <p:cNvPr id="15" name="Line 26"/>
              <p:cNvSpPr>
                <a:spLocks noChangeShapeType="1"/>
              </p:cNvSpPr>
              <p:nvPr/>
            </p:nvSpPr>
            <p:spPr bwMode="auto">
              <a:xfrm>
                <a:off x="892" y="1519"/>
                <a:ext cx="920" cy="1099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16" name="Line 27"/>
              <p:cNvSpPr>
                <a:spLocks noChangeShapeType="1"/>
              </p:cNvSpPr>
              <p:nvPr/>
            </p:nvSpPr>
            <p:spPr bwMode="auto">
              <a:xfrm flipV="1">
                <a:off x="1812" y="2264"/>
                <a:ext cx="2465" cy="35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PE"/>
              </a:p>
            </p:txBody>
          </p:sp>
          <p:sp>
            <p:nvSpPr>
              <p:cNvPr id="17" name="Line 28"/>
              <p:cNvSpPr>
                <a:spLocks noChangeShapeType="1"/>
              </p:cNvSpPr>
              <p:nvPr/>
            </p:nvSpPr>
            <p:spPr bwMode="auto">
              <a:xfrm>
                <a:off x="4286" y="2258"/>
                <a:ext cx="276" cy="779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PE"/>
              </a:p>
            </p:txBody>
          </p:sp>
        </p:grpSp>
        <p:pic>
          <p:nvPicPr>
            <p:cNvPr id="9" name="Picture 29" descr="Hos_of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1" y="2611"/>
              <a:ext cx="204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0" descr="bom_of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3" y="2190"/>
              <a:ext cx="278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1" descr="tit_web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555"/>
            <a:stretch>
              <a:fillRect/>
            </a:stretch>
          </p:blipFill>
          <p:spPr bwMode="auto">
            <a:xfrm>
              <a:off x="4806" y="3106"/>
              <a:ext cx="20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32" descr="tit_web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555"/>
            <a:stretch>
              <a:fillRect/>
            </a:stretch>
          </p:blipFill>
          <p:spPr bwMode="auto">
            <a:xfrm>
              <a:off x="1038" y="1550"/>
              <a:ext cx="20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AutoShape 34"/>
            <p:cNvSpPr>
              <a:spLocks/>
            </p:cNvSpPr>
            <p:nvPr/>
          </p:nvSpPr>
          <p:spPr bwMode="auto">
            <a:xfrm>
              <a:off x="1271" y="3721"/>
              <a:ext cx="712" cy="338"/>
            </a:xfrm>
            <a:prstGeom prst="callout1">
              <a:avLst>
                <a:gd name="adj1" fmla="val 18898"/>
                <a:gd name="adj2" fmla="val 106741"/>
                <a:gd name="adj3" fmla="val -278477"/>
                <a:gd name="adj4" fmla="val 11348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Posta Medica</a:t>
              </a:r>
            </a:p>
          </p:txBody>
        </p:sp>
        <p:sp>
          <p:nvSpPr>
            <p:cNvPr id="14" name="AutoShape 35"/>
            <p:cNvSpPr>
              <a:spLocks/>
            </p:cNvSpPr>
            <p:nvPr/>
          </p:nvSpPr>
          <p:spPr bwMode="auto">
            <a:xfrm>
              <a:off x="3304" y="3362"/>
              <a:ext cx="712" cy="338"/>
            </a:xfrm>
            <a:prstGeom prst="callout1">
              <a:avLst>
                <a:gd name="adj1" fmla="val 18898"/>
                <a:gd name="adj2" fmla="val 106741"/>
                <a:gd name="adj3" fmla="val -269815"/>
                <a:gd name="adj4" fmla="val 17935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s-CL" sz="18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Estación Bomberos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540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00672" y="141277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/>
              <a:t>LOGRO DE LA SESIÓN: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884548" y="2924944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ES" sz="3200" dirty="0"/>
              <a:t>Al finalizar la sesión el estudiante localiza puntos en el plano cartesiano resuelve ejercicios con pares </a:t>
            </a:r>
            <a:r>
              <a:rPr lang="es-ES" sz="3200" dirty="0" smtClean="0"/>
              <a:t>ordenados </a:t>
            </a:r>
            <a:r>
              <a:rPr lang="es-ES" sz="3200" dirty="0"/>
              <a:t>de manera autónoma y representa un vector como segmento orientado.</a:t>
            </a:r>
          </a:p>
        </p:txBody>
      </p:sp>
    </p:spTree>
    <p:extLst>
      <p:ext uri="{BB962C8B-B14F-4D97-AF65-F5344CB8AC3E}">
        <p14:creationId xmlns:p14="http://schemas.microsoft.com/office/powerpoint/2010/main" val="261494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s-CL" dirty="0">
                <a:solidFill>
                  <a:schemeClr val="bg1"/>
                </a:solidFill>
              </a:rPr>
              <a:t>VECTORES</a:t>
            </a:r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  <a:defRPr/>
            </a:pPr>
            <a:r>
              <a:rPr lang="es-MX" altLang="es-CL" b="1" dirty="0"/>
              <a:t>Plano cartesiano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s-MX" altLang="es-CL" b="1" dirty="0"/>
              <a:t>Par ordenado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s-MX" altLang="es-CL" b="1" dirty="0"/>
              <a:t>Definición de vector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s-MX" altLang="es-CL" b="1" dirty="0"/>
              <a:t>Elementos de un vector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s-MX" altLang="es-CL" b="1" dirty="0"/>
              <a:t>Plano vectorial bidimensional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s-MX" altLang="es-CL" b="1" dirty="0"/>
              <a:t>Representación de un vector como segmento orientado</a:t>
            </a:r>
          </a:p>
          <a:p>
            <a:pPr marL="0" indent="0">
              <a:buNone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2197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2" y="522388"/>
            <a:ext cx="8915400" cy="1252728"/>
          </a:xfrm>
        </p:spPr>
        <p:txBody>
          <a:bodyPr>
            <a:normAutofit fontScale="90000"/>
          </a:bodyPr>
          <a:lstStyle/>
          <a:p>
            <a:r>
              <a:rPr lang="es-ES_tradnl" altLang="es-PE" sz="5400" dirty="0"/>
              <a:t>Plano Cartesiano</a:t>
            </a:r>
            <a:r>
              <a:rPr lang="en-US" altLang="es-PE" sz="5400" dirty="0"/>
              <a:t/>
            </a:r>
            <a:br>
              <a:rPr lang="en-US" altLang="es-PE" sz="5400" dirty="0"/>
            </a:br>
            <a:endParaRPr lang="es-PE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4294967295"/>
          </p:nvPr>
        </p:nvSpPr>
        <p:spPr>
          <a:xfrm>
            <a:off x="5152311" y="2310490"/>
            <a:ext cx="4038600" cy="4434840"/>
          </a:xfrm>
          <a:prstGeom prst="rect">
            <a:avLst/>
          </a:prstGeom>
        </p:spPr>
        <p:txBody>
          <a:bodyPr/>
          <a:lstStyle/>
          <a:p>
            <a:pPr marL="469900" lvl="1" indent="-469900" algn="just">
              <a:buClr>
                <a:schemeClr val="bg2"/>
              </a:buClr>
              <a:buSzPct val="70000"/>
              <a:buNone/>
            </a:pPr>
            <a:r>
              <a:rPr lang="es-PE" altLang="es-PE" kern="0" dirty="0"/>
              <a:t>Esta formado por dos rectas numéricas perpendiculares entre </a:t>
            </a:r>
            <a:r>
              <a:rPr lang="es-PE" altLang="es-PE" kern="0" dirty="0" smtClean="0"/>
              <a:t>sí, </a:t>
            </a:r>
            <a:r>
              <a:rPr lang="es-PE" altLang="es-PE" kern="0" dirty="0"/>
              <a:t>una horizontal (</a:t>
            </a:r>
            <a:r>
              <a:rPr lang="es-PE" altLang="es-PE" kern="0" dirty="0" smtClean="0"/>
              <a:t>abscisa</a:t>
            </a:r>
            <a:r>
              <a:rPr lang="es-PE" altLang="es-PE" kern="0" dirty="0"/>
              <a:t>) y otra vertical (ordenada); El </a:t>
            </a:r>
            <a:r>
              <a:rPr lang="es-PE" altLang="es-PE" kern="0" dirty="0" smtClean="0"/>
              <a:t>punto </a:t>
            </a:r>
            <a:r>
              <a:rPr lang="es-PE" altLang="es-PE" kern="0" dirty="0"/>
              <a:t>donde se cortan se llama origen</a:t>
            </a:r>
            <a:r>
              <a:rPr lang="es-PE" altLang="es-PE" sz="2000" kern="0" dirty="0"/>
              <a:t>. </a:t>
            </a:r>
          </a:p>
          <a:p>
            <a:pPr marL="469900" lvl="1" indent="-469900" algn="just">
              <a:buClr>
                <a:schemeClr val="bg2"/>
              </a:buClr>
              <a:buSzPct val="70000"/>
              <a:buNone/>
            </a:pPr>
            <a:r>
              <a:rPr lang="es-PE" altLang="es-PE" sz="2000" kern="0" dirty="0"/>
              <a:t>	</a:t>
            </a:r>
            <a:r>
              <a:rPr lang="es-PR" altLang="es-PE" dirty="0"/>
              <a:t>El plano de coordenadas se divide en cuatro cuadrantes.</a:t>
            </a:r>
            <a:endParaRPr lang="es-PE" altLang="es-PE" sz="1600" kern="0" dirty="0"/>
          </a:p>
          <a:p>
            <a:endParaRPr lang="es-PE" dirty="0"/>
          </a:p>
        </p:txBody>
      </p:sp>
      <p:grpSp>
        <p:nvGrpSpPr>
          <p:cNvPr id="5" name="Grupo 4"/>
          <p:cNvGrpSpPr/>
          <p:nvPr/>
        </p:nvGrpSpPr>
        <p:grpSpPr>
          <a:xfrm>
            <a:off x="992561" y="2025576"/>
            <a:ext cx="3960441" cy="4070424"/>
            <a:chOff x="1219200" y="1233488"/>
            <a:chExt cx="7467600" cy="5181600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6019800" y="3124200"/>
              <a:ext cx="2667000" cy="809625"/>
              <a:chOff x="3696" y="1872"/>
              <a:chExt cx="1680" cy="510"/>
            </a:xfrm>
          </p:grpSpPr>
          <p:sp>
            <p:nvSpPr>
              <p:cNvPr id="59" name="Text Box 7"/>
              <p:cNvSpPr txBox="1">
                <a:spLocks noChangeArrowheads="1"/>
              </p:cNvSpPr>
              <p:nvPr/>
            </p:nvSpPr>
            <p:spPr bwMode="auto">
              <a:xfrm>
                <a:off x="3696" y="1872"/>
                <a:ext cx="1680" cy="2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s-PE" altLang="es-CL" sz="1400" dirty="0">
                    <a:latin typeface="Times New Roman" panose="02020603050405020304" pitchFamily="18" charset="0"/>
                  </a:rPr>
                  <a:t>Abscisa (Eje x)</a:t>
                </a:r>
                <a:endParaRPr lang="es-ES" altLang="es-CL" sz="1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0" name="Line 8"/>
              <p:cNvSpPr>
                <a:spLocks noChangeShapeType="1"/>
              </p:cNvSpPr>
              <p:nvPr/>
            </p:nvSpPr>
            <p:spPr bwMode="auto">
              <a:xfrm>
                <a:off x="4464" y="2160"/>
                <a:ext cx="384" cy="22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s-PE" sz="1100"/>
              </a:p>
            </p:txBody>
          </p:sp>
        </p:grpSp>
        <p:grpSp>
          <p:nvGrpSpPr>
            <p:cNvPr id="7" name="Grupo 6"/>
            <p:cNvGrpSpPr/>
            <p:nvPr/>
          </p:nvGrpSpPr>
          <p:grpSpPr>
            <a:xfrm>
              <a:off x="1219200" y="1233488"/>
              <a:ext cx="7254875" cy="5181600"/>
              <a:chOff x="1219200" y="1233488"/>
              <a:chExt cx="7254875" cy="5181600"/>
            </a:xfrm>
          </p:grpSpPr>
          <p:grpSp>
            <p:nvGrpSpPr>
              <p:cNvPr id="8" name="Group 3"/>
              <p:cNvGrpSpPr>
                <a:grpSpLocks/>
              </p:cNvGrpSpPr>
              <p:nvPr/>
            </p:nvGrpSpPr>
            <p:grpSpPr bwMode="auto">
              <a:xfrm>
                <a:off x="4208463" y="1235075"/>
                <a:ext cx="2667000" cy="927100"/>
                <a:chOff x="2640" y="1152"/>
                <a:chExt cx="1680" cy="584"/>
              </a:xfrm>
            </p:grpSpPr>
            <p:sp>
              <p:nvSpPr>
                <p:cNvPr id="57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640" y="1152"/>
                  <a:ext cx="1680" cy="2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s-PE" altLang="es-CL" sz="1400">
                      <a:latin typeface="Times New Roman" panose="02020603050405020304" pitchFamily="18" charset="0"/>
                    </a:rPr>
                    <a:t>Ordenada (Eje y)</a:t>
                  </a:r>
                  <a:endParaRPr lang="es-ES" altLang="es-CL" sz="1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8" name="Line 5"/>
                <p:cNvSpPr>
                  <a:spLocks noChangeShapeType="1"/>
                </p:cNvSpPr>
                <p:nvPr/>
              </p:nvSpPr>
              <p:spPr bwMode="auto">
                <a:xfrm rot="7612194">
                  <a:off x="2554" y="1319"/>
                  <a:ext cx="528" cy="30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prstDash val="dash"/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s-PE" sz="1100"/>
                </a:p>
              </p:txBody>
            </p:sp>
          </p:grpSp>
          <p:grpSp>
            <p:nvGrpSpPr>
              <p:cNvPr id="9" name="Group 9"/>
              <p:cNvGrpSpPr>
                <a:grpSpLocks/>
              </p:cNvGrpSpPr>
              <p:nvPr/>
            </p:nvGrpSpPr>
            <p:grpSpPr bwMode="auto">
              <a:xfrm>
                <a:off x="2051050" y="3033713"/>
                <a:ext cx="2667000" cy="809625"/>
                <a:chOff x="3696" y="1872"/>
                <a:chExt cx="1680" cy="510"/>
              </a:xfrm>
            </p:grpSpPr>
            <p:sp>
              <p:nvSpPr>
                <p:cNvPr id="5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696" y="1872"/>
                  <a:ext cx="1680" cy="2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s-PE" altLang="es-CL" sz="1400">
                      <a:latin typeface="Times New Roman" panose="02020603050405020304" pitchFamily="18" charset="0"/>
                    </a:rPr>
                    <a:t>Origen</a:t>
                  </a:r>
                  <a:endParaRPr lang="es-ES" altLang="es-CL" sz="1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6" name="Line 11"/>
                <p:cNvSpPr>
                  <a:spLocks noChangeShapeType="1"/>
                </p:cNvSpPr>
                <p:nvPr/>
              </p:nvSpPr>
              <p:spPr bwMode="auto">
                <a:xfrm>
                  <a:off x="4464" y="2160"/>
                  <a:ext cx="384" cy="222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prstDash val="dash"/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s-PE" sz="1100"/>
                </a:p>
              </p:txBody>
            </p:sp>
          </p:grpSp>
          <p:grpSp>
            <p:nvGrpSpPr>
              <p:cNvPr id="10" name="Group 12"/>
              <p:cNvGrpSpPr>
                <a:grpSpLocks/>
              </p:cNvGrpSpPr>
              <p:nvPr/>
            </p:nvGrpSpPr>
            <p:grpSpPr bwMode="auto">
              <a:xfrm>
                <a:off x="1219200" y="3886200"/>
                <a:ext cx="6477000" cy="742950"/>
                <a:chOff x="768" y="2448"/>
                <a:chExt cx="4080" cy="468"/>
              </a:xfrm>
            </p:grpSpPr>
            <p:sp>
              <p:nvSpPr>
                <p:cNvPr id="3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304" y="2448"/>
                  <a:ext cx="240" cy="2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s-PE" altLang="es-CL" sz="1400">
                      <a:latin typeface="Times New Roman" panose="02020603050405020304" pitchFamily="18" charset="0"/>
                    </a:rPr>
                    <a:t>0</a:t>
                  </a:r>
                  <a:endParaRPr lang="es-ES" altLang="es-CL" sz="1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5" name="Line 14"/>
                <p:cNvSpPr>
                  <a:spLocks noChangeShapeType="1"/>
                </p:cNvSpPr>
                <p:nvPr/>
              </p:nvSpPr>
              <p:spPr bwMode="auto">
                <a:xfrm rot="5400000">
                  <a:off x="2828" y="2500"/>
                  <a:ext cx="104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s-PE" sz="1100"/>
                </a:p>
              </p:txBody>
            </p:sp>
            <p:sp>
              <p:nvSpPr>
                <p:cNvPr id="36" name="Line 15"/>
                <p:cNvSpPr>
                  <a:spLocks noChangeShapeType="1"/>
                </p:cNvSpPr>
                <p:nvPr/>
              </p:nvSpPr>
              <p:spPr bwMode="auto">
                <a:xfrm rot="5400000">
                  <a:off x="3212" y="2500"/>
                  <a:ext cx="104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s-PE" sz="1100"/>
                </a:p>
              </p:txBody>
            </p:sp>
            <p:sp>
              <p:nvSpPr>
                <p:cNvPr id="37" name="Line 16"/>
                <p:cNvSpPr>
                  <a:spLocks noChangeShapeType="1"/>
                </p:cNvSpPr>
                <p:nvPr/>
              </p:nvSpPr>
              <p:spPr bwMode="auto">
                <a:xfrm rot="5400000">
                  <a:off x="3596" y="2500"/>
                  <a:ext cx="104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s-PE" sz="1100"/>
                </a:p>
              </p:txBody>
            </p:sp>
            <p:sp>
              <p:nvSpPr>
                <p:cNvPr id="38" name="Line 17"/>
                <p:cNvSpPr>
                  <a:spLocks noChangeShapeType="1"/>
                </p:cNvSpPr>
                <p:nvPr/>
              </p:nvSpPr>
              <p:spPr bwMode="auto">
                <a:xfrm rot="5400000">
                  <a:off x="3980" y="2500"/>
                  <a:ext cx="104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s-PE" sz="1100"/>
                </a:p>
              </p:txBody>
            </p:sp>
            <p:sp>
              <p:nvSpPr>
                <p:cNvPr id="39" name="Line 18"/>
                <p:cNvSpPr>
                  <a:spLocks noChangeShapeType="1"/>
                </p:cNvSpPr>
                <p:nvPr/>
              </p:nvSpPr>
              <p:spPr bwMode="auto">
                <a:xfrm rot="5400000">
                  <a:off x="4364" y="2500"/>
                  <a:ext cx="104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s-PE" sz="1100"/>
                </a:p>
              </p:txBody>
            </p:sp>
            <p:sp>
              <p:nvSpPr>
                <p:cNvPr id="40" name="Line 19"/>
                <p:cNvSpPr>
                  <a:spLocks noChangeShapeType="1"/>
                </p:cNvSpPr>
                <p:nvPr/>
              </p:nvSpPr>
              <p:spPr bwMode="auto">
                <a:xfrm rot="5400000">
                  <a:off x="4748" y="2500"/>
                  <a:ext cx="104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s-PE" sz="1100"/>
                </a:p>
              </p:txBody>
            </p:sp>
            <p:sp>
              <p:nvSpPr>
                <p:cNvPr id="41" name="Line 20"/>
                <p:cNvSpPr>
                  <a:spLocks noChangeShapeType="1"/>
                </p:cNvSpPr>
                <p:nvPr/>
              </p:nvSpPr>
              <p:spPr bwMode="auto">
                <a:xfrm rot="5400000">
                  <a:off x="1292" y="2500"/>
                  <a:ext cx="104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s-PE" sz="1100"/>
                </a:p>
              </p:txBody>
            </p:sp>
            <p:sp>
              <p:nvSpPr>
                <p:cNvPr id="42" name="Line 21"/>
                <p:cNvSpPr>
                  <a:spLocks noChangeShapeType="1"/>
                </p:cNvSpPr>
                <p:nvPr/>
              </p:nvSpPr>
              <p:spPr bwMode="auto">
                <a:xfrm rot="5400000">
                  <a:off x="1676" y="2500"/>
                  <a:ext cx="104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s-PE" sz="1100"/>
                </a:p>
              </p:txBody>
            </p:sp>
            <p:sp>
              <p:nvSpPr>
                <p:cNvPr id="43" name="Line 22"/>
                <p:cNvSpPr>
                  <a:spLocks noChangeShapeType="1"/>
                </p:cNvSpPr>
                <p:nvPr/>
              </p:nvSpPr>
              <p:spPr bwMode="auto">
                <a:xfrm rot="5400000">
                  <a:off x="2060" y="2500"/>
                  <a:ext cx="104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s-PE" sz="1100"/>
                </a:p>
              </p:txBody>
            </p:sp>
            <p:sp>
              <p:nvSpPr>
                <p:cNvPr id="44" name="Line 23"/>
                <p:cNvSpPr>
                  <a:spLocks noChangeShapeType="1"/>
                </p:cNvSpPr>
                <p:nvPr/>
              </p:nvSpPr>
              <p:spPr bwMode="auto">
                <a:xfrm rot="5400000">
                  <a:off x="908" y="2500"/>
                  <a:ext cx="104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s-PE" sz="1100"/>
                </a:p>
              </p:txBody>
            </p:sp>
            <p:sp>
              <p:nvSpPr>
                <p:cNvPr id="45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784" y="2496"/>
                  <a:ext cx="192" cy="2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s-PE" altLang="es-CL" sz="1400">
                      <a:latin typeface="Times New Roman" panose="02020603050405020304" pitchFamily="18" charset="0"/>
                    </a:rPr>
                    <a:t>1</a:t>
                  </a:r>
                  <a:endParaRPr lang="es-ES" altLang="es-CL" sz="1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6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168" y="2496"/>
                  <a:ext cx="192" cy="2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s-PE" altLang="es-CL" sz="1400">
                      <a:latin typeface="Times New Roman" panose="02020603050405020304" pitchFamily="18" charset="0"/>
                    </a:rPr>
                    <a:t>2</a:t>
                  </a:r>
                  <a:endParaRPr lang="es-ES" altLang="es-CL" sz="1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552" y="2496"/>
                  <a:ext cx="192" cy="2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s-PE" altLang="es-CL" sz="1400">
                      <a:latin typeface="Times New Roman" panose="02020603050405020304" pitchFamily="18" charset="0"/>
                    </a:rPr>
                    <a:t>3</a:t>
                  </a:r>
                  <a:endParaRPr lang="es-ES" altLang="es-CL" sz="1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936" y="2496"/>
                  <a:ext cx="192" cy="2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s-PE" altLang="es-CL" sz="1400" dirty="0">
                      <a:latin typeface="Times New Roman" panose="02020603050405020304" pitchFamily="18" charset="0"/>
                    </a:rPr>
                    <a:t>4</a:t>
                  </a:r>
                  <a:endParaRPr lang="es-ES" altLang="es-CL" sz="1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320" y="2496"/>
                  <a:ext cx="192" cy="2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s-PE" altLang="es-CL" sz="1400">
                      <a:latin typeface="Times New Roman" panose="02020603050405020304" pitchFamily="18" charset="0"/>
                    </a:rPr>
                    <a:t>5</a:t>
                  </a:r>
                  <a:endParaRPr lang="es-ES" altLang="es-CL" sz="1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0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656" y="2496"/>
                  <a:ext cx="192" cy="2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s-PE" altLang="es-CL" sz="1400">
                      <a:latin typeface="Times New Roman" panose="02020603050405020304" pitchFamily="18" charset="0"/>
                    </a:rPr>
                    <a:t>6</a:t>
                  </a:r>
                  <a:endParaRPr lang="es-ES" altLang="es-CL" sz="1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968" y="2496"/>
                  <a:ext cx="288" cy="4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s-PE" altLang="es-CL" sz="1400">
                      <a:latin typeface="Times New Roman" panose="02020603050405020304" pitchFamily="18" charset="0"/>
                    </a:rPr>
                    <a:t>-1</a:t>
                  </a:r>
                  <a:endParaRPr lang="es-ES" altLang="es-CL" sz="1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2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584" y="2496"/>
                  <a:ext cx="288" cy="4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s-PE" altLang="es-CL" sz="1400">
                      <a:latin typeface="Times New Roman" panose="02020603050405020304" pitchFamily="18" charset="0"/>
                    </a:rPr>
                    <a:t>-2</a:t>
                  </a:r>
                  <a:endParaRPr lang="es-ES" altLang="es-CL" sz="1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3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200" y="2496"/>
                  <a:ext cx="288" cy="4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s-PE" altLang="es-CL" sz="1400">
                      <a:latin typeface="Times New Roman" panose="02020603050405020304" pitchFamily="18" charset="0"/>
                    </a:rPr>
                    <a:t>-3</a:t>
                  </a:r>
                  <a:endParaRPr lang="es-ES" altLang="es-CL" sz="1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4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768" y="2496"/>
                  <a:ext cx="288" cy="4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s-PE" altLang="es-CL" sz="1400">
                      <a:latin typeface="Times New Roman" panose="02020603050405020304" pitchFamily="18" charset="0"/>
                    </a:rPr>
                    <a:t>-4</a:t>
                  </a:r>
                  <a:endParaRPr lang="es-ES" altLang="es-CL" sz="1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" name="Group 34"/>
              <p:cNvGrpSpPr>
                <a:grpSpLocks/>
              </p:cNvGrpSpPr>
              <p:nvPr/>
            </p:nvGrpSpPr>
            <p:grpSpPr bwMode="auto">
              <a:xfrm>
                <a:off x="3886200" y="1828800"/>
                <a:ext cx="609600" cy="4248150"/>
                <a:chOff x="2448" y="1152"/>
                <a:chExt cx="384" cy="2676"/>
              </a:xfrm>
            </p:grpSpPr>
            <p:sp>
              <p:nvSpPr>
                <p:cNvPr id="22" name="Line 35"/>
                <p:cNvSpPr>
                  <a:spLocks noChangeShapeType="1"/>
                </p:cNvSpPr>
                <p:nvPr/>
              </p:nvSpPr>
              <p:spPr bwMode="auto">
                <a:xfrm>
                  <a:off x="2448" y="2112"/>
                  <a:ext cx="104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s-PE" sz="1100"/>
                </a:p>
              </p:txBody>
            </p:sp>
            <p:sp>
              <p:nvSpPr>
                <p:cNvPr id="23" name="Line 36"/>
                <p:cNvSpPr>
                  <a:spLocks noChangeShapeType="1"/>
                </p:cNvSpPr>
                <p:nvPr/>
              </p:nvSpPr>
              <p:spPr bwMode="auto">
                <a:xfrm>
                  <a:off x="2448" y="1728"/>
                  <a:ext cx="104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s-PE" sz="1100"/>
                </a:p>
              </p:txBody>
            </p:sp>
            <p:sp>
              <p:nvSpPr>
                <p:cNvPr id="24" name="Line 37"/>
                <p:cNvSpPr>
                  <a:spLocks noChangeShapeType="1"/>
                </p:cNvSpPr>
                <p:nvPr/>
              </p:nvSpPr>
              <p:spPr bwMode="auto">
                <a:xfrm>
                  <a:off x="2448" y="1344"/>
                  <a:ext cx="104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s-PE" sz="1100"/>
                </a:p>
              </p:txBody>
            </p:sp>
            <p:sp>
              <p:nvSpPr>
                <p:cNvPr id="25" name="Line 38"/>
                <p:cNvSpPr>
                  <a:spLocks noChangeShapeType="1"/>
                </p:cNvSpPr>
                <p:nvPr/>
              </p:nvSpPr>
              <p:spPr bwMode="auto">
                <a:xfrm>
                  <a:off x="2448" y="3600"/>
                  <a:ext cx="104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s-PE" sz="1100"/>
                </a:p>
              </p:txBody>
            </p:sp>
            <p:sp>
              <p:nvSpPr>
                <p:cNvPr id="26" name="Line 39"/>
                <p:cNvSpPr>
                  <a:spLocks noChangeShapeType="1"/>
                </p:cNvSpPr>
                <p:nvPr/>
              </p:nvSpPr>
              <p:spPr bwMode="auto">
                <a:xfrm>
                  <a:off x="2448" y="3216"/>
                  <a:ext cx="104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s-PE" sz="1100"/>
                </a:p>
              </p:txBody>
            </p:sp>
            <p:sp>
              <p:nvSpPr>
                <p:cNvPr id="27" name="Line 40"/>
                <p:cNvSpPr>
                  <a:spLocks noChangeShapeType="1"/>
                </p:cNvSpPr>
                <p:nvPr/>
              </p:nvSpPr>
              <p:spPr bwMode="auto">
                <a:xfrm>
                  <a:off x="2448" y="2832"/>
                  <a:ext cx="104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s-PE" sz="1100"/>
                </a:p>
              </p:txBody>
            </p:sp>
            <p:sp>
              <p:nvSpPr>
                <p:cNvPr id="28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544" y="2640"/>
                  <a:ext cx="288" cy="4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s-PE" altLang="es-CL" sz="1400">
                      <a:latin typeface="Times New Roman" panose="02020603050405020304" pitchFamily="18" charset="0"/>
                    </a:rPr>
                    <a:t>-1</a:t>
                  </a:r>
                  <a:endParaRPr lang="es-ES" altLang="es-CL" sz="1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9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544" y="3024"/>
                  <a:ext cx="288" cy="4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s-PE" altLang="es-CL" sz="1400">
                      <a:latin typeface="Times New Roman" panose="02020603050405020304" pitchFamily="18" charset="0"/>
                    </a:rPr>
                    <a:t>-2</a:t>
                  </a:r>
                  <a:endParaRPr lang="es-ES" altLang="es-CL" sz="1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0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544" y="3408"/>
                  <a:ext cx="288" cy="4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s-PE" altLang="es-CL" sz="1400">
                      <a:latin typeface="Times New Roman" panose="02020603050405020304" pitchFamily="18" charset="0"/>
                    </a:rPr>
                    <a:t>-3</a:t>
                  </a:r>
                  <a:endParaRPr lang="es-ES" altLang="es-CL" sz="1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2592" y="1968"/>
                  <a:ext cx="192" cy="2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s-PE" altLang="es-CL" sz="1400" dirty="0">
                      <a:latin typeface="Times New Roman" panose="02020603050405020304" pitchFamily="18" charset="0"/>
                    </a:rPr>
                    <a:t>1</a:t>
                  </a:r>
                  <a:endParaRPr lang="es-ES" altLang="es-CL" sz="1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2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592" y="1584"/>
                  <a:ext cx="192" cy="2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s-PE" altLang="es-CL" sz="1400">
                      <a:latin typeface="Times New Roman" panose="02020603050405020304" pitchFamily="18" charset="0"/>
                    </a:rPr>
                    <a:t>2</a:t>
                  </a:r>
                  <a:endParaRPr lang="es-ES" altLang="es-CL" sz="1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592" y="1152"/>
                  <a:ext cx="192" cy="2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s-PE" altLang="es-CL" sz="1400">
                      <a:latin typeface="Times New Roman" panose="02020603050405020304" pitchFamily="18" charset="0"/>
                    </a:rPr>
                    <a:t>3</a:t>
                  </a:r>
                  <a:endParaRPr lang="es-ES" altLang="es-CL" sz="1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2" name="Group 47"/>
              <p:cNvGrpSpPr>
                <a:grpSpLocks/>
              </p:cNvGrpSpPr>
              <p:nvPr/>
            </p:nvGrpSpPr>
            <p:grpSpPr bwMode="auto">
              <a:xfrm>
                <a:off x="1295400" y="1233488"/>
                <a:ext cx="7178675" cy="5181600"/>
                <a:chOff x="816" y="768"/>
                <a:chExt cx="4522" cy="3264"/>
              </a:xfrm>
            </p:grpSpPr>
            <p:grpSp>
              <p:nvGrpSpPr>
                <p:cNvPr id="17" name="Group 48"/>
                <p:cNvGrpSpPr>
                  <a:grpSpLocks/>
                </p:cNvGrpSpPr>
                <p:nvPr/>
              </p:nvGrpSpPr>
              <p:grpSpPr bwMode="auto">
                <a:xfrm>
                  <a:off x="816" y="912"/>
                  <a:ext cx="4368" cy="3120"/>
                  <a:chOff x="816" y="912"/>
                  <a:chExt cx="4368" cy="3120"/>
                </a:xfrm>
              </p:grpSpPr>
              <p:sp>
                <p:nvSpPr>
                  <p:cNvPr id="20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912"/>
                    <a:ext cx="0" cy="312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triangle" w="med" len="med"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s-PE" sz="1100"/>
                  </a:p>
                </p:txBody>
              </p:sp>
              <p:sp>
                <p:nvSpPr>
                  <p:cNvPr id="21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2496"/>
                    <a:ext cx="436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s-PE" sz="1100"/>
                  </a:p>
                </p:txBody>
              </p:sp>
            </p:grpSp>
            <p:sp>
              <p:nvSpPr>
                <p:cNvPr id="18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256" y="768"/>
                  <a:ext cx="192" cy="2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s-PE" altLang="es-CL" sz="1400">
                      <a:latin typeface="Times New Roman" panose="02020603050405020304" pitchFamily="18" charset="0"/>
                    </a:rPr>
                    <a:t>y</a:t>
                  </a:r>
                  <a:endParaRPr lang="es-ES" altLang="es-CL" sz="1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9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5146" y="2475"/>
                  <a:ext cx="192" cy="2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s-PE" altLang="es-CL" sz="1400">
                      <a:latin typeface="Times New Roman" panose="02020603050405020304" pitchFamily="18" charset="0"/>
                    </a:rPr>
                    <a:t>x</a:t>
                  </a:r>
                  <a:endParaRPr lang="es-ES" altLang="es-CL" sz="1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3" name="Rectangle 56"/>
              <p:cNvSpPr>
                <a:spLocks noChangeArrowheads="1"/>
              </p:cNvSpPr>
              <p:nvPr/>
            </p:nvSpPr>
            <p:spPr bwMode="auto">
              <a:xfrm>
                <a:off x="5364162" y="5013325"/>
                <a:ext cx="758658" cy="4317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L" sz="1600" dirty="0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IV</a:t>
                </a:r>
              </a:p>
            </p:txBody>
          </p:sp>
          <p:sp>
            <p:nvSpPr>
              <p:cNvPr id="14" name="Rectangle 57"/>
              <p:cNvSpPr>
                <a:spLocks noChangeArrowheads="1"/>
              </p:cNvSpPr>
              <p:nvPr/>
            </p:nvSpPr>
            <p:spPr bwMode="auto">
              <a:xfrm>
                <a:off x="5305423" y="2312988"/>
                <a:ext cx="480585" cy="4317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L" sz="1600" dirty="0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15" name="Rectangle 58"/>
              <p:cNvSpPr>
                <a:spLocks noChangeArrowheads="1"/>
              </p:cNvSpPr>
              <p:nvPr/>
            </p:nvSpPr>
            <p:spPr bwMode="auto">
              <a:xfrm>
                <a:off x="2195514" y="2312988"/>
                <a:ext cx="610554" cy="4317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L" sz="1600" dirty="0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II</a:t>
                </a:r>
              </a:p>
            </p:txBody>
          </p:sp>
          <p:sp>
            <p:nvSpPr>
              <p:cNvPr id="16" name="Rectangle 59"/>
              <p:cNvSpPr>
                <a:spLocks noChangeArrowheads="1"/>
              </p:cNvSpPr>
              <p:nvPr/>
            </p:nvSpPr>
            <p:spPr bwMode="auto">
              <a:xfrm>
                <a:off x="2124076" y="5084764"/>
                <a:ext cx="740522" cy="4317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s-ES_tradnl" altLang="es-CL" sz="1600" dirty="0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III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7010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80592" y="2132856"/>
            <a:ext cx="8025694" cy="4032448"/>
          </a:xfrm>
        </p:spPr>
        <p:txBody>
          <a:bodyPr>
            <a:normAutofit fontScale="70000" lnSpcReduction="20000"/>
          </a:bodyPr>
          <a:lstStyle/>
          <a:p>
            <a:endParaRPr lang="es-PE" dirty="0" smtClean="0"/>
          </a:p>
          <a:p>
            <a:endParaRPr lang="es-PE" dirty="0"/>
          </a:p>
          <a:p>
            <a:endParaRPr lang="es-PE" dirty="0" smtClean="0"/>
          </a:p>
          <a:p>
            <a:r>
              <a:rPr lang="es-PR" altLang="es-PE" sz="2800" dirty="0"/>
              <a:t>Los pares ordenados se representan por el siguiente símbolo:  (x, y)</a:t>
            </a:r>
          </a:p>
          <a:p>
            <a:r>
              <a:rPr lang="es-PR" altLang="es-PE" sz="2800" dirty="0"/>
              <a:t>La coordenada X se llama abscisa. Esta me indica si me muevo a la izquierda o a la derecha dependiendo del signo.</a:t>
            </a:r>
          </a:p>
          <a:p>
            <a:r>
              <a:rPr lang="es-PR" altLang="es-PE" sz="2800" dirty="0"/>
              <a:t>La coordenada Y se llama ordenada. Esta me indica si me muevo hacia arriba o hacia abajo dependiendo del signo</a:t>
            </a:r>
            <a:r>
              <a:rPr lang="es-PR" altLang="es-PE" sz="2800" dirty="0" smtClean="0"/>
              <a:t>.</a:t>
            </a:r>
          </a:p>
          <a:p>
            <a:endParaRPr lang="es-PR" altLang="es-PE" sz="2800" dirty="0"/>
          </a:p>
          <a:p>
            <a:r>
              <a:rPr lang="es-PR" altLang="es-PE" sz="2800" b="1" u="sng" dirty="0"/>
              <a:t>Igualdad de pares ordenados</a:t>
            </a:r>
          </a:p>
          <a:p>
            <a:pPr marL="0" indent="0">
              <a:buNone/>
            </a:pPr>
            <a:r>
              <a:rPr lang="es-PR" altLang="es-PE" sz="2800" b="1" dirty="0"/>
              <a:t> </a:t>
            </a:r>
            <a:r>
              <a:rPr lang="es-PR" altLang="es-PE" sz="2800" b="1" dirty="0" smtClean="0"/>
              <a:t>    </a:t>
            </a:r>
            <a:r>
              <a:rPr lang="es-PR" altLang="es-PE" sz="2800" dirty="0" smtClean="0"/>
              <a:t>Dado </a:t>
            </a:r>
            <a:r>
              <a:rPr lang="es-PR" altLang="es-PE" sz="2800" dirty="0"/>
              <a:t>dos pares ordenados (</a:t>
            </a:r>
            <a:r>
              <a:rPr lang="es-PR" altLang="es-PE" sz="2800" dirty="0" err="1"/>
              <a:t>a;b</a:t>
            </a:r>
            <a:r>
              <a:rPr lang="es-PR" altLang="es-PE" sz="2800" dirty="0"/>
              <a:t>) y (</a:t>
            </a:r>
            <a:r>
              <a:rPr lang="es-PR" altLang="es-PE" sz="2800" dirty="0" err="1"/>
              <a:t>c;d</a:t>
            </a:r>
            <a:r>
              <a:rPr lang="es-PR" altLang="es-PE" sz="2800" dirty="0"/>
              <a:t>) son iguales sí y sólo </a:t>
            </a:r>
          </a:p>
          <a:p>
            <a:pPr marL="0" indent="0">
              <a:buNone/>
            </a:pPr>
            <a:r>
              <a:rPr lang="es-PR" altLang="es-PE" sz="2800" dirty="0"/>
              <a:t>     sí sus componentes también lo son, así: (</a:t>
            </a:r>
            <a:r>
              <a:rPr lang="es-PR" altLang="es-PE" sz="2800" dirty="0" err="1"/>
              <a:t>a;b</a:t>
            </a:r>
            <a:r>
              <a:rPr lang="es-PR" altLang="es-PE" sz="2800" dirty="0"/>
              <a:t>)= (</a:t>
            </a:r>
            <a:r>
              <a:rPr lang="es-PR" altLang="es-PE" sz="2800" dirty="0" err="1"/>
              <a:t>c;d</a:t>
            </a:r>
            <a:r>
              <a:rPr lang="es-PR" altLang="es-PE" sz="2800" dirty="0"/>
              <a:t>) ↔ a=c </a:t>
            </a:r>
          </a:p>
          <a:p>
            <a:pPr marL="0" indent="0">
              <a:buNone/>
            </a:pPr>
            <a:r>
              <a:rPr lang="es-PR" altLang="es-PE" sz="2800" dirty="0"/>
              <a:t>     y  b=d</a:t>
            </a:r>
            <a:endParaRPr lang="es-PR" altLang="es-PE" sz="2800" b="1" u="sng" dirty="0"/>
          </a:p>
          <a:p>
            <a:endParaRPr lang="es-PE" dirty="0"/>
          </a:p>
        </p:txBody>
      </p:sp>
      <p:pic>
        <p:nvPicPr>
          <p:cNvPr id="4" name="Picture 2" descr="Resultado de imagen para par ordenad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" t="17138" r="14689" b="29314"/>
          <a:stretch/>
        </p:blipFill>
        <p:spPr bwMode="auto">
          <a:xfrm>
            <a:off x="1568624" y="620689"/>
            <a:ext cx="6440390" cy="187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32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altLang="es-PE" dirty="0"/>
              <a:t>Ejemplo: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Ubicar los pares ordenados: (2;3), (-2;2), (-3;-1) y (4;-4) en el plano cartesiano</a:t>
            </a:r>
          </a:p>
          <a:p>
            <a:endParaRPr lang="es-PE" dirty="0"/>
          </a:p>
          <a:p>
            <a:endParaRPr lang="es-PE" dirty="0"/>
          </a:p>
        </p:txBody>
      </p:sp>
      <p:pic>
        <p:nvPicPr>
          <p:cNvPr id="4" name="Picture 4" descr="Resultado de imagen para ubicacion de puntos en el plano cartesia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768" y="3501008"/>
            <a:ext cx="3816424" cy="329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54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7219" y="792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Definición de Vector</a:t>
            </a:r>
            <a:br>
              <a:rPr lang="es-CO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</a:br>
            <a:endParaRPr lang="es-P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560512" y="2450591"/>
                <a:ext cx="8229600" cy="4389120"/>
              </a:xfrm>
            </p:spPr>
            <p:txBody>
              <a:bodyPr>
                <a:normAutofit/>
              </a:bodyPr>
              <a:lstStyle/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s-E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 </a:t>
                </a:r>
                <a:r>
                  <a:rPr lang="es-E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vector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E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PE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PE" sz="20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acc>
                  </m:oMath>
                </a14:m>
                <a:r>
                  <a:rPr lang="es-E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se representa</a:t>
                </a:r>
                <a:r>
                  <a:rPr lang="es-E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como un segmento dirigido con origen o punto de aplicación en A y extremo o punto terminal en B. Se representa por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E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PE" sz="20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s-E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siendo los extremos A y B.</a:t>
                </a:r>
              </a:p>
              <a:p>
                <a:pPr algn="just"/>
                <a:endParaRPr lang="es-E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s-E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Los puntos en los que empieza y termina un vector se llaman </a:t>
                </a:r>
                <a:r>
                  <a:rPr lang="es-E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origen</a:t>
                </a:r>
                <a:r>
                  <a:rPr lang="es-E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</a:t>
                </a:r>
                <a:r>
                  <a:rPr lang="es-E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extremo</a:t>
                </a:r>
                <a:r>
                  <a:rPr lang="es-E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respectivamente.</a:t>
                </a:r>
              </a:p>
              <a:p>
                <a:pPr algn="just"/>
                <a:r>
                  <a:rPr lang="es-VE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Dada una dirección, el sentido del vector es el indicado por la flecha en la  que terminan. </a:t>
                </a:r>
              </a:p>
              <a:p>
                <a:pPr marL="0" indent="0" algn="just">
                  <a:buNone/>
                </a:pPr>
                <a:r>
                  <a:rPr lang="es-VE" sz="2000" dirty="0"/>
                  <a:t> </a:t>
                </a:r>
              </a:p>
              <a:p>
                <a:pPr algn="just"/>
                <a:endParaRPr lang="es-ES" sz="2000" dirty="0"/>
              </a:p>
              <a:p>
                <a:endParaRPr lang="es-PE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0512" y="2450591"/>
                <a:ext cx="8229600" cy="4389120"/>
              </a:xfrm>
              <a:blipFill>
                <a:blip r:embed="rId2"/>
                <a:stretch>
                  <a:fillRect l="-815" r="-741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3"/>
          <p:cNvSpPr/>
          <p:nvPr/>
        </p:nvSpPr>
        <p:spPr>
          <a:xfrm>
            <a:off x="2792760" y="5847655"/>
            <a:ext cx="936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 </a:t>
            </a:r>
            <a:endParaRPr lang="es-ES" dirty="0"/>
          </a:p>
          <a:p>
            <a:r>
              <a:rPr lang="es-ES" dirty="0" smtClean="0"/>
              <a:t>A (origen</a:t>
            </a:r>
            <a:r>
              <a:rPr lang="es-ES" dirty="0"/>
              <a:t>)</a:t>
            </a:r>
            <a:endParaRPr lang="es-P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4524292" y="5847655"/>
                <a:ext cx="426014" cy="3005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PE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s-ES" dirty="0"/>
                  <a:t> </a:t>
                </a:r>
                <a:endParaRPr lang="es-PE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292" y="5847655"/>
                <a:ext cx="426014" cy="3005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869991" y="6021048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/>
              <a:t>B  (extremo)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3729237" y="6230761"/>
            <a:ext cx="201612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697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04088"/>
            <a:ext cx="8229600" cy="780696"/>
          </a:xfrm>
        </p:spPr>
        <p:txBody>
          <a:bodyPr>
            <a:normAutofit/>
          </a:bodyPr>
          <a:lstStyle/>
          <a:p>
            <a:r>
              <a:rPr lang="es-E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ELEMENTOS DEL VECTOR</a:t>
            </a:r>
            <a:endParaRPr lang="es-PE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vector tiene los siguientes elementos:</a:t>
            </a:r>
          </a:p>
          <a:p>
            <a:pPr>
              <a:buNone/>
            </a:pPr>
            <a:endParaRPr 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MÓDULO</a:t>
            </a:r>
          </a:p>
          <a:p>
            <a:pPr lvl="2">
              <a:buFont typeface="Wingdings" pitchFamily="2" charset="2"/>
              <a:buChar char="§"/>
            </a:pPr>
            <a:endParaRPr 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DIRECCIÓN</a:t>
            </a:r>
          </a:p>
          <a:p>
            <a:pPr lvl="2">
              <a:buFont typeface="Wingdings" pitchFamily="2" charset="2"/>
              <a:buChar char="§"/>
            </a:pPr>
            <a:endParaRPr 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SENTIDO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56637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419e6ff21bca8e68e387d48dbab5f2b86a2c5d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Matematica">
      <a:dk1>
        <a:sysClr val="windowText" lastClr="000000"/>
      </a:dk1>
      <a:lt1>
        <a:srgbClr val="FFFFFF"/>
      </a:lt1>
      <a:dk2>
        <a:srgbClr val="0F243E"/>
      </a:dk2>
      <a:lt2>
        <a:srgbClr val="E7EDF5"/>
      </a:lt2>
      <a:accent1>
        <a:srgbClr val="28466A"/>
      </a:accent1>
      <a:accent2>
        <a:srgbClr val="C0504D"/>
      </a:accent2>
      <a:accent3>
        <a:srgbClr val="3D6AA1"/>
      </a:accent3>
      <a:accent4>
        <a:srgbClr val="B2A2C7"/>
      </a:accent4>
      <a:accent5>
        <a:srgbClr val="92CDD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3537</TotalTime>
  <Words>492</Words>
  <Application>Microsoft Office PowerPoint</Application>
  <PresentationFormat>A4 (210 x 297 mm)</PresentationFormat>
  <Paragraphs>130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30" baseType="lpstr">
      <vt:lpstr>Arial Unicode MS</vt:lpstr>
      <vt:lpstr>Arial</vt:lpstr>
      <vt:lpstr>Arial Black</vt:lpstr>
      <vt:lpstr>Calibri</vt:lpstr>
      <vt:lpstr>Cambria Math</vt:lpstr>
      <vt:lpstr>Comic Sans MS</vt:lpstr>
      <vt:lpstr>Georgia</vt:lpstr>
      <vt:lpstr>Symbol</vt:lpstr>
      <vt:lpstr>Times New Roman</vt:lpstr>
      <vt:lpstr>Wingdings</vt:lpstr>
      <vt:lpstr>Forma de onda</vt:lpstr>
      <vt:lpstr>Plano Vectorial Bidimensional, Vectores</vt:lpstr>
      <vt:lpstr>Presentación de PowerPoint</vt:lpstr>
      <vt:lpstr>Presentación de PowerPoint</vt:lpstr>
      <vt:lpstr>VECTORES</vt:lpstr>
      <vt:lpstr>Plano Cartesiano </vt:lpstr>
      <vt:lpstr>Presentación de PowerPoint</vt:lpstr>
      <vt:lpstr>Ejemplo:</vt:lpstr>
      <vt:lpstr>Definición de Vector </vt:lpstr>
      <vt:lpstr>ELEMENTOS DEL VECTOR</vt:lpstr>
      <vt:lpstr>MÓDULO   El MÓDULO viene dado por la longitud de la flecha. El módulo está determinado por un vector unidad u.</vt:lpstr>
      <vt:lpstr>DIRECCIÓN  La DIRECCIÓN es la recta que lo contiene. Viene expresada por el ángulo que forma la recta con la horizontal: 0º (horizontal), 30º, 47º, 90º (vertical), 130º, 249º, etc.</vt:lpstr>
      <vt:lpstr>SENTIDO</vt:lpstr>
      <vt:lpstr>    Representación de un vector como un segmento orientado </vt:lpstr>
      <vt:lpstr>Representación de un vector como un  segmento orientado </vt:lpstr>
      <vt:lpstr>PLANO CARTESIANO</vt:lpstr>
      <vt:lpstr>Ejercicios Explicativos</vt:lpstr>
      <vt:lpstr>Presentación de PowerPoint</vt:lpstr>
      <vt:lpstr>Ejercicio Reto  </vt:lpstr>
      <vt:lpstr>Presentación de PowerPoint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</dc:title>
  <dc:creator>UNIVERSIDAD TECNOLOGICA DEL PERU</dc:creator>
  <cp:lastModifiedBy>CESARGUZMAN</cp:lastModifiedBy>
  <cp:revision>254</cp:revision>
  <dcterms:created xsi:type="dcterms:W3CDTF">2005-04-11T11:51:12Z</dcterms:created>
  <dcterms:modified xsi:type="dcterms:W3CDTF">2017-03-19T12:52:58Z</dcterms:modified>
</cp:coreProperties>
</file>