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307" r:id="rId2"/>
    <p:sldId id="256" r:id="rId3"/>
    <p:sldId id="303" r:id="rId4"/>
    <p:sldId id="308" r:id="rId5"/>
    <p:sldId id="261" r:id="rId6"/>
    <p:sldId id="262" r:id="rId7"/>
    <p:sldId id="297" r:id="rId8"/>
    <p:sldId id="298" r:id="rId9"/>
    <p:sldId id="299" r:id="rId10"/>
    <p:sldId id="300" r:id="rId11"/>
    <p:sldId id="301" r:id="rId12"/>
    <p:sldId id="305" r:id="rId13"/>
    <p:sldId id="306" r:id="rId14"/>
    <p:sldId id="296" r:id="rId1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A3E7FF"/>
    <a:srgbClr val="D5F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3094" autoAdjust="0"/>
  </p:normalViewPr>
  <p:slideViewPr>
    <p:cSldViewPr snapToGrid="0" snapToObjects="1">
      <p:cViewPr varScale="1">
        <p:scale>
          <a:sx n="86" d="100"/>
          <a:sy n="86" d="100"/>
        </p:scale>
        <p:origin x="1320" y="-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10C1AD-0DC5-4277-9ECA-CC292663C1BE}" type="doc">
      <dgm:prSet loTypeId="urn:microsoft.com/office/officeart/2005/8/layout/hierarchy1" loCatId="hierarchy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s-PE"/>
        </a:p>
      </dgm:t>
    </dgm:pt>
    <dgm:pt modelId="{B50BB0C5-4E1B-4570-B7DA-5EA117BEFB16}">
      <dgm:prSet phldrT="[Texto]" custT="1"/>
      <dgm:spPr>
        <a:solidFill>
          <a:srgbClr val="FFFF00">
            <a:alpha val="90000"/>
          </a:srgbClr>
        </a:solidFill>
      </dgm:spPr>
      <dgm:t>
        <a:bodyPr/>
        <a:lstStyle/>
        <a:p>
          <a:pPr rtl="0"/>
          <a:r>
            <a:rPr lang="es-PE" sz="1600" b="1" dirty="0" smtClean="0">
              <a:latin typeface="Times New Roman" pitchFamily="18" charset="0"/>
              <a:cs typeface="Times New Roman" pitchFamily="18" charset="0"/>
            </a:rPr>
            <a:t>ECUACIONES E INECUACIONES CON VALOR ABSOLUTO</a:t>
          </a:r>
          <a:endParaRPr lang="es-PE" sz="1600" b="1" dirty="0">
            <a:latin typeface="Times New Roman" pitchFamily="18" charset="0"/>
            <a:cs typeface="Times New Roman" pitchFamily="18" charset="0"/>
          </a:endParaRPr>
        </a:p>
      </dgm:t>
    </dgm:pt>
    <dgm:pt modelId="{51830B18-B0B6-438B-A68B-BD27C640682E}" type="sibTrans" cxnId="{B46004CF-467D-41FE-8846-E27B4DB3A61B}">
      <dgm:prSet/>
      <dgm:spPr/>
      <dgm:t>
        <a:bodyPr/>
        <a:lstStyle/>
        <a:p>
          <a:endParaRPr lang="es-PE"/>
        </a:p>
      </dgm:t>
    </dgm:pt>
    <dgm:pt modelId="{14C6C557-8CF9-4539-8914-59CF11FB3DEA}" type="parTrans" cxnId="{B46004CF-467D-41FE-8846-E27B4DB3A61B}">
      <dgm:prSet/>
      <dgm:spPr/>
      <dgm:t>
        <a:bodyPr/>
        <a:lstStyle/>
        <a:p>
          <a:endParaRPr lang="es-PE"/>
        </a:p>
      </dgm:t>
    </dgm:pt>
    <dgm:pt modelId="{3CA1CAD9-60C4-4DC3-8A1E-4C16B3DB2FE4}">
      <dgm:prSet phldrT="[Texto]" custT="1"/>
      <dgm:spPr>
        <a:solidFill>
          <a:srgbClr val="FFFF00">
            <a:alpha val="90000"/>
          </a:srgbClr>
        </a:solidFill>
      </dgm:spPr>
      <dgm:t>
        <a:bodyPr/>
        <a:lstStyle/>
        <a:p>
          <a:pPr algn="l" rtl="0"/>
          <a:r>
            <a:rPr kumimoji="0" lang="es-PE" sz="1600" b="1" i="0" u="none" strike="noStrike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VALOR ABSOLUTO PROPIEDADES</a:t>
          </a:r>
        </a:p>
        <a:p>
          <a:pPr algn="l" rtl="0"/>
          <a:r>
            <a:rPr kumimoji="0" lang="es-PE" sz="1600" b="1" i="0" u="none" strike="noStrike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ECUACIONES CON VALOR ABSOLUTO.</a:t>
          </a:r>
        </a:p>
      </dgm:t>
    </dgm:pt>
    <dgm:pt modelId="{F7871A60-3AA1-42C0-B9E4-56D9FC46F62C}" type="sibTrans" cxnId="{23977D96-6E7D-4FB8-AF2B-BA0D888C3C77}">
      <dgm:prSet/>
      <dgm:spPr/>
      <dgm:t>
        <a:bodyPr/>
        <a:lstStyle/>
        <a:p>
          <a:endParaRPr lang="es-PE"/>
        </a:p>
      </dgm:t>
    </dgm:pt>
    <dgm:pt modelId="{86F78832-BBB5-4A3B-8E9E-720B8DC7CA31}" type="parTrans" cxnId="{23977D96-6E7D-4FB8-AF2B-BA0D888C3C77}">
      <dgm:prSet/>
      <dgm:spPr/>
      <dgm:t>
        <a:bodyPr/>
        <a:lstStyle/>
        <a:p>
          <a:endParaRPr lang="es-PE"/>
        </a:p>
      </dgm:t>
    </dgm:pt>
    <dgm:pt modelId="{64333ED5-3299-49EA-8711-3230D4A5551C}">
      <dgm:prSet custT="1"/>
      <dgm:spPr>
        <a:solidFill>
          <a:srgbClr val="00B050">
            <a:alpha val="90000"/>
          </a:srgbClr>
        </a:solidFill>
      </dgm:spPr>
      <dgm:t>
        <a:bodyPr/>
        <a:lstStyle/>
        <a:p>
          <a:pPr algn="l" rtl="0"/>
          <a:r>
            <a:rPr kumimoji="0" lang="es-PE" sz="1600" b="1" i="0" u="none" strike="noStrike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INECUACIONES CON VALOR ABSOLUTO .</a:t>
          </a:r>
        </a:p>
        <a:p>
          <a:pPr algn="l" rtl="0"/>
          <a:r>
            <a:rPr kumimoji="0" lang="es-PE" sz="1600" b="1" i="0" u="none" strike="noStrike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TEOREMAS Y APLICACIONES.</a:t>
          </a:r>
        </a:p>
      </dgm:t>
    </dgm:pt>
    <dgm:pt modelId="{782F94FB-439D-4CAF-B46B-68AD00E7A049}" type="sibTrans" cxnId="{9B939A26-F3FB-47EA-8CC4-D084225759F3}">
      <dgm:prSet/>
      <dgm:spPr/>
      <dgm:t>
        <a:bodyPr/>
        <a:lstStyle/>
        <a:p>
          <a:endParaRPr lang="es-PE"/>
        </a:p>
      </dgm:t>
    </dgm:pt>
    <dgm:pt modelId="{B9A4C5C3-B7F4-408C-A00F-EFB40EC2B137}" type="parTrans" cxnId="{9B939A26-F3FB-47EA-8CC4-D084225759F3}">
      <dgm:prSet/>
      <dgm:spPr/>
      <dgm:t>
        <a:bodyPr/>
        <a:lstStyle/>
        <a:p>
          <a:endParaRPr lang="es-PE"/>
        </a:p>
      </dgm:t>
    </dgm:pt>
    <dgm:pt modelId="{13D5FBB9-9847-4EE8-B71E-08F4655D9C8B}" type="pres">
      <dgm:prSet presAssocID="{6D10C1AD-0DC5-4277-9ECA-CC292663C1B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PE"/>
        </a:p>
      </dgm:t>
    </dgm:pt>
    <dgm:pt modelId="{D4B6FC51-954F-43AB-8EE8-F959752A5616}" type="pres">
      <dgm:prSet presAssocID="{B50BB0C5-4E1B-4570-B7DA-5EA117BEFB16}" presName="hierRoot1" presStyleCnt="0"/>
      <dgm:spPr/>
    </dgm:pt>
    <dgm:pt modelId="{30A489D5-2D2A-4ED1-A479-0495F98CED78}" type="pres">
      <dgm:prSet presAssocID="{B50BB0C5-4E1B-4570-B7DA-5EA117BEFB16}" presName="composite" presStyleCnt="0"/>
      <dgm:spPr/>
    </dgm:pt>
    <dgm:pt modelId="{97BCF3A8-6D30-4512-86DA-F583C2F3A08E}" type="pres">
      <dgm:prSet presAssocID="{B50BB0C5-4E1B-4570-B7DA-5EA117BEFB16}" presName="background" presStyleLbl="node0" presStyleIdx="0" presStyleCnt="1"/>
      <dgm:spPr/>
    </dgm:pt>
    <dgm:pt modelId="{F7E455F3-9B8E-46C0-AE52-890D0CBB688C}" type="pres">
      <dgm:prSet presAssocID="{B50BB0C5-4E1B-4570-B7DA-5EA117BEFB16}" presName="text" presStyleLbl="fgAcc0" presStyleIdx="0" presStyleCnt="1" custLinFactNeighborX="3679" custLinFactNeighborY="-62582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EB85F1EF-D255-4197-847D-114FB75E95D4}" type="pres">
      <dgm:prSet presAssocID="{B50BB0C5-4E1B-4570-B7DA-5EA117BEFB16}" presName="hierChild2" presStyleCnt="0"/>
      <dgm:spPr/>
    </dgm:pt>
    <dgm:pt modelId="{332A664F-FFB6-4609-8D87-D534279E6EFE}" type="pres">
      <dgm:prSet presAssocID="{86F78832-BBB5-4A3B-8E9E-720B8DC7CA31}" presName="Name10" presStyleLbl="parChTrans1D2" presStyleIdx="0" presStyleCnt="2"/>
      <dgm:spPr/>
      <dgm:t>
        <a:bodyPr/>
        <a:lstStyle/>
        <a:p>
          <a:endParaRPr lang="es-PE"/>
        </a:p>
      </dgm:t>
    </dgm:pt>
    <dgm:pt modelId="{B600DAB6-7EDF-42A9-9041-BA6141770A57}" type="pres">
      <dgm:prSet presAssocID="{3CA1CAD9-60C4-4DC3-8A1E-4C16B3DB2FE4}" presName="hierRoot2" presStyleCnt="0"/>
      <dgm:spPr/>
    </dgm:pt>
    <dgm:pt modelId="{75E1F979-FA3B-46B8-ABA0-6A9DDFC7A3DC}" type="pres">
      <dgm:prSet presAssocID="{3CA1CAD9-60C4-4DC3-8A1E-4C16B3DB2FE4}" presName="composite2" presStyleCnt="0"/>
      <dgm:spPr/>
    </dgm:pt>
    <dgm:pt modelId="{43329777-BF7C-468E-BA67-326C73A7EEDD}" type="pres">
      <dgm:prSet presAssocID="{3CA1CAD9-60C4-4DC3-8A1E-4C16B3DB2FE4}" presName="background2" presStyleLbl="node2" presStyleIdx="0" presStyleCnt="2"/>
      <dgm:spPr/>
    </dgm:pt>
    <dgm:pt modelId="{6055F327-6FBD-46A5-9AD3-C7E7B266F598}" type="pres">
      <dgm:prSet presAssocID="{3CA1CAD9-60C4-4DC3-8A1E-4C16B3DB2FE4}" presName="text2" presStyleLbl="fgAcc2" presStyleIdx="0" presStyleCnt="2" custScaleY="86521" custLinFactNeighborX="-235" custLinFactNeighborY="-37086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80FABF47-ACEC-44EB-81DF-A25EF12A790B}" type="pres">
      <dgm:prSet presAssocID="{3CA1CAD9-60C4-4DC3-8A1E-4C16B3DB2FE4}" presName="hierChild3" presStyleCnt="0"/>
      <dgm:spPr/>
    </dgm:pt>
    <dgm:pt modelId="{09EA558D-5C92-452F-9B5C-6874EFB5E859}" type="pres">
      <dgm:prSet presAssocID="{B9A4C5C3-B7F4-408C-A00F-EFB40EC2B137}" presName="Name10" presStyleLbl="parChTrans1D2" presStyleIdx="1" presStyleCnt="2"/>
      <dgm:spPr/>
      <dgm:t>
        <a:bodyPr/>
        <a:lstStyle/>
        <a:p>
          <a:endParaRPr lang="es-PE"/>
        </a:p>
      </dgm:t>
    </dgm:pt>
    <dgm:pt modelId="{327B169A-19F3-4078-917D-93EDE5023C3D}" type="pres">
      <dgm:prSet presAssocID="{64333ED5-3299-49EA-8711-3230D4A5551C}" presName="hierRoot2" presStyleCnt="0"/>
      <dgm:spPr/>
    </dgm:pt>
    <dgm:pt modelId="{8EF1B08C-9162-4D26-9209-F7B3FE294187}" type="pres">
      <dgm:prSet presAssocID="{64333ED5-3299-49EA-8711-3230D4A5551C}" presName="composite2" presStyleCnt="0"/>
      <dgm:spPr/>
    </dgm:pt>
    <dgm:pt modelId="{DCC8AF2B-6924-48E8-A6A6-09BEAC0B5C3B}" type="pres">
      <dgm:prSet presAssocID="{64333ED5-3299-49EA-8711-3230D4A5551C}" presName="background2" presStyleLbl="node2" presStyleIdx="1" presStyleCnt="2"/>
      <dgm:spPr/>
    </dgm:pt>
    <dgm:pt modelId="{E5DE3661-A021-43AE-B206-496E9A0A2354}" type="pres">
      <dgm:prSet presAssocID="{64333ED5-3299-49EA-8711-3230D4A5551C}" presName="text2" presStyleLbl="fgAcc2" presStyleIdx="1" presStyleCnt="2" custScaleX="113302" custScaleY="87414" custLinFactNeighborX="235" custLinFactNeighborY="-37439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AFC031FD-C238-4779-BC59-FD6051C26413}" type="pres">
      <dgm:prSet presAssocID="{64333ED5-3299-49EA-8711-3230D4A5551C}" presName="hierChild3" presStyleCnt="0"/>
      <dgm:spPr/>
    </dgm:pt>
  </dgm:ptLst>
  <dgm:cxnLst>
    <dgm:cxn modelId="{B46004CF-467D-41FE-8846-E27B4DB3A61B}" srcId="{6D10C1AD-0DC5-4277-9ECA-CC292663C1BE}" destId="{B50BB0C5-4E1B-4570-B7DA-5EA117BEFB16}" srcOrd="0" destOrd="0" parTransId="{14C6C557-8CF9-4539-8914-59CF11FB3DEA}" sibTransId="{51830B18-B0B6-438B-A68B-BD27C640682E}"/>
    <dgm:cxn modelId="{23977D96-6E7D-4FB8-AF2B-BA0D888C3C77}" srcId="{B50BB0C5-4E1B-4570-B7DA-5EA117BEFB16}" destId="{3CA1CAD9-60C4-4DC3-8A1E-4C16B3DB2FE4}" srcOrd="0" destOrd="0" parTransId="{86F78832-BBB5-4A3B-8E9E-720B8DC7CA31}" sibTransId="{F7871A60-3AA1-42C0-B9E4-56D9FC46F62C}"/>
    <dgm:cxn modelId="{0662871D-529D-4D44-9B80-5B7A3ADE09AD}" type="presOf" srcId="{B50BB0C5-4E1B-4570-B7DA-5EA117BEFB16}" destId="{F7E455F3-9B8E-46C0-AE52-890D0CBB688C}" srcOrd="0" destOrd="0" presId="urn:microsoft.com/office/officeart/2005/8/layout/hierarchy1"/>
    <dgm:cxn modelId="{9B939A26-F3FB-47EA-8CC4-D084225759F3}" srcId="{B50BB0C5-4E1B-4570-B7DA-5EA117BEFB16}" destId="{64333ED5-3299-49EA-8711-3230D4A5551C}" srcOrd="1" destOrd="0" parTransId="{B9A4C5C3-B7F4-408C-A00F-EFB40EC2B137}" sibTransId="{782F94FB-439D-4CAF-B46B-68AD00E7A049}"/>
    <dgm:cxn modelId="{238A4743-7211-4373-A0E3-E374471D5909}" type="presOf" srcId="{B9A4C5C3-B7F4-408C-A00F-EFB40EC2B137}" destId="{09EA558D-5C92-452F-9B5C-6874EFB5E859}" srcOrd="0" destOrd="0" presId="urn:microsoft.com/office/officeart/2005/8/layout/hierarchy1"/>
    <dgm:cxn modelId="{9AACD55D-5378-4669-BC61-68B509D601E5}" type="presOf" srcId="{3CA1CAD9-60C4-4DC3-8A1E-4C16B3DB2FE4}" destId="{6055F327-6FBD-46A5-9AD3-C7E7B266F598}" srcOrd="0" destOrd="0" presId="urn:microsoft.com/office/officeart/2005/8/layout/hierarchy1"/>
    <dgm:cxn modelId="{BE743015-D6CF-47E8-907D-E88E5175B590}" type="presOf" srcId="{64333ED5-3299-49EA-8711-3230D4A5551C}" destId="{E5DE3661-A021-43AE-B206-496E9A0A2354}" srcOrd="0" destOrd="0" presId="urn:microsoft.com/office/officeart/2005/8/layout/hierarchy1"/>
    <dgm:cxn modelId="{9F19DBE7-FBB5-4F06-99A1-485134FCDE84}" type="presOf" srcId="{6D10C1AD-0DC5-4277-9ECA-CC292663C1BE}" destId="{13D5FBB9-9847-4EE8-B71E-08F4655D9C8B}" srcOrd="0" destOrd="0" presId="urn:microsoft.com/office/officeart/2005/8/layout/hierarchy1"/>
    <dgm:cxn modelId="{F04C100D-1163-459B-B156-EAD4122DBB0F}" type="presOf" srcId="{86F78832-BBB5-4A3B-8E9E-720B8DC7CA31}" destId="{332A664F-FFB6-4609-8D87-D534279E6EFE}" srcOrd="0" destOrd="0" presId="urn:microsoft.com/office/officeart/2005/8/layout/hierarchy1"/>
    <dgm:cxn modelId="{818EC2A4-D645-4FE8-AEEB-2B7252E2C4CD}" type="presParOf" srcId="{13D5FBB9-9847-4EE8-B71E-08F4655D9C8B}" destId="{D4B6FC51-954F-43AB-8EE8-F959752A5616}" srcOrd="0" destOrd="0" presId="urn:microsoft.com/office/officeart/2005/8/layout/hierarchy1"/>
    <dgm:cxn modelId="{2B252BA2-E61B-4A66-AD6C-BB472C301F65}" type="presParOf" srcId="{D4B6FC51-954F-43AB-8EE8-F959752A5616}" destId="{30A489D5-2D2A-4ED1-A479-0495F98CED78}" srcOrd="0" destOrd="0" presId="urn:microsoft.com/office/officeart/2005/8/layout/hierarchy1"/>
    <dgm:cxn modelId="{5B8B2ECC-B3F9-4EDC-9343-FD16A7C80F1C}" type="presParOf" srcId="{30A489D5-2D2A-4ED1-A479-0495F98CED78}" destId="{97BCF3A8-6D30-4512-86DA-F583C2F3A08E}" srcOrd="0" destOrd="0" presId="urn:microsoft.com/office/officeart/2005/8/layout/hierarchy1"/>
    <dgm:cxn modelId="{8F4E2D2B-6852-4152-B938-207B360B4A53}" type="presParOf" srcId="{30A489D5-2D2A-4ED1-A479-0495F98CED78}" destId="{F7E455F3-9B8E-46C0-AE52-890D0CBB688C}" srcOrd="1" destOrd="0" presId="urn:microsoft.com/office/officeart/2005/8/layout/hierarchy1"/>
    <dgm:cxn modelId="{3801B117-EB0D-437E-B899-8EA9925DB6F8}" type="presParOf" srcId="{D4B6FC51-954F-43AB-8EE8-F959752A5616}" destId="{EB85F1EF-D255-4197-847D-114FB75E95D4}" srcOrd="1" destOrd="0" presId="urn:microsoft.com/office/officeart/2005/8/layout/hierarchy1"/>
    <dgm:cxn modelId="{78064ED4-2BDE-40EF-B5F3-576FAD8BA48C}" type="presParOf" srcId="{EB85F1EF-D255-4197-847D-114FB75E95D4}" destId="{332A664F-FFB6-4609-8D87-D534279E6EFE}" srcOrd="0" destOrd="0" presId="urn:microsoft.com/office/officeart/2005/8/layout/hierarchy1"/>
    <dgm:cxn modelId="{739482C7-45E8-44A8-837E-632FDF8BFA28}" type="presParOf" srcId="{EB85F1EF-D255-4197-847D-114FB75E95D4}" destId="{B600DAB6-7EDF-42A9-9041-BA6141770A57}" srcOrd="1" destOrd="0" presId="urn:microsoft.com/office/officeart/2005/8/layout/hierarchy1"/>
    <dgm:cxn modelId="{0CB5F06B-1FC2-47E0-8B50-0B83DD4E3C73}" type="presParOf" srcId="{B600DAB6-7EDF-42A9-9041-BA6141770A57}" destId="{75E1F979-FA3B-46B8-ABA0-6A9DDFC7A3DC}" srcOrd="0" destOrd="0" presId="urn:microsoft.com/office/officeart/2005/8/layout/hierarchy1"/>
    <dgm:cxn modelId="{BEA0365E-42A9-41E8-9750-481CE99576C3}" type="presParOf" srcId="{75E1F979-FA3B-46B8-ABA0-6A9DDFC7A3DC}" destId="{43329777-BF7C-468E-BA67-326C73A7EEDD}" srcOrd="0" destOrd="0" presId="urn:microsoft.com/office/officeart/2005/8/layout/hierarchy1"/>
    <dgm:cxn modelId="{AA0BA21F-B9CA-437F-976F-0146D80C8481}" type="presParOf" srcId="{75E1F979-FA3B-46B8-ABA0-6A9DDFC7A3DC}" destId="{6055F327-6FBD-46A5-9AD3-C7E7B266F598}" srcOrd="1" destOrd="0" presId="urn:microsoft.com/office/officeart/2005/8/layout/hierarchy1"/>
    <dgm:cxn modelId="{FED71046-AE39-4828-A277-BD44F6F6A874}" type="presParOf" srcId="{B600DAB6-7EDF-42A9-9041-BA6141770A57}" destId="{80FABF47-ACEC-44EB-81DF-A25EF12A790B}" srcOrd="1" destOrd="0" presId="urn:microsoft.com/office/officeart/2005/8/layout/hierarchy1"/>
    <dgm:cxn modelId="{14775759-E01D-4708-A445-FA0B49ACBD04}" type="presParOf" srcId="{EB85F1EF-D255-4197-847D-114FB75E95D4}" destId="{09EA558D-5C92-452F-9B5C-6874EFB5E859}" srcOrd="2" destOrd="0" presId="urn:microsoft.com/office/officeart/2005/8/layout/hierarchy1"/>
    <dgm:cxn modelId="{98AB1F3A-0DE5-4E32-9433-A058D12F8A49}" type="presParOf" srcId="{EB85F1EF-D255-4197-847D-114FB75E95D4}" destId="{327B169A-19F3-4078-917D-93EDE5023C3D}" srcOrd="3" destOrd="0" presId="urn:microsoft.com/office/officeart/2005/8/layout/hierarchy1"/>
    <dgm:cxn modelId="{BCCF0264-7DA7-4BFD-AB8A-DE4CFE2939EB}" type="presParOf" srcId="{327B169A-19F3-4078-917D-93EDE5023C3D}" destId="{8EF1B08C-9162-4D26-9209-F7B3FE294187}" srcOrd="0" destOrd="0" presId="urn:microsoft.com/office/officeart/2005/8/layout/hierarchy1"/>
    <dgm:cxn modelId="{03EE15BF-D787-4A10-ADC9-16156691BC3D}" type="presParOf" srcId="{8EF1B08C-9162-4D26-9209-F7B3FE294187}" destId="{DCC8AF2B-6924-48E8-A6A6-09BEAC0B5C3B}" srcOrd="0" destOrd="0" presId="urn:microsoft.com/office/officeart/2005/8/layout/hierarchy1"/>
    <dgm:cxn modelId="{4E064EB4-994C-438A-952B-392370C24CA6}" type="presParOf" srcId="{8EF1B08C-9162-4D26-9209-F7B3FE294187}" destId="{E5DE3661-A021-43AE-B206-496E9A0A2354}" srcOrd="1" destOrd="0" presId="urn:microsoft.com/office/officeart/2005/8/layout/hierarchy1"/>
    <dgm:cxn modelId="{2754482A-38BA-4A0C-8648-D93FE90675E6}" type="presParOf" srcId="{327B169A-19F3-4078-917D-93EDE5023C3D}" destId="{AFC031FD-C238-4779-BC59-FD6051C2641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A558D-5C92-452F-9B5C-6874EFB5E859}">
      <dsp:nvSpPr>
        <dsp:cNvPr id="0" name=""/>
        <dsp:cNvSpPr/>
      </dsp:nvSpPr>
      <dsp:spPr>
        <a:xfrm>
          <a:off x="4547961" y="1650521"/>
          <a:ext cx="1797748" cy="495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060"/>
              </a:lnTo>
              <a:lnTo>
                <a:pt x="1797748" y="207060"/>
              </a:lnTo>
              <a:lnTo>
                <a:pt x="1797748" y="495858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2A664F-FFB6-4609-8D87-D534279E6EFE}">
      <dsp:nvSpPr>
        <dsp:cNvPr id="0" name=""/>
        <dsp:cNvSpPr/>
      </dsp:nvSpPr>
      <dsp:spPr>
        <a:xfrm>
          <a:off x="2313487" y="1650521"/>
          <a:ext cx="2234473" cy="502846"/>
        </a:xfrm>
        <a:custGeom>
          <a:avLst/>
          <a:gdLst/>
          <a:ahLst/>
          <a:cxnLst/>
          <a:rect l="0" t="0" r="0" b="0"/>
          <a:pathLst>
            <a:path>
              <a:moveTo>
                <a:pt x="2234473" y="0"/>
              </a:moveTo>
              <a:lnTo>
                <a:pt x="2234473" y="214048"/>
              </a:lnTo>
              <a:lnTo>
                <a:pt x="0" y="214048"/>
              </a:lnTo>
              <a:lnTo>
                <a:pt x="0" y="502846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BCF3A8-6D30-4512-86DA-F583C2F3A08E}">
      <dsp:nvSpPr>
        <dsp:cNvPr id="0" name=""/>
        <dsp:cNvSpPr/>
      </dsp:nvSpPr>
      <dsp:spPr>
        <a:xfrm>
          <a:off x="2989231" y="-329065"/>
          <a:ext cx="3117459" cy="19795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E455F3-9B8E-46C0-AE52-890D0CBB688C}">
      <dsp:nvSpPr>
        <dsp:cNvPr id="0" name=""/>
        <dsp:cNvSpPr/>
      </dsp:nvSpPr>
      <dsp:spPr>
        <a:xfrm>
          <a:off x="3335616" y="0"/>
          <a:ext cx="3117459" cy="1979586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>
              <a:latin typeface="Times New Roman" pitchFamily="18" charset="0"/>
              <a:cs typeface="Times New Roman" pitchFamily="18" charset="0"/>
            </a:rPr>
            <a:t>ECUACIONES E INECUACIONES CON VALOR ABSOLUTO</a:t>
          </a:r>
          <a:endParaRPr lang="es-PE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93596" y="57980"/>
        <a:ext cx="3001499" cy="1863626"/>
      </dsp:txXfrm>
    </dsp:sp>
    <dsp:sp modelId="{43329777-BF7C-468E-BA67-326C73A7EEDD}">
      <dsp:nvSpPr>
        <dsp:cNvPr id="0" name=""/>
        <dsp:cNvSpPr/>
      </dsp:nvSpPr>
      <dsp:spPr>
        <a:xfrm>
          <a:off x="754758" y="2153367"/>
          <a:ext cx="3117459" cy="17127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055F327-6FBD-46A5-9AD3-C7E7B266F598}">
      <dsp:nvSpPr>
        <dsp:cNvPr id="0" name=""/>
        <dsp:cNvSpPr/>
      </dsp:nvSpPr>
      <dsp:spPr>
        <a:xfrm>
          <a:off x="1101142" y="2482432"/>
          <a:ext cx="3117459" cy="1712758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600" b="1" i="0" u="none" strike="noStrike" kern="1200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VALOR ABSOLUTO PROPIEDADES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600" b="1" i="0" u="none" strike="noStrike" kern="1200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ECUACIONES CON VALOR ABSOLUTO.</a:t>
          </a:r>
        </a:p>
      </dsp:txBody>
      <dsp:txXfrm>
        <a:off x="1151307" y="2532597"/>
        <a:ext cx="3017129" cy="1612428"/>
      </dsp:txXfrm>
    </dsp:sp>
    <dsp:sp modelId="{DCC8AF2B-6924-48E8-A6A6-09BEAC0B5C3B}">
      <dsp:nvSpPr>
        <dsp:cNvPr id="0" name=""/>
        <dsp:cNvSpPr/>
      </dsp:nvSpPr>
      <dsp:spPr>
        <a:xfrm>
          <a:off x="4579638" y="2146379"/>
          <a:ext cx="3532143" cy="17304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DE3661-A021-43AE-B206-496E9A0A2354}">
      <dsp:nvSpPr>
        <dsp:cNvPr id="0" name=""/>
        <dsp:cNvSpPr/>
      </dsp:nvSpPr>
      <dsp:spPr>
        <a:xfrm>
          <a:off x="4926022" y="2475445"/>
          <a:ext cx="3532143" cy="1730435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600" b="1" i="0" u="none" strike="noStrike" kern="1200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INECUACIONES CON VALOR ABSOLUTO .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600" b="1" i="0" u="none" strike="noStrike" kern="1200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TEOREMAS Y APLICACIONES.</a:t>
          </a:r>
        </a:p>
      </dsp:txBody>
      <dsp:txXfrm>
        <a:off x="4976705" y="2526128"/>
        <a:ext cx="3430777" cy="16290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DA84F-E82B-4C22-9A1E-81186E6B7988}" type="datetimeFigureOut">
              <a:rPr lang="es-PE" smtClean="0"/>
              <a:pPr/>
              <a:t>27/02/2017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79A06-123F-436C-B296-993F5FFD4DDB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87462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47650" y="228600"/>
            <a:ext cx="9420606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29304" y="5353963"/>
            <a:ext cx="9450324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600200"/>
            <a:ext cx="84201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556001"/>
            <a:ext cx="69342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447801"/>
            <a:ext cx="222885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447800"/>
            <a:ext cx="652145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7650" y="228600"/>
            <a:ext cx="9420606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551392" y="4203592"/>
            <a:ext cx="3116131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837597" y="4075290"/>
            <a:ext cx="6006558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064455" y="4087562"/>
            <a:ext cx="5923645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6076946" y="4074175"/>
            <a:ext cx="3583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29304" y="4058555"/>
            <a:ext cx="9450324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35" y="2463560"/>
            <a:ext cx="84201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1312" y="1437449"/>
            <a:ext cx="695254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33043" y="2679192"/>
            <a:ext cx="4140708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32248" y="2679192"/>
            <a:ext cx="4140708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044" y="2678114"/>
            <a:ext cx="4140708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3777" y="3429001"/>
            <a:ext cx="4138393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2678113"/>
            <a:ext cx="4140708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3429001"/>
            <a:ext cx="4140708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3581401"/>
            <a:ext cx="36322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90600" y="2286000"/>
            <a:ext cx="36322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625" y="1828800"/>
            <a:ext cx="422941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7650" y="228600"/>
            <a:ext cx="9420606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29304" y="5353963"/>
            <a:ext cx="9450324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335" y="338667"/>
            <a:ext cx="413036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4028" y="2785533"/>
            <a:ext cx="4136673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8050" y="1371600"/>
            <a:ext cx="386334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7650" y="228600"/>
            <a:ext cx="9420606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29304" y="1679429"/>
            <a:ext cx="9450324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338328"/>
            <a:ext cx="89154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3978" y="6250165"/>
            <a:ext cx="4102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9775" y="6250165"/>
            <a:ext cx="4102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3679" y="6250164"/>
            <a:ext cx="12586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40" y="2675467"/>
            <a:ext cx="8025694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ampusvirtualutp.edu.p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bprojects.utp.edu.pe/VirtualClas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506437" y="4403187"/>
            <a:ext cx="8947052" cy="195541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PE" dirty="0">
                <a:solidFill>
                  <a:schemeClr val="tx1"/>
                </a:solidFill>
              </a:rPr>
              <a:t>El valor absoluto está relacionado con las nociones de magnitud, distancia y norma en diferentes contextos matemáticos y físicos. El concepto de valor absoluto de un número real puede generalizarse a muchos otros objetos </a:t>
            </a:r>
            <a:r>
              <a:rPr lang="es-PE" dirty="0" smtClean="0">
                <a:solidFill>
                  <a:schemeClr val="tx1"/>
                </a:solidFill>
              </a:rPr>
              <a:t>matemáticos como </a:t>
            </a:r>
            <a:r>
              <a:rPr lang="es-PE" dirty="0">
                <a:solidFill>
                  <a:schemeClr val="tx1"/>
                </a:solidFill>
              </a:rPr>
              <a:t>son los </a:t>
            </a:r>
            <a:r>
              <a:rPr lang="es-PE" dirty="0" smtClean="0">
                <a:solidFill>
                  <a:schemeClr val="tx1"/>
                </a:solidFill>
              </a:rPr>
              <a:t>cuaterniones, los cuales se utilizan en la programación del código fuente de los robots industriales.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252" y="576775"/>
            <a:ext cx="4895557" cy="3671668"/>
          </a:xfrm>
          <a:prstGeom prst="rect">
            <a:avLst/>
          </a:prstGeom>
        </p:spPr>
      </p:pic>
      <p:pic>
        <p:nvPicPr>
          <p:cNvPr id="7" name="6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189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95300" y="577484"/>
            <a:ext cx="8915400" cy="1252728"/>
          </a:xfrm>
        </p:spPr>
        <p:txBody>
          <a:bodyPr/>
          <a:lstStyle/>
          <a:p>
            <a:r>
              <a:rPr lang="es-PE" dirty="0" smtClean="0"/>
              <a:t>TEOREMAS</a:t>
            </a:r>
            <a:endParaRPr lang="es-P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2 Título"/>
              <p:cNvSpPr txBox="1">
                <a:spLocks/>
              </p:cNvSpPr>
              <p:nvPr/>
            </p:nvSpPr>
            <p:spPr>
              <a:xfrm>
                <a:off x="495301" y="2147048"/>
                <a:ext cx="8915400" cy="4430603"/>
              </a:xfrm>
              <a:prstGeom prst="rect">
                <a:avLst/>
              </a:prstGeom>
            </p:spPr>
            <p:txBody>
              <a:bodyPr vert="horz" lIns="91429" tIns="45715" rIns="91429" bIns="45715" rtlCol="0" anchor="ctr">
                <a:noAutofit/>
              </a:bodyPr>
              <a:lstStyle>
                <a:lvl1pPr algn="ctr" defTabSz="914298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rgbClr val="FFFFFF"/>
                    </a:solidFill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pPr algn="just"/>
                <a:r>
                  <a:rPr lang="es-ES" sz="2400" dirty="0">
                    <a:solidFill>
                      <a:schemeClr val="tx1"/>
                    </a:solidFill>
                  </a:rPr>
                  <a:t> </a:t>
                </a:r>
                <a:r>
                  <a:rPr lang="es-ES" sz="2400" dirty="0" smtClean="0">
                    <a:solidFill>
                      <a:schemeClr val="tx1"/>
                    </a:solidFill>
                  </a:rPr>
                  <a:t>  </a:t>
                </a:r>
                <a:r>
                  <a:rPr lang="es-PE" sz="24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a typeface="Calibri"/>
                    <a:cs typeface="Times New Roman"/>
                  </a:rPr>
                  <a:t>TEOREMA I: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PE" sz="2400" b="1" i="1" smtClean="0">
                            <a:ln w="1143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dPr>
                      <m:e>
                        <m:r>
                          <a:rPr lang="es-PE" sz="2400" b="1" i="1">
                            <a:ln w="11430"/>
                            <a:solidFill>
                              <a:schemeClr val="tx1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𝒙</m:t>
                        </m:r>
                      </m:e>
                    </m:d>
                    <m:r>
                      <a:rPr lang="es-PE" sz="2400" b="1">
                        <a:ln w="11430"/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es-PE" sz="2400" b="1" i="1">
                        <a:ln w="11430"/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𝒂</m:t>
                    </m:r>
                    <m:r>
                      <a:rPr lang="es-PE" sz="2400" b="1">
                        <a:ln w="11430"/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/>
                      </a:rPr>
                      <m:t>⟺</m:t>
                    </m:r>
                    <m:r>
                      <a:rPr lang="es-PE" sz="2400" b="1" i="1">
                        <a:ln w="11430"/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𝒂</m:t>
                    </m:r>
                    <m:r>
                      <a:rPr lang="es-PE" sz="2400" b="1">
                        <a:ln w="11430"/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/>
                      </a:rPr>
                      <m:t>≥</m:t>
                    </m:r>
                    <m:r>
                      <a:rPr lang="es-PE" sz="2400" b="1" i="1">
                        <a:ln w="11430"/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𝟎</m:t>
                    </m:r>
                    <m:r>
                      <a:rPr lang="es-PE" sz="2400" b="1">
                        <a:ln w="11430"/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/>
                      </a:rPr>
                      <m:t> ⋀ (</m:t>
                    </m:r>
                    <m:r>
                      <a:rPr lang="es-PE" sz="2400" b="1" i="1">
                        <a:ln w="11430"/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𝒙</m:t>
                    </m:r>
                    <m:r>
                      <a:rPr lang="es-PE" sz="2400" b="1">
                        <a:ln w="11430"/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es-PE" sz="2400" b="1" i="1">
                        <a:ln w="11430"/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𝒂</m:t>
                    </m:r>
                    <m:r>
                      <a:rPr lang="es-PE" sz="2400" b="1">
                        <a:ln w="11430"/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/>
                      </a:rPr>
                      <m:t> ⋁ </m:t>
                    </m:r>
                    <m:r>
                      <a:rPr lang="es-PE" sz="2400" b="1" i="1">
                        <a:ln w="11430"/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𝒙</m:t>
                    </m:r>
                    <m:r>
                      <a:rPr lang="es-PE" sz="2400" b="1">
                        <a:ln w="11430"/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es-PE" sz="2400" b="1" i="1">
                        <a:ln w="11430"/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/>
                      </a:rPr>
                      <m:t>−</m:t>
                    </m:r>
                    <m:r>
                      <a:rPr lang="es-PE" sz="2400" b="1" i="1">
                        <a:ln w="11430"/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𝒂</m:t>
                    </m:r>
                    <m:r>
                      <a:rPr lang="es-PE" sz="2400" b="1">
                        <a:ln w="11430"/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/>
                      </a:rPr>
                      <m:t>)</m:t>
                    </m:r>
                  </m:oMath>
                </a14:m>
                <a:endParaRPr lang="es-PE" sz="2400" b="1" dirty="0">
                  <a:ln w="11430"/>
                  <a:solidFill>
                    <a:schemeClr val="tx1"/>
                  </a:solidFill>
                </a:endParaRPr>
              </a:p>
              <a:p>
                <a:pPr lvl="0" algn="just"/>
                <a:r>
                  <a:rPr lang="es-ES" sz="2400" dirty="0" smtClean="0">
                    <a:solidFill>
                      <a:schemeClr val="tx1"/>
                    </a:solidFill>
                  </a:rPr>
                  <a:t> </a:t>
                </a:r>
                <a:endParaRPr lang="es-PE" sz="2400" dirty="0" smtClean="0">
                  <a:solidFill>
                    <a:schemeClr val="tx1"/>
                  </a:solidFill>
                </a:endParaRPr>
              </a:p>
              <a:p>
                <a:pPr algn="just"/>
                <a:r>
                  <a:rPr lang="es-ES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s-ES" sz="2400" dirty="0">
                    <a:solidFill>
                      <a:schemeClr val="tx1"/>
                    </a:solidFill>
                  </a:rPr>
                  <a:t> </a:t>
                </a:r>
                <a:r>
                  <a:rPr lang="es-ES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s-PE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s-PE" sz="24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a typeface="Calibri"/>
                    <a:cs typeface="Times New Roman"/>
                  </a:rPr>
                  <a:t>TEOREMA II: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PE" sz="2400" b="1" i="1" smtClean="0">
                            <a:ln w="1143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dPr>
                      <m:e>
                        <m:r>
                          <a:rPr lang="es-PE" sz="2400" b="1" i="1">
                            <a:ln w="11430"/>
                            <a:solidFill>
                              <a:schemeClr val="tx1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𝒙</m:t>
                        </m:r>
                      </m:e>
                    </m:d>
                    <m:r>
                      <a:rPr lang="es-PE" sz="2400" b="1">
                        <a:ln w="11430"/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s-PE" sz="2400" b="1" i="1">
                            <a:ln w="1143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dPr>
                      <m:e>
                        <m:r>
                          <a:rPr lang="es-PE" sz="2400" b="1" i="1">
                            <a:ln w="11430"/>
                            <a:solidFill>
                              <a:schemeClr val="tx1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𝒂</m:t>
                        </m:r>
                      </m:e>
                    </m:d>
                    <m:r>
                      <a:rPr lang="es-PE" sz="2400" b="1">
                        <a:ln w="11430"/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/>
                      </a:rPr>
                      <m:t>⟺</m:t>
                    </m:r>
                    <m:r>
                      <a:rPr lang="es-PE" sz="2400" b="1" i="1">
                        <a:ln w="11430"/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𝒙</m:t>
                    </m:r>
                    <m:r>
                      <a:rPr lang="es-PE" sz="2400" b="1">
                        <a:ln w="11430"/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es-PE" sz="2400" b="1" i="1">
                        <a:ln w="11430"/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𝒂</m:t>
                    </m:r>
                    <m:r>
                      <a:rPr lang="es-PE" sz="2400" b="1">
                        <a:ln w="11430"/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/>
                      </a:rPr>
                      <m:t> ⋁ </m:t>
                    </m:r>
                    <m:r>
                      <a:rPr lang="es-PE" sz="2400" b="1" i="1">
                        <a:ln w="11430"/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𝒙</m:t>
                    </m:r>
                    <m:r>
                      <a:rPr lang="es-PE" sz="2400" b="1">
                        <a:ln w="11430"/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es-PE" sz="2400" b="1" i="1">
                        <a:ln w="11430"/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/>
                      </a:rPr>
                      <m:t>−</m:t>
                    </m:r>
                    <m:r>
                      <a:rPr lang="es-PE" sz="2400" b="1" i="1">
                        <a:ln w="11430"/>
                        <a:solidFill>
                          <a:schemeClr val="tx1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𝒂</m:t>
                    </m:r>
                  </m:oMath>
                </a14:m>
                <a:endParaRPr lang="es-PE" sz="1800" b="1" dirty="0">
                  <a:ln w="11430"/>
                  <a:solidFill>
                    <a:schemeClr val="tx1"/>
                  </a:solidFill>
                  <a:latin typeface="Cambria"/>
                  <a:ea typeface="Times New Roman"/>
                  <a:cs typeface="Times New Roman"/>
                </a:endParaRPr>
              </a:p>
              <a:p>
                <a:endParaRPr lang="es-PE" sz="2400" b="1" dirty="0">
                  <a:ln w="11430"/>
                  <a:solidFill>
                    <a:schemeClr val="tx1"/>
                  </a:solidFill>
                </a:endParaRPr>
              </a:p>
              <a:p>
                <a:pPr lvl="0" algn="l"/>
                <a:endParaRPr lang="es-PE" sz="2400" dirty="0">
                  <a:solidFill>
                    <a:schemeClr val="tx1"/>
                  </a:solidFill>
                </a:endParaRPr>
              </a:p>
              <a:p>
                <a:pPr algn="just"/>
                <a:r>
                  <a:rPr lang="es-ES" sz="2400" dirty="0">
                    <a:solidFill>
                      <a:schemeClr val="tx1"/>
                    </a:solidFill>
                  </a:rPr>
                  <a:t> </a:t>
                </a:r>
                <a:r>
                  <a:rPr lang="es-ES" sz="24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algn="just"/>
                <a:endParaRPr lang="es-PE" sz="2400" dirty="0">
                  <a:solidFill>
                    <a:schemeClr val="tx1"/>
                  </a:solidFill>
                </a:endParaRPr>
              </a:p>
              <a:p>
                <a:pPr lvl="0" algn="just"/>
                <a:endParaRPr lang="es-PE" sz="2400" dirty="0">
                  <a:solidFill>
                    <a:schemeClr val="tx1"/>
                  </a:solidFill>
                </a:endParaRPr>
              </a:p>
              <a:p>
                <a:pPr lvl="0"/>
                <a:endParaRPr lang="es-PE" sz="2400" b="1" dirty="0">
                  <a:solidFill>
                    <a:srgbClr val="FF0000"/>
                  </a:solidFill>
                </a:endParaRPr>
              </a:p>
              <a:p>
                <a:pPr algn="l"/>
                <a:endParaRPr lang="es-PE" sz="2400" dirty="0">
                  <a:solidFill>
                    <a:schemeClr val="tx1"/>
                  </a:solidFill>
                </a:endParaRPr>
              </a:p>
              <a:p>
                <a:pPr lvl="0" algn="just"/>
                <a:endParaRPr lang="es-PE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2 Títul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1" y="2147048"/>
                <a:ext cx="8915400" cy="44306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212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95300" y="661892"/>
            <a:ext cx="8915400" cy="1252728"/>
          </a:xfrm>
        </p:spPr>
        <p:txBody>
          <a:bodyPr/>
          <a:lstStyle/>
          <a:p>
            <a:r>
              <a:rPr lang="es-PE" smtClean="0"/>
              <a:t>EJERCICIOS EXPLICATIVOS</a:t>
            </a:r>
            <a:endParaRPr lang="es-P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2 Título"/>
              <p:cNvSpPr txBox="1">
                <a:spLocks/>
              </p:cNvSpPr>
              <p:nvPr/>
            </p:nvSpPr>
            <p:spPr>
              <a:xfrm>
                <a:off x="394940" y="3554366"/>
                <a:ext cx="8915400" cy="3549656"/>
              </a:xfrm>
              <a:prstGeom prst="rect">
                <a:avLst/>
              </a:prstGeom>
            </p:spPr>
            <p:txBody>
              <a:bodyPr vert="horz" lIns="91429" tIns="45715" rIns="91429" bIns="45715" rtlCol="0" anchor="ctr">
                <a:noAutofit/>
              </a:bodyPr>
              <a:lstStyle>
                <a:lvl1pPr algn="ctr" defTabSz="914298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rgbClr val="FFFFFF"/>
                    </a:solidFill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pPr marL="457200" lvl="0" indent="-457200" algn="just">
                  <a:buAutoNum type="arabicParenR"/>
                </a:pPr>
                <a:r>
                  <a:rPr lang="es-ES" sz="2400" dirty="0">
                    <a:solidFill>
                      <a:schemeClr val="tx1"/>
                    </a:solidFill>
                  </a:rPr>
                  <a:t>Los precios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PE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PE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PE" sz="2400" dirty="0">
                    <a:solidFill>
                      <a:schemeClr val="tx1"/>
                    </a:solidFill>
                  </a:rPr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PE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PE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PE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PE" sz="2400" dirty="0">
                    <a:solidFill>
                      <a:schemeClr val="tx1"/>
                    </a:solidFill>
                  </a:rPr>
                  <a:t> de dos productos, no pueden diferir en mas de dos unidades monetarias cualesquiera.</a:t>
                </a:r>
              </a:p>
              <a:p>
                <a:pPr lvl="0" algn="just"/>
                <a:r>
                  <a:rPr lang="es-PE" sz="2400" dirty="0">
                    <a:solidFill>
                      <a:schemeClr val="tx1"/>
                    </a:solidFill>
                  </a:rPr>
                  <a:t>       Exprese el enunciado utilizando el símbolo de valor absoluto</a:t>
                </a:r>
                <a:r>
                  <a:rPr lang="es-PE" sz="240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lvl="0" algn="just"/>
                <a:endParaRPr lang="es-PE" sz="2400" dirty="0">
                  <a:solidFill>
                    <a:schemeClr val="tx1"/>
                  </a:solidFill>
                </a:endParaRPr>
              </a:p>
              <a:p>
                <a:pPr algn="just"/>
                <a:r>
                  <a:rPr lang="es-ES" sz="2400" dirty="0">
                    <a:solidFill>
                      <a:schemeClr val="tx1"/>
                    </a:solidFill>
                  </a:rPr>
                  <a:t>2) Resolver:   |3x-2|=x+5</a:t>
                </a:r>
              </a:p>
              <a:p>
                <a:pPr lvl="0" algn="l"/>
                <a:r>
                  <a:rPr lang="es-PE" sz="2400" b="1" dirty="0">
                    <a:solidFill>
                      <a:srgbClr val="FF0000"/>
                    </a:solidFill>
                  </a:rPr>
                  <a:t>     </a:t>
                </a:r>
                <a:r>
                  <a:rPr lang="es-PE" sz="2400" dirty="0">
                    <a:solidFill>
                      <a:schemeClr val="tx1"/>
                    </a:solidFill>
                  </a:rPr>
                  <a:t>a) Aplicando la definición</a:t>
                </a:r>
              </a:p>
              <a:p>
                <a:pPr algn="just"/>
                <a:r>
                  <a:rPr lang="es-ES" sz="2400" dirty="0">
                    <a:solidFill>
                      <a:schemeClr val="tx1"/>
                    </a:solidFill>
                  </a:rPr>
                  <a:t>     b) Aplicando el teorema I</a:t>
                </a:r>
              </a:p>
              <a:p>
                <a:pPr algn="just"/>
                <a:endParaRPr lang="es-PE" sz="2400" dirty="0">
                  <a:solidFill>
                    <a:schemeClr val="tx1"/>
                  </a:solidFill>
                </a:endParaRPr>
              </a:p>
              <a:p>
                <a:pPr lvl="0" algn="just"/>
                <a:r>
                  <a:rPr lang="es-ES" sz="2400" dirty="0">
                    <a:solidFill>
                      <a:schemeClr val="tx1"/>
                    </a:solidFill>
                  </a:rPr>
                  <a:t>3) Resolver:   |x-2|+|2x-1|=|x+3|+x-1</a:t>
                </a:r>
                <a:endParaRPr lang="es-PE" sz="2400" dirty="0">
                  <a:solidFill>
                    <a:schemeClr val="tx1"/>
                  </a:solidFill>
                </a:endParaRPr>
              </a:p>
              <a:p>
                <a:endParaRPr lang="es-ES" sz="2400" dirty="0">
                  <a:solidFill>
                    <a:schemeClr val="tx1"/>
                  </a:solidFill>
                </a:endParaRPr>
              </a:p>
              <a:p>
                <a:pPr lvl="0" algn="just"/>
                <a:endParaRPr lang="es-PE" sz="2400" dirty="0">
                  <a:solidFill>
                    <a:schemeClr val="tx1"/>
                  </a:solidFill>
                </a:endParaRPr>
              </a:p>
              <a:p>
                <a:pPr lvl="0"/>
                <a:endParaRPr lang="es-PE" sz="2400" b="1" dirty="0">
                  <a:solidFill>
                    <a:srgbClr val="FF0000"/>
                  </a:solidFill>
                </a:endParaRPr>
              </a:p>
              <a:p>
                <a:pPr lvl="0" algn="just"/>
                <a:endParaRPr lang="es-PE" sz="2400" dirty="0" smtClean="0">
                  <a:solidFill>
                    <a:schemeClr val="tx1"/>
                  </a:solidFill>
                </a:endParaRPr>
              </a:p>
              <a:p>
                <a:pPr lvl="0"/>
                <a:endParaRPr lang="es-PE" sz="2400" b="1" dirty="0">
                  <a:solidFill>
                    <a:srgbClr val="FF0000"/>
                  </a:solidFill>
                </a:endParaRPr>
              </a:p>
              <a:p>
                <a:pPr algn="just"/>
                <a:r>
                  <a:rPr lang="es-ES" sz="2400" dirty="0">
                    <a:solidFill>
                      <a:schemeClr val="tx1"/>
                    </a:solidFill>
                  </a:rPr>
                  <a:t> </a:t>
                </a:r>
                <a:endParaRPr lang="es-PE" sz="2400" dirty="0">
                  <a:solidFill>
                    <a:schemeClr val="tx1"/>
                  </a:solidFill>
                </a:endParaRPr>
              </a:p>
              <a:p>
                <a:pPr lvl="0" algn="just"/>
                <a:endParaRPr lang="es-ES" sz="2400" dirty="0" smtClean="0">
                  <a:solidFill>
                    <a:schemeClr val="tx1"/>
                  </a:solidFill>
                </a:endParaRPr>
              </a:p>
              <a:p>
                <a:pPr lvl="0"/>
                <a:endParaRPr lang="es-PE" sz="2400" b="1" dirty="0">
                  <a:solidFill>
                    <a:srgbClr val="FF0000"/>
                  </a:solidFill>
                </a:endParaRPr>
              </a:p>
              <a:p>
                <a:pPr lvl="0" algn="just"/>
                <a:r>
                  <a:rPr lang="es-ES" sz="2400" dirty="0" smtClean="0">
                    <a:solidFill>
                      <a:schemeClr val="tx1"/>
                    </a:solidFill>
                  </a:rPr>
                  <a:t> </a:t>
                </a:r>
                <a:endParaRPr lang="es-PE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2 Títul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40" y="3554366"/>
                <a:ext cx="8915400" cy="3549656"/>
              </a:xfrm>
              <a:prstGeom prst="rect">
                <a:avLst/>
              </a:prstGeom>
              <a:blipFill rotWithShape="0">
                <a:blip r:embed="rId2"/>
                <a:stretch>
                  <a:fillRect l="-1094" t="-45704" r="-1026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6920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5142" y="1412776"/>
            <a:ext cx="8915400" cy="2079104"/>
          </a:xfrm>
        </p:spPr>
        <p:txBody>
          <a:bodyPr>
            <a:noAutofit/>
          </a:bodyPr>
          <a:lstStyle/>
          <a:p>
            <a:r>
              <a:rPr lang="es-PE" sz="66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¡Ahora todos a practicar!</a:t>
            </a:r>
            <a:endParaRPr lang="es-PE" sz="66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896" y="3429001"/>
            <a:ext cx="1915944" cy="2506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296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613727"/>
            <a:ext cx="8915400" cy="78641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¡¡¡EJERCICIO RETO!!!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Marcador de contenido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863668" y="2149433"/>
                <a:ext cx="8324414" cy="325383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PE" dirty="0" smtClean="0">
                    <a:solidFill>
                      <a:schemeClr val="tx1"/>
                    </a:solidFill>
                  </a:rPr>
                  <a:t>Resolver:</a:t>
                </a:r>
              </a:p>
              <a:p>
                <a:pPr marL="0" indent="0">
                  <a:buNone/>
                </a:pPr>
                <a:endParaRPr lang="es-PE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s-MX" b="0" dirty="0" smtClean="0">
                  <a:solidFill>
                    <a:schemeClr val="tx1"/>
                  </a:solidFill>
                  <a:ea typeface="Cambria Math"/>
                </a:endParaRPr>
              </a:p>
              <a:p>
                <a:pPr marL="0" indent="0">
                  <a:buNone/>
                </a:pPr>
                <a:r>
                  <a:rPr lang="es-PE" dirty="0">
                    <a:solidFill>
                      <a:schemeClr val="tx1"/>
                    </a:solidFill>
                  </a:rPr>
                  <a:t> </a:t>
                </a:r>
                <a:r>
                  <a:rPr lang="es-PE" dirty="0" smtClean="0">
                    <a:solidFill>
                      <a:schemeClr val="tx1"/>
                    </a:solidFill>
                  </a:rPr>
                  <a:t>            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P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P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P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P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s-PE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s-MX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MX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s-P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(</m:t>
                            </m:r>
                            <m:r>
                              <a:rPr lang="es-P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𝑥</m:t>
                            </m:r>
                            <m:r>
                              <a:rPr lang="es-P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−5)</m:t>
                            </m:r>
                          </m:e>
                          <m:sup>
                            <m:r>
                              <a:rPr lang="es-P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s-P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4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863668" y="2149433"/>
                <a:ext cx="8324414" cy="3253839"/>
              </a:xfrm>
              <a:blipFill rotWithShape="0">
                <a:blip r:embed="rId2"/>
                <a:stretch>
                  <a:fillRect l="-1172" t="-1501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726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¡Muchas gracias!</a:t>
            </a:r>
            <a:endParaRPr lang="es-PE" dirty="0"/>
          </a:p>
        </p:txBody>
      </p:sp>
      <p:sp>
        <p:nvSpPr>
          <p:cNvPr id="4" name="AutoShape 2" descr="data:image/jpeg;base64,/9j/4AAQSkZJRgABAQAAAQABAAD/2wCEAAkGBxIHEhIUExQWFBUXFRQXGBgXGBwaGhoYGRYXFhgYGhcYHiggGxwlHRQUITEhJiksLy4xFx8zPTMwNygvLisBCgoKDg0OGxAQGy8mICYvLDQvLDQsLCw2NDQ0LCwsNDQ4LywtNCw3NywsLCwsLCw0LC00NCw0LCwsNCwvLCwvNP/AABEIAOEA4QMBEQACEQEDEQH/xAAbAAEAAwEBAQEAAAAAAAAAAAAABQYHBAMCAf/EAEcQAAECAgYEBwsLBAMBAAAAAAEAAgMRBAUGITFhEkFRcSIyVIGRk6EHExUXQlJysbLR4hQjMzRic4Ois8HwgpKj0hZjwkP/xAAaAQEAAwEBAQAAAAAAAAAAAAAABAUGAwIB/8QAOBEAAQMBAwcLBAMBAQEBAAAAAAECAwQFESESMVGRobHhFBUiMkFSYXGB0fATMzTBU2JjQiPxQ//aAAwDAQACEQMRAD8A3FAEAQBAEAQBAEB+EyQEFWVrqJV8wYnfHDyYfC7eL2qZFQzSdl3nhxIE1pU8WCuvXQmPArVO7or3TEGC1ubyXflbKXSVOjspv/btRVy267/826/n7IOlWvptIn88WjYwBvaBPtUttBA3/kgPtWqd/wBXeSIRsWtI8bjRort73H1ld0hjTM1NSEZaqZ2d661OUnSvN5XU4Kqqt6n4gOqFWMaDxYsRu57h6iuaxRrnamo7NqZm5nrrUkKNaqm0bCO4+lJ3a4Eri6igdnb+iQy06pmZ+vHeTVC7ocaH9LCY8bWktPbMepRH2Uxeq5U2k+K3JE67UXyw9yyVdbaiU2Qc4wjsiCQ/uEx0yUGWz5mZkv8AIs4bVp5MFW5fH3zFihvEUAtIIOBBmDzqEqKi3KWKKipeh9L4fQgCAIAgCAIAgCAIAgCAIAgCA/HENEzcAgKlXluoNCm2AO/P86fAHP5XNdmrKCzXvxfgm0p6q2Io+jH0l2FEravqRW/0sQlvmC5v9ox3mZVvDTRRdVMdJQVFdNP11w0dhGKQRAgCAIAgCAIAgCAIDtq2tY1VmcKI5m0Dine03FcpYI5Uuel53gqpYFvjdd80F4qS37Ism0lugfPbMt524jmnzKpnsxUxiW/wL6ltprujMl3j2F0gxm0hocxwc0iYIMwRkQqpzVatyl41yOS9q3ofa+H0IAgCAIAgCAIAgCAIAgI2u67g1KzSiOvPFaOM7cNmeC7wU75nXNT1I1TVx07cp6+napmFoLTR67JBOhD1Q2m7+o+UezJX9PRxw4piukytXaMtRguDdBCKWQAgCAIAgCAIAgCAIAgCAIAgJOpa8jVK6cJ1xPCYb2u3jbmL1wnpo5kucnqSqWtlp1vYuGjsNOs7aWDXgkOBEAvhk372nyh/CAs/U0j4FxxTSaqjr46lMMF0E2opOCAIAgCAIAgCAIAgK9aq07Kjbotk+MRc3UPtOyy19qm0lG6db1waV1faDaZtyYu7E9zK6bTIlPeXxHFzjiT6hsGQWhjjbG3JalyGSlmfK7Let6ngvZzCAIAgCAIAgCAIAgCAIAgCAIAgPuDFdAcHNJa4GYIMiDkV8c1HJcp6Y9zFymrcppdkLXCs5QoxDYuAdgH+52WvVsVDWUKx9NnV3Gos600m/wDOTrb+JblWlwEAQBAEAQBAEBXrXWkbUbNFsjGcOC3YMNN2Wwa+YqbR0izuvXqoV1oV7aZtydZcyfsyikR3UlznvJc5xmScSVomtRqXJmMg97nuVzlvVTzXo8hAEAQBAEAQBAEAQBAEAQBAEAQBAEB+gyQIt2KGmWJtT4RAgxj86BwXHywP/Q7cdqoa6i+n02ZtxqrMtH6yfTk62/iW9VhcBAEAQBAEBHV/W7KlguiOvODW+c44D9zkCu9PA6Z6NQjVVS2njV7vTxUxynUx9PiOiRDNzjMn1AZAXLTxxtjajW5kMVNK6V6vfnU517OYQBAEAQBAEAQBAEAQBAEAQBAEAQBAEAQH1DiGEQ5pIIIIIxBF4IXxURUuU+tcrVRUzoa5ZGvxXkLhSEVkg8bdjhkewzyWbrKZYH4ZlzGys+tSpjvXrJn9yeUMnhAEAQH4To3lAZBa6uzXcckH5tk2wxlrdvJHQAtNR0/0Y7lzrn+eBjLRq+US4dVM3zxINSyAEAQBAEAQBAEAQBAEAQBAEAQBAEAQBAEAQBAd9R1o+p4zIrdVzh5zTi3+awFxnhSZisUkUlS6nlR6evkbPRKS2mMbEYZtcA4HI/uss9iscrVzobeN7ZGo5uZT2Xk9hAEBUu6HXHyKCILTw4swcofldOG7SVlZsGXJlrmTeVFr1X0ovppndu+YGYK/MoEAQBAEAQBAEAQBAEAQBAEAQBAEAQBAEAQBAEAQF97mtccajOO18P8A9t/9f3KntODNKnr82ajQ2LVZ4HeaftP3rL+qY0IQAmSAxe0tZ+F6REieTPRZ6Dbh0485WppYfpRI3t7fMxFdUfXnV/ZmTy+YkWpBECAsNma4o9EIZSYEN7J3P720vbPbdNw7RngoVVBI7pROVF0X4FnQ1cLOhMxFTTcl6e5osCpqFSGhzIEBzSJghjSCN8lRuqJ2rcrlv81NK2lpnJlNY1U8kPTwBROTwerb7l85VN311qfeR0/cbqQeAKJyeD1bfcnKpu+utRyOn7jdSDwBROTwerb7k5VN311qOR0/cbqQeAKJyeD1bfcnKpu+utRyOn7jdSDwBROTwerb7k5VN311qOR0/cbqQeAKJyeD1bfcnKpu+utRyOn7jdSDwBROTwerb7k5VN311qOR0/cbqQeAKJyeD1bfcnKpu+utRyOn7jdSDwBROTwerb7k5VN311qOR0/cbqQeAKJyeD1bfcnKpu+utRyOn7jdSDwBROTwerb7k5VN311qOR0/cbqQeAKJyeD1bfcnKpu+utRyOn7jdSDwBROTwerb7k5VN311qOR0/cbqQeAKJyeD1bfcnKpu+utRyOn7jdSDwBROTwerb7k5VN311qOR0/cbqQeAKJyeD1bfcnKpu+utRyOn7jdSHLWVAoFWMMSLBgtaP+tsydgErzkukUtTI7Ja5b/NTlNDSQty3taieSGZ19WcOsX/ADUGHBhg3BrWhxzc4DswGeKvqeF0adNyqvmZerqWTO/82I1PJL/X2ItSCGEB0UCluoERkRvGY4OHNq3HDnXiRiParV7TpDKsUiPb2G3UOktpjGRG3te0OG4iayb2KxytXsN3G9HtRzcynsvJ7IO2lYeD6JFIMnP+bbvdcZZhukeZS6GL6kyJ2JiQbSm+lTuVM64J68DH1pjFhAarHsvAreiwBLQeITA17RfxQZOHlCfrN96zraySKVy50vXA18lnxTwNS65URLlM6rmp41TP0IrZea4XtcNoP7Yq8gnZM29qmZqaSSndkvT17Dos9aKNUTuDwoZPChk3HMeac+ma51NKydMcF0nSjr5KZcMU0GqVLXMGuWacJ2zSaeM07CP3wWengfC65yGtpqqOoblMX00EguJICAIAgCAIAgCAIAgCAIAgCAhLR2khVG2R4cQjgwwb97j5I/gUqmpHzrhgmkhVlfHTJjivYhllb1tFrh+nFdM6gLmtGxo1etaGGBkLcliGSqaqSodlPXgdlnbNxq8dweDDB4UQi7c0eUculc6mrZAmOK6DtR0ElSuGDdJcbS1JBqirorYbcDCJcb3OPfGiZO5xyvVXS1D5apquXTuLutpYoKJzWJox9UM0V8ZYIDTu5tWHyijuhE3wnXei6ZHbp9ioLTiyZUfp+exqrGny4Mhf+dy/FLcq0uDPe6hTJvgQgcA6IRvOi32X9KurKjwc/wBPmwztuy4sj9f0n7KKrcz4QG41T9BB+7h+yFkpvuO81N9D9tvkm4+6fQYdYsMOK0OadR9YOo5hfI5HRuymrcoliZK3Jel6GY2nsjEqeb4c4kHb5TPSA1faHYr+lrmzdF2Dt/zQZaust8HSZi3d80kDQKbEq94iQnFjhrHqIwIyKmSRtkbkuS9CvhmfC7LYtymnWYtdDriTHyhxtnku9EnX9k371QVVC6HpNxbu+aTVUNpMqOi7B2/y9izKAWYQBAEAQBAEAQBAEAQBAUu1NtW0ScKjEOfgYmLW+j5zuwZ4K0pLPV/TkwTQUlfayR3sixXT2IZ1GiujuLnEucTMkmZJzKvGtRqXIZp73PXKct6lysxYh1KlEpILWYiHg53pa2jLHdrq6q0Ub0Ys+ku6GyFd058E0e/zUaJBhNgNDWgNaBIACQAyAVI5yuW9TSNajUuRMCCt59Rj/h/qsUuz/wAhvruUgWr+I/03oZGtKY0IC09zqmfJ6XoaojHN5xwwfyuHOq+0o8qHK0LwLaxpcmoydKcTU1njWGRW6pHyimxdjdFg5mifaXLS0DMmBviY61n5VU7wuQgFMK4IDcap+gg/dw/ZCyU33Heam+h+23yTcda5nQETQFHtRYgRpxKKA12JhYNPoeacsN2u2pbRVOjLrKKushH9OHBdHsZ89joDiCC1wN4NxBGWIKukVHJemYzio5jrlwVC72WtuYcoVKJIwEXWPT2+l07VU1dnX9OLV7exfUFr3XRz6/f31mgMeIgBBBBEwReCDgQVTKiotymhRUVL0PpfD6EAQBAEAQBAEB5UqksojXPe4Na0TJOC9MY565LUvU8ve1jVc5bkM0tTbJ9Z6UODNkLAnBzxn5rctevYr2koGx9J+K7jL19qulvZFg3T2qVug0KJT3hkJpe46h6ycAMyp8kjY25TluQq4oXyuyWJepplmLHw6plEiSiRvys9EHE/aPNJUNVXul6LcG7/AJoNVQ2YyDpOxdsTy9y0KvLQICv28+ox/wAP9VimWf8AkN9dylfav4j/AE3oZGtKY0IDtqSkfJKRAfOWjEYTu0hPsmuU7cqJzfBSRSPyJ2O8UNvWTN0YhXUTvtIju2xYh/OVrIEuiangm4wlWt8718V3nEupwCA3GqfoIP3cP2QslN9x3mpvoftt8k3HWuZ0CAICDtHZmFXgmeBFAueB2OHlDtCl01Y+Bbs6aCDWUEdSmODtJltb1TFqd+hFbI6iL2uG1p1+taCGdkzcpimTqaWSndkvTiSNmrURajIbx4U72HVtLDqOWB7VxqqNkyX5nafck0Novp1yVxbo9jUarrOFWrA+E7SGvaDscNRWflhfE7Jehq4J45mZbFvQ7FyOwQBAEAQBARleV5BqRmlEN54rBxnHIbMzcu8FO+Z1zdZGqquOnblPXyTSZZX9fxq8fN5k0HgsHFb7zn6sFoaemZAlzc+kyVXWyVLulm7EPSztm41eO4PAhg8KIRduaPKOXTJfKmrZAmOK6D1R2fJUrhg3SalU1TQamZoQm+k43ucdpP7YLPTzvmde5TWU9LHTtyWJxJBcSQEAQFft59Rj/h/qsUyz/wAhvruUr7V/Ef6b0MjWlMaEAQGtf8iCzfJTacrQyiK/vri7aSekzWjRLkuMa92U5XaT4X08hAbjVP0EH7uH7IWSm+47zU30P22+SbjrXM6BAEAQHLWNXw6yYYcVoc07cQdoOo5rpHK6N2U1blOUsLJW5L0vQzC01k4lTTe2cSD52tuTwPaw3YK/pa5k3RXB3zMZausx9P0m4t3efuRFV1nFql4fCdonWNThscNYUmWFkrcl6EKnqZIHZTFNSs1aiFXg0eJFAvYdebTrHaO1Z+qo3wLfnTSayitCOpS7M7R7E8oZPCAIAgKvai18OqZw4cokbZ5LPSlifsjsVhSULpek7Bu8q6602U/Rbi7d5+xmVMpcSnvL4ji9xxJ9Q2DIK+YxrG5LUuQyssr5XZT1vUt9l7EOpEolJBazEQ8HO9LzRlju11tVaKN6MWfSXVDZCu6c+bR7mhwYTYDQ1oDWgSAAkANgAVIrlct6mja1GpciYH2vh9CAIAgIC3n1GP8Ah/qsUyz/AMhvruUr7V/Ef6b0MiWlMaEAQHr8of5zukrzkN0Hv6r+8us+HtLCQcQSDvC+ot6XnlyK1blPlfT4EBuNU/QQfu4fshZKb7jvNTfQ/bb5JuOtczoEAQBAEB+EaVxQFFtRYcPnEookcTC1H0Nno4bJYK3pbRu6Muv39ygrrIR3Tgz6Pb2KFwqO7W1zTmHNcD0ggq5wcmlFM90mO0Khf7L23EWUOlEA4CLgD6ew54btdNV2cqdKLV7GiobXR3QnwXT7l4B0sFUF8fMWK2CC5xDWgTJJkANpJX1EVVuQ+OcjUvVbkM+tTbcxpwqKSG4GLgTkzYM8d2JuqSzkTpy6vcztfa6rfHBr9vcp9CocSsHhkNpe86h6ydQzKs5JGxtynLchSRRPmfksS9TTbMWQh1RKJElEjbfJZ6IOv7R7FQVVc6Xotwbv+aDVUNmMp+k7F27y9yzqAWgQBAEAQBAQFvPqMf8AD/VYpln/AJDfXcpX2r+I/wBN6GRLSmNCAIAgOyuIfeqRHbsixB0PIXKFb42r4JuO9Ul0z08V3nGupwCA3GqfoIP3cP2QslN9x3mpvoftt8k3HWuZ0CAIAgOWsawhVYwvivDG4X4k7ABeTkF0jifI7JYl6nKaaOFuU9bkPiqa0hVuzThO0mzLTcQQRIyIO8dK+zQvidkvQ+QVEc7cuNb0O1cjsQNpbLwq8GlxIoweBjk4ax2jsUylrHwLdnTQQK2z46lL8ztPuZhW9TxqndoxWy2OF7Xbnftir+GdkyXsUylTSS07rnp69goNdUigCUOK9o2TmOZpuCSU8Ui3uain2KsniS5jlRDzp1Zx6f8ASxXvGxzjLowX2OGOPqoiHiWpll67lU7bPWdjV47g8GGDwohFwyHnHL1LlU1bIExz6DvR0ElSuGCaTVKlqaDUzNGE3HjOPGccz+2Cz09Q+Z17lNbTUsdO3JYnrpJBcSQR9c1xCqVgfFJAJ0QAJknHDYF2ggfMtzCPUVMdO3KkU6qJSmU1gfDcHtOBH8uOS5vY5jslyXKdY5GyNRzFvQ9l5PYQBAEBAW8+ox/w/wBVimWf+Q313KV9q/iP9N6GRLSmNCAFAaf/AMbyWf5WbDkZTLbUf5PTY41EtcP6mgntmrWhdlQNM/ajMmqd447CDUsrwgNxqgzgQfuofshZKb7jvNTewfbb5JuOtczqEAQEFaS00KoxI8OKRcwHtcfJHaVLpqN8635k0kGsr46ZMcXaCj0SgUu2cXTeZMBlpkcBo81jdZ/hKtnyQ0bMlufR2+vzyKGOGotF+W9bk09np88zSKnquHU8MQ4YuxJOLicXE7bh0KjmmdM7KcaWnp2QMyGZjtXI7hAeVJo7KU0te0PacQ4THQV6a5zVvatynl7GvTJcl6FbpVgqJHM298h5Ndd+cFTmWnM1Mbl+eBWSWNTOW9L08l97z9odg6JRzN2nEye67oYAj7SmcmFyfPER2PTMW9b1819riywILaO0NY0NaLgAJAbgFAc5XLepaNajUualyH2vh9CAjq8qaFXcPQiA3GbXDFpwmNu4rvBUPhdlNI1TSx1DMh5nr2UuxEWY4UNx/ofvHkulz3awrpFhrWeO1OBnVSps19+dq6l9l+YoX2oLQQa8bNhk8DhMPGGeYzHZgqeopXwLc7NpNBSVkdS29uftQllGJYQBAQFvPqMf8P8AVYpln/kN9dylfav4j/TehkS0pjQgOuqaP8rjwWedEY07i4A9i5zOyI3O0Ip2pmZczW6VQ3FZI3hnXdQomhEgxfOYWHe0zHTpnoV3ZT72uZ6mbt2K57ZNOHzWUhWxQhAbhU31eB91D9gLJzfcd5rvN7T/AGm+SbjsXI6hAUi1FtxAnDoxDnYGJi0ej5xzw36raks5XdKXNoKOutdGdCHFdJw2csa+sD36l6QBM9Ak6b83nEDt3a+tTXtjTIh19ieRHo7KdKv1KjV2r5/LzQoMJsBoa0BrQJAASAGwAKlc5XLepo2tRqXImB9r4fQgCAIAgCAIAgCAIDypNHZSmlj2hzSJEETBXprlat7VxPL2Ne3Jcl6Gd1/ZOLUru/0UuLWmchx2f7N/bGd5V3T1rJk+nLn2KZyrs2Snd9anVbk1p7oTVl7aMrDRhx5MiYB2DX/6uywOrYotXZ7o+lHim4m0NqtluZLg7Ypb1WFwEBAW7+ox/wAP9VimWf8AkN9dylfav4j/AE3oZEtKY0ICy9z2ifKaY12qG1z+zRHa6fMoFovyYFTTh+y1seLLqb9CKv6/Zq6zprSvW7oHy6iPI40OUQf0z0vyl3Qptny5EyeOHz1K61IfqUztKY6uF5ki0hjggNwqYzo8D7qH7AWTm+47zXebyn+03yTcetNpkOgML4jgxoxJ9Q2nILyyNz3ZLUvU9ySsjarnrciGc13aSPaR/eKM1wY67RHGfm44NblhtOy7gpI6Zv1JVx3fP/hmqmvmq3fSgTDavD4pZLL2Ph1VKJFlEi4jzWejtOZ5pa4NVXul6LcG7yzobLZB034u2J80lpVeWoQBAEAQBAEAQBAEAQBAEAQFPtTYtlYaUSBJkTEtwa/b6Ls8Dr2qzpLQWPoyYpuKeuspst74sHbF+fNJDWftZFqR3eKUHFrTK/js/wBm/thO4KVUUTJk+pFn2KQaS0pKd30qhFuTWnunxDRKLSGUtoexwc0iYIMwVSOY5i5LkuU0jHte3Kat6ELbv6jH/D/VYpVn/kN9dykG1fxH+m9DIlpTGhAaV3M6B3mDEinGI6Q9FkxP+4u6FRWpLfIjNH7NRYkOTEsi9q7E43lyVWXR+OaHgg3g3FEW4Kl5ide1caqjxIRwa7gna03tPQRzzWrp5UljR5hauBYJnM1eRwLsRzT6Ja+j0KhwXE6UQMazvY42k0Bpn5rbpzOrbgqB9DK+dydl+c1bLThjpmuVb1uRLu28rMODS7bxdInRhtMp36DMmjynduEyBJT1dDRMuTPtUq0bUWlJeuDU1J7qaDUlSQalZow23njPPGdvOzLBUs9Q+Z17tRoqakjp25LE9dJJLgSQgCAIAgCAIAgCAIAgCAIAgCAICJtBZ+DXjZPGi8DgvGIyzGXqxUmnqnwL0c2giVdFHUtudn7FKCx9LsRFkb4bjh/83jaD5Lpc+8Y3CpDWs8dqGeRamzZLs7V1L7L8xQmbT2ogVpQXBhk97mAsPGbJweSdo4Mp571FpaOSKoRXZkvx2E6utCGakVGrit2HbnvM+V0Zs9aNAdSntY0Tc5waBmTILy5yNarlzIe441kejG51Nuq6htq+FDhNwY0N3yF53k386yckiyPVy9pu4Y0iYjE7EOleDoEBS+6RVHyiG2kNHCh8F+bCbjzE/mOxWlmT5LljXtzefEpLZpcuNJW50z+XAzdXpmD9Bln/ADJAmcutE7oHyVjWCjMAaJSa/RHMNEy6VVPsvKcqq9dXEvY7byGo1I0w0Ld+j18Y7uTjrPgXjmlO/s4nvn5f49vAeMd3Jx1nwJzSnf2cRz8v8e3gPGO7k46z4E5pTv7OI5+X+PbwHjHdycdZ8Cc0p39nEc/L/Ht4Dxju5OOs+BOaU7+ziOfl/j28D98Y7uTjrPgTmlO/s4jn5f49vAeMd3Jx1nwJzSnf2cRz8v8AHt4Dxju5OOs+BOaU7+ziOfl/j28B4xzycdZ8Cc0p39nEc/f57eA8ZB5OOs+BOaU7+zifefv89vAeMg8mHW/AnNKd/ZxHP3+e3gfvjIPJh1vwJzT/AH2cRz9/nt4DxkHk3+X4E5p/vs4jn7/PbwHjIPJv8vwJzT/fZxHP3+e3gPGQeTf5fgTmn++ziOfv89vAeMg8m/y/AnNP99nEc/f57eA8ZB5N/l+BOaf77OI5+/z28B4yDyb/AC/AnNP99nEc/f57eByVrbvwhCdDNGZJw8txcN8g0X7DNdIrN+m9HZa6rjlPbP1WKz6aY6Vv/SFNVoUYQF27m1Ud+e6kOHBZNrM3EXnmBl/Vkqm057mpEnbnL6xaW9yzO7MENGVIaQIAgPiLDEZpa4AtcCCDgQRIgr6iqi3ofHNRyKi5jG7S1O6pI7od5aeEw7WnDnGB3ZrUUs6TRo7t7TFV1KtPKrezsIpSCGEAQBAEAQBAEAQBAEAQBAEAQBAEAQBAEAQBAdVWUB9ZxWQmcZxlkBrccgJlc5ZWxsV7uw7U8DppEY3tNpq2gsq2EyEzisEt+0nMmZ51lpZFker3dpt4YmxRoxuZDpXM6hAEAQEPaio215BLbg9szDcdR2HI4HmOpSaWoWB9/Z2kOupEqYsnt7FMfpEF1Gc5jwWuaSCDiCFpmuRyXpmMW9jmOVrkuVDzXo8hAEAQBAEAQBAEAQBAEAQBAEAQBAEAQBAfoE0CJfghqtibPeB4enEHzzxf9luIZv1nm2LO11V9Z2S3qpt+dhrrMoeTsyndZdnh7lmUAtAgCAIAgCAqttbMeFm99hD55ovHngaj9oajzbJWNDWfSXIf1dxU2lZ/10y2dZNvzsMuc0sJBEiLiDiDsIV+i35jJqiotyn4voCAIAgCAIAgCAIAgCAIAgCAIAgCAIAgNBsNZXvWjSI7b8YbDq2PcNuwascZSpa+tv8A/OP1X9Gksuzcm6aVMexP37F7VQXwQBAEAQBAEAQFTtfZIVrOLBk2NrGAib9js+Y7RY0dcsXQf1dxU2jZqTplx9beZlGhOgOLXAtcDIgiRBzCv2uRyXpmMq9jmLkuS5T4X08hAEAQBAEAQBAEAQBAEAQBAEAQH6BNAiX4IaBY+x3etGNSW34shnVsc/P7OrXfcKWtr7//ADj9V9jSWbZeTdLMmPYnv7F7VQXwQBAEAQBAEAQBAEBCWjs1BrwTPAiAcGIBfucPKH8Cl01W+BcMU0EGsoI6lMcF0mX1zUsapnaMVtx4rhe124/sb1fwVEcyXtX0MpU0ctO656evYRy7kYIAgCAIAgCAIAgCAIAgCAIDrq2rotZvDITC465YAbXHABc5ZWRNynrcdoKeSd2SxLzS7MWRh1PJ75RI23yW+iDr+0b9yoaqudN0W4N+fLjU0NmMp+k7F27y9yzKAWYQBAEAQBAEAQBAEAQBAedIgMpTS17Q5pxDhMHmK9NcrVvatynl7GvTJcl6FHrywAdN1GdL/rebv6X48xnvVrBaa5pU9U9iiqrFRelCt3gvuUin0CLVztGKxzDmMdxwIzCto5WSJexbyhmgkhXJkS45l0OQQBAEAQBAEAQBAEB60ajPpbg2G1z3HU0EnsXlz2sS9y3Ie443yLksS9S51JYB8WTqS7QHmNM3He7Ac0+ZVc9ptTCJL/Eu6WxXL0plu8E9y90CgQquYGQmBjRqGvMnEnMqnkkfIuU5b1NBFCyJuSxLkOleDoEAQBAEAQBAEAQBAEAQBAEAQHnSKOyktLXta9pxDgCOgr01ytW9q3HlzGvS5yXoVisrBUalTMMugnLhN/tdf0EKfFacretiVc9jQPxZ0V2ais06wNKo8+9lkUZHRd0Ou7VPjtOF3WvT587CrlsWdvUVF2b/AHISlVJSaJx4EQZ6JI/uFylMqInZnJrID6KoZ1mLqOA3LuRlRUPxAEAmgO2jVTSKVLQgxHZhhl0ykuTp429Zyazuylnf1WLqJqhWFplJ4wbCH23TMsgyfbJRX2lA3Nj88SdFY1Q/rXJ5r7Fkq7ufQIEjGe6Kdg4Dew6XaFAltSR3US7b81FpDYsLcZFV2xPfaWmhUKHQW6MNjWDY0S6dpVe+Rz1vct5axxMjS5iXIdC8HQIAgCAIAgCAIAgCAIAgCAIAgCAIAgCAIAgIqveLzFSIM5HnzGW2h47fR/crQU3VUylodZPI5qo+mZz+yV0m6inCk+8nzsNRs7q3LP1JrqbMT6hkwIAgCAIAgCAIAgCAIAgCA//Z"/>
          <p:cNvSpPr>
            <a:spLocks noChangeAspect="1" noChangeArrowheads="1"/>
          </p:cNvSpPr>
          <p:nvPr/>
        </p:nvSpPr>
        <p:spPr bwMode="auto">
          <a:xfrm>
            <a:off x="168540" y="-144463"/>
            <a:ext cx="3302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 dirty="0"/>
          </a:p>
        </p:txBody>
      </p:sp>
      <p:sp>
        <p:nvSpPr>
          <p:cNvPr id="5" name="AutoShape 4" descr="data:image/jpeg;base64,/9j/4AAQSkZJRgABAQAAAQABAAD/2wCEAAkGBxIHEhIUExQWFBUXFRQXGBgXGBwaGhoYGRYXFhgYGhcYHiggGxwlHRQUITEhJiksLy4xFx8zPTMwNygvLisBCgoKDg0OGxAQGy8mICYvLDQvLDQsLCw2NDQ0LCwsNDQ4LywtNCw3NywsLCwsLCw0LC00NCw0LCwsNCwvLCwvNP/AABEIAOEA4QMBEQACEQEDEQH/xAAbAAEAAwEBAQEAAAAAAAAAAAAABQYHBAMCAf/EAEcQAAECAgYEBwsLBAMBAAAAAAEAAgMRBAUGITFhEkFRcSIyVIGRk6EHExUXQlJysbLR4hQjMzRic4Ois8HwgpKj0hZjwkP/xAAaAQEAAwEBAQAAAAAAAAAAAAAABAUGAwIB/8QAOBEAAQMBAwcLBAMBAQEBAAAAAAECAwQFESESMVGRobHhFBUiMkFSYXGB0fATMzTBU2JjQiPxQ//aAAwDAQACEQMRAD8A3FAEAQBAEAQBAEB+EyQEFWVrqJV8wYnfHDyYfC7eL2qZFQzSdl3nhxIE1pU8WCuvXQmPArVO7or3TEGC1ubyXflbKXSVOjspv/btRVy267/826/n7IOlWvptIn88WjYwBvaBPtUttBA3/kgPtWqd/wBXeSIRsWtI8bjRort73H1ld0hjTM1NSEZaqZ2d661OUnSvN5XU4Kqqt6n4gOqFWMaDxYsRu57h6iuaxRrnamo7NqZm5nrrUkKNaqm0bCO4+lJ3a4Eri6igdnb+iQy06pmZ+vHeTVC7ocaH9LCY8bWktPbMepRH2Uxeq5U2k+K3JE67UXyw9yyVdbaiU2Qc4wjsiCQ/uEx0yUGWz5mZkv8AIs4bVp5MFW5fH3zFihvEUAtIIOBBmDzqEqKi3KWKKipeh9L4fQgCAIAgCAIAgCAIAgCAIAgCA/HENEzcAgKlXluoNCm2AO/P86fAHP5XNdmrKCzXvxfgm0p6q2Io+jH0l2FEravqRW/0sQlvmC5v9ox3mZVvDTRRdVMdJQVFdNP11w0dhGKQRAgCAIAgCAIAgCAIDtq2tY1VmcKI5m0Dine03FcpYI5Uuel53gqpYFvjdd80F4qS37Ism0lugfPbMt524jmnzKpnsxUxiW/wL6ltprujMl3j2F0gxm0hocxwc0iYIMwRkQqpzVatyl41yOS9q3ofa+H0IAgCAIAgCAIAgCAIAgI2u67g1KzSiOvPFaOM7cNmeC7wU75nXNT1I1TVx07cp6+napmFoLTR67JBOhD1Q2m7+o+UezJX9PRxw4piukytXaMtRguDdBCKWQAgCAIAgCAIAgCAIAgCAIAgJOpa8jVK6cJ1xPCYb2u3jbmL1wnpo5kucnqSqWtlp1vYuGjsNOs7aWDXgkOBEAvhk372nyh/CAs/U0j4FxxTSaqjr46lMMF0E2opOCAIAgCAIAgCAIAgK9aq07Kjbotk+MRc3UPtOyy19qm0lG6db1waV1faDaZtyYu7E9zK6bTIlPeXxHFzjiT6hsGQWhjjbG3JalyGSlmfK7Let6ngvZzCAIAgCAIAgCAIAgCAIAgCAIAgPuDFdAcHNJa4GYIMiDkV8c1HJcp6Y9zFymrcppdkLXCs5QoxDYuAdgH+52WvVsVDWUKx9NnV3Gos600m/wDOTrb+JblWlwEAQBAEAQBAEBXrXWkbUbNFsjGcOC3YMNN2Wwa+YqbR0izuvXqoV1oV7aZtydZcyfsyikR3UlznvJc5xmScSVomtRqXJmMg97nuVzlvVTzXo8hAEAQBAEAQBAEAQBAEAQBAEAQBAEB+gyQIt2KGmWJtT4RAgxj86BwXHywP/Q7cdqoa6i+n02ZtxqrMtH6yfTk62/iW9VhcBAEAQBAEBHV/W7KlguiOvODW+c44D9zkCu9PA6Z6NQjVVS2njV7vTxUxynUx9PiOiRDNzjMn1AZAXLTxxtjajW5kMVNK6V6vfnU517OYQBAEAQBAEAQBAEAQBAEAQBAEAQBAEAQH1DiGEQ5pIIIIIxBF4IXxURUuU+tcrVRUzoa5ZGvxXkLhSEVkg8bdjhkewzyWbrKZYH4ZlzGys+tSpjvXrJn9yeUMnhAEAQH4To3lAZBa6uzXcckH5tk2wxlrdvJHQAtNR0/0Y7lzrn+eBjLRq+US4dVM3zxINSyAEAQBAEAQBAEAQBAEAQBAEAQBAEAQBAEAQBAd9R1o+p4zIrdVzh5zTi3+awFxnhSZisUkUlS6nlR6evkbPRKS2mMbEYZtcA4HI/uss9iscrVzobeN7ZGo5uZT2Xk9hAEBUu6HXHyKCILTw4swcofldOG7SVlZsGXJlrmTeVFr1X0ovppndu+YGYK/MoEAQBAEAQBAEAQBAEAQBAEAQBAEAQBAEAQBAEAQF97mtccajOO18P8A9t/9f3KntODNKnr82ajQ2LVZ4HeaftP3rL+qY0IQAmSAxe0tZ+F6REieTPRZ6Dbh0485WppYfpRI3t7fMxFdUfXnV/ZmTy+YkWpBECAsNma4o9EIZSYEN7J3P720vbPbdNw7RngoVVBI7pROVF0X4FnQ1cLOhMxFTTcl6e5osCpqFSGhzIEBzSJghjSCN8lRuqJ2rcrlv81NK2lpnJlNY1U8kPTwBROTwerb7l85VN311qfeR0/cbqQeAKJyeD1bfcnKpu+utRyOn7jdSDwBROTwerb7k5VN311qOR0/cbqQeAKJyeD1bfcnKpu+utRyOn7jdSDwBROTwerb7k5VN311qOR0/cbqQeAKJyeD1bfcnKpu+utRyOn7jdSDwBROTwerb7k5VN311qOR0/cbqQeAKJyeD1bfcnKpu+utRyOn7jdSDwBROTwerb7k5VN311qOR0/cbqQeAKJyeD1bfcnKpu+utRyOn7jdSDwBROTwerb7k5VN311qOR0/cbqQeAKJyeD1bfcnKpu+utRyOn7jdSDwBROTwerb7k5VN311qOR0/cbqQeAKJyeD1bfcnKpu+utRyOn7jdSDwBROTwerb7k5VN311qOR0/cbqQeAKJyeD1bfcnKpu+utRyOn7jdSHLWVAoFWMMSLBgtaP+tsydgErzkukUtTI7Ja5b/NTlNDSQty3taieSGZ19WcOsX/ADUGHBhg3BrWhxzc4DswGeKvqeF0adNyqvmZerqWTO/82I1PJL/X2ItSCGEB0UCluoERkRvGY4OHNq3HDnXiRiParV7TpDKsUiPb2G3UOktpjGRG3te0OG4iayb2KxytXsN3G9HtRzcynsvJ7IO2lYeD6JFIMnP+bbvdcZZhukeZS6GL6kyJ2JiQbSm+lTuVM64J68DH1pjFhAarHsvAreiwBLQeITA17RfxQZOHlCfrN96zraySKVy50vXA18lnxTwNS65URLlM6rmp41TP0IrZea4XtcNoP7Yq8gnZM29qmZqaSSndkvT17Dos9aKNUTuDwoZPChk3HMeac+ma51NKydMcF0nSjr5KZcMU0GqVLXMGuWacJ2zSaeM07CP3wWengfC65yGtpqqOoblMX00EguJICAIAgCAIAgCAIAgCAIAgCAhLR2khVG2R4cQjgwwb97j5I/gUqmpHzrhgmkhVlfHTJjivYhllb1tFrh+nFdM6gLmtGxo1etaGGBkLcliGSqaqSodlPXgdlnbNxq8dweDDB4UQi7c0eUculc6mrZAmOK6DtR0ElSuGDdJcbS1JBqirorYbcDCJcb3OPfGiZO5xyvVXS1D5apquXTuLutpYoKJzWJox9UM0V8ZYIDTu5tWHyijuhE3wnXei6ZHbp9ioLTiyZUfp+exqrGny4Mhf+dy/FLcq0uDPe6hTJvgQgcA6IRvOi32X9KurKjwc/wBPmwztuy4sj9f0n7KKrcz4QG41T9BB+7h+yFkpvuO81N9D9tvkm4+6fQYdYsMOK0OadR9YOo5hfI5HRuymrcoliZK3Jel6GY2nsjEqeb4c4kHb5TPSA1faHYr+lrmzdF2Dt/zQZaust8HSZi3d80kDQKbEq94iQnFjhrHqIwIyKmSRtkbkuS9CvhmfC7LYtymnWYtdDriTHyhxtnku9EnX9k371QVVC6HpNxbu+aTVUNpMqOi7B2/y9izKAWYQBAEAQBAEAQBAEAQBAUu1NtW0ScKjEOfgYmLW+j5zuwZ4K0pLPV/TkwTQUlfayR3sixXT2IZ1GiujuLnEucTMkmZJzKvGtRqXIZp73PXKct6lysxYh1KlEpILWYiHg53pa2jLHdrq6q0Ub0Ys+ku6GyFd058E0e/zUaJBhNgNDWgNaBIACQAyAVI5yuW9TSNajUuRMCCt59Rj/h/qsUuz/wAhvruUgWr+I/03oZGtKY0IC09zqmfJ6XoaojHN5xwwfyuHOq+0o8qHK0LwLaxpcmoydKcTU1njWGRW6pHyimxdjdFg5mifaXLS0DMmBviY61n5VU7wuQgFMK4IDcap+gg/dw/ZCyU33Heam+h+23yTcda5nQETQFHtRYgRpxKKA12JhYNPoeacsN2u2pbRVOjLrKKushH9OHBdHsZ89joDiCC1wN4NxBGWIKukVHJemYzio5jrlwVC72WtuYcoVKJIwEXWPT2+l07VU1dnX9OLV7exfUFr3XRz6/f31mgMeIgBBBBEwReCDgQVTKiotymhRUVL0PpfD6EAQBAEAQBAEB5UqksojXPe4Na0TJOC9MY565LUvU8ve1jVc5bkM0tTbJ9Z6UODNkLAnBzxn5rctevYr2koGx9J+K7jL19qulvZFg3T2qVug0KJT3hkJpe46h6ycAMyp8kjY25TluQq4oXyuyWJepplmLHw6plEiSiRvys9EHE/aPNJUNVXul6LcG7/AJoNVQ2YyDpOxdsTy9y0KvLQICv28+ox/wAP9VimWf8AkN9dylfav4j/AE3oZGtKY0IDtqSkfJKRAfOWjEYTu0hPsmuU7cqJzfBSRSPyJ2O8UNvWTN0YhXUTvtIju2xYh/OVrIEuiangm4wlWt8718V3nEupwCA3GqfoIP3cP2QslN9x3mpvoftt8k3HWuZ0CAICDtHZmFXgmeBFAueB2OHlDtCl01Y+Bbs6aCDWUEdSmODtJltb1TFqd+hFbI6iL2uG1p1+taCGdkzcpimTqaWSndkvTiSNmrURajIbx4U72HVtLDqOWB7VxqqNkyX5nafck0Novp1yVxbo9jUarrOFWrA+E7SGvaDscNRWflhfE7Jehq4J45mZbFvQ7FyOwQBAEAQBARleV5BqRmlEN54rBxnHIbMzcu8FO+Z1zdZGqquOnblPXyTSZZX9fxq8fN5k0HgsHFb7zn6sFoaemZAlzc+kyVXWyVLulm7EPSztm41eO4PAhg8KIRduaPKOXTJfKmrZAmOK6D1R2fJUrhg3SalU1TQamZoQm+k43ucdpP7YLPTzvmde5TWU9LHTtyWJxJBcSQEAQFft59Rj/h/qsUyz/wAhvruUr7V/Ef6b0MjWlMaEAQGtf8iCzfJTacrQyiK/vri7aSekzWjRLkuMa92U5XaT4X08hAbjVP0EH7uH7IWSm+47zU30P22+SbjrXM6BAEAQHLWNXw6yYYcVoc07cQdoOo5rpHK6N2U1blOUsLJW5L0vQzC01k4lTTe2cSD52tuTwPaw3YK/pa5k3RXB3zMZausx9P0m4t3efuRFV1nFql4fCdonWNThscNYUmWFkrcl6EKnqZIHZTFNSs1aiFXg0eJFAvYdebTrHaO1Z+qo3wLfnTSayitCOpS7M7R7E8oZPCAIAgKvai18OqZw4cokbZ5LPSlifsjsVhSULpek7Bu8q6602U/Rbi7d5+xmVMpcSnvL4ji9xxJ9Q2DIK+YxrG5LUuQyssr5XZT1vUt9l7EOpEolJBazEQ8HO9LzRlju11tVaKN6MWfSXVDZCu6c+bR7mhwYTYDQ1oDWgSAAkANgAVIrlct6mja1GpciYH2vh9CAIAgIC3n1GP8Ah/qsUyz/AMhvruUr7V/Ef6b0MiWlMaEAQHr8of5zukrzkN0Hv6r+8us+HtLCQcQSDvC+ot6XnlyK1blPlfT4EBuNU/QQfu4fshZKb7jvNTfQ/bb5JuOtczoEAQBAEB+EaVxQFFtRYcPnEookcTC1H0Nno4bJYK3pbRu6Muv39ygrrIR3Tgz6Pb2KFwqO7W1zTmHNcD0ggq5wcmlFM90mO0Khf7L23EWUOlEA4CLgD6ew54btdNV2cqdKLV7GiobXR3QnwXT7l4B0sFUF8fMWK2CC5xDWgTJJkANpJX1EVVuQ+OcjUvVbkM+tTbcxpwqKSG4GLgTkzYM8d2JuqSzkTpy6vcztfa6rfHBr9vcp9CocSsHhkNpe86h6ydQzKs5JGxtynLchSRRPmfksS9TTbMWQh1RKJElEjbfJZ6IOv7R7FQVVc6Xotwbv+aDVUNmMp+k7F27y9yzqAWgQBAEAQBAQFvPqMf8AD/VYpln/AJDfXcpX2r+I/wBN6GRLSmNCAIAgOyuIfeqRHbsixB0PIXKFb42r4JuO9Ul0z08V3nGupwCA3GqfoIP3cP2QslN9x3mpvoftt8k3HWuZ0CAIAgOWsawhVYwvivDG4X4k7ABeTkF0jifI7JYl6nKaaOFuU9bkPiqa0hVuzThO0mzLTcQQRIyIO8dK+zQvidkvQ+QVEc7cuNb0O1cjsQNpbLwq8GlxIoweBjk4ax2jsUylrHwLdnTQQK2z46lL8ztPuZhW9TxqndoxWy2OF7Xbnftir+GdkyXsUylTSS07rnp69goNdUigCUOK9o2TmOZpuCSU8Ui3uain2KsniS5jlRDzp1Zx6f8ASxXvGxzjLowX2OGOPqoiHiWpll67lU7bPWdjV47g8GGDwohFwyHnHL1LlU1bIExz6DvR0ElSuGCaTVKlqaDUzNGE3HjOPGccz+2Cz09Q+Z17lNbTUsdO3JYnrpJBcSQR9c1xCqVgfFJAJ0QAJknHDYF2ggfMtzCPUVMdO3KkU6qJSmU1gfDcHtOBH8uOS5vY5jslyXKdY5GyNRzFvQ9l5PYQBAEBAW8+ox/w/wBVimWf+Q313KV9q/iP9N6GRLSmNCAFAaf/AMbyWf5WbDkZTLbUf5PTY41EtcP6mgntmrWhdlQNM/ajMmqd447CDUsrwgNxqgzgQfuofshZKb7jvNTewfbb5JuOtczqEAQEFaS00KoxI8OKRcwHtcfJHaVLpqN8635k0kGsr46ZMcXaCj0SgUu2cXTeZMBlpkcBo81jdZ/hKtnyQ0bMlufR2+vzyKGOGotF+W9bk09np88zSKnquHU8MQ4YuxJOLicXE7bh0KjmmdM7KcaWnp2QMyGZjtXI7hAeVJo7KU0te0PacQ4THQV6a5zVvatynl7GvTJcl6FbpVgqJHM298h5Ndd+cFTmWnM1Mbl+eBWSWNTOW9L08l97z9odg6JRzN2nEye67oYAj7SmcmFyfPER2PTMW9b1819riywILaO0NY0NaLgAJAbgFAc5XLepaNajUualyH2vh9CAjq8qaFXcPQiA3GbXDFpwmNu4rvBUPhdlNI1TSx1DMh5nr2UuxEWY4UNx/ofvHkulz3awrpFhrWeO1OBnVSps19+dq6l9l+YoX2oLQQa8bNhk8DhMPGGeYzHZgqeopXwLc7NpNBSVkdS29uftQllGJYQBAQFvPqMf8P8AVYpln/kN9dylfav4j/TehkS0pjQgOuqaP8rjwWedEY07i4A9i5zOyI3O0Ip2pmZczW6VQ3FZI3hnXdQomhEgxfOYWHe0zHTpnoV3ZT72uZ6mbt2K57ZNOHzWUhWxQhAbhU31eB91D9gLJzfcd5rvN7T/AGm+SbjsXI6hAUi1FtxAnDoxDnYGJi0ej5xzw36raks5XdKXNoKOutdGdCHFdJw2csa+sD36l6QBM9Ak6b83nEDt3a+tTXtjTIh19ieRHo7KdKv1KjV2r5/LzQoMJsBoa0BrQJAASAGwAKlc5XLepo2tRqXImB9r4fQgCAIAgCAIAgCAIDypNHZSmlj2hzSJEETBXprlat7VxPL2Ne3Jcl6Gd1/ZOLUru/0UuLWmchx2f7N/bGd5V3T1rJk+nLn2KZyrs2Snd9anVbk1p7oTVl7aMrDRhx5MiYB2DX/6uywOrYotXZ7o+lHim4m0NqtluZLg7Ypb1WFwEBAW7+ox/wAP9VimWf8AkN9dylfav4j/AE3oZEtKY0ICy9z2ifKaY12qG1z+zRHa6fMoFovyYFTTh+y1seLLqb9CKv6/Zq6zprSvW7oHy6iPI40OUQf0z0vyl3Qptny5EyeOHz1K61IfqUztKY6uF5ki0hjggNwqYzo8D7qH7AWTm+47zXebyn+03yTcetNpkOgML4jgxoxJ9Q2nILyyNz3ZLUvU9ySsjarnrciGc13aSPaR/eKM1wY67RHGfm44NblhtOy7gpI6Zv1JVx3fP/hmqmvmq3fSgTDavD4pZLL2Ph1VKJFlEi4jzWejtOZ5pa4NVXul6LcG7yzobLZB034u2J80lpVeWoQBAEAQBAEAQBAEAQBAEAQFPtTYtlYaUSBJkTEtwa/b6Ls8Dr2qzpLQWPoyYpuKeuspst74sHbF+fNJDWftZFqR3eKUHFrTK/js/wBm/thO4KVUUTJk+pFn2KQaS0pKd30qhFuTWnunxDRKLSGUtoexwc0iYIMwVSOY5i5LkuU0jHte3Kat6ELbv6jH/D/VYpVn/kN9dykG1fxH+m9DIlpTGhAaV3M6B3mDEinGI6Q9FkxP+4u6FRWpLfIjNH7NRYkOTEsi9q7E43lyVWXR+OaHgg3g3FEW4Kl5ide1caqjxIRwa7gna03tPQRzzWrp5UljR5hauBYJnM1eRwLsRzT6Ja+j0KhwXE6UQMazvY42k0Bpn5rbpzOrbgqB9DK+dydl+c1bLThjpmuVb1uRLu28rMODS7bxdInRhtMp36DMmjynduEyBJT1dDRMuTPtUq0bUWlJeuDU1J7qaDUlSQalZow23njPPGdvOzLBUs9Q+Z17tRoqakjp25LE9dJJLgSQgCAIAgCAIAgCAIAgCAIAgCAICJtBZ+DXjZPGi8DgvGIyzGXqxUmnqnwL0c2giVdFHUtudn7FKCx9LsRFkb4bjh/83jaD5Lpc+8Y3CpDWs8dqGeRamzZLs7V1L7L8xQmbT2ogVpQXBhk97mAsPGbJweSdo4Mp571FpaOSKoRXZkvx2E6utCGakVGrit2HbnvM+V0Zs9aNAdSntY0Tc5waBmTILy5yNarlzIe441kejG51Nuq6htq+FDhNwY0N3yF53k386yckiyPVy9pu4Y0iYjE7EOleDoEBS+6RVHyiG2kNHCh8F+bCbjzE/mOxWlmT5LljXtzefEpLZpcuNJW50z+XAzdXpmD9Bln/ADJAmcutE7oHyVjWCjMAaJSa/RHMNEy6VVPsvKcqq9dXEvY7byGo1I0w0Ld+j18Y7uTjrPgXjmlO/s4nvn5f49vAeMd3Jx1nwJzSnf2cRz8v8e3gPGO7k46z4E5pTv7OI5+X+PbwHjHdycdZ8Cc0p39nEc/L/Ht4Dxju5OOs+BOaU7+ziOfl/j28D98Y7uTjrPgTmlO/s4jn5f49vAeMd3Jx1nwJzSnf2cRz8v8AHt4Dxju5OOs+BOaU7+ziOfl/j28B4xzycdZ8Cc0p39nEc/f57eA8ZB5OOs+BOaU7+zifefv89vAeMg8mHW/AnNKd/ZxHP3+e3gfvjIPJh1vwJzT/AH2cRz9/nt4DxkHk3+X4E5p/vs4jn7/PbwHjIPJv8vwJzT/fZxHP3+e3gPGQeTf5fgTmn++ziOfv89vAeMg8m/y/AnNP99nEc/f57eA8ZB5N/l+BOaf77OI5+/z28B4yDyb/AC/AnNP99nEc/f57eByVrbvwhCdDNGZJw8txcN8g0X7DNdIrN+m9HZa6rjlPbP1WKz6aY6Vv/SFNVoUYQF27m1Ud+e6kOHBZNrM3EXnmBl/Vkqm057mpEnbnL6xaW9yzO7MENGVIaQIAgPiLDEZpa4AtcCCDgQRIgr6iqi3ofHNRyKi5jG7S1O6pI7od5aeEw7WnDnGB3ZrUUs6TRo7t7TFV1KtPKrezsIpSCGEAQBAEAQBAEAQBAEAQBAEAQBAEAQBAEAQBAdVWUB9ZxWQmcZxlkBrccgJlc5ZWxsV7uw7U8DppEY3tNpq2gsq2EyEzisEt+0nMmZ51lpZFker3dpt4YmxRoxuZDpXM6hAEAQEPaio215BLbg9szDcdR2HI4HmOpSaWoWB9/Z2kOupEqYsnt7FMfpEF1Gc5jwWuaSCDiCFpmuRyXpmMW9jmOVrkuVDzXo8hAEAQBAEAQBAEAQBAEAQBAEAQBAEAQBAfoE0CJfghqtibPeB4enEHzzxf9luIZv1nm2LO11V9Z2S3qpt+dhrrMoeTsyndZdnh7lmUAtAgCAIAgCAqttbMeFm99hD55ovHngaj9oajzbJWNDWfSXIf1dxU2lZ/10y2dZNvzsMuc0sJBEiLiDiDsIV+i35jJqiotyn4voCAIAgCAIAgCAIAgCAIAgCAIAgCAIAgNBsNZXvWjSI7b8YbDq2PcNuwascZSpa+tv8A/OP1X9Gksuzcm6aVMexP37F7VQXwQBAEAQBAEAQFTtfZIVrOLBk2NrGAib9js+Y7RY0dcsXQf1dxU2jZqTplx9beZlGhOgOLXAtcDIgiRBzCv2uRyXpmMq9jmLkuS5T4X08hAEAQBAEAQBAEAQBAEAQBAEAQH6BNAiX4IaBY+x3etGNSW34shnVsc/P7OrXfcKWtr7//ADj9V9jSWbZeTdLMmPYnv7F7VQXwQBAEAQBAEAQBAEBCWjs1BrwTPAiAcGIBfucPKH8Cl01W+BcMU0EGsoI6lMcF0mX1zUsapnaMVtx4rhe124/sb1fwVEcyXtX0MpU0ctO656evYRy7kYIAgCAIAgCAIAgCAIAgCAIDrq2rotZvDITC465YAbXHABc5ZWRNynrcdoKeSd2SxLzS7MWRh1PJ75RI23yW+iDr+0b9yoaqudN0W4N+fLjU0NmMp+k7F27y9yzKAWYQBAEAQBAEAQBAEAQBAedIgMpTS17Q5pxDhMHmK9NcrVvatynl7GvTJcl6FHrywAdN1GdL/rebv6X48xnvVrBaa5pU9U9iiqrFRelCt3gvuUin0CLVztGKxzDmMdxwIzCto5WSJexbyhmgkhXJkS45l0OQQBAEAQBAEAQBAEB60ajPpbg2G1z3HU0EnsXlz2sS9y3Ie443yLksS9S51JYB8WTqS7QHmNM3He7Ac0+ZVc9ptTCJL/Eu6WxXL0plu8E9y90CgQquYGQmBjRqGvMnEnMqnkkfIuU5b1NBFCyJuSxLkOleDoEAQBAEAQBAEAQBAEAQBAEAQHnSKOyktLXta9pxDgCOgr01ytW9q3HlzGvS5yXoVisrBUalTMMugnLhN/tdf0EKfFacretiVc9jQPxZ0V2ais06wNKo8+9lkUZHRd0Ou7VPjtOF3WvT587CrlsWdvUVF2b/AHISlVJSaJx4EQZ6JI/uFylMqInZnJrID6KoZ1mLqOA3LuRlRUPxAEAmgO2jVTSKVLQgxHZhhl0ykuTp429Zyazuylnf1WLqJqhWFplJ4wbCH23TMsgyfbJRX2lA3Nj88SdFY1Q/rXJ5r7Fkq7ufQIEjGe6Kdg4Dew6XaFAltSR3US7b81FpDYsLcZFV2xPfaWmhUKHQW6MNjWDY0S6dpVe+Rz1vct5axxMjS5iXIdC8HQIAgCAIAgCAIAgCAIAgCAIAgCAIAgCAIAgIqveLzFSIM5HnzGW2h47fR/crQU3VUylodZPI5qo+mZz+yV0m6inCk+8nzsNRs7q3LP1JrqbMT6hkwIAgCAIAgCAIAgCAIAgCA//Z"/>
          <p:cNvSpPr>
            <a:spLocks noChangeAspect="1" noChangeArrowheads="1"/>
          </p:cNvSpPr>
          <p:nvPr/>
        </p:nvSpPr>
        <p:spPr bwMode="auto">
          <a:xfrm>
            <a:off x="333640" y="7938"/>
            <a:ext cx="3302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 dirty="0"/>
          </a:p>
        </p:txBody>
      </p:sp>
      <p:pic>
        <p:nvPicPr>
          <p:cNvPr id="12" name="Picture 2" descr="UTP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098" y="4804768"/>
            <a:ext cx="3771504" cy="1255845"/>
          </a:xfrm>
          <a:prstGeom prst="roundRect">
            <a:avLst>
              <a:gd name="adj" fmla="val 16667"/>
            </a:avLst>
          </a:prstGeom>
          <a:ln>
            <a:solidFill>
              <a:schemeClr val="accent1">
                <a:lumMod val="75000"/>
              </a:schemeClr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55000" dir="5400000" sy="-100000" algn="bl" rotWithShape="0"/>
          </a:effectLst>
          <a:scene3d>
            <a:camera prst="isometricOffAxis2Left"/>
            <a:lightRig rig="threePt" dir="t"/>
          </a:scene3d>
          <a:sp3d contourW="6350" prstMaterial="matte"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333640" y="2667714"/>
            <a:ext cx="91659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dirty="0" smtClean="0">
                <a:latin typeface="Lucida Calligraphy" pitchFamily="66" charset="0"/>
              </a:rPr>
              <a:t>“Las </a:t>
            </a:r>
            <a:r>
              <a:rPr lang="es-PE" sz="2800" dirty="0">
                <a:latin typeface="Lucida Calligraphy" pitchFamily="66" charset="0"/>
              </a:rPr>
              <a:t>matemáticas son el alfabeto con el cual Dios ha escrito el </a:t>
            </a:r>
            <a:r>
              <a:rPr lang="es-PE" sz="2800" dirty="0" smtClean="0">
                <a:latin typeface="Lucida Calligraphy" pitchFamily="66" charset="0"/>
              </a:rPr>
              <a:t>Universo”</a:t>
            </a:r>
            <a:endParaRPr lang="es-PE" sz="2800" dirty="0">
              <a:latin typeface="Lucida Calligraphy" pitchFamily="66" charset="0"/>
            </a:endParaRPr>
          </a:p>
          <a:p>
            <a:pPr algn="ctr"/>
            <a:endParaRPr lang="es-PE" sz="2800" dirty="0" smtClean="0">
              <a:latin typeface="Lucida Calligraphy" pitchFamily="66" charset="0"/>
            </a:endParaRPr>
          </a:p>
          <a:p>
            <a:pPr algn="r"/>
            <a:r>
              <a:rPr lang="es-PE" sz="2800" dirty="0" smtClean="0">
                <a:latin typeface="Lucida Calligraphy" pitchFamily="66" charset="0"/>
              </a:rPr>
              <a:t>Galileo </a:t>
            </a:r>
            <a:r>
              <a:rPr lang="es-PE" sz="2800" dirty="0">
                <a:latin typeface="Lucida Calligraphy" pitchFamily="66" charset="0"/>
              </a:rPr>
              <a:t>Galilei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6575" y="4819614"/>
            <a:ext cx="436209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/>
              <a:t>Plataforma Educativa</a:t>
            </a:r>
          </a:p>
          <a:p>
            <a:r>
              <a:rPr lang="es-PE" dirty="0">
                <a:hlinkClick r:id="rId3"/>
              </a:rPr>
              <a:t>https://campusvirtualutp.edu.pe/</a:t>
            </a:r>
            <a:endParaRPr lang="es-PE" dirty="0"/>
          </a:p>
          <a:p>
            <a:endParaRPr lang="es-PE" dirty="0"/>
          </a:p>
          <a:p>
            <a:r>
              <a:rPr lang="es-PE" dirty="0"/>
              <a:t>Portal de Alumnos</a:t>
            </a:r>
          </a:p>
          <a:p>
            <a:r>
              <a:rPr lang="es-PE" dirty="0">
                <a:hlinkClick r:id="rId4"/>
              </a:rPr>
              <a:t>http://webprojects.utp.edu.pe/VirtualClass/</a:t>
            </a:r>
            <a:endParaRPr lang="es-PE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25665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PE" sz="5400" dirty="0" smtClean="0"/>
              <a:t>MATEMÁTICA BÁSICA I</a:t>
            </a:r>
            <a:endParaRPr lang="es-PE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42951" y="3457575"/>
            <a:ext cx="8753870" cy="2039976"/>
          </a:xfrm>
        </p:spPr>
        <p:txBody>
          <a:bodyPr>
            <a:normAutofit fontScale="92500" lnSpcReduction="10000"/>
          </a:bodyPr>
          <a:lstStyle/>
          <a:p>
            <a:r>
              <a:rPr lang="es-PE" sz="4000" b="1" dirty="0">
                <a:solidFill>
                  <a:schemeClr val="bg1"/>
                </a:solidFill>
              </a:rPr>
              <a:t>Valor </a:t>
            </a:r>
            <a:r>
              <a:rPr lang="es-PE" sz="4000" b="1" dirty="0" smtClean="0">
                <a:solidFill>
                  <a:schemeClr val="bg1"/>
                </a:solidFill>
              </a:rPr>
              <a:t>absoluto - Propiedades</a:t>
            </a:r>
            <a:r>
              <a:rPr lang="es-PE" sz="4000" b="1" dirty="0">
                <a:solidFill>
                  <a:schemeClr val="bg1"/>
                </a:solidFill>
              </a:rPr>
              <a:t> -</a:t>
            </a:r>
            <a:r>
              <a:rPr lang="es-PE" sz="4000" b="1" dirty="0" smtClean="0">
                <a:solidFill>
                  <a:schemeClr val="bg1"/>
                </a:solidFill>
              </a:rPr>
              <a:t>Teoremas  Ecuaciones con valor absoluto</a:t>
            </a:r>
          </a:p>
          <a:p>
            <a:endParaRPr lang="es-ES" dirty="0"/>
          </a:p>
          <a:p>
            <a:r>
              <a:rPr lang="es-ES" sz="2800" dirty="0" smtClean="0"/>
              <a:t>Semana 03 – Sesión 02 </a:t>
            </a:r>
            <a:endParaRPr lang="es-ES" sz="2800" dirty="0"/>
          </a:p>
        </p:txBody>
      </p:sp>
      <p:pic>
        <p:nvPicPr>
          <p:cNvPr id="1026" name="Picture 2" descr="UTP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97" y="5785705"/>
            <a:ext cx="2259806" cy="752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email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577" r="19556" b="2745"/>
          <a:stretch/>
        </p:blipFill>
        <p:spPr bwMode="auto">
          <a:xfrm>
            <a:off x="495002" y="304801"/>
            <a:ext cx="1981797" cy="1857375"/>
          </a:xfrm>
          <a:prstGeom prst="ellipse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219" y="223105"/>
            <a:ext cx="2666602" cy="2461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75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877916"/>
            <a:ext cx="8915400" cy="78641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LOGRO DE LA SESIÓN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>
          <a:xfrm>
            <a:off x="733043" y="2679192"/>
            <a:ext cx="8324414" cy="3447288"/>
          </a:xfrm>
        </p:spPr>
        <p:txBody>
          <a:bodyPr/>
          <a:lstStyle/>
          <a:p>
            <a:pPr marL="0" indent="0">
              <a:buNone/>
            </a:pPr>
            <a:r>
              <a:rPr lang="es-MX" sz="3200" dirty="0">
                <a:solidFill>
                  <a:schemeClr val="tx1"/>
                </a:solidFill>
                <a:cs typeface="Times New Roman" pitchFamily="18" charset="0"/>
              </a:rPr>
              <a:t>Al finalizar la </a:t>
            </a:r>
            <a:r>
              <a:rPr lang="es-MX" sz="3200" dirty="0" smtClean="0">
                <a:solidFill>
                  <a:schemeClr val="tx1"/>
                </a:solidFill>
                <a:cs typeface="Times New Roman" pitchFamily="18" charset="0"/>
              </a:rPr>
              <a:t>sesión de aprendizaje, </a:t>
            </a:r>
            <a:r>
              <a:rPr lang="es-MX" sz="3200" dirty="0">
                <a:solidFill>
                  <a:schemeClr val="tx1"/>
                </a:solidFill>
                <a:cs typeface="Times New Roman" pitchFamily="18" charset="0"/>
              </a:rPr>
              <a:t>el estudiante resuelve problemas aplicados a la  ingeniería donde utiliza conceptos de  </a:t>
            </a:r>
            <a:r>
              <a:rPr lang="es-MX" sz="3200" dirty="0" smtClean="0">
                <a:solidFill>
                  <a:schemeClr val="tx1"/>
                </a:solidFill>
                <a:cs typeface="Times New Roman" pitchFamily="18" charset="0"/>
              </a:rPr>
              <a:t>valor absoluto, además resuelve ecuaciones con valor absoluto, </a:t>
            </a:r>
            <a:r>
              <a:rPr lang="es-MX" sz="3200" dirty="0">
                <a:solidFill>
                  <a:schemeClr val="tx1"/>
                </a:solidFill>
                <a:cs typeface="Times New Roman" pitchFamily="18" charset="0"/>
              </a:rPr>
              <a:t>identifica y aplica propiedades y criterios lógicos de solución.</a:t>
            </a:r>
            <a:r>
              <a:rPr lang="es-ES" dirty="0" smtClean="0">
                <a:solidFill>
                  <a:schemeClr val="tx1"/>
                </a:solidFill>
              </a:rPr>
              <a:t> </a:t>
            </a:r>
            <a:endParaRPr lang="es-PE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s-PE" dirty="0" smtClean="0"/>
          </a:p>
          <a:p>
            <a:endParaRPr lang="es-PE" dirty="0"/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867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a-ES" sz="3600" b="1" dirty="0" smtClean="0">
                <a:latin typeface="Trebuchet MS" pitchFamily="34" charset="0"/>
              </a:rPr>
              <a:t>    ESQUEMA </a:t>
            </a:r>
            <a:r>
              <a:rPr lang="ca-ES" sz="3600" b="1" dirty="0">
                <a:latin typeface="Trebuchet MS" pitchFamily="34" charset="0"/>
              </a:rPr>
              <a:t>DE LA </a:t>
            </a:r>
            <a:r>
              <a:rPr lang="ca-ES" sz="3600" b="1" dirty="0" smtClean="0">
                <a:latin typeface="Trebuchet MS" pitchFamily="34" charset="0"/>
              </a:rPr>
              <a:t>UNIDAD</a:t>
            </a:r>
            <a:endParaRPr lang="es-PE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251674"/>
              </p:ext>
            </p:extLst>
          </p:nvPr>
        </p:nvGraphicFramePr>
        <p:xfrm>
          <a:off x="350488" y="1591057"/>
          <a:ext cx="9212925" cy="4948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 descr="Descripción: UTP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356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contenido 1"/>
              <p:cNvSpPr>
                <a:spLocks noGrp="1"/>
              </p:cNvSpPr>
              <p:nvPr>
                <p:ph idx="1"/>
              </p:nvPr>
            </p:nvSpPr>
            <p:spPr>
              <a:xfrm>
                <a:off x="289930" y="2397512"/>
                <a:ext cx="6133171" cy="4029734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s-PE" dirty="0" smtClean="0"/>
                  <a:t>Definición</a:t>
                </a:r>
              </a:p>
              <a:p>
                <a:pPr marL="0" indent="0">
                  <a:buNone/>
                </a:pPr>
                <a:r>
                  <a:rPr lang="es-PE" dirty="0" smtClean="0"/>
                  <a:t>Se </a:t>
                </a:r>
                <a:r>
                  <a:rPr lang="es-PE" dirty="0"/>
                  <a:t>llama valor absoluto de un numero real ‘</a:t>
                </a:r>
                <a:r>
                  <a:rPr lang="es-PE" i="1" dirty="0"/>
                  <a:t>x</a:t>
                </a:r>
                <a:r>
                  <a:rPr lang="es-PE" dirty="0"/>
                  <a:t>’ y se denota por |</a:t>
                </a:r>
                <a:r>
                  <a:rPr lang="es-PE" i="1" dirty="0"/>
                  <a:t>x</a:t>
                </a:r>
                <a:r>
                  <a:rPr lang="es-PE" dirty="0"/>
                  <a:t>| al número real no negativo que cumple: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PE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PE" i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s-PE" i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s-PE" i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PE" i="1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s-PE" i="1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s-PE" i="1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;</m:t>
                              </m:r>
                              <m:r>
                                <a:rPr lang="es-PE" i="1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s-PE" i="1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≥0</m:t>
                              </m:r>
                            </m:e>
                            <m:e>
                              <m:r>
                                <a:rPr lang="es-PE" i="1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s-PE" i="1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s-PE" i="1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;</m:t>
                              </m:r>
                              <m:r>
                                <a:rPr lang="es-PE" i="1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s-PE" i="1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&lt;0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s-PE" dirty="0"/>
              </a:p>
              <a:p>
                <a:pPr marL="0" indent="0">
                  <a:buNone/>
                </a:pPr>
                <a:endParaRPr lang="es-PE" dirty="0"/>
              </a:p>
              <a:p>
                <a:pPr marL="0" indent="0">
                  <a:buNone/>
                </a:pPr>
                <a:endParaRPr lang="es-PE" dirty="0"/>
              </a:p>
              <a:p>
                <a:pPr marL="0" indent="0">
                  <a:buNone/>
                </a:pPr>
                <a:r>
                  <a:rPr lang="es-PE" dirty="0" smtClean="0"/>
                  <a:t>Observación:</a:t>
                </a:r>
                <a:endParaRPr lang="es-PE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>
                          <a:latin typeface="Cambria Math"/>
                        </a:rPr>
                        <m:t>∀ </m:t>
                      </m:r>
                      <m:r>
                        <a:rPr lang="es-PE" i="1">
                          <a:latin typeface="Cambria Math"/>
                        </a:rPr>
                        <m:t>𝑎</m:t>
                      </m:r>
                      <m:r>
                        <a:rPr lang="es-PE" i="1">
                          <a:latin typeface="Cambria Math"/>
                        </a:rPr>
                        <m:t>𝜖</m:t>
                      </m:r>
                      <m:r>
                        <a:rPr lang="es-PE" i="1">
                          <a:latin typeface="Cambria Math"/>
                        </a:rPr>
                        <m:t>ℝ</m:t>
                      </m:r>
                      <m:r>
                        <a:rPr lang="es-PE" i="1">
                          <a:latin typeface="Cambria Math"/>
                        </a:rPr>
                        <m:t> </m:t>
                      </m:r>
                      <m:r>
                        <a:rPr lang="es-PE" i="1">
                          <a:latin typeface="Cambria Math"/>
                        </a:rPr>
                        <m:t>𝑦</m:t>
                      </m:r>
                      <m:r>
                        <a:rPr lang="es-PE" i="1">
                          <a:latin typeface="Cambria Math"/>
                        </a:rPr>
                        <m:t> </m:t>
                      </m:r>
                      <m:r>
                        <a:rPr lang="es-PE" i="1">
                          <a:latin typeface="Cambria Math"/>
                        </a:rPr>
                        <m:t>𝑛</m:t>
                      </m:r>
                      <m:r>
                        <a:rPr lang="es-PE" i="1">
                          <a:latin typeface="Cambria Math"/>
                        </a:rPr>
                        <m:t>∈</m:t>
                      </m:r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i="1">
                              <a:latin typeface="Cambria Math"/>
                            </a:rPr>
                            <m:t>ℤ</m:t>
                          </m:r>
                        </m:e>
                        <m:sup>
                          <m:r>
                            <a:rPr lang="es-PE" i="1"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es-PE" i="1">
                          <a:latin typeface="Cambria Math"/>
                        </a:rPr>
                        <m:t>, </m:t>
                      </m:r>
                      <m:r>
                        <a:rPr lang="es-PE" i="1">
                          <a:latin typeface="Cambria Math"/>
                        </a:rPr>
                        <m:t>𝑠𝑒</m:t>
                      </m:r>
                      <m:r>
                        <a:rPr lang="es-PE" i="1">
                          <a:latin typeface="Cambria Math"/>
                        </a:rPr>
                        <m:t> </m:t>
                      </m:r>
                      <m:r>
                        <a:rPr lang="es-PE" i="1">
                          <a:latin typeface="Cambria Math"/>
                        </a:rPr>
                        <m:t>𝑑𝑒𝑓𝑖𝑛𝑒</m:t>
                      </m:r>
                    </m:oMath>
                  </m:oMathPara>
                </a14:m>
                <a:endParaRPr lang="es-PE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s-PE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s-PE" i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s-PE" i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𝑛</m:t>
                          </m:r>
                        </m:deg>
                        <m:e>
                          <m:sSup>
                            <m:sSupPr>
                              <m:ctrlPr>
                                <a:rPr lang="es-PE" i="1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PE" i="1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s-PE" i="1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es-PE" i="1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rad>
                      <m:r>
                        <a:rPr lang="es-PE" i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PE" i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PE" i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s-PE" i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s-PE" i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PE" i="1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PE" i="1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PE" i="1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𝑆𝑖</m:t>
                                </m:r>
                              </m:e>
                              <m:e>
                                <m:r>
                                  <a:rPr lang="es-PE" i="1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s-PE" i="1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&gt;0</m:t>
                                </m:r>
                              </m:e>
                            </m:mr>
                            <m:mr>
                              <m:e>
                                <m:r>
                                  <a:rPr lang="es-PE" i="1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PE" i="1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𝑆𝑖</m:t>
                                </m:r>
                              </m:e>
                              <m:e>
                                <m:r>
                                  <a:rPr lang="es-PE" i="1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s-PE" i="1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=0</m:t>
                                </m:r>
                              </m:e>
                            </m:mr>
                            <m:mr>
                              <m:e>
                                <m:r>
                                  <a:rPr lang="es-PE" i="1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s-PE" i="1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s-PE" i="1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𝑆𝑖</m:t>
                                </m:r>
                              </m:e>
                              <m:e>
                                <m:r>
                                  <a:rPr lang="es-PE" i="1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s-PE" i="1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&lt;0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PE" dirty="0"/>
              </a:p>
            </p:txBody>
          </p:sp>
        </mc:Choice>
        <mc:Fallback xmlns="">
          <p:sp>
            <p:nvSpPr>
              <p:cNvPr id="2" name="Marcador de contenid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9930" y="2397512"/>
                <a:ext cx="6133171" cy="4029734"/>
              </a:xfrm>
              <a:blipFill rotWithShape="0">
                <a:blip r:embed="rId2"/>
                <a:stretch>
                  <a:fillRect l="-1093" t="-1513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VALOR ABSOLUTO </a:t>
            </a:r>
            <a:endParaRPr lang="es-ES" dirty="0"/>
          </a:p>
        </p:txBody>
      </p:sp>
      <p:pic>
        <p:nvPicPr>
          <p:cNvPr id="2050" name="Picture 2" descr="http://www.mathematicsdictionary.com/spanish/vmd/images/a/absolutevalu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123" y="3286471"/>
            <a:ext cx="3913149" cy="293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4 Imagen" descr="Descripción: UT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579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4740" y="2675467"/>
            <a:ext cx="8465961" cy="1004435"/>
          </a:xfrm>
        </p:spPr>
        <p:txBody>
          <a:bodyPr>
            <a:normAutofit/>
          </a:bodyPr>
          <a:lstStyle/>
          <a:p>
            <a:r>
              <a:rPr lang="es-PE" dirty="0"/>
              <a:t>La distancia de un número real a cero se le denomina valor absoluto y se representa entre barras</a:t>
            </a:r>
            <a:endParaRPr lang="es-ES" dirty="0">
              <a:ea typeface="Arial" charset="0"/>
              <a:cs typeface="Arial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95300" y="816640"/>
            <a:ext cx="8915400" cy="1252728"/>
          </a:xfrm>
        </p:spPr>
        <p:txBody>
          <a:bodyPr>
            <a:normAutofit/>
          </a:bodyPr>
          <a:lstStyle/>
          <a:p>
            <a:r>
              <a:rPr lang="es-ES" sz="3200" dirty="0" smtClean="0"/>
              <a:t>INTERPRETACION GEOMETRICA DEL VALOR ABSOLUTO</a:t>
            </a:r>
            <a:endParaRPr lang="es-ES" sz="3200" dirty="0"/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778" y="4025592"/>
            <a:ext cx="6546842" cy="1768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853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PROPIEDADES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Rectángulo"/>
              <p:cNvSpPr/>
              <p:nvPr/>
            </p:nvSpPr>
            <p:spPr>
              <a:xfrm>
                <a:off x="257407" y="2118806"/>
                <a:ext cx="4953000" cy="97000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PE" b="1" dirty="0">
                    <a:solidFill>
                      <a:srgbClr val="365F91"/>
                    </a:solidFill>
                    <a:latin typeface="Cambria"/>
                    <a:ea typeface="Times New Roman"/>
                    <a:cs typeface="Times New Roman"/>
                  </a:rPr>
                  <a:t>NO NEGATIVIDAD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PE" sz="2000" b="1" i="1">
                              <a:solidFill>
                                <a:srgbClr val="244061"/>
                              </a:solidFill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s-PE" sz="2000" b="1" i="1">
                              <a:solidFill>
                                <a:srgbClr val="24406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s-PE" sz="2000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≥</m:t>
                      </m:r>
                      <m:r>
                        <a:rPr lang="es-PE" sz="2000" b="1" i="1">
                          <a:solidFill>
                            <a:srgbClr val="24406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𝟎</m:t>
                      </m:r>
                      <m:r>
                        <a:rPr lang="es-PE" sz="2000" b="1" i="1">
                          <a:solidFill>
                            <a:srgbClr val="24406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; ∀ </m:t>
                      </m:r>
                      <m:r>
                        <a:rPr lang="es-PE" sz="2000" b="1" i="1">
                          <a:solidFill>
                            <a:srgbClr val="24406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𝒙</m:t>
                      </m:r>
                      <m:r>
                        <a:rPr lang="es-PE" sz="2000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∈</m:t>
                      </m:r>
                      <m:r>
                        <a:rPr lang="es-PE" sz="2000" b="1" i="1">
                          <a:solidFill>
                            <a:srgbClr val="24406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ℝ</m:t>
                      </m:r>
                    </m:oMath>
                  </m:oMathPara>
                </a14:m>
                <a:endParaRPr lang="es-PE" sz="16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6" name="5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407" y="2118806"/>
                <a:ext cx="4953000" cy="97000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984" t="-1887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7 Rectángulo"/>
              <p:cNvSpPr/>
              <p:nvPr/>
            </p:nvSpPr>
            <p:spPr>
              <a:xfrm>
                <a:off x="257407" y="3590767"/>
                <a:ext cx="4953000" cy="97000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PE" b="1" dirty="0">
                    <a:solidFill>
                      <a:srgbClr val="365F91"/>
                    </a:solidFill>
                    <a:latin typeface="Cambria"/>
                    <a:ea typeface="Times New Roman"/>
                    <a:cs typeface="Times New Roman"/>
                  </a:rPr>
                  <a:t>DEFINICIÓN POSITIVA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PE" sz="2000" b="1" i="1">
                              <a:solidFill>
                                <a:srgbClr val="244061"/>
                              </a:solidFill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s-PE" sz="2000" b="1" i="1">
                              <a:solidFill>
                                <a:srgbClr val="24406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s-PE" sz="2000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es-PE" sz="2000" b="1" i="1">
                          <a:solidFill>
                            <a:srgbClr val="24406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𝟎</m:t>
                      </m:r>
                      <m:r>
                        <a:rPr lang="es-PE" sz="2000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⟺</m:t>
                      </m:r>
                      <m:r>
                        <a:rPr lang="es-PE" sz="2000" b="1" i="1">
                          <a:solidFill>
                            <a:srgbClr val="24406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𝒙</m:t>
                      </m:r>
                      <m:r>
                        <a:rPr lang="es-PE" sz="2000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es-PE" sz="2000" b="1" i="1">
                          <a:solidFill>
                            <a:srgbClr val="24406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𝟎</m:t>
                      </m:r>
                    </m:oMath>
                  </m:oMathPara>
                </a14:m>
                <a:endParaRPr lang="es-PE" sz="16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8" name="7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407" y="3590767"/>
                <a:ext cx="4953000" cy="97000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984" t="-1887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10 Rectángulo"/>
              <p:cNvSpPr/>
              <p:nvPr/>
            </p:nvSpPr>
            <p:spPr>
              <a:xfrm>
                <a:off x="257407" y="5101682"/>
                <a:ext cx="4953000" cy="89922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PE" sz="1600" b="1" dirty="0">
                    <a:solidFill>
                      <a:srgbClr val="365F91"/>
                    </a:solidFill>
                    <a:latin typeface="Cambria"/>
                    <a:ea typeface="Times New Roman"/>
                    <a:cs typeface="Times New Roman"/>
                  </a:rPr>
                  <a:t>PROPIEDAD MULTIPLICATIVA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PE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s-PE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𝒙𝒚</m:t>
                          </m:r>
                        </m:e>
                      </m:d>
                      <m:r>
                        <a:rPr lang="es-PE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PE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s-PE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s-PE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s-PE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𝒚</m:t>
                          </m:r>
                        </m:e>
                      </m:d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; </m:t>
                      </m:r>
                      <m:r>
                        <a:rPr lang="es-PE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∀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 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𝒙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,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𝒚</m:t>
                      </m:r>
                      <m:r>
                        <a:rPr lang="es-PE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∈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ℝ</m:t>
                      </m:r>
                    </m:oMath>
                  </m:oMathPara>
                </a14:m>
                <a:endParaRPr lang="es-PE" sz="14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1" name="10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407" y="5101682"/>
                <a:ext cx="4953000" cy="899221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615" t="-680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11 Rectángulo"/>
              <p:cNvSpPr/>
              <p:nvPr/>
            </p:nvSpPr>
            <p:spPr>
              <a:xfrm>
                <a:off x="4617535" y="2469996"/>
                <a:ext cx="4953000" cy="369915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P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PE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PE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s-PE" i="1">
                              <a:latin typeface="Cambria Math"/>
                            </a:rPr>
                            <m:t>−2</m:t>
                          </m:r>
                          <m:r>
                            <a:rPr lang="es-PE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s-PE" i="1">
                          <a:latin typeface="Cambria Math"/>
                        </a:rPr>
                        <m:t>≥0; ∀ </m:t>
                      </m:r>
                      <m:r>
                        <a:rPr lang="es-PE" i="1">
                          <a:latin typeface="Cambria Math"/>
                        </a:rPr>
                        <m:t>𝑥</m:t>
                      </m:r>
                      <m:r>
                        <a:rPr lang="es-PE" i="1">
                          <a:latin typeface="Cambria Math"/>
                        </a:rPr>
                        <m:t>∈</m:t>
                      </m:r>
                      <m:r>
                        <a:rPr lang="es-PE" i="1">
                          <a:latin typeface="Cambria Math"/>
                        </a:rPr>
                        <m:t>ℝ</m:t>
                      </m:r>
                    </m:oMath>
                  </m:oMathPara>
                </a14:m>
                <a:endParaRPr lang="es-PE" dirty="0" smtClean="0"/>
              </a:p>
              <a:p>
                <a:endParaRPr lang="es-PE" dirty="0"/>
              </a:p>
              <a:p>
                <a:endParaRPr lang="es-PE" dirty="0" smtClean="0"/>
              </a:p>
              <a:p>
                <a:endParaRPr lang="es-PE" dirty="0" smtClean="0"/>
              </a:p>
              <a:p>
                <a:endParaRPr lang="es-PE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PE" i="1">
                              <a:latin typeface="Cambria Math"/>
                            </a:rPr>
                            <m:t>𝑥</m:t>
                          </m:r>
                          <m:r>
                            <a:rPr lang="es-PE" i="1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s-PE" i="1">
                          <a:latin typeface="Cambria Math"/>
                        </a:rPr>
                        <m:t>=0⟺</m:t>
                      </m:r>
                      <m:r>
                        <a:rPr lang="es-PE" i="1">
                          <a:latin typeface="Cambria Math"/>
                        </a:rPr>
                        <m:t>𝑥</m:t>
                      </m:r>
                      <m:r>
                        <a:rPr lang="es-PE" i="1">
                          <a:latin typeface="Cambria Math"/>
                        </a:rPr>
                        <m:t>−2=0⟺</m:t>
                      </m:r>
                      <m:r>
                        <a:rPr lang="es-PE" i="1">
                          <a:latin typeface="Cambria Math"/>
                        </a:rPr>
                        <m:t>𝑥</m:t>
                      </m:r>
                      <m:r>
                        <a:rPr lang="es-PE" i="1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s-PE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PE" i="1">
                              <a:latin typeface="Cambria Math"/>
                            </a:rPr>
                            <m:t>2</m:t>
                          </m:r>
                          <m:r>
                            <a:rPr lang="es-PE" i="1">
                              <a:latin typeface="Cambria Math"/>
                            </a:rPr>
                            <m:t>𝑥</m:t>
                          </m:r>
                          <m:r>
                            <a:rPr lang="es-PE" i="1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s-PE" i="1">
                          <a:latin typeface="Cambria Math"/>
                        </a:rPr>
                        <m:t>=0⟺2</m:t>
                      </m:r>
                      <m:r>
                        <a:rPr lang="es-PE" i="1">
                          <a:latin typeface="Cambria Math"/>
                        </a:rPr>
                        <m:t>𝑥</m:t>
                      </m:r>
                      <m:r>
                        <a:rPr lang="es-PE" i="1">
                          <a:latin typeface="Cambria Math"/>
                        </a:rPr>
                        <m:t>−5=0⟺</m:t>
                      </m:r>
                      <m:r>
                        <a:rPr lang="es-PE" i="1">
                          <a:latin typeface="Cambria Math"/>
                        </a:rPr>
                        <m:t>𝑥</m:t>
                      </m:r>
                      <m:r>
                        <a:rPr lang="es-PE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s-PE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PE" dirty="0" smtClean="0"/>
              </a:p>
              <a:p>
                <a:endParaRPr lang="es-PE" dirty="0" smtClean="0"/>
              </a:p>
              <a:p>
                <a:endParaRPr lang="es-PE" dirty="0" smtClean="0"/>
              </a:p>
              <a:p>
                <a:endParaRPr lang="es-PE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PE" i="1">
                              <a:latin typeface="Cambria Math"/>
                            </a:rPr>
                            <m:t>2</m:t>
                          </m:r>
                          <m:r>
                            <a:rPr lang="es-PE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s-PE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PE" i="1">
                              <a:latin typeface="Cambria Math"/>
                            </a:rPr>
                            <m:t>2</m:t>
                          </m:r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PE" i="1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s-PE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PE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s-PE" i="1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d>
                            <m:d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PE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s-PE" i="1">
                                  <a:latin typeface="Cambria Math"/>
                                </a:rPr>
                                <m:t>−6</m:t>
                              </m:r>
                            </m:e>
                          </m:d>
                        </m:e>
                      </m:d>
                      <m:r>
                        <a:rPr lang="es-PE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PE" i="1">
                              <a:latin typeface="Cambria Math"/>
                            </a:rPr>
                            <m:t>𝑥</m:t>
                          </m:r>
                          <m:r>
                            <a:rPr lang="es-PE" i="1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PE" i="1">
                              <a:latin typeface="Cambria Math"/>
                            </a:rPr>
                            <m:t>𝑥</m:t>
                          </m:r>
                          <m:r>
                            <a:rPr lang="es-PE" i="1">
                              <a:latin typeface="Cambria Math"/>
                            </a:rPr>
                            <m:t>−6</m:t>
                          </m:r>
                        </m:e>
                      </m:d>
                    </m:oMath>
                  </m:oMathPara>
                </a14:m>
                <a:endParaRPr lang="es-PE" dirty="0"/>
              </a:p>
            </p:txBody>
          </p:sp>
        </mc:Choice>
        <mc:Fallback xmlns="">
          <p:sp>
            <p:nvSpPr>
              <p:cNvPr id="12" name="1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535" y="2469996"/>
                <a:ext cx="4953000" cy="3699154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12 Flecha derecha"/>
          <p:cNvSpPr/>
          <p:nvPr/>
        </p:nvSpPr>
        <p:spPr>
          <a:xfrm>
            <a:off x="4078559" y="2439329"/>
            <a:ext cx="1059365" cy="328961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13 Flecha derecha"/>
          <p:cNvSpPr/>
          <p:nvPr/>
        </p:nvSpPr>
        <p:spPr>
          <a:xfrm>
            <a:off x="4078558" y="4075771"/>
            <a:ext cx="1059365" cy="328961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5" name="14 Flecha derecha"/>
          <p:cNvSpPr/>
          <p:nvPr/>
        </p:nvSpPr>
        <p:spPr>
          <a:xfrm>
            <a:off x="4078557" y="5551292"/>
            <a:ext cx="1059365" cy="328961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0" name="9 Imagen" descr="Descripción: UTP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564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PROPIEDADES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Rectángulo"/>
              <p:cNvSpPr/>
              <p:nvPr/>
            </p:nvSpPr>
            <p:spPr>
              <a:xfrm>
                <a:off x="246256" y="2262113"/>
                <a:ext cx="4953000" cy="209801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PE" sz="1600" b="1" dirty="0">
                    <a:solidFill>
                      <a:srgbClr val="365F91"/>
                    </a:solidFill>
                    <a:latin typeface="Cambria"/>
                    <a:ea typeface="Times New Roman"/>
                    <a:cs typeface="Times New Roman"/>
                  </a:rPr>
                  <a:t>DESIGUALDAD TRIANGULAR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PE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s-PE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  <m:r>
                            <a:rPr lang="es-PE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+</m:t>
                          </m:r>
                          <m:r>
                            <a:rPr lang="es-PE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𝒚</m:t>
                          </m:r>
                        </m:e>
                      </m:d>
                      <m:r>
                        <a:rPr lang="es-PE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≤</m:t>
                      </m:r>
                      <m:d>
                        <m:dPr>
                          <m:begChr m:val="|"/>
                          <m:endChr m:val="|"/>
                          <m:ctrlPr>
                            <a:rPr lang="es-PE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s-PE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s-PE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s-PE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s-PE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𝒚</m:t>
                          </m:r>
                        </m:e>
                      </m:d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;</m:t>
                      </m:r>
                      <m:r>
                        <a:rPr lang="es-PE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 ∀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 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𝒙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,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𝒚</m:t>
                      </m:r>
                      <m:r>
                        <a:rPr lang="es-PE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∈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ℝ</m:t>
                      </m:r>
                    </m:oMath>
                  </m:oMathPara>
                </a14:m>
                <a:endParaRPr lang="es-PE" sz="1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s-PE" sz="1400" dirty="0">
                    <a:effectLst/>
                    <a:latin typeface="Calibri"/>
                    <a:ea typeface="Calibri"/>
                    <a:cs typeface="Times New Roman"/>
                  </a:rPr>
                  <a:t>Se deduce: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PE" sz="16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s-PE" sz="16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  <m:r>
                            <a:rPr lang="es-PE" sz="16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+</m:t>
                          </m:r>
                          <m:r>
                            <a:rPr lang="es-PE" sz="16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𝒚</m:t>
                          </m:r>
                        </m:e>
                      </m:d>
                      <m:r>
                        <a:rPr lang="es-PE" sz="16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PE" sz="16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s-PE" sz="16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s-PE" sz="16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s-PE" sz="16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s-PE" sz="16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𝒚</m:t>
                          </m:r>
                        </m:e>
                      </m:d>
                      <m:r>
                        <a:rPr lang="es-PE" sz="16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; </m:t>
                      </m:r>
                      <m:r>
                        <a:rPr lang="es-PE" sz="16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𝑺𝒊</m:t>
                      </m:r>
                      <m:r>
                        <a:rPr lang="es-PE" sz="16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 </m:t>
                      </m:r>
                      <m:r>
                        <a:rPr lang="es-PE" sz="16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𝒙𝒚</m:t>
                      </m:r>
                      <m:r>
                        <a:rPr lang="es-PE" sz="16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&gt;</m:t>
                      </m:r>
                      <m:r>
                        <a:rPr lang="es-PE" sz="16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𝟎</m:t>
                      </m:r>
                    </m:oMath>
                  </m:oMathPara>
                </a14:m>
                <a:endParaRPr lang="es-PE" sz="1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PE" sz="16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s-PE" sz="16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  <m:r>
                            <a:rPr lang="es-PE" sz="16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+</m:t>
                          </m:r>
                          <m:r>
                            <a:rPr lang="es-PE" sz="16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𝒚</m:t>
                          </m:r>
                        </m:e>
                      </m:d>
                      <m:r>
                        <a:rPr lang="es-PE" sz="16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&lt;</m:t>
                      </m:r>
                      <m:d>
                        <m:dPr>
                          <m:begChr m:val="|"/>
                          <m:endChr m:val="|"/>
                          <m:ctrlPr>
                            <a:rPr lang="es-PE" sz="16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s-PE" sz="16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s-PE" sz="16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s-PE" sz="16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s-PE" sz="16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𝒚</m:t>
                          </m:r>
                        </m:e>
                      </m:d>
                      <m:r>
                        <a:rPr lang="es-PE" sz="16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; </m:t>
                      </m:r>
                      <m:r>
                        <a:rPr lang="es-PE" sz="16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𝑺𝒊</m:t>
                      </m:r>
                      <m:r>
                        <a:rPr lang="es-PE" sz="16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 </m:t>
                      </m:r>
                      <m:r>
                        <a:rPr lang="es-PE" sz="16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𝒙𝒚</m:t>
                      </m:r>
                      <m:r>
                        <a:rPr lang="es-PE" sz="16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&lt;</m:t>
                      </m:r>
                      <m:r>
                        <a:rPr lang="es-PE" sz="16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𝟎</m:t>
                      </m:r>
                    </m:oMath>
                  </m:oMathPara>
                </a14:m>
                <a:endParaRPr lang="es-PE" sz="14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6" name="5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56" y="2262113"/>
                <a:ext cx="4953000" cy="2098010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615" t="-291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7 Rectángulo"/>
              <p:cNvSpPr/>
              <p:nvPr/>
            </p:nvSpPr>
            <p:spPr>
              <a:xfrm>
                <a:off x="246256" y="4844888"/>
                <a:ext cx="4953000" cy="98193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PE" sz="1600" b="1" dirty="0">
                    <a:solidFill>
                      <a:srgbClr val="365F91"/>
                    </a:solidFill>
                    <a:latin typeface="Cambria"/>
                    <a:ea typeface="Times New Roman"/>
                    <a:cs typeface="Times New Roman"/>
                  </a:rPr>
                  <a:t>RAIZ </a:t>
                </a:r>
                <a:r>
                  <a:rPr lang="es-PE" sz="1600" b="1" dirty="0" smtClean="0">
                    <a:solidFill>
                      <a:srgbClr val="365F91"/>
                    </a:solidFill>
                    <a:latin typeface="Cambria"/>
                    <a:ea typeface="Times New Roman"/>
                    <a:cs typeface="Times New Roman"/>
                  </a:rPr>
                  <a:t>CUADRADA </a:t>
                </a:r>
                <a:r>
                  <a:rPr lang="es-PE" sz="1600" b="1" dirty="0" smtClean="0">
                    <a:solidFill>
                      <a:srgbClr val="365F91"/>
                    </a:solidFill>
                    <a:latin typeface="Cambria"/>
                    <a:ea typeface="Times New Roman"/>
                    <a:cs typeface="Times New Roman"/>
                  </a:rPr>
                  <a:t>DE “X” ELEVADA AL CUADRADO</a:t>
                </a:r>
                <a:endParaRPr lang="es-PE" sz="1600" b="1" dirty="0">
                  <a:solidFill>
                    <a:srgbClr val="365F91"/>
                  </a:solidFill>
                  <a:latin typeface="Cambria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s-PE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radPr>
                        <m:deg>
                          <m:r>
                            <a:rPr lang="es-PE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deg>
                        <m:e>
                          <m:sSup>
                            <m:sSupPr>
                              <m:ctrlPr>
                                <a:rPr lang="es-PE" b="1" i="1">
                                  <a:effectLst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es-PE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PE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es-PE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PE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s-PE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; </m:t>
                      </m:r>
                      <m:r>
                        <a:rPr lang="es-PE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∀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 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𝒙</m:t>
                      </m:r>
                      <m:r>
                        <a:rPr lang="es-PE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∈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ℝ</m:t>
                      </m:r>
                    </m:oMath>
                  </m:oMathPara>
                </a14:m>
                <a:endParaRPr lang="es-PE" sz="14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8" name="7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56" y="4844888"/>
                <a:ext cx="4953000" cy="981935"/>
              </a:xfrm>
              <a:prstGeom prst="rect">
                <a:avLst/>
              </a:prstGeom>
              <a:blipFill rotWithShape="0">
                <a:blip r:embed="rId3"/>
                <a:stretch>
                  <a:fillRect l="-615" t="-621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8 Rectángulo"/>
              <p:cNvSpPr/>
              <p:nvPr/>
            </p:nvSpPr>
            <p:spPr>
              <a:xfrm>
                <a:off x="4807101" y="3121723"/>
                <a:ext cx="4953000" cy="270510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PE" i="1">
                              <a:latin typeface="Cambria Math"/>
                            </a:rPr>
                            <m:t>5−3</m:t>
                          </m:r>
                        </m:e>
                      </m:d>
                      <m:r>
                        <a:rPr lang="es-PE" i="1">
                          <a:latin typeface="Cambria Math"/>
                        </a:rPr>
                        <m:t>&lt;</m:t>
                      </m:r>
                      <m:d>
                        <m:dPr>
                          <m:begChr m:val="|"/>
                          <m:endChr m:val="|"/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PE" i="1"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es-PE" i="1">
                          <a:latin typeface="Cambria Math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PE" i="1">
                              <a:latin typeface="Cambria Math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s-PE" dirty="0" smtClean="0"/>
              </a:p>
              <a:p>
                <a:endParaRPr lang="es-PE" dirty="0"/>
              </a:p>
              <a:p>
                <a:endParaRPr lang="es-PE" dirty="0" smtClean="0"/>
              </a:p>
              <a:p>
                <a:endParaRPr lang="es-PE" dirty="0" smtClean="0"/>
              </a:p>
              <a:p>
                <a:endParaRPr lang="es-PE" dirty="0"/>
              </a:p>
              <a:p>
                <a:endParaRPr lang="es-PE" dirty="0" smtClean="0"/>
              </a:p>
              <a:p>
                <a:endParaRPr lang="es-PE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s-PE" i="1">
                              <a:latin typeface="Cambria Math"/>
                            </a:rPr>
                            <m:t>2</m:t>
                          </m:r>
                        </m:deg>
                        <m:e>
                          <m:sSup>
                            <m:sSup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PE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PE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s-PE" i="1">
                                      <a:latin typeface="Cambria Math"/>
                                    </a:rPr>
                                    <m:t>−5</m:t>
                                  </m:r>
                                </m:e>
                              </m:d>
                            </m:e>
                            <m:sup>
                              <m:r>
                                <a:rPr lang="es-PE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s-PE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PE" i="1">
                              <a:latin typeface="Cambria Math"/>
                            </a:rPr>
                            <m:t>𝑥</m:t>
                          </m:r>
                          <m:r>
                            <a:rPr lang="es-PE" i="1">
                              <a:latin typeface="Cambria Math"/>
                            </a:rPr>
                            <m:t>−5</m:t>
                          </m:r>
                        </m:e>
                      </m:d>
                    </m:oMath>
                  </m:oMathPara>
                </a14:m>
                <a:endParaRPr lang="es-PE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s-PE" i="1">
                              <a:latin typeface="Cambria Math"/>
                            </a:rPr>
                            <m:t>2</m:t>
                          </m:r>
                        </m:deg>
                        <m:e>
                          <m:sSup>
                            <m:sSup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PE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PE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s-PE" i="1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s-PE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s-PE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PE" i="1">
                              <a:latin typeface="Cambria Math"/>
                            </a:rPr>
                            <m:t>𝑥</m:t>
                          </m:r>
                          <m:r>
                            <a:rPr lang="es-PE" i="1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s-PE" dirty="0"/>
              </a:p>
            </p:txBody>
          </p:sp>
        </mc:Choice>
        <mc:Fallback xmlns="">
          <p:sp>
            <p:nvSpPr>
              <p:cNvPr id="9" name="8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7101" y="3121723"/>
                <a:ext cx="4953000" cy="270510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9 Flecha derecha"/>
          <p:cNvSpPr/>
          <p:nvPr/>
        </p:nvSpPr>
        <p:spPr>
          <a:xfrm>
            <a:off x="4807101" y="3146637"/>
            <a:ext cx="1059365" cy="328961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10 Flecha derecha"/>
          <p:cNvSpPr/>
          <p:nvPr/>
        </p:nvSpPr>
        <p:spPr>
          <a:xfrm>
            <a:off x="4807101" y="5171374"/>
            <a:ext cx="1059365" cy="328961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2" name="11 Imagen" descr="Descripción: UT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564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PROPIEDADES</a:t>
            </a:r>
            <a:endParaRPr lang="es-P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Rectángulo"/>
              <p:cNvSpPr/>
              <p:nvPr/>
            </p:nvSpPr>
            <p:spPr>
              <a:xfrm>
                <a:off x="246256" y="1903768"/>
                <a:ext cx="4953000" cy="89922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PE" sz="1600" b="1" dirty="0">
                    <a:solidFill>
                      <a:srgbClr val="365F91"/>
                    </a:solidFill>
                    <a:latin typeface="Cambria"/>
                    <a:ea typeface="Times New Roman"/>
                    <a:cs typeface="Times New Roman"/>
                  </a:rPr>
                  <a:t>SUCESIÓN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d>
                        <m:dPr>
                          <m:begChr m:val="|"/>
                          <m:endChr m:val="|"/>
                          <m:ctrlPr>
                            <a:rPr lang="es-PE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s-PE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s-PE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≤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𝒙</m:t>
                      </m:r>
                      <m:r>
                        <a:rPr lang="es-PE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≤</m:t>
                      </m:r>
                      <m:d>
                        <m:dPr>
                          <m:begChr m:val="|"/>
                          <m:endChr m:val="|"/>
                          <m:ctrlPr>
                            <a:rPr lang="es-PE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s-PE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; </m:t>
                      </m:r>
                      <m:r>
                        <a:rPr lang="es-PE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∀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 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𝒙</m:t>
                      </m:r>
                      <m:r>
                        <a:rPr lang="es-PE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∈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ℝ</m:t>
                      </m:r>
                    </m:oMath>
                  </m:oMathPara>
                </a14:m>
                <a:endParaRPr lang="es-PE" sz="14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4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56" y="1903768"/>
                <a:ext cx="4953000" cy="899221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615" t="-676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6 Rectángulo"/>
              <p:cNvSpPr/>
              <p:nvPr/>
            </p:nvSpPr>
            <p:spPr>
              <a:xfrm>
                <a:off x="246256" y="2990545"/>
                <a:ext cx="4953000" cy="89922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PE" sz="1600" b="1" dirty="0" smtClean="0">
                    <a:solidFill>
                      <a:srgbClr val="365F91"/>
                    </a:solidFill>
                    <a:latin typeface="Cambria"/>
                    <a:ea typeface="Times New Roman"/>
                    <a:cs typeface="Times New Roman"/>
                  </a:rPr>
                  <a:t>SIMETRÍA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PE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s-PE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s-PE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PE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s-PE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−</m:t>
                          </m:r>
                          <m:r>
                            <a:rPr lang="es-PE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; </m:t>
                      </m:r>
                      <m:r>
                        <a:rPr lang="es-PE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∀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 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𝒙</m:t>
                      </m:r>
                      <m:r>
                        <a:rPr lang="es-PE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∈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ℝ</m:t>
                      </m:r>
                    </m:oMath>
                  </m:oMathPara>
                </a14:m>
                <a:endParaRPr lang="es-PE" sz="14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7" name="6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56" y="2990545"/>
                <a:ext cx="4953000" cy="89922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615" t="-680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8 Rectángulo"/>
              <p:cNvSpPr/>
              <p:nvPr/>
            </p:nvSpPr>
            <p:spPr>
              <a:xfrm>
                <a:off x="246256" y="4111303"/>
                <a:ext cx="4953000" cy="128939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PE" sz="1600" b="1" dirty="0">
                    <a:solidFill>
                      <a:srgbClr val="365F91"/>
                    </a:solidFill>
                    <a:latin typeface="Cambria"/>
                    <a:ea typeface="Times New Roman"/>
                    <a:cs typeface="Times New Roman"/>
                  </a:rPr>
                  <a:t>PRESERVACIÓN DE LA DIVISIÓN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PE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PE" b="1" i="1">
                                  <a:effectLst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a:rPr lang="es-PE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PE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</m:den>
                          </m:f>
                        </m:e>
                      </m:d>
                      <m:r>
                        <a:rPr lang="es-PE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s-PE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s-PE" b="1" i="1">
                                  <a:effectLst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</m:ctrlPr>
                            </m:dPr>
                            <m:e>
                              <m:r>
                                <a:rPr lang="es-PE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s-PE" b="1" i="1">
                                  <a:effectLst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</m:ctrlPr>
                            </m:dPr>
                            <m:e>
                              <m:r>
                                <a:rPr lang="es-PE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</m:e>
                          </m:d>
                        </m:den>
                      </m:f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; </m:t>
                      </m:r>
                      <m:r>
                        <a:rPr lang="es-PE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∀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 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𝒙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,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𝒚</m:t>
                      </m:r>
                      <m:r>
                        <a:rPr lang="es-PE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∈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ℝ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, 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𝒚</m:t>
                      </m:r>
                      <m:r>
                        <a:rPr lang="es-PE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≠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𝟎</m:t>
                      </m:r>
                    </m:oMath>
                  </m:oMathPara>
                </a14:m>
                <a:endParaRPr lang="es-PE" sz="14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9" name="8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56" y="4111303"/>
                <a:ext cx="4953000" cy="128939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615" t="-472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10 Rectángulo"/>
              <p:cNvSpPr/>
              <p:nvPr/>
            </p:nvSpPr>
            <p:spPr>
              <a:xfrm>
                <a:off x="246256" y="5516234"/>
                <a:ext cx="4953000" cy="94019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PE" sz="1600" b="1" dirty="0">
                    <a:solidFill>
                      <a:srgbClr val="365F91"/>
                    </a:solidFill>
                    <a:latin typeface="Cambria"/>
                    <a:ea typeface="Times New Roman"/>
                    <a:cs typeface="Times New Roman"/>
                  </a:rPr>
                  <a:t>PROPIEDAD ADICIONAL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PE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PE" b="1" i="1">
                                  <a:effectLst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es-PE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PE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r>
                        <a:rPr lang="es-PE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s-PE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s-PE" b="1" i="1">
                                  <a:effectLst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</m:ctrlPr>
                            </m:dPr>
                            <m:e>
                              <m:r>
                                <a:rPr lang="es-PE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s-PE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s-PE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s-PE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s-PE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s-PE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; </m:t>
                      </m:r>
                      <m:r>
                        <a:rPr lang="es-PE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∀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 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𝒙</m:t>
                      </m:r>
                      <m:r>
                        <a:rPr lang="es-PE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∈</m:t>
                      </m:r>
                      <m:r>
                        <a:rPr lang="es-PE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ℝ</m:t>
                      </m:r>
                    </m:oMath>
                  </m:oMathPara>
                </a14:m>
                <a:endParaRPr lang="es-PE" sz="14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1" name="10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56" y="5516234"/>
                <a:ext cx="4953000" cy="940194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615" t="-649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11 Rectángulo"/>
              <p:cNvSpPr/>
              <p:nvPr/>
            </p:nvSpPr>
            <p:spPr>
              <a:xfrm>
                <a:off x="5698268" y="2456139"/>
                <a:ext cx="4017227" cy="40789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>
                          <a:latin typeface="Cambria Math"/>
                        </a:rPr>
                        <m:t>−</m:t>
                      </m:r>
                      <m:d>
                        <m:dPr>
                          <m:begChr m:val="|"/>
                          <m:endChr m:val="|"/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PE" i="1"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es-PE" i="1">
                          <a:latin typeface="Cambria Math"/>
                        </a:rPr>
                        <m:t>≤5≤</m:t>
                      </m:r>
                      <m:d>
                        <m:dPr>
                          <m:begChr m:val="|"/>
                          <m:endChr m:val="|"/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PE" i="1">
                              <a:latin typeface="Cambria Math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es-PE" dirty="0" smtClean="0"/>
              </a:p>
              <a:p>
                <a:endParaRPr lang="es-PE" dirty="0" smtClean="0"/>
              </a:p>
              <a:p>
                <a:endParaRPr lang="es-PE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PE" i="1"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es-PE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PE" i="1">
                              <a:latin typeface="Cambria Math"/>
                            </a:rPr>
                            <m:t>−5</m:t>
                          </m:r>
                        </m:e>
                      </m:d>
                    </m:oMath>
                  </m:oMathPara>
                </a14:m>
                <a:endParaRPr lang="es-PE" dirty="0" smtClean="0"/>
              </a:p>
              <a:p>
                <a:endParaRPr lang="es-PE" dirty="0" smtClean="0"/>
              </a:p>
              <a:p>
                <a:endParaRPr lang="es-PE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PE" i="1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s-PE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s-PE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PE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PE" i="1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s-PE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PE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s-PE" i="1">
                                  <a:latin typeface="Cambria Math"/>
                                </a:rPr>
                                <m:t>−3</m:t>
                              </m:r>
                            </m:num>
                            <m:den>
                              <m:r>
                                <a:rPr lang="es-PE" i="1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r>
                        <a:rPr lang="es-PE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PE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s-PE" i="1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PE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s-PE" dirty="0" smtClean="0"/>
              </a:p>
              <a:p>
                <a:endParaRPr lang="es-PE" dirty="0"/>
              </a:p>
              <a:p>
                <a:endParaRPr lang="es-PE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PE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PE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s-PE" i="1">
                                      <a:latin typeface="Cambria Math"/>
                                    </a:rPr>
                                    <m:t>−5</m:t>
                                  </m:r>
                                </m:e>
                              </m:d>
                            </m:e>
                            <m:sup>
                              <m:r>
                                <a:rPr lang="es-PE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s-PE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PE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s-PE" i="1"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s-PE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s-PE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PE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s-PE" i="1"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s-PE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PE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PE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PE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s-PE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s-PE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PE" dirty="0"/>
              </a:p>
            </p:txBody>
          </p:sp>
        </mc:Choice>
        <mc:Fallback xmlns="">
          <p:sp>
            <p:nvSpPr>
              <p:cNvPr id="12" name="1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268" y="2456139"/>
                <a:ext cx="4017227" cy="4078937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12 Flecha derecha"/>
          <p:cNvSpPr/>
          <p:nvPr/>
        </p:nvSpPr>
        <p:spPr>
          <a:xfrm>
            <a:off x="4807101" y="2500743"/>
            <a:ext cx="1059365" cy="328961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13 Flecha derecha"/>
          <p:cNvSpPr/>
          <p:nvPr/>
        </p:nvSpPr>
        <p:spPr>
          <a:xfrm>
            <a:off x="4807100" y="3426298"/>
            <a:ext cx="1059365" cy="328961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5" name="14 Flecha derecha"/>
          <p:cNvSpPr/>
          <p:nvPr/>
        </p:nvSpPr>
        <p:spPr>
          <a:xfrm>
            <a:off x="4807101" y="4748881"/>
            <a:ext cx="1059365" cy="328961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6" name="15 Flecha derecha"/>
          <p:cNvSpPr/>
          <p:nvPr/>
        </p:nvSpPr>
        <p:spPr>
          <a:xfrm>
            <a:off x="4807101" y="5821850"/>
            <a:ext cx="1059365" cy="328961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7" name="16 Imagen" descr="Descripción: UTP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4014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Personalizado 20">
      <a:dk1>
        <a:sysClr val="windowText" lastClr="000000"/>
      </a:dk1>
      <a:lt1>
        <a:srgbClr val="DBE5F1"/>
      </a:lt1>
      <a:dk2>
        <a:srgbClr val="1F497D"/>
      </a:dk2>
      <a:lt2>
        <a:srgbClr val="E7EDF5"/>
      </a:lt2>
      <a:accent1>
        <a:srgbClr val="3D6AA1"/>
      </a:accent1>
      <a:accent2>
        <a:srgbClr val="C0504D"/>
      </a:accent2>
      <a:accent3>
        <a:srgbClr val="9BBB59"/>
      </a:accent3>
      <a:accent4>
        <a:srgbClr val="B2A2C7"/>
      </a:accent4>
      <a:accent5>
        <a:srgbClr val="92CDDC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 de onda.thmx</Template>
  <TotalTime>1838</TotalTime>
  <Words>285</Words>
  <Application>Microsoft Office PowerPoint</Application>
  <PresentationFormat>A4 (210 x 297 mm)</PresentationFormat>
  <Paragraphs>124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4" baseType="lpstr">
      <vt:lpstr>Arial</vt:lpstr>
      <vt:lpstr>Calibri</vt:lpstr>
      <vt:lpstr>Cambria</vt:lpstr>
      <vt:lpstr>Cambria Math</vt:lpstr>
      <vt:lpstr>Candara</vt:lpstr>
      <vt:lpstr>Lucida Calligraphy</vt:lpstr>
      <vt:lpstr>Symbol</vt:lpstr>
      <vt:lpstr>Times New Roman</vt:lpstr>
      <vt:lpstr>Trebuchet MS</vt:lpstr>
      <vt:lpstr>Waveform</vt:lpstr>
      <vt:lpstr>Presentación de PowerPoint</vt:lpstr>
      <vt:lpstr>MATEMÁTICA BÁSICA I</vt:lpstr>
      <vt:lpstr>LOGRO DE LA SESIÓN</vt:lpstr>
      <vt:lpstr>    ESQUEMA DE LA UNIDAD</vt:lpstr>
      <vt:lpstr>EL VALOR ABSOLUTO </vt:lpstr>
      <vt:lpstr>INTERPRETACION GEOMETRICA DEL VALOR ABSOLUTO</vt:lpstr>
      <vt:lpstr>PROPIEDADES</vt:lpstr>
      <vt:lpstr>PROPIEDADES</vt:lpstr>
      <vt:lpstr>PROPIEDADES</vt:lpstr>
      <vt:lpstr>TEOREMAS</vt:lpstr>
      <vt:lpstr>EJERCICIOS EXPLICATIVOS</vt:lpstr>
      <vt:lpstr>¡Ahora todos a practicar!</vt:lpstr>
      <vt:lpstr>¡¡¡EJERCICIO RETO!!!</vt:lpstr>
      <vt:lpstr>¡Muchas gracias!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DEL CURSO</dc:title>
  <dc:creator>Marlene Mendoza</dc:creator>
  <cp:lastModifiedBy>Mónica Elizabeth Carrera Guerrero</cp:lastModifiedBy>
  <cp:revision>107</cp:revision>
  <dcterms:created xsi:type="dcterms:W3CDTF">2013-06-02T21:11:54Z</dcterms:created>
  <dcterms:modified xsi:type="dcterms:W3CDTF">2017-02-27T18:46:14Z</dcterms:modified>
</cp:coreProperties>
</file>