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11" r:id="rId2"/>
    <p:sldId id="256" r:id="rId3"/>
    <p:sldId id="307" r:id="rId4"/>
    <p:sldId id="295" r:id="rId5"/>
    <p:sldId id="313" r:id="rId6"/>
    <p:sldId id="314" r:id="rId7"/>
    <p:sldId id="304" r:id="rId8"/>
    <p:sldId id="316" r:id="rId9"/>
    <p:sldId id="318" r:id="rId10"/>
    <p:sldId id="317" r:id="rId11"/>
    <p:sldId id="325" r:id="rId12"/>
    <p:sldId id="319" r:id="rId13"/>
    <p:sldId id="305" r:id="rId14"/>
    <p:sldId id="321" r:id="rId15"/>
    <p:sldId id="326" r:id="rId16"/>
    <p:sldId id="322" r:id="rId17"/>
    <p:sldId id="323" r:id="rId18"/>
    <p:sldId id="324" r:id="rId19"/>
    <p:sldId id="309" r:id="rId20"/>
    <p:sldId id="327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3CDDB"/>
    <a:srgbClr val="C26AD4"/>
    <a:srgbClr val="E7C4EE"/>
    <a:srgbClr val="A3E7F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94280" autoAdjust="0"/>
  </p:normalViewPr>
  <p:slideViewPr>
    <p:cSldViewPr snapToGrid="0" snapToObjects="1">
      <p:cViewPr varScale="1">
        <p:scale>
          <a:sx n="88" d="100"/>
          <a:sy n="88" d="100"/>
        </p:scale>
        <p:origin x="13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A84F-E82B-4C22-9A1E-81186E6B7988}" type="datetimeFigureOut">
              <a:rPr lang="es-PE" smtClean="0"/>
              <a:t>16/02/2017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9A06-123F-436C-B296-993F5FFD4D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46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79A06-123F-436C-B296-993F5FFD4DDB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52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79A06-123F-436C-B296-993F5FFD4DDB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70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6693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-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385"/>
            <a:ext cx="9144000" cy="56053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1033" y="848931"/>
            <a:ext cx="81799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USAMOS INTERVALOS CUANDO</a:t>
            </a:r>
          </a:p>
          <a:p>
            <a:pPr algn="ctr"/>
            <a:r>
              <a:rPr lang="es-PE" sz="2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QUIERES SABER TU PESO DE ACUERDO AL TAMAÑO</a:t>
            </a:r>
          </a:p>
        </p:txBody>
      </p:sp>
    </p:spTree>
    <p:extLst>
      <p:ext uri="{BB962C8B-B14F-4D97-AF65-F5344CB8AC3E}">
        <p14:creationId xmlns:p14="http://schemas.microsoft.com/office/powerpoint/2010/main" val="39842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/>
          </a:bodyPr>
          <a:lstStyle/>
          <a:p>
            <a:r>
              <a:rPr lang="es-PE" sz="3200" dirty="0"/>
              <a:t>OPERACIONES CON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7499" y="1974311"/>
                <a:ext cx="8483601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PE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´</m:t>
                    </m:r>
                  </m:oMath>
                </a14:m>
                <a:r>
                  <a:rPr lang="es-PE" sz="3200" b="1" dirty="0">
                    <a:solidFill>
                      <a:srgbClr val="FF0000"/>
                    </a:solidFill>
                  </a:rPr>
                  <a:t>   </a:t>
                </a:r>
                <a:r>
                  <a:rPr lang="es-PE" sz="2800" b="1" dirty="0"/>
                  <a:t>Complemento de A</a:t>
                </a:r>
                <a:r>
                  <a:rPr lang="es-PE" sz="2800" dirty="0"/>
                  <a:t>. Contiene todos los elementos que no se encuentran en A. También puede definirse como </a:t>
                </a:r>
                <a14:m>
                  <m:oMath xmlns:m="http://schemas.openxmlformats.org/officeDocument/2006/math">
                    <m:r>
                      <a:rPr lang="es-P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s-PE" sz="2800" dirty="0"/>
                  <a:t>-A.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′={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/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∉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" y="1974311"/>
                <a:ext cx="8483601" cy="1877437"/>
              </a:xfrm>
              <a:prstGeom prst="rect">
                <a:avLst/>
              </a:prstGeom>
              <a:blipFill rotWithShape="0">
                <a:blip r:embed="rId2"/>
                <a:stretch>
                  <a:fillRect l="-1437" t="-649" r="-143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V="1">
            <a:off x="1778000" y="5744018"/>
            <a:ext cx="5867400" cy="254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768600" y="5687573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842000" y="56604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527300" y="582933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-4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695158" y="5816156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2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837698" y="5389037"/>
            <a:ext cx="930902" cy="361286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5752000" y="507254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/>
          <p:cNvCxnSpPr/>
          <p:nvPr/>
        </p:nvCxnSpPr>
        <p:spPr>
          <a:xfrm flipH="1">
            <a:off x="5932000" y="5154283"/>
            <a:ext cx="1533399" cy="165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676275" y="5072542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464344" y="3629284"/>
            <a:ext cx="131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/>
                  <a:t>A=[-4;2[    Calcular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32" t="-9231" b="-2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 =  ]−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;−4[    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 [2;+∞[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1890100" y="4763370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00" y="4763370"/>
                <a:ext cx="94520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 flipV="1">
            <a:off x="1890100" y="5154283"/>
            <a:ext cx="786175" cy="165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7465399" y="5072542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" name="Conector recto 18"/>
          <p:cNvCxnSpPr/>
          <p:nvPr/>
        </p:nvCxnSpPr>
        <p:spPr>
          <a:xfrm>
            <a:off x="2711450" y="541053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752000" y="529797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2678600" y="530783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1710100" y="5072542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5851774" y="5400041"/>
            <a:ext cx="1793625" cy="361286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6226097" y="4791024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97" y="4791024"/>
                <a:ext cx="94520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2 Título"/>
          <p:cNvSpPr txBox="1">
            <a:spLocks/>
          </p:cNvSpPr>
          <p:nvPr/>
        </p:nvSpPr>
        <p:spPr>
          <a:xfrm>
            <a:off x="347347" y="982918"/>
            <a:ext cx="8229600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200" b="1" dirty="0"/>
              <a:t>COMPLEMENTO DE INTERVALOS</a:t>
            </a:r>
          </a:p>
        </p:txBody>
      </p:sp>
    </p:spTree>
    <p:extLst>
      <p:ext uri="{BB962C8B-B14F-4D97-AF65-F5344CB8AC3E}">
        <p14:creationId xmlns:p14="http://schemas.microsoft.com/office/powerpoint/2010/main" val="27150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 animBg="1"/>
      <p:bldP spid="30" grpId="0" animBg="1"/>
      <p:bldP spid="32" grpId="0" animBg="1"/>
      <p:bldP spid="35" grpId="0"/>
      <p:bldP spid="36" grpId="0"/>
      <p:bldP spid="37" grpId="0"/>
      <p:bldP spid="38" grpId="0"/>
      <p:bldP spid="22" grpId="0" animBg="1"/>
      <p:bldP spid="10" grpId="0" animBg="1"/>
      <p:bldP spid="9" grpId="0" animBg="1"/>
      <p:bldP spid="24" grpId="0" animBg="1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/>
          </a:bodyPr>
          <a:lstStyle/>
          <a:p>
            <a:r>
              <a:rPr lang="es-PE" sz="3200" dirty="0"/>
              <a:t>OPERACIONES CON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7499" y="1974311"/>
                <a:ext cx="848360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</m:oMath>
                </a14:m>
                <a:r>
                  <a:rPr lang="es-PE" sz="3200" b="1" dirty="0">
                    <a:solidFill>
                      <a:srgbClr val="FF0000"/>
                    </a:solidFill>
                  </a:rPr>
                  <a:t>   </a:t>
                </a:r>
                <a:r>
                  <a:rPr lang="es-PE" sz="2800" b="1" dirty="0" smtClean="0"/>
                  <a:t>A diferencia simétrica de B</a:t>
                </a:r>
                <a:r>
                  <a:rPr lang="es-PE" sz="2800" dirty="0" smtClean="0"/>
                  <a:t>. </a:t>
                </a:r>
                <a:r>
                  <a:rPr lang="es-PE" sz="2800" dirty="0"/>
                  <a:t>Contiene todos los elementos que </a:t>
                </a:r>
                <a:r>
                  <a:rPr lang="es-PE" sz="2800" dirty="0" smtClean="0"/>
                  <a:t>pertenecen a A-B o B-A.</a:t>
                </a:r>
                <a:endParaRPr lang="es-PE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/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     ˅   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" y="1974311"/>
                <a:ext cx="8483601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437" t="-844" r="-143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34"/>
          <p:cNvSpPr txBox="1"/>
          <p:nvPr/>
        </p:nvSpPr>
        <p:spPr>
          <a:xfrm>
            <a:off x="464344" y="3629284"/>
            <a:ext cx="131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Ejemplo:</a:t>
            </a: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347347" y="982918"/>
            <a:ext cx="8229600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200" b="1" dirty="0"/>
              <a:t>DIFERENCIA SIMÉTRICA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/>
                  <a:t>A=[-4;2[   y    B=[-3;3[. Calcular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32" t="-9231" b="-2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cto de flecha 38"/>
          <p:cNvCxnSpPr/>
          <p:nvPr/>
        </p:nvCxnSpPr>
        <p:spPr>
          <a:xfrm flipV="1">
            <a:off x="1778000" y="5744018"/>
            <a:ext cx="5867400" cy="254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2768600" y="5687573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3556000" y="5692905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5842000" y="56604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6630988" y="56731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2527300" y="582933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-4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302793" y="585299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-3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695158" y="5816156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2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6527800" y="5817528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3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768600" y="5218922"/>
            <a:ext cx="787400" cy="507715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Elipse 48"/>
          <p:cNvSpPr/>
          <p:nvPr/>
        </p:nvSpPr>
        <p:spPr>
          <a:xfrm>
            <a:off x="2678600" y="48652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0" name="Conector recto 49"/>
          <p:cNvCxnSpPr/>
          <p:nvPr/>
        </p:nvCxnSpPr>
        <p:spPr>
          <a:xfrm flipV="1">
            <a:off x="2858600" y="4968640"/>
            <a:ext cx="691050" cy="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3459650" y="4853125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=[−4;−3[ 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∪[2;3[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2694447" y="4612559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47" y="4612559"/>
                <a:ext cx="94520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ector recto 53"/>
          <p:cNvCxnSpPr/>
          <p:nvPr/>
        </p:nvCxnSpPr>
        <p:spPr>
          <a:xfrm>
            <a:off x="3492500" y="520295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3459650" y="511295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6" name="Conector recto 55"/>
          <p:cNvCxnSpPr/>
          <p:nvPr/>
        </p:nvCxnSpPr>
        <p:spPr>
          <a:xfrm>
            <a:off x="2711450" y="541053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5752000" y="529797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Elipse 57"/>
          <p:cNvSpPr/>
          <p:nvPr/>
        </p:nvSpPr>
        <p:spPr>
          <a:xfrm>
            <a:off x="2678600" y="530783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Elipse 58"/>
          <p:cNvSpPr/>
          <p:nvPr/>
        </p:nvSpPr>
        <p:spPr>
          <a:xfrm>
            <a:off x="6533050" y="510309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Elipse 59"/>
          <p:cNvSpPr/>
          <p:nvPr/>
        </p:nvSpPr>
        <p:spPr>
          <a:xfrm>
            <a:off x="5732764" y="487595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1" name="Conector recto 60"/>
          <p:cNvCxnSpPr/>
          <p:nvPr/>
        </p:nvCxnSpPr>
        <p:spPr>
          <a:xfrm flipV="1">
            <a:off x="5912764" y="4979311"/>
            <a:ext cx="691050" cy="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6513814" y="4863796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5748611" y="4623230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P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11" y="4623230"/>
                <a:ext cx="94520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ángulo 63"/>
          <p:cNvSpPr/>
          <p:nvPr/>
        </p:nvSpPr>
        <p:spPr>
          <a:xfrm>
            <a:off x="5843588" y="5208080"/>
            <a:ext cx="787400" cy="507715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75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  <p:bldP spid="44" grpId="0"/>
      <p:bldP spid="45" grpId="0"/>
      <p:bldP spid="46" grpId="0"/>
      <p:bldP spid="47" grpId="0"/>
      <p:bldP spid="48" grpId="0" animBg="1"/>
      <p:bldP spid="49" grpId="0" animBg="1"/>
      <p:bldP spid="51" grpId="0" animBg="1"/>
      <p:bldP spid="52" grpId="0"/>
      <p:bldP spid="53" grpId="0"/>
      <p:bldP spid="55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 fontScale="90000"/>
          </a:bodyPr>
          <a:lstStyle/>
          <a:p>
            <a:r>
              <a:rPr lang="es-PE" sz="3200" dirty="0"/>
              <a:t>OPERACIONES CON LOS EXTREMOS DE LOS INTERVALOS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" y="2301629"/>
            <a:ext cx="8592749" cy="23339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574" y="6187589"/>
            <a:ext cx="843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Fuente:  http://guillermoquinonesdiaz.blogspot.pe/2014/05/operaciones-con-intervalos-reunion.html</a:t>
            </a:r>
          </a:p>
        </p:txBody>
      </p:sp>
    </p:spTree>
    <p:extLst>
      <p:ext uri="{BB962C8B-B14F-4D97-AF65-F5344CB8AC3E}">
        <p14:creationId xmlns:p14="http://schemas.microsoft.com/office/powerpoint/2010/main" val="26398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2710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711200" y="1058342"/>
            <a:ext cx="8229600" cy="117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/>
            <a:r>
              <a:rPr lang="es-ES" sz="2000" dirty="0"/>
              <a:t>1) Expresar el siguiente conjunto en forma de intervalo, y represéntalo gráficamente.           F = </a:t>
            </a:r>
            <a:r>
              <a:rPr lang="es-ES" sz="2000" dirty="0" smtClean="0"/>
              <a:t>[-8;6[ – {0; 5}</a:t>
            </a:r>
            <a:endParaRPr lang="es-ES" sz="2000" dirty="0"/>
          </a:p>
          <a:p>
            <a:pPr lvl="0"/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16459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0457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Título"/>
              <p:cNvSpPr txBox="1">
                <a:spLocks/>
              </p:cNvSpPr>
              <p:nvPr/>
            </p:nvSpPr>
            <p:spPr>
              <a:xfrm>
                <a:off x="457200" y="1058342"/>
                <a:ext cx="8686800" cy="20313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lvl="0" algn="l"/>
                <a:r>
                  <a:rPr lang="es-ES" sz="1800" dirty="0">
                    <a:solidFill>
                      <a:srgbClr val="FFFFFF"/>
                    </a:solidFill>
                  </a:rPr>
                  <a:t>2) Dado los conjuntos:</a:t>
                </a:r>
                <a:endParaRPr lang="es-PE" sz="1800" dirty="0">
                  <a:solidFill>
                    <a:srgbClr val="FFFFFF"/>
                  </a:solidFill>
                </a:endParaRPr>
              </a:p>
              <a:p>
                <a:pPr algn="l"/>
                <a:r>
                  <a:rPr lang="es-ES" sz="1800" dirty="0">
                    <a:solidFill>
                      <a:srgbClr val="FFFFFF"/>
                    </a:solidFill>
                  </a:rPr>
                  <a:t> </a:t>
                </a:r>
                <a:r>
                  <a:rPr lang="es-PE" sz="1800" dirty="0">
                    <a:solidFill>
                      <a:srgbClr val="FFFFFF"/>
                    </a:solidFill>
                  </a:rPr>
                  <a:t>         </a:t>
                </a:r>
                <a:r>
                  <a:rPr lang="es-ES" sz="1800" dirty="0">
                    <a:solidFill>
                      <a:srgbClr val="FFFFFF"/>
                    </a:solidFill>
                  </a:rPr>
                  <a:t>A = { x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rgbClr val="FFFF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s-ES" sz="1800" dirty="0">
                    <a:solidFill>
                      <a:srgbClr val="FFFFFF"/>
                    </a:solidFill>
                  </a:rPr>
                  <a:t> R / - 8 ≤ x &lt;3};    </a:t>
                </a:r>
                <a:endParaRPr lang="es-PE" sz="1800" dirty="0">
                  <a:solidFill>
                    <a:srgbClr val="FFFFFF"/>
                  </a:solidFill>
                </a:endParaRPr>
              </a:p>
              <a:p>
                <a:pPr algn="l"/>
                <a:r>
                  <a:rPr lang="es-ES" sz="1800" dirty="0">
                    <a:solidFill>
                      <a:srgbClr val="FFFFFF"/>
                    </a:solidFill>
                  </a:rPr>
                  <a:t>          B = { x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rgbClr val="FFFF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s-ES" sz="1800" dirty="0">
                    <a:solidFill>
                      <a:srgbClr val="FFFFFF"/>
                    </a:solidFill>
                  </a:rPr>
                  <a:t> R / 5 ≤ x &lt; 7} ;</a:t>
                </a:r>
                <a:endParaRPr lang="es-PE" sz="1800" dirty="0">
                  <a:solidFill>
                    <a:srgbClr val="FFFFFF"/>
                  </a:solidFill>
                </a:endParaRPr>
              </a:p>
              <a:p>
                <a:pPr algn="l"/>
                <a:r>
                  <a:rPr lang="es-ES" sz="1800" dirty="0">
                    <a:solidFill>
                      <a:srgbClr val="FFFFFF"/>
                    </a:solidFill>
                  </a:rPr>
                  <a:t>          C = { x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rgbClr val="FFFF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s-ES" sz="1800" dirty="0">
                    <a:solidFill>
                      <a:srgbClr val="FFFFFF"/>
                    </a:solidFill>
                  </a:rPr>
                  <a:t> R / 0 &lt; x &lt; 6}	</a:t>
                </a:r>
                <a:endParaRPr lang="es-PE" sz="1800" dirty="0">
                  <a:solidFill>
                    <a:srgbClr val="FFFFFF"/>
                  </a:solidFill>
                </a:endParaRPr>
              </a:p>
              <a:p>
                <a:pPr algn="l"/>
                <a:r>
                  <a:rPr lang="es-ES" sz="1800" dirty="0">
                    <a:solidFill>
                      <a:srgbClr val="FFFFFF"/>
                    </a:solidFill>
                  </a:rPr>
                  <a:t>          Realizar las siguientes operaciones:</a:t>
                </a:r>
              </a:p>
              <a:p>
                <a:pPr algn="l"/>
                <a:r>
                  <a:rPr lang="es-ES" sz="1800" dirty="0">
                    <a:solidFill>
                      <a:srgbClr val="FFFFFF"/>
                    </a:solidFill>
                  </a:rPr>
                  <a:t>           a) 		                                                         b)</a:t>
                </a:r>
                <a:endParaRPr lang="es-PE" sz="18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7" name="2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58342"/>
                <a:ext cx="8686800" cy="2031314"/>
              </a:xfrm>
              <a:prstGeom prst="rect">
                <a:avLst/>
              </a:prstGeom>
              <a:blipFill rotWithShape="0"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317174" y="2573811"/>
                <a:ext cx="1836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dirty="0">
                    <a:solidFill>
                      <a:srgbClr val="FFFFFF"/>
                    </a:solidFill>
                  </a:rPr>
                  <a:t>D=(</a:t>
                </a:r>
                <a14:m>
                  <m:oMath xmlns:m="http://schemas.openxmlformats.org/officeDocument/2006/math">
                    <m:r>
                      <a:rPr lang="es-PE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PE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PE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PE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s-P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174" y="2573811"/>
                <a:ext cx="183604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322" t="-757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417462" y="2573811"/>
                <a:ext cx="1836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dirty="0">
                    <a:solidFill>
                      <a:srgbClr val="FFFFFF"/>
                    </a:solidFill>
                  </a:rPr>
                  <a:t>E=</a:t>
                </a:r>
                <a14:m>
                  <m:oMath xmlns:m="http://schemas.openxmlformats.org/officeDocument/2006/math">
                    <m:r>
                      <a:rPr lang="es-PE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PE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PE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s-PE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PE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P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62" y="2573811"/>
                <a:ext cx="183604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654" t="-757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0457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457200" y="717968"/>
            <a:ext cx="8686800" cy="318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000" dirty="0" smtClean="0"/>
              <a:t>3) Una empresa ubicada en Lima Metropolitana reportó a la Policía un robo del día de ayer. El jefe de seguridad informó lo siguiente:</a:t>
            </a:r>
          </a:p>
          <a:p>
            <a:pPr algn="l"/>
            <a:r>
              <a:rPr lang="es-ES" sz="2000" dirty="0" smtClean="0"/>
              <a:t>“Nuestras cámaras  registraron imágenes desde las 0:00 horas hasta las 6:00 horas y desde las 19:00 horas hasta las 23:00 horas, y en dicho horario no hay indicio de movimiento alguno. Asimismo, nuestro vigilante asignado trabajó desde las 8:00 horas hasta las 17:00 horas sin observar a sospechosos”.</a:t>
            </a:r>
          </a:p>
          <a:p>
            <a:pPr algn="l"/>
            <a:r>
              <a:rPr lang="es-ES" sz="2000" dirty="0" smtClean="0"/>
              <a:t>Ayuda a la Policía a determinar el posible horario del robo.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1531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0457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Título"/>
              <p:cNvSpPr txBox="1">
                <a:spLocks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s-ES" sz="1800" dirty="0"/>
                  <a:t>3</a:t>
                </a:r>
                <a:r>
                  <a:rPr lang="es-ES" sz="1800" dirty="0">
                    <a:solidFill>
                      <a:srgbClr val="FFFFFF"/>
                    </a:solidFill>
                  </a:rPr>
                  <a:t>) Dados los conjuntos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−1≤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&lt;2}</m:t>
                      </m:r>
                    </m:oMath>
                  </m:oMathPara>
                </a14:m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1≤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&lt;3∨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=5}</m:t>
                      </m:r>
                    </m:oMath>
                  </m:oMathPara>
                </a14:m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≤1∨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  <a:p>
                <a:pPr algn="l"/>
                <a:r>
                  <a:rPr lang="es-PE" sz="1800" dirty="0"/>
                  <a:t>Hallar: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1800" dirty="0"/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</p:txBody>
          </p:sp>
        </mc:Choice>
        <mc:Fallback xmlns="">
          <p:sp>
            <p:nvSpPr>
              <p:cNvPr id="7" name="2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  <a:blipFill rotWithShape="0"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0457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Título"/>
              <p:cNvSpPr txBox="1">
                <a:spLocks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s-ES" sz="1800" dirty="0"/>
                  <a:t>4</a:t>
                </a:r>
                <a:r>
                  <a:rPr lang="es-ES" sz="1800" dirty="0">
                    <a:solidFill>
                      <a:srgbClr val="FFFFFF"/>
                    </a:solidFill>
                  </a:rPr>
                  <a:t>) Dados los conjuntos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≤0∨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&gt;2}</m:t>
                      </m:r>
                    </m:oMath>
                  </m:oMathPara>
                </a14:m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&gt;3∨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&lt;1}</m:t>
                      </m:r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  <a:p>
                <a:pPr algn="l"/>
                <a:r>
                  <a:rPr lang="es-PE" sz="1800" dirty="0"/>
                  <a:t>Hallar: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s-PE" sz="18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7" name="2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  <a:blipFill rotWithShape="0"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29056"/>
          </a:xfrm>
        </p:spPr>
        <p:txBody>
          <a:bodyPr>
            <a:normAutofit/>
          </a:bodyPr>
          <a:lstStyle/>
          <a:p>
            <a:r>
              <a:rPr lang="es-PE" sz="3200" dirty="0"/>
              <a:t>EJERCICIOS EXPLICATIVOS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904570"/>
            <a:ext cx="9144000" cy="5944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Título"/>
              <p:cNvSpPr txBox="1">
                <a:spLocks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s-ES" sz="1800" dirty="0"/>
                  <a:t>5</a:t>
                </a:r>
                <a:r>
                  <a:rPr lang="es-ES" sz="1800" dirty="0">
                    <a:solidFill>
                      <a:srgbClr val="FFFFFF"/>
                    </a:solidFill>
                  </a:rPr>
                  <a:t>) Dados los conjuntos </a:t>
                </a:r>
              </a:p>
              <a:p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−2≤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&lt;3}</m:t>
                      </m:r>
                    </m:oMath>
                  </m:oMathPara>
                </a14:m>
                <a:endParaRPr lang="es-P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&lt;1∨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≥5}</m:t>
                      </m:r>
                    </m:oMath>
                  </m:oMathPara>
                </a14:m>
                <a:endParaRPr lang="es-PE" sz="1800" dirty="0"/>
              </a:p>
              <a:p>
                <a:endParaRPr lang="es-PE" sz="1800" dirty="0"/>
              </a:p>
              <a:p>
                <a:pPr algn="l"/>
                <a:r>
                  <a:rPr lang="es-PE" sz="1800" dirty="0"/>
                  <a:t>Hallar: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s-PE" sz="18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s-PE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PE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PE" sz="1800" dirty="0"/>
              </a:p>
              <a:p>
                <a:pPr algn="l"/>
                <a:endParaRPr lang="es-PE" sz="1800" dirty="0"/>
              </a:p>
            </p:txBody>
          </p:sp>
        </mc:Choice>
        <mc:Fallback xmlns="">
          <p:sp>
            <p:nvSpPr>
              <p:cNvPr id="7" name="2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17968"/>
                <a:ext cx="8686800" cy="3180931"/>
              </a:xfrm>
              <a:prstGeom prst="rect">
                <a:avLst/>
              </a:prstGeom>
              <a:blipFill rotWithShape="0"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516" y="1412776"/>
            <a:ext cx="8229600" cy="2079104"/>
          </a:xfrm>
        </p:spPr>
        <p:txBody>
          <a:bodyPr>
            <a:noAutofit/>
          </a:bodyPr>
          <a:lstStyle/>
          <a:p>
            <a:r>
              <a:rPr lang="es-PE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¡Ahora todos a practicar!</a:t>
            </a:r>
            <a:endParaRPr lang="es-PE" sz="6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2"/>
            <a:ext cx="1768564" cy="25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Descripción: UT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693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0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MATEMÁTICA BÁSICA 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s-ES" sz="4000" b="1" dirty="0">
                <a:solidFill>
                  <a:schemeClr val="bg1"/>
                </a:solidFill>
              </a:rPr>
              <a:t>-INTERVALOS: OPERACIONES CON INTERVALOS</a:t>
            </a:r>
          </a:p>
          <a:p>
            <a:endParaRPr lang="es-ES" dirty="0"/>
          </a:p>
          <a:p>
            <a:r>
              <a:rPr lang="es-ES" sz="2800" dirty="0"/>
              <a:t>Semana 02 - Sesión 01</a:t>
            </a:r>
          </a:p>
        </p:txBody>
      </p:sp>
      <p:pic>
        <p:nvPicPr>
          <p:cNvPr id="1026" name="Picture 2" descr="UT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5785705"/>
            <a:ext cx="20859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17" y="223105"/>
            <a:ext cx="2461479" cy="24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19556" b="2745"/>
          <a:stretch/>
        </p:blipFill>
        <p:spPr bwMode="auto">
          <a:xfrm>
            <a:off x="456924" y="304800"/>
            <a:ext cx="1829351" cy="185737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txBody>
          <a:bodyPr>
            <a:normAutofit/>
          </a:bodyPr>
          <a:lstStyle/>
          <a:p>
            <a:r>
              <a:rPr lang="es-PE" sz="2000" dirty="0" smtClean="0"/>
              <a:t>RESUMEN</a:t>
            </a:r>
            <a:endParaRPr lang="es-PE" sz="3600" dirty="0"/>
          </a:p>
        </p:txBody>
      </p:sp>
      <p:sp>
        <p:nvSpPr>
          <p:cNvPr id="4" name="Rectángulo 3"/>
          <p:cNvSpPr/>
          <p:nvPr/>
        </p:nvSpPr>
        <p:spPr>
          <a:xfrm>
            <a:off x="2013857" y="1580219"/>
            <a:ext cx="5802086" cy="8946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/>
              <a:t>Unión de intervalos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13857" y="2648281"/>
            <a:ext cx="5802086" cy="8266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/>
              <a:t>intersección de </a:t>
            </a:r>
            <a:r>
              <a:rPr lang="es-PE" dirty="0"/>
              <a:t>intervalos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13857" y="3648316"/>
            <a:ext cx="5802086" cy="961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/>
              <a:t>Diferencia de </a:t>
            </a:r>
            <a:r>
              <a:rPr lang="es-PE" dirty="0"/>
              <a:t>intervalos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3857" y="4783514"/>
            <a:ext cx="5802086" cy="855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/>
              <a:t>Complemento de </a:t>
            </a:r>
            <a:r>
              <a:rPr lang="es-PE" dirty="0"/>
              <a:t>intervalos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013857" y="5813659"/>
            <a:ext cx="5802086" cy="8538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PE" dirty="0" smtClean="0"/>
              <a:t>Diferencia simétrica de </a:t>
            </a:r>
            <a:r>
              <a:rPr lang="es-PE" dirty="0"/>
              <a:t>intervalos</a:t>
            </a:r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781093"/>
            <a:ext cx="2738437" cy="619208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5010150" y="2762250"/>
            <a:ext cx="2757487" cy="65550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048250" y="3810000"/>
            <a:ext cx="2719387" cy="74295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124450" y="4900742"/>
            <a:ext cx="2624137" cy="62082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329237" y="5929312"/>
            <a:ext cx="2438400" cy="660634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753088"/>
            <a:ext cx="8229600" cy="65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600" dirty="0" smtClean="0"/>
              <a:t>OPERACIONES CON INTERVALOS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5931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13727"/>
            <a:ext cx="8229600" cy="786416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RETO</a:t>
            </a:r>
          </a:p>
        </p:txBody>
      </p:sp>
      <p:pic>
        <p:nvPicPr>
          <p:cNvPr id="4" name="3 Imagen" descr="Descripción: UT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693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71500" y="2284517"/>
                <a:ext cx="7632700" cy="323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1.</a:t>
                </a:r>
                <a:r>
                  <a:rPr lang="es-PE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Considere los siguientes intervalos: </a:t>
                </a:r>
                <a:endParaRPr lang="es-PE" sz="2800" dirty="0"/>
              </a:p>
              <a:p>
                <a:pPr algn="just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s-PE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 = [-3, 3] ; B = ]-3, 3[ ; C = [-1, 4] ; D = ]-4, 5]. </a:t>
                </a:r>
                <a:endParaRPr lang="es-PE" sz="2800" dirty="0"/>
              </a:p>
              <a:p>
                <a:pPr algn="just"/>
                <a:r>
                  <a:rPr lang="es-PE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Dibujar sobre la recta real y escribir con notación de intervalo el resultado de las siguientes operaciones: </a:t>
                </a:r>
              </a:p>
              <a:p>
                <a:pPr algn="just"/>
                <a:r>
                  <a:rPr lang="es-PE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P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PE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P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PE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s-PE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PE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s-P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s-PE" sz="2800" b="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s-PE" sz="2800" dirty="0"/>
                  <a:t>b) </a:t>
                </a:r>
                <a14:m>
                  <m:oMath xmlns:m="http://schemas.openxmlformats.org/officeDocument/2006/math"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P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s-P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P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P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P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P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P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)′</m:t>
                    </m:r>
                  </m:oMath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284517"/>
                <a:ext cx="7632700" cy="3236784"/>
              </a:xfrm>
              <a:prstGeom prst="rect">
                <a:avLst/>
              </a:prstGeom>
              <a:blipFill rotWithShape="0">
                <a:blip r:embed="rId4"/>
                <a:stretch>
                  <a:fillRect l="-1677" t="-2448" r="-1597" b="-452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1246"/>
            <a:ext cx="8229600" cy="786416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 DE LA SESIÓN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7684074" cy="3447288"/>
          </a:xfrm>
        </p:spPr>
        <p:txBody>
          <a:bodyPr/>
          <a:lstStyle/>
          <a:p>
            <a:pPr marL="0" indent="0" algn="just">
              <a:buNone/>
            </a:pPr>
            <a:r>
              <a:rPr lang="es-MX" sz="3200" dirty="0">
                <a:solidFill>
                  <a:schemeClr val="tx1"/>
                </a:solidFill>
                <a:cs typeface="Times New Roman" pitchFamily="18" charset="0"/>
              </a:rPr>
              <a:t>Al finalizar la sesión de aprendizaje, el estudiante resuelve ejercicios de manera autónoma utilizando las operaciones con intervalos.</a:t>
            </a:r>
            <a:endParaRPr lang="es-PE" dirty="0"/>
          </a:p>
        </p:txBody>
      </p:sp>
      <p:pic>
        <p:nvPicPr>
          <p:cNvPr id="4" name="3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6693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0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INTERVALOS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" y="2375886"/>
            <a:ext cx="8481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u="sng" dirty="0"/>
              <a:t>DEFINICIÓN:</a:t>
            </a:r>
          </a:p>
          <a:p>
            <a:pPr algn="just"/>
            <a:r>
              <a:rPr lang="es-PE" sz="2800" dirty="0"/>
              <a:t>Los intervalos son conjuntos de números reales que cumplen una cierta condición. La condición viene impuesta por los límites del intervalo</a:t>
            </a:r>
            <a:r>
              <a:rPr lang="es-PE" sz="2800" baseline="30000" dirty="0"/>
              <a:t>(1)</a:t>
            </a:r>
            <a:r>
              <a:rPr lang="es-PE" sz="28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5574" y="6187589"/>
            <a:ext cx="843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(1) https://bibliotecavirtualmatematicasunicaes.files.wordpress.com/2011/11/mat-10u4.pdf</a:t>
            </a:r>
          </a:p>
        </p:txBody>
      </p:sp>
    </p:spTree>
    <p:extLst>
      <p:ext uri="{BB962C8B-B14F-4D97-AF65-F5344CB8AC3E}">
        <p14:creationId xmlns:p14="http://schemas.microsoft.com/office/powerpoint/2010/main" val="18400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CLASIFICACIÓN DE INTERVALOS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2167" y="2155642"/>
            <a:ext cx="11028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Desigualdad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1417" y="2144614"/>
            <a:ext cx="849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Notación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80901" y="1909139"/>
            <a:ext cx="1552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Representación gráfica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993436" y="3580524"/>
            <a:ext cx="1371600" cy="352106"/>
            <a:chOff x="800" y="2697"/>
            <a:chExt cx="850" cy="171"/>
          </a:xfrm>
        </p:grpSpPr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800" y="2719"/>
              <a:ext cx="11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973" y="2697"/>
              <a:ext cx="9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&lt;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103" y="2719"/>
              <a:ext cx="11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>
                  <a:latin typeface="Times New Roman" panose="02020603050405020304" pitchFamily="18" charset="0"/>
                </a:rPr>
                <a:t>x</a:t>
              </a:r>
              <a:endParaRPr lang="es-ES" altLang="es-PE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1276" y="2697"/>
              <a:ext cx="13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&lt;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405" y="2719"/>
              <a:ext cx="24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 dirty="0">
                  <a:latin typeface="Times New Roman" panose="02020603050405020304" pitchFamily="18" charset="0"/>
                </a:rPr>
                <a:t>b</a:t>
              </a:r>
              <a:endParaRPr lang="es-ES" altLang="es-PE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769341" y="2711073"/>
            <a:ext cx="1263690" cy="369888"/>
            <a:chOff x="2688" y="1208"/>
            <a:chExt cx="709" cy="233"/>
          </a:xfrm>
        </p:grpSpPr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2904" y="1208"/>
              <a:ext cx="493" cy="233"/>
              <a:chOff x="2366" y="1241"/>
              <a:chExt cx="493" cy="233"/>
            </a:xfrm>
          </p:grpSpPr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2366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[ </a:t>
                </a:r>
                <a:r>
                  <a:rPr lang="es-ES" altLang="es-PE" sz="20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>
                    <a:latin typeface="Times New Roman" panose="02020603050405020304" pitchFamily="18" charset="0"/>
                  </a:rPr>
                  <a:t>b</a:t>
                </a:r>
                <a:endParaRPr lang="es-ES" altLang="es-PE" sz="24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2775" y="1251"/>
                <a:ext cx="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]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2688" y="1208"/>
              <a:ext cx="3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2797582" y="5493158"/>
            <a:ext cx="1341223" cy="369888"/>
            <a:chOff x="2605" y="1728"/>
            <a:chExt cx="742" cy="233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2736" y="1728"/>
              <a:ext cx="611" cy="233"/>
              <a:chOff x="2337" y="1621"/>
              <a:chExt cx="611" cy="233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337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44"/>
              <p:cNvSpPr>
                <a:spLocks noChangeArrowheads="1"/>
              </p:cNvSpPr>
              <p:nvPr/>
            </p:nvSpPr>
            <p:spPr bwMode="auto">
              <a:xfrm>
                <a:off x="2415" y="1643"/>
                <a:ext cx="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45"/>
              <p:cNvSpPr>
                <a:spLocks noChangeArrowheads="1"/>
              </p:cNvSpPr>
              <p:nvPr/>
            </p:nvSpPr>
            <p:spPr bwMode="auto">
              <a:xfrm>
                <a:off x="2473" y="1643"/>
                <a:ext cx="3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[</a:t>
                </a:r>
                <a:r>
                  <a:rPr lang="es-ES" altLang="es-PE" sz="20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>
                    <a:latin typeface="Times New Roman" panose="02020603050405020304" pitchFamily="18" charset="0"/>
                  </a:rPr>
                  <a:t>b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[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46"/>
              <p:cNvSpPr>
                <a:spLocks noChangeArrowheads="1"/>
              </p:cNvSpPr>
              <p:nvPr/>
            </p:nvSpPr>
            <p:spPr bwMode="auto">
              <a:xfrm>
                <a:off x="2948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605" y="1728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2797582" y="4425779"/>
            <a:ext cx="1126484" cy="384175"/>
            <a:chOff x="2545" y="2208"/>
            <a:chExt cx="637" cy="242"/>
          </a:xfrm>
        </p:grpSpPr>
        <p:grpSp>
          <p:nvGrpSpPr>
            <p:cNvPr id="28" name="Group 49"/>
            <p:cNvGrpSpPr>
              <a:grpSpLocks/>
            </p:cNvGrpSpPr>
            <p:nvPr/>
          </p:nvGrpSpPr>
          <p:grpSpPr bwMode="auto">
            <a:xfrm>
              <a:off x="2688" y="2208"/>
              <a:ext cx="494" cy="233"/>
              <a:chOff x="2337" y="2158"/>
              <a:chExt cx="494" cy="233"/>
            </a:xfrm>
          </p:grpSpPr>
          <p:sp>
            <p:nvSpPr>
              <p:cNvPr id="30" name="Rectangle 50"/>
              <p:cNvSpPr>
                <a:spLocks noChangeArrowheads="1"/>
              </p:cNvSpPr>
              <p:nvPr/>
            </p:nvSpPr>
            <p:spPr bwMode="auto">
              <a:xfrm>
                <a:off x="2337" y="2158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2415" y="21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2473" y="2180"/>
                <a:ext cx="35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]</a:t>
                </a:r>
                <a:r>
                  <a:rPr lang="es-ES" altLang="es-PE" sz="20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>
                    <a:latin typeface="Times New Roman" panose="02020603050405020304" pitchFamily="18" charset="0"/>
                  </a:rPr>
                  <a:t>b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2747" y="2188"/>
                <a:ext cx="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]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" name="Text Box 54"/>
            <p:cNvSpPr txBox="1">
              <a:spLocks noChangeArrowheads="1"/>
            </p:cNvSpPr>
            <p:nvPr/>
          </p:nvSpPr>
          <p:spPr bwMode="auto">
            <a:xfrm>
              <a:off x="2545" y="2217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" name="Group 55"/>
          <p:cNvGrpSpPr>
            <a:grpSpLocks/>
          </p:cNvGrpSpPr>
          <p:nvPr/>
        </p:nvGrpSpPr>
        <p:grpSpPr bwMode="auto">
          <a:xfrm>
            <a:off x="2797582" y="3545714"/>
            <a:ext cx="1170033" cy="385763"/>
            <a:chOff x="2558" y="2736"/>
            <a:chExt cx="661" cy="243"/>
          </a:xfrm>
        </p:grpSpPr>
        <p:grpSp>
          <p:nvGrpSpPr>
            <p:cNvPr id="35" name="Group 56"/>
            <p:cNvGrpSpPr>
              <a:grpSpLocks/>
            </p:cNvGrpSpPr>
            <p:nvPr/>
          </p:nvGrpSpPr>
          <p:grpSpPr bwMode="auto">
            <a:xfrm>
              <a:off x="2736" y="2736"/>
              <a:ext cx="483" cy="233"/>
              <a:chOff x="2337" y="2697"/>
              <a:chExt cx="483" cy="233"/>
            </a:xfrm>
          </p:grpSpPr>
          <p:sp>
            <p:nvSpPr>
              <p:cNvPr id="37" name="Rectangle 57"/>
              <p:cNvSpPr>
                <a:spLocks noChangeArrowheads="1"/>
              </p:cNvSpPr>
              <p:nvPr/>
            </p:nvSpPr>
            <p:spPr bwMode="auto">
              <a:xfrm>
                <a:off x="2337" y="2697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Rectangle 58"/>
              <p:cNvSpPr>
                <a:spLocks noChangeArrowheads="1"/>
              </p:cNvSpPr>
              <p:nvPr/>
            </p:nvSpPr>
            <p:spPr bwMode="auto">
              <a:xfrm>
                <a:off x="2415" y="2719"/>
                <a:ext cx="38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 ]</a:t>
                </a:r>
                <a:r>
                  <a:rPr lang="es-ES" altLang="es-PE" sz="20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>
                    <a:latin typeface="Times New Roman" panose="02020603050405020304" pitchFamily="18" charset="0"/>
                  </a:rPr>
                  <a:t>b</a:t>
                </a: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59"/>
              <p:cNvSpPr>
                <a:spLocks noChangeArrowheads="1"/>
              </p:cNvSpPr>
              <p:nvPr/>
            </p:nvSpPr>
            <p:spPr bwMode="auto">
              <a:xfrm>
                <a:off x="2736" y="2716"/>
                <a:ext cx="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[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6" name="Text Box 60"/>
            <p:cNvSpPr txBox="1">
              <a:spLocks noChangeArrowheads="1"/>
            </p:cNvSpPr>
            <p:nvPr/>
          </p:nvSpPr>
          <p:spPr bwMode="auto">
            <a:xfrm>
              <a:off x="2558" y="274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" name="Group 61"/>
          <p:cNvGrpSpPr>
            <a:grpSpLocks/>
          </p:cNvGrpSpPr>
          <p:nvPr/>
        </p:nvGrpSpPr>
        <p:grpSpPr bwMode="auto">
          <a:xfrm>
            <a:off x="4545348" y="2710356"/>
            <a:ext cx="1517650" cy="486545"/>
            <a:chOff x="3840" y="1360"/>
            <a:chExt cx="1584" cy="314"/>
          </a:xfrm>
        </p:grpSpPr>
        <p:sp>
          <p:nvSpPr>
            <p:cNvPr id="41" name="Line 62"/>
            <p:cNvSpPr>
              <a:spLocks noChangeShapeType="1"/>
            </p:cNvSpPr>
            <p:nvPr/>
          </p:nvSpPr>
          <p:spPr bwMode="auto">
            <a:xfrm>
              <a:off x="3840" y="1440"/>
              <a:ext cx="158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grpSp>
          <p:nvGrpSpPr>
            <p:cNvPr id="42" name="Group 63"/>
            <p:cNvGrpSpPr>
              <a:grpSpLocks/>
            </p:cNvGrpSpPr>
            <p:nvPr/>
          </p:nvGrpSpPr>
          <p:grpSpPr bwMode="auto">
            <a:xfrm>
              <a:off x="4112" y="1360"/>
              <a:ext cx="248" cy="298"/>
              <a:chOff x="4112" y="1360"/>
              <a:chExt cx="248" cy="298"/>
            </a:xfrm>
          </p:grpSpPr>
          <p:sp>
            <p:nvSpPr>
              <p:cNvPr id="46" name="Text Box 64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s-PE" altLang="es-PE" sz="20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65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66"/>
            <p:cNvGrpSpPr>
              <a:grpSpLocks/>
            </p:cNvGrpSpPr>
            <p:nvPr/>
          </p:nvGrpSpPr>
          <p:grpSpPr bwMode="auto">
            <a:xfrm>
              <a:off x="4864" y="1376"/>
              <a:ext cx="248" cy="298"/>
              <a:chOff x="4112" y="1360"/>
              <a:chExt cx="248" cy="298"/>
            </a:xfrm>
          </p:grpSpPr>
          <p:sp>
            <p:nvSpPr>
              <p:cNvPr id="44" name="Text Box 67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</a:rPr>
                  <a:t>b</a:t>
                </a:r>
                <a:endParaRPr lang="es-PE" altLang="es-PE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Text Box 68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oup 69"/>
          <p:cNvGrpSpPr>
            <a:grpSpLocks/>
          </p:cNvGrpSpPr>
          <p:nvPr/>
        </p:nvGrpSpPr>
        <p:grpSpPr bwMode="auto">
          <a:xfrm>
            <a:off x="4805955" y="2508921"/>
            <a:ext cx="919788" cy="416818"/>
            <a:chOff x="4112" y="1224"/>
            <a:chExt cx="960" cy="269"/>
          </a:xfrm>
        </p:grpSpPr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4252" y="1371"/>
              <a:ext cx="760" cy="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71"/>
            <p:cNvSpPr txBox="1">
              <a:spLocks noChangeArrowheads="1"/>
            </p:cNvSpPr>
            <p:nvPr/>
          </p:nvSpPr>
          <p:spPr bwMode="auto">
            <a:xfrm>
              <a:off x="4112" y="1224"/>
              <a:ext cx="2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Text Box 72"/>
            <p:cNvSpPr txBox="1">
              <a:spLocks noChangeArrowheads="1"/>
            </p:cNvSpPr>
            <p:nvPr/>
          </p:nvSpPr>
          <p:spPr bwMode="auto">
            <a:xfrm>
              <a:off x="4864" y="1224"/>
              <a:ext cx="2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" name="Group 73"/>
          <p:cNvGrpSpPr>
            <a:grpSpLocks/>
          </p:cNvGrpSpPr>
          <p:nvPr/>
        </p:nvGrpSpPr>
        <p:grpSpPr bwMode="auto">
          <a:xfrm>
            <a:off x="4475421" y="5560884"/>
            <a:ext cx="1517650" cy="486545"/>
            <a:chOff x="3840" y="1360"/>
            <a:chExt cx="1584" cy="314"/>
          </a:xfrm>
        </p:grpSpPr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3840" y="1440"/>
              <a:ext cx="158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4112" y="1360"/>
              <a:ext cx="248" cy="298"/>
              <a:chOff x="4112" y="1360"/>
              <a:chExt cx="248" cy="298"/>
            </a:xfrm>
          </p:grpSpPr>
          <p:sp>
            <p:nvSpPr>
              <p:cNvPr id="58" name="Text Box 76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s-PE" altLang="es-PE" sz="20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 Box 77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78"/>
            <p:cNvGrpSpPr>
              <a:grpSpLocks/>
            </p:cNvGrpSpPr>
            <p:nvPr/>
          </p:nvGrpSpPr>
          <p:grpSpPr bwMode="auto">
            <a:xfrm>
              <a:off x="4864" y="1376"/>
              <a:ext cx="248" cy="298"/>
              <a:chOff x="4112" y="1360"/>
              <a:chExt cx="248" cy="298"/>
            </a:xfrm>
          </p:grpSpPr>
          <p:sp>
            <p:nvSpPr>
              <p:cNvPr id="56" name="Text Box 79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</a:rPr>
                  <a:t>b</a:t>
                </a:r>
                <a:endParaRPr lang="es-PE" altLang="es-PE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Text Box 80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" name="Group 97"/>
          <p:cNvGrpSpPr>
            <a:grpSpLocks/>
          </p:cNvGrpSpPr>
          <p:nvPr/>
        </p:nvGrpSpPr>
        <p:grpSpPr bwMode="auto">
          <a:xfrm>
            <a:off x="4741787" y="5357909"/>
            <a:ext cx="881466" cy="416817"/>
            <a:chOff x="4112" y="1736"/>
            <a:chExt cx="920" cy="269"/>
          </a:xfrm>
        </p:grpSpPr>
        <p:sp>
          <p:nvSpPr>
            <p:cNvPr id="61" name="Rectangle 98"/>
            <p:cNvSpPr>
              <a:spLocks noChangeArrowheads="1"/>
            </p:cNvSpPr>
            <p:nvPr/>
          </p:nvSpPr>
          <p:spPr bwMode="auto">
            <a:xfrm>
              <a:off x="4245" y="1880"/>
              <a:ext cx="760" cy="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4112" y="1736"/>
              <a:ext cx="2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Oval 100"/>
            <p:cNvSpPr>
              <a:spLocks noChangeArrowheads="1"/>
            </p:cNvSpPr>
            <p:nvPr/>
          </p:nvSpPr>
          <p:spPr bwMode="auto">
            <a:xfrm>
              <a:off x="4952" y="1846"/>
              <a:ext cx="80" cy="6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" name="Group 81"/>
          <p:cNvGrpSpPr>
            <a:grpSpLocks/>
          </p:cNvGrpSpPr>
          <p:nvPr/>
        </p:nvGrpSpPr>
        <p:grpSpPr bwMode="auto">
          <a:xfrm>
            <a:off x="4515691" y="4595607"/>
            <a:ext cx="1517650" cy="486545"/>
            <a:chOff x="3840" y="1360"/>
            <a:chExt cx="1584" cy="314"/>
          </a:xfrm>
        </p:grpSpPr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3840" y="1440"/>
              <a:ext cx="158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grpSp>
          <p:nvGrpSpPr>
            <p:cNvPr id="66" name="Group 83"/>
            <p:cNvGrpSpPr>
              <a:grpSpLocks/>
            </p:cNvGrpSpPr>
            <p:nvPr/>
          </p:nvGrpSpPr>
          <p:grpSpPr bwMode="auto">
            <a:xfrm>
              <a:off x="4112" y="1360"/>
              <a:ext cx="248" cy="298"/>
              <a:chOff x="4112" y="1360"/>
              <a:chExt cx="248" cy="298"/>
            </a:xfrm>
          </p:grpSpPr>
          <p:sp>
            <p:nvSpPr>
              <p:cNvPr id="70" name="Text Box 84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s-PE" altLang="es-PE" sz="20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85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86"/>
            <p:cNvGrpSpPr>
              <a:grpSpLocks/>
            </p:cNvGrpSpPr>
            <p:nvPr/>
          </p:nvGrpSpPr>
          <p:grpSpPr bwMode="auto">
            <a:xfrm>
              <a:off x="4864" y="1376"/>
              <a:ext cx="248" cy="298"/>
              <a:chOff x="4112" y="1360"/>
              <a:chExt cx="248" cy="298"/>
            </a:xfrm>
          </p:grpSpPr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</a:rPr>
                  <a:t>b</a:t>
                </a:r>
                <a:endParaRPr lang="es-PE" altLang="es-PE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" name="Text Box 88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2" name="Group 101"/>
          <p:cNvGrpSpPr>
            <a:grpSpLocks/>
          </p:cNvGrpSpPr>
          <p:nvPr/>
        </p:nvGrpSpPr>
        <p:grpSpPr bwMode="auto">
          <a:xfrm>
            <a:off x="4876885" y="4397276"/>
            <a:ext cx="819183" cy="416818"/>
            <a:chOff x="4241" y="2216"/>
            <a:chExt cx="855" cy="269"/>
          </a:xfrm>
        </p:grpSpPr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4277" y="2360"/>
              <a:ext cx="760" cy="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74" name="Text Box 103"/>
            <p:cNvSpPr txBox="1">
              <a:spLocks noChangeArrowheads="1"/>
            </p:cNvSpPr>
            <p:nvPr/>
          </p:nvSpPr>
          <p:spPr bwMode="auto">
            <a:xfrm>
              <a:off x="4888" y="2216"/>
              <a:ext cx="2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Oval 104"/>
            <p:cNvSpPr>
              <a:spLocks noChangeArrowheads="1"/>
            </p:cNvSpPr>
            <p:nvPr/>
          </p:nvSpPr>
          <p:spPr bwMode="auto">
            <a:xfrm>
              <a:off x="4241" y="2334"/>
              <a:ext cx="80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6" name="Group 89"/>
          <p:cNvGrpSpPr>
            <a:grpSpLocks/>
          </p:cNvGrpSpPr>
          <p:nvPr/>
        </p:nvGrpSpPr>
        <p:grpSpPr bwMode="auto">
          <a:xfrm>
            <a:off x="4579844" y="3632038"/>
            <a:ext cx="1517650" cy="486545"/>
            <a:chOff x="3840" y="1360"/>
            <a:chExt cx="1584" cy="314"/>
          </a:xfrm>
        </p:grpSpPr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3840" y="1440"/>
              <a:ext cx="158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grpSp>
          <p:nvGrpSpPr>
            <p:cNvPr id="78" name="Group 91"/>
            <p:cNvGrpSpPr>
              <a:grpSpLocks/>
            </p:cNvGrpSpPr>
            <p:nvPr/>
          </p:nvGrpSpPr>
          <p:grpSpPr bwMode="auto">
            <a:xfrm>
              <a:off x="4112" y="1360"/>
              <a:ext cx="248" cy="298"/>
              <a:chOff x="4112" y="1360"/>
              <a:chExt cx="248" cy="298"/>
            </a:xfrm>
          </p:grpSpPr>
          <p:sp>
            <p:nvSpPr>
              <p:cNvPr id="82" name="Text Box 92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s-PE" altLang="es-PE" sz="20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 Box 93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94"/>
            <p:cNvGrpSpPr>
              <a:grpSpLocks/>
            </p:cNvGrpSpPr>
            <p:nvPr/>
          </p:nvGrpSpPr>
          <p:grpSpPr bwMode="auto">
            <a:xfrm>
              <a:off x="4864" y="1376"/>
              <a:ext cx="248" cy="298"/>
              <a:chOff x="4112" y="1360"/>
              <a:chExt cx="248" cy="298"/>
            </a:xfrm>
          </p:grpSpPr>
          <p:sp>
            <p:nvSpPr>
              <p:cNvPr id="80" name="Text Box 95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PE" sz="2000" i="1">
                    <a:latin typeface="Times New Roman" panose="02020603050405020304" pitchFamily="18" charset="0"/>
                  </a:rPr>
                  <a:t>b</a:t>
                </a:r>
                <a:endParaRPr lang="es-PE" altLang="es-PE" sz="200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96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PE" altLang="es-PE" sz="12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</a:t>
                </a: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4" name="Group 105"/>
          <p:cNvGrpSpPr>
            <a:grpSpLocks/>
          </p:cNvGrpSpPr>
          <p:nvPr/>
        </p:nvGrpSpPr>
        <p:grpSpPr bwMode="auto">
          <a:xfrm>
            <a:off x="4928594" y="3610341"/>
            <a:ext cx="797149" cy="139455"/>
            <a:chOff x="4222" y="2814"/>
            <a:chExt cx="832" cy="90"/>
          </a:xfrm>
        </p:grpSpPr>
        <p:sp>
          <p:nvSpPr>
            <p:cNvPr id="85" name="Rectangle 106"/>
            <p:cNvSpPr>
              <a:spLocks noChangeArrowheads="1"/>
            </p:cNvSpPr>
            <p:nvPr/>
          </p:nvSpPr>
          <p:spPr bwMode="auto">
            <a:xfrm>
              <a:off x="4269" y="2848"/>
              <a:ext cx="760" cy="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86" name="Oval 107"/>
            <p:cNvSpPr>
              <a:spLocks noChangeArrowheads="1"/>
            </p:cNvSpPr>
            <p:nvPr/>
          </p:nvSpPr>
          <p:spPr bwMode="auto">
            <a:xfrm>
              <a:off x="4974" y="2814"/>
              <a:ext cx="80" cy="5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87" name="Oval 108"/>
            <p:cNvSpPr>
              <a:spLocks noChangeArrowheads="1"/>
            </p:cNvSpPr>
            <p:nvPr/>
          </p:nvSpPr>
          <p:spPr bwMode="auto">
            <a:xfrm>
              <a:off x="4222" y="2822"/>
              <a:ext cx="76" cy="5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8" name="Rectangle 109"/>
          <p:cNvSpPr>
            <a:spLocks noChangeArrowheads="1"/>
          </p:cNvSpPr>
          <p:nvPr/>
        </p:nvSpPr>
        <p:spPr bwMode="auto">
          <a:xfrm>
            <a:off x="539650" y="2396281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Intervalo Cerrado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05297"/>
              </p:ext>
            </p:extLst>
          </p:nvPr>
        </p:nvGraphicFramePr>
        <p:xfrm>
          <a:off x="147307" y="6370146"/>
          <a:ext cx="2086009" cy="36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cuación" r:id="rId3" imgW="1587240" imgH="279360" progId="Equation.3">
                  <p:embed/>
                </p:oleObj>
              </mc:Choice>
              <mc:Fallback>
                <p:oleObj name="Ecuación" r:id="rId3" imgW="1587240" imgH="279360" progId="Equation.3">
                  <p:embed/>
                  <p:pic>
                    <p:nvPicPr>
                      <p:cNvPr id="93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07" y="6370146"/>
                        <a:ext cx="2086009" cy="36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5"/>
          <p:cNvGrpSpPr>
            <a:grpSpLocks/>
          </p:cNvGrpSpPr>
          <p:nvPr/>
        </p:nvGrpSpPr>
        <p:grpSpPr bwMode="auto">
          <a:xfrm>
            <a:off x="971102" y="2788655"/>
            <a:ext cx="1262214" cy="347433"/>
            <a:chOff x="800" y="1083"/>
            <a:chExt cx="782" cy="188"/>
          </a:xfrm>
        </p:grpSpPr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800" y="1104"/>
              <a:ext cx="1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i="1">
                  <a:latin typeface="Times New Roman" panose="02020603050405020304" pitchFamily="18" charset="0"/>
                </a:rPr>
                <a:t>a </a:t>
              </a:r>
              <a:endParaRPr lang="es-ES" altLang="es-PE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973" y="1083"/>
              <a:ext cx="8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Symbol" panose="05050102010706020507" pitchFamily="18" charset="2"/>
                </a:rPr>
                <a:t>£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103" y="1104"/>
              <a:ext cx="23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>
                  <a:latin typeface="Times New Roman" panose="02020603050405020304" pitchFamily="18" charset="0"/>
                </a:rPr>
                <a:t>x</a:t>
              </a: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34" y="1083"/>
              <a:ext cx="8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Symbol" panose="05050102010706020507" pitchFamily="18" charset="2"/>
                </a:rPr>
                <a:t>£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1463" y="1104"/>
              <a:ext cx="1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i="1">
                  <a:latin typeface="Times New Roman" panose="02020603050405020304" pitchFamily="18" charset="0"/>
                </a:rPr>
                <a:t> b</a:t>
              </a:r>
              <a:endParaRPr lang="es-ES" altLang="es-PE" sz="24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6" name="Group 11"/>
          <p:cNvGrpSpPr>
            <a:grpSpLocks/>
          </p:cNvGrpSpPr>
          <p:nvPr/>
        </p:nvGrpSpPr>
        <p:grpSpPr bwMode="auto">
          <a:xfrm>
            <a:off x="971102" y="5549253"/>
            <a:ext cx="1441450" cy="348638"/>
            <a:chOff x="800" y="1621"/>
            <a:chExt cx="850" cy="191"/>
          </a:xfrm>
        </p:grpSpPr>
        <p:sp>
          <p:nvSpPr>
            <p:cNvPr id="97" name="Rectangle 12"/>
            <p:cNvSpPr>
              <a:spLocks noChangeArrowheads="1"/>
            </p:cNvSpPr>
            <p:nvPr/>
          </p:nvSpPr>
          <p:spPr bwMode="auto">
            <a:xfrm>
              <a:off x="800" y="1643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i="1">
                  <a:latin typeface="Times New Roman" panose="02020603050405020304" pitchFamily="18" charset="0"/>
                </a:rPr>
                <a:t>a</a:t>
              </a: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8" name="Rectangle 13"/>
            <p:cNvSpPr>
              <a:spLocks noChangeArrowheads="1"/>
            </p:cNvSpPr>
            <p:nvPr/>
          </p:nvSpPr>
          <p:spPr bwMode="auto">
            <a:xfrm>
              <a:off x="973" y="1621"/>
              <a:ext cx="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Symbol" panose="05050102010706020507" pitchFamily="18" charset="2"/>
                </a:rPr>
                <a:t>£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99" name="Rectangle 14"/>
            <p:cNvSpPr>
              <a:spLocks noChangeArrowheads="1"/>
            </p:cNvSpPr>
            <p:nvPr/>
          </p:nvSpPr>
          <p:spPr bwMode="auto">
            <a:xfrm>
              <a:off x="1103" y="1643"/>
              <a:ext cx="15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 dirty="0">
                  <a:latin typeface="Times New Roman" panose="02020603050405020304" pitchFamily="18" charset="0"/>
                </a:rPr>
                <a:t>x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1334" y="1621"/>
              <a:ext cx="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Symbol" panose="05050102010706020507" pitchFamily="18" charset="2"/>
                </a:rPr>
                <a:t>&lt;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01" name="Rectangle 16"/>
            <p:cNvSpPr>
              <a:spLocks noChangeArrowheads="1"/>
            </p:cNvSpPr>
            <p:nvPr/>
          </p:nvSpPr>
          <p:spPr bwMode="auto">
            <a:xfrm>
              <a:off x="1463" y="1643"/>
              <a:ext cx="18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 dirty="0">
                  <a:latin typeface="Times New Roman" panose="02020603050405020304" pitchFamily="18" charset="0"/>
                </a:rPr>
                <a:t>b</a:t>
              </a:r>
              <a:endParaRPr lang="es-ES" altLang="es-PE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972786" y="4451755"/>
            <a:ext cx="1441450" cy="348637"/>
            <a:chOff x="800" y="1621"/>
            <a:chExt cx="850" cy="191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800" y="1643"/>
              <a:ext cx="11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i="1">
                  <a:latin typeface="Times New Roman" panose="02020603050405020304" pitchFamily="18" charset="0"/>
                </a:rPr>
                <a:t>a</a:t>
              </a: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973" y="1621"/>
              <a:ext cx="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Symbol" panose="05050102010706020507" pitchFamily="18" charset="2"/>
                </a:rPr>
                <a:t>&lt;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05" name="Rectangle 14"/>
            <p:cNvSpPr>
              <a:spLocks noChangeArrowheads="1"/>
            </p:cNvSpPr>
            <p:nvPr/>
          </p:nvSpPr>
          <p:spPr bwMode="auto">
            <a:xfrm>
              <a:off x="1103" y="1643"/>
              <a:ext cx="15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>
                  <a:latin typeface="Times New Roman" panose="02020603050405020304" pitchFamily="18" charset="0"/>
                </a:rPr>
                <a:t>x</a:t>
              </a: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1334" y="1621"/>
              <a:ext cx="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Symbol" panose="05050102010706020507" pitchFamily="18" charset="2"/>
                  <a:sym typeface="Symbol" panose="05050102010706020507" pitchFamily="18" charset="2"/>
                </a:rPr>
                <a:t></a:t>
              </a:r>
              <a:endParaRPr lang="es-ES" altLang="es-PE" sz="2400" b="1" dirty="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07" name="Rectangle 16"/>
            <p:cNvSpPr>
              <a:spLocks noChangeArrowheads="1"/>
            </p:cNvSpPr>
            <p:nvPr/>
          </p:nvSpPr>
          <p:spPr bwMode="auto">
            <a:xfrm>
              <a:off x="1463" y="1643"/>
              <a:ext cx="18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r>
                <a:rPr lang="es-ES" altLang="es-PE" sz="2000" b="1" i="1">
                  <a:latin typeface="Times New Roman" panose="02020603050405020304" pitchFamily="18" charset="0"/>
                </a:rPr>
                <a:t>b</a:t>
              </a:r>
              <a:endParaRPr lang="es-ES" altLang="es-PE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6933441" y="2037384"/>
            <a:ext cx="7918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</a:t>
            </a:r>
          </a:p>
        </p:txBody>
      </p: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6580880" y="2634467"/>
            <a:ext cx="1263690" cy="369888"/>
            <a:chOff x="2688" y="1208"/>
            <a:chExt cx="709" cy="233"/>
          </a:xfrm>
        </p:grpSpPr>
        <p:grpSp>
          <p:nvGrpSpPr>
            <p:cNvPr id="110" name="Group 36"/>
            <p:cNvGrpSpPr>
              <a:grpSpLocks/>
            </p:cNvGrpSpPr>
            <p:nvPr/>
          </p:nvGrpSpPr>
          <p:grpSpPr bwMode="auto">
            <a:xfrm>
              <a:off x="2904" y="1208"/>
              <a:ext cx="493" cy="233"/>
              <a:chOff x="2366" y="1241"/>
              <a:chExt cx="493" cy="233"/>
            </a:xfrm>
          </p:grpSpPr>
          <p:sp>
            <p:nvSpPr>
              <p:cNvPr id="112" name="Rectangle 37"/>
              <p:cNvSpPr>
                <a:spLocks noChangeArrowheads="1"/>
              </p:cNvSpPr>
              <p:nvPr/>
            </p:nvSpPr>
            <p:spPr bwMode="auto">
              <a:xfrm>
                <a:off x="2366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Rectangle 38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3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[ 3 ; </a:t>
                </a:r>
                <a:r>
                  <a:rPr lang="es-ES" altLang="es-PE" sz="2000" b="1" i="1" dirty="0">
                    <a:latin typeface="Times New Roman" panose="02020603050405020304" pitchFamily="18" charset="0"/>
                  </a:rPr>
                  <a:t>8</a:t>
                </a:r>
                <a:endParaRPr lang="es-ES" altLang="es-PE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Rectangle 39"/>
              <p:cNvSpPr>
                <a:spLocks noChangeArrowheads="1"/>
              </p:cNvSpPr>
              <p:nvPr/>
            </p:nvSpPr>
            <p:spPr bwMode="auto">
              <a:xfrm>
                <a:off x="2775" y="1251"/>
                <a:ext cx="8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]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40"/>
            <p:cNvSpPr txBox="1">
              <a:spLocks noChangeArrowheads="1"/>
            </p:cNvSpPr>
            <p:nvPr/>
          </p:nvSpPr>
          <p:spPr bwMode="auto">
            <a:xfrm>
              <a:off x="2688" y="1208"/>
              <a:ext cx="3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5" name="Group 41"/>
          <p:cNvGrpSpPr>
            <a:grpSpLocks/>
          </p:cNvGrpSpPr>
          <p:nvPr/>
        </p:nvGrpSpPr>
        <p:grpSpPr bwMode="auto">
          <a:xfrm>
            <a:off x="6580880" y="5496762"/>
            <a:ext cx="1341223" cy="369888"/>
            <a:chOff x="2605" y="1728"/>
            <a:chExt cx="742" cy="233"/>
          </a:xfrm>
        </p:grpSpPr>
        <p:grpSp>
          <p:nvGrpSpPr>
            <p:cNvPr id="116" name="Group 42"/>
            <p:cNvGrpSpPr>
              <a:grpSpLocks/>
            </p:cNvGrpSpPr>
            <p:nvPr/>
          </p:nvGrpSpPr>
          <p:grpSpPr bwMode="auto">
            <a:xfrm>
              <a:off x="2736" y="1728"/>
              <a:ext cx="611" cy="233"/>
              <a:chOff x="2337" y="1621"/>
              <a:chExt cx="611" cy="233"/>
            </a:xfrm>
          </p:grpSpPr>
          <p:sp>
            <p:nvSpPr>
              <p:cNvPr id="118" name="Rectangle 43"/>
              <p:cNvSpPr>
                <a:spLocks noChangeArrowheads="1"/>
              </p:cNvSpPr>
              <p:nvPr/>
            </p:nvSpPr>
            <p:spPr bwMode="auto">
              <a:xfrm>
                <a:off x="2337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4"/>
              <p:cNvSpPr>
                <a:spLocks noChangeArrowheads="1"/>
              </p:cNvSpPr>
              <p:nvPr/>
            </p:nvSpPr>
            <p:spPr bwMode="auto">
              <a:xfrm>
                <a:off x="2415" y="1643"/>
                <a:ext cx="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5"/>
              <p:cNvSpPr>
                <a:spLocks noChangeArrowheads="1"/>
              </p:cNvSpPr>
              <p:nvPr/>
            </p:nvSpPr>
            <p:spPr bwMode="auto">
              <a:xfrm>
                <a:off x="2473" y="1643"/>
                <a:ext cx="3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[</a:t>
                </a:r>
                <a:r>
                  <a:rPr lang="es-ES" altLang="es-PE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 dirty="0">
                    <a:latin typeface="Times New Roman" panose="02020603050405020304" pitchFamily="18" charset="0"/>
                  </a:rPr>
                  <a:t>8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[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46"/>
              <p:cNvSpPr>
                <a:spLocks noChangeArrowheads="1"/>
              </p:cNvSpPr>
              <p:nvPr/>
            </p:nvSpPr>
            <p:spPr bwMode="auto">
              <a:xfrm>
                <a:off x="2948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7" name="Text Box 47"/>
            <p:cNvSpPr txBox="1">
              <a:spLocks noChangeArrowheads="1"/>
            </p:cNvSpPr>
            <p:nvPr/>
          </p:nvSpPr>
          <p:spPr bwMode="auto">
            <a:xfrm>
              <a:off x="2605" y="1728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" name="Group 49"/>
          <p:cNvGrpSpPr>
            <a:grpSpLocks/>
          </p:cNvGrpSpPr>
          <p:nvPr/>
        </p:nvGrpSpPr>
        <p:grpSpPr bwMode="auto">
          <a:xfrm>
            <a:off x="6904903" y="4420582"/>
            <a:ext cx="889516" cy="369888"/>
            <a:chOff x="2337" y="2158"/>
            <a:chExt cx="503" cy="233"/>
          </a:xfrm>
        </p:grpSpPr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2337" y="215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2415" y="218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2473" y="2180"/>
              <a:ext cx="35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]</a:t>
              </a:r>
              <a:r>
                <a:rPr lang="es-ES" altLang="es-PE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; </a:t>
              </a:r>
              <a:r>
                <a:rPr lang="es-ES" altLang="es-PE" sz="2000" b="1" i="1" dirty="0">
                  <a:latin typeface="Times New Roman" panose="02020603050405020304" pitchFamily="18" charset="0"/>
                </a:rPr>
                <a:t>8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2756" y="2188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]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7" name="Text Box 54"/>
          <p:cNvSpPr txBox="1">
            <a:spLocks noChangeArrowheads="1"/>
          </p:cNvSpPr>
          <p:nvPr/>
        </p:nvSpPr>
        <p:spPr bwMode="auto">
          <a:xfrm>
            <a:off x="6640440" y="4441473"/>
            <a:ext cx="9337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PE" sz="1800" b="1" i="1" dirty="0">
                <a:latin typeface="Times New Roman" panose="02020603050405020304" pitchFamily="18" charset="0"/>
              </a:rPr>
              <a:t>x</a:t>
            </a:r>
            <a:r>
              <a:rPr lang="es-MX" altLang="es-PE" sz="1800" b="1" dirty="0">
                <a:latin typeface="Times New Roman" panose="02020603050405020304" pitchFamily="18" charset="0"/>
              </a:rPr>
              <a:t> </a:t>
            </a:r>
            <a:r>
              <a:rPr lang="es-MX" altLang="es-PE" sz="18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endParaRPr lang="es-PE" altLang="es-PE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128" name="Group 56"/>
          <p:cNvGrpSpPr>
            <a:grpSpLocks/>
          </p:cNvGrpSpPr>
          <p:nvPr/>
        </p:nvGrpSpPr>
        <p:grpSpPr bwMode="auto">
          <a:xfrm>
            <a:off x="6933441" y="3549318"/>
            <a:ext cx="854956" cy="369888"/>
            <a:chOff x="2337" y="2697"/>
            <a:chExt cx="483" cy="233"/>
          </a:xfrm>
        </p:grpSpPr>
        <p:sp>
          <p:nvSpPr>
            <p:cNvPr id="129" name="Rectangle 57"/>
            <p:cNvSpPr>
              <a:spLocks noChangeArrowheads="1"/>
            </p:cNvSpPr>
            <p:nvPr/>
          </p:nvSpPr>
          <p:spPr bwMode="auto">
            <a:xfrm>
              <a:off x="2337" y="269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2415" y="2719"/>
              <a:ext cx="3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]</a:t>
              </a:r>
              <a:r>
                <a:rPr lang="es-ES" altLang="es-PE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; </a:t>
              </a:r>
              <a:r>
                <a:rPr lang="es-ES" altLang="es-PE" sz="2000" b="1" i="1" dirty="0">
                  <a:latin typeface="Times New Roman" panose="02020603050405020304" pitchFamily="18" charset="0"/>
                </a:rPr>
                <a:t>8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Rectangle 59"/>
            <p:cNvSpPr>
              <a:spLocks noChangeArrowheads="1"/>
            </p:cNvSpPr>
            <p:nvPr/>
          </p:nvSpPr>
          <p:spPr bwMode="auto">
            <a:xfrm>
              <a:off x="2736" y="2716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[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3" name="Rectangle 109"/>
          <p:cNvSpPr>
            <a:spLocks noChangeArrowheads="1"/>
          </p:cNvSpPr>
          <p:nvPr/>
        </p:nvSpPr>
        <p:spPr bwMode="auto">
          <a:xfrm>
            <a:off x="505154" y="3310676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Intervalo Abierto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Rectangle 109"/>
          <p:cNvSpPr>
            <a:spLocks noChangeArrowheads="1"/>
          </p:cNvSpPr>
          <p:nvPr/>
        </p:nvSpPr>
        <p:spPr bwMode="auto">
          <a:xfrm>
            <a:off x="574146" y="4257376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Intervalo </a:t>
            </a:r>
            <a:r>
              <a:rPr lang="es-MX" altLang="es-PE" sz="1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Semiabierto</a:t>
            </a: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 o </a:t>
            </a:r>
            <a:r>
              <a:rPr lang="es-MX" altLang="es-PE" sz="1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Semicerrado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" name="Rectangle 109"/>
          <p:cNvSpPr>
            <a:spLocks noChangeArrowheads="1"/>
          </p:cNvSpPr>
          <p:nvPr/>
        </p:nvSpPr>
        <p:spPr bwMode="auto">
          <a:xfrm>
            <a:off x="539650" y="5300107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Intervalo </a:t>
            </a:r>
            <a:r>
              <a:rPr lang="es-MX" altLang="es-PE" sz="1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Semiabierto</a:t>
            </a: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 o </a:t>
            </a:r>
            <a:r>
              <a:rPr lang="es-MX" altLang="es-PE" sz="1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Semicerrado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80880" y="2952676"/>
            <a:ext cx="225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Incluye los límites. </a:t>
            </a:r>
          </a:p>
        </p:txBody>
      </p:sp>
      <p:sp>
        <p:nvSpPr>
          <p:cNvPr id="136" name="CuadroTexto 135"/>
          <p:cNvSpPr txBox="1"/>
          <p:nvPr/>
        </p:nvSpPr>
        <p:spPr>
          <a:xfrm>
            <a:off x="6580880" y="3892218"/>
            <a:ext cx="225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NO incluye los límites. 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6580880" y="4725303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Abierto por la izquierda. No incluye el 3. 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6580880" y="5817521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Abierto por la derecha. No incluye el 8.</a:t>
            </a:r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6582988" y="3563544"/>
            <a:ext cx="93461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PE" sz="1800" b="1" i="1" dirty="0">
                <a:latin typeface="Times New Roman" panose="02020603050405020304" pitchFamily="18" charset="0"/>
              </a:rPr>
              <a:t>x</a:t>
            </a:r>
            <a:r>
              <a:rPr lang="es-MX" altLang="es-PE" sz="1800" b="1" dirty="0">
                <a:latin typeface="Times New Roman" panose="02020603050405020304" pitchFamily="18" charset="0"/>
              </a:rPr>
              <a:t> </a:t>
            </a:r>
            <a:r>
              <a:rPr lang="es-MX" altLang="es-PE" sz="18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endParaRPr lang="es-PE" altLang="es-PE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7" grpId="0"/>
      <p:bldP spid="2" grpId="0"/>
      <p:bldP spid="136" grpId="0"/>
      <p:bldP spid="137" grpId="0"/>
      <p:bldP spid="138" grpId="0"/>
      <p:bldP spid="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CLASIFICACIÓN DE INTERVALOS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2167" y="2155642"/>
            <a:ext cx="11028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Desigualdad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1417" y="2117318"/>
            <a:ext cx="8592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Notación</a:t>
            </a:r>
            <a:r>
              <a:rPr lang="es-ES" altLang="es-P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80901" y="1909139"/>
            <a:ext cx="1552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Representación gráfica</a:t>
            </a:r>
          </a:p>
        </p:txBody>
      </p:sp>
      <p:sp>
        <p:nvSpPr>
          <p:cNvPr id="88" name="Rectangle 109"/>
          <p:cNvSpPr>
            <a:spLocks noChangeArrowheads="1"/>
          </p:cNvSpPr>
          <p:nvPr/>
        </p:nvSpPr>
        <p:spPr bwMode="auto">
          <a:xfrm>
            <a:off x="539650" y="2396281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Semirrecta cerrada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Object 110"/>
          <p:cNvGraphicFramePr>
            <a:graphicFrameLocks noChangeAspect="1"/>
          </p:cNvGraphicFramePr>
          <p:nvPr/>
        </p:nvGraphicFramePr>
        <p:xfrm>
          <a:off x="147307" y="6370146"/>
          <a:ext cx="2086009" cy="36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cuación" r:id="rId4" imgW="1587240" imgH="279360" progId="Equation.3">
                  <p:embed/>
                </p:oleObj>
              </mc:Choice>
              <mc:Fallback>
                <p:oleObj name="Ecuación" r:id="rId4" imgW="1587240" imgH="279360" progId="Equation.3">
                  <p:embed/>
                  <p:pic>
                    <p:nvPicPr>
                      <p:cNvPr id="89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07" y="6370146"/>
                        <a:ext cx="2086009" cy="36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6933441" y="2160216"/>
            <a:ext cx="7918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</a:t>
            </a:r>
          </a:p>
        </p:txBody>
      </p:sp>
      <p:grpSp>
        <p:nvGrpSpPr>
          <p:cNvPr id="109" name="Group 35"/>
          <p:cNvGrpSpPr>
            <a:grpSpLocks/>
          </p:cNvGrpSpPr>
          <p:nvPr/>
        </p:nvGrpSpPr>
        <p:grpSpPr bwMode="auto">
          <a:xfrm>
            <a:off x="6580882" y="2525283"/>
            <a:ext cx="1394670" cy="369888"/>
            <a:chOff x="2688" y="1208"/>
            <a:chExt cx="667" cy="233"/>
          </a:xfrm>
        </p:grpSpPr>
        <p:grpSp>
          <p:nvGrpSpPr>
            <p:cNvPr id="110" name="Group 36"/>
            <p:cNvGrpSpPr>
              <a:grpSpLocks/>
            </p:cNvGrpSpPr>
            <p:nvPr/>
          </p:nvGrpSpPr>
          <p:grpSpPr bwMode="auto">
            <a:xfrm>
              <a:off x="2904" y="1208"/>
              <a:ext cx="451" cy="233"/>
              <a:chOff x="2366" y="1241"/>
              <a:chExt cx="451" cy="233"/>
            </a:xfrm>
          </p:grpSpPr>
          <p:sp>
            <p:nvSpPr>
              <p:cNvPr id="112" name="Rectangle 37"/>
              <p:cNvSpPr>
                <a:spLocks noChangeArrowheads="1"/>
              </p:cNvSpPr>
              <p:nvPr/>
            </p:nvSpPr>
            <p:spPr bwMode="auto">
              <a:xfrm>
                <a:off x="2366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Rectangle 38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37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[ 4 ; </a:t>
                </a:r>
                <a:r>
                  <a:rPr lang="es-ES" altLang="es-PE" sz="2000" b="1" i="1" dirty="0">
                    <a:latin typeface="Times New Roman" panose="02020603050405020304" pitchFamily="18" charset="0"/>
                  </a:rPr>
                  <a:t>∞</a:t>
                </a:r>
                <a:r>
                  <a:rPr lang="es-ES" altLang="es-PE" sz="2000" b="1" dirty="0">
                    <a:latin typeface="Tempus Sans ITC" panose="04020404030D07020202" pitchFamily="82" charset="0"/>
                  </a:rPr>
                  <a:t>[</a:t>
                </a:r>
                <a:endParaRPr lang="es-ES" altLang="es-PE" sz="2400" b="1" dirty="0">
                  <a:latin typeface="Tempus Sans ITC" panose="04020404030D07020202" pitchFamily="82" charset="0"/>
                </a:endParaRPr>
              </a:p>
            </p:txBody>
          </p:sp>
        </p:grpSp>
        <p:sp>
          <p:nvSpPr>
            <p:cNvPr id="111" name="Text Box 40"/>
            <p:cNvSpPr txBox="1">
              <a:spLocks noChangeArrowheads="1"/>
            </p:cNvSpPr>
            <p:nvPr/>
          </p:nvSpPr>
          <p:spPr bwMode="auto">
            <a:xfrm>
              <a:off x="2688" y="1208"/>
              <a:ext cx="3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5" name="Group 41"/>
          <p:cNvGrpSpPr>
            <a:grpSpLocks/>
          </p:cNvGrpSpPr>
          <p:nvPr/>
        </p:nvGrpSpPr>
        <p:grpSpPr bwMode="auto">
          <a:xfrm>
            <a:off x="6580880" y="5496762"/>
            <a:ext cx="1341223" cy="369888"/>
            <a:chOff x="2605" y="1728"/>
            <a:chExt cx="742" cy="233"/>
          </a:xfrm>
        </p:grpSpPr>
        <p:grpSp>
          <p:nvGrpSpPr>
            <p:cNvPr id="116" name="Group 42"/>
            <p:cNvGrpSpPr>
              <a:grpSpLocks/>
            </p:cNvGrpSpPr>
            <p:nvPr/>
          </p:nvGrpSpPr>
          <p:grpSpPr bwMode="auto">
            <a:xfrm>
              <a:off x="2736" y="1728"/>
              <a:ext cx="611" cy="233"/>
              <a:chOff x="2337" y="1621"/>
              <a:chExt cx="611" cy="233"/>
            </a:xfrm>
          </p:grpSpPr>
          <p:sp>
            <p:nvSpPr>
              <p:cNvPr id="118" name="Rectangle 43"/>
              <p:cNvSpPr>
                <a:spLocks noChangeArrowheads="1"/>
              </p:cNvSpPr>
              <p:nvPr/>
            </p:nvSpPr>
            <p:spPr bwMode="auto">
              <a:xfrm>
                <a:off x="2337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4"/>
              <p:cNvSpPr>
                <a:spLocks noChangeArrowheads="1"/>
              </p:cNvSpPr>
              <p:nvPr/>
            </p:nvSpPr>
            <p:spPr bwMode="auto">
              <a:xfrm>
                <a:off x="2415" y="1643"/>
                <a:ext cx="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 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5"/>
              <p:cNvSpPr>
                <a:spLocks noChangeArrowheads="1"/>
              </p:cNvSpPr>
              <p:nvPr/>
            </p:nvSpPr>
            <p:spPr bwMode="auto">
              <a:xfrm>
                <a:off x="2473" y="1643"/>
                <a:ext cx="43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]-∞ ; </a:t>
                </a:r>
                <a:r>
                  <a:rPr lang="es-ES" altLang="es-PE" sz="2000" b="1" i="1" dirty="0">
                    <a:latin typeface="Times New Roman" panose="02020603050405020304" pitchFamily="18" charset="0"/>
                  </a:rPr>
                  <a:t>4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[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46"/>
              <p:cNvSpPr>
                <a:spLocks noChangeArrowheads="1"/>
              </p:cNvSpPr>
              <p:nvPr/>
            </p:nvSpPr>
            <p:spPr bwMode="auto">
              <a:xfrm>
                <a:off x="2948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7" name="Text Box 47"/>
            <p:cNvSpPr txBox="1">
              <a:spLocks noChangeArrowheads="1"/>
            </p:cNvSpPr>
            <p:nvPr/>
          </p:nvSpPr>
          <p:spPr bwMode="auto">
            <a:xfrm>
              <a:off x="2605" y="1728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2" name="Group 49"/>
          <p:cNvGrpSpPr>
            <a:grpSpLocks/>
          </p:cNvGrpSpPr>
          <p:nvPr/>
        </p:nvGrpSpPr>
        <p:grpSpPr bwMode="auto">
          <a:xfrm>
            <a:off x="6904909" y="4420582"/>
            <a:ext cx="931960" cy="369888"/>
            <a:chOff x="2337" y="2158"/>
            <a:chExt cx="527" cy="233"/>
          </a:xfrm>
        </p:grpSpPr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2337" y="215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2415" y="218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>
                  <a:latin typeface="Times New Roman" panose="02020603050405020304" pitchFamily="18" charset="0"/>
                </a:rPr>
                <a:t> </a:t>
              </a:r>
              <a:endParaRPr lang="es-ES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2473" y="2180"/>
              <a:ext cx="3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]</a:t>
              </a:r>
              <a:r>
                <a:rPr lang="es-ES" altLang="es-PE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; ∞ 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2780" y="2188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[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7" name="Text Box 54"/>
          <p:cNvSpPr txBox="1">
            <a:spLocks noChangeArrowheads="1"/>
          </p:cNvSpPr>
          <p:nvPr/>
        </p:nvSpPr>
        <p:spPr bwMode="auto">
          <a:xfrm>
            <a:off x="6640440" y="4441473"/>
            <a:ext cx="9337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PE" sz="1800" b="1" i="1" dirty="0">
                <a:latin typeface="Times New Roman" panose="02020603050405020304" pitchFamily="18" charset="0"/>
              </a:rPr>
              <a:t>x</a:t>
            </a:r>
            <a:r>
              <a:rPr lang="es-MX" altLang="es-PE" sz="1800" b="1" dirty="0">
                <a:latin typeface="Times New Roman" panose="02020603050405020304" pitchFamily="18" charset="0"/>
              </a:rPr>
              <a:t> </a:t>
            </a:r>
            <a:r>
              <a:rPr lang="es-MX" altLang="es-PE" sz="18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endParaRPr lang="es-PE" altLang="es-PE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128" name="Group 56"/>
          <p:cNvGrpSpPr>
            <a:grpSpLocks/>
          </p:cNvGrpSpPr>
          <p:nvPr/>
        </p:nvGrpSpPr>
        <p:grpSpPr bwMode="auto">
          <a:xfrm>
            <a:off x="6933444" y="3440134"/>
            <a:ext cx="1179332" cy="369888"/>
            <a:chOff x="2337" y="2697"/>
            <a:chExt cx="543" cy="233"/>
          </a:xfrm>
        </p:grpSpPr>
        <p:sp>
          <p:nvSpPr>
            <p:cNvPr id="129" name="Rectangle 57"/>
            <p:cNvSpPr>
              <a:spLocks noChangeArrowheads="1"/>
            </p:cNvSpPr>
            <p:nvPr/>
          </p:nvSpPr>
          <p:spPr bwMode="auto">
            <a:xfrm>
              <a:off x="2337" y="2697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2415" y="2719"/>
              <a:ext cx="4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]-</a:t>
              </a:r>
              <a:r>
                <a:rPr lang="es-ES" altLang="es-PE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es-ES" altLang="es-PE" sz="2000" b="1" dirty="0">
                  <a:latin typeface="Times New Roman" panose="02020603050405020304" pitchFamily="18" charset="0"/>
                </a:rPr>
                <a:t> ; 4 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Rectangle 59"/>
            <p:cNvSpPr>
              <a:spLocks noChangeArrowheads="1"/>
            </p:cNvSpPr>
            <p:nvPr/>
          </p:nvSpPr>
          <p:spPr bwMode="auto">
            <a:xfrm>
              <a:off x="2736" y="2716"/>
              <a:ext cx="12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E" sz="2000" b="1" dirty="0">
                  <a:latin typeface="Times New Roman" panose="02020603050405020304" pitchFamily="18" charset="0"/>
                </a:rPr>
                <a:t>  ]</a:t>
              </a:r>
              <a:endParaRPr lang="es-ES" altLang="es-PE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3" name="Rectangle 109"/>
          <p:cNvSpPr>
            <a:spLocks noChangeArrowheads="1"/>
          </p:cNvSpPr>
          <p:nvPr/>
        </p:nvSpPr>
        <p:spPr bwMode="auto">
          <a:xfrm>
            <a:off x="505154" y="3310676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Semirrecta cerrada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" name="Rectangle 109"/>
          <p:cNvSpPr>
            <a:spLocks noChangeArrowheads="1"/>
          </p:cNvSpPr>
          <p:nvPr/>
        </p:nvSpPr>
        <p:spPr bwMode="auto">
          <a:xfrm>
            <a:off x="574146" y="4257376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Semirrecta abierta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" name="Rectangle 109"/>
          <p:cNvSpPr>
            <a:spLocks noChangeArrowheads="1"/>
          </p:cNvSpPr>
          <p:nvPr/>
        </p:nvSpPr>
        <p:spPr bwMode="auto">
          <a:xfrm>
            <a:off x="539650" y="5300107"/>
            <a:ext cx="8080387" cy="21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MX" altLang="es-PE" sz="1600" dirty="0">
                <a:solidFill>
                  <a:srgbClr val="FF3300"/>
                </a:solidFill>
                <a:latin typeface="Times New Roman" panose="02020603050405020304" pitchFamily="18" charset="0"/>
              </a:rPr>
              <a:t>Semirrecta abierta</a:t>
            </a:r>
            <a:endParaRPr lang="es-PE" altLang="es-PE" sz="1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80880" y="2802548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Todos los mayores  que 4, incluyendo el 4.</a:t>
            </a:r>
          </a:p>
        </p:txBody>
      </p:sp>
      <p:sp>
        <p:nvSpPr>
          <p:cNvPr id="136" name="CuadroTexto 135"/>
          <p:cNvSpPr txBox="1"/>
          <p:nvPr/>
        </p:nvSpPr>
        <p:spPr>
          <a:xfrm>
            <a:off x="6580880" y="3728024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Todos los menores que 4, incluyendo el 4. 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6580880" y="4725303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Todos los mayores que 4. NO incluye el 4.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6580880" y="5817521"/>
            <a:ext cx="22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>
                <a:solidFill>
                  <a:schemeClr val="bg2">
                    <a:lumMod val="50000"/>
                  </a:schemeClr>
                </a:solidFill>
              </a:rPr>
              <a:t>Todos los menores que 4, NO incluye el 4.</a:t>
            </a:r>
          </a:p>
        </p:txBody>
      </p:sp>
      <p:sp>
        <p:nvSpPr>
          <p:cNvPr id="139" name="Text Box 60"/>
          <p:cNvSpPr txBox="1">
            <a:spLocks noChangeArrowheads="1"/>
          </p:cNvSpPr>
          <p:nvPr/>
        </p:nvSpPr>
        <p:spPr bwMode="auto">
          <a:xfrm>
            <a:off x="6610284" y="3454360"/>
            <a:ext cx="93461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PE" sz="1800" b="1" i="1" dirty="0">
                <a:latin typeface="Times New Roman" panose="02020603050405020304" pitchFamily="18" charset="0"/>
              </a:rPr>
              <a:t>x</a:t>
            </a:r>
            <a:r>
              <a:rPr lang="es-MX" altLang="es-PE" sz="1800" b="1" dirty="0">
                <a:latin typeface="Times New Roman" panose="02020603050405020304" pitchFamily="18" charset="0"/>
              </a:rPr>
              <a:t> </a:t>
            </a:r>
            <a:r>
              <a:rPr lang="es-MX" altLang="es-PE" sz="1800" b="1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endParaRPr lang="es-PE" altLang="es-PE" sz="1800" b="1" dirty="0">
              <a:latin typeface="Times New Roman" panose="02020603050405020304" pitchFamily="18" charset="0"/>
            </a:endParaRPr>
          </a:p>
        </p:txBody>
      </p:sp>
      <p:grpSp>
        <p:nvGrpSpPr>
          <p:cNvPr id="140" name="Group 11"/>
          <p:cNvGrpSpPr>
            <a:grpSpLocks/>
          </p:cNvGrpSpPr>
          <p:nvPr/>
        </p:nvGrpSpPr>
        <p:grpSpPr bwMode="auto">
          <a:xfrm>
            <a:off x="2494070" y="2738728"/>
            <a:ext cx="1449388" cy="369888"/>
            <a:chOff x="2426" y="1200"/>
            <a:chExt cx="913" cy="233"/>
          </a:xfrm>
        </p:grpSpPr>
        <p:grpSp>
          <p:nvGrpSpPr>
            <p:cNvPr id="141" name="Group 12"/>
            <p:cNvGrpSpPr>
              <a:grpSpLocks/>
            </p:cNvGrpSpPr>
            <p:nvPr/>
          </p:nvGrpSpPr>
          <p:grpSpPr bwMode="auto">
            <a:xfrm>
              <a:off x="2784" y="1200"/>
              <a:ext cx="555" cy="233"/>
              <a:chOff x="2366" y="1241"/>
              <a:chExt cx="555" cy="233"/>
            </a:xfrm>
          </p:grpSpPr>
          <p:sp>
            <p:nvSpPr>
              <p:cNvPr id="143" name="Rectangle 13"/>
              <p:cNvSpPr>
                <a:spLocks noChangeArrowheads="1"/>
              </p:cNvSpPr>
              <p:nvPr/>
            </p:nvSpPr>
            <p:spPr bwMode="auto">
              <a:xfrm>
                <a:off x="2366" y="1241"/>
                <a:ext cx="5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>
                    <a:latin typeface="Times New Roman" panose="02020603050405020304" pitchFamily="18" charset="0"/>
                  </a:rPr>
                  <a:t>[</a:t>
                </a:r>
                <a:endParaRPr lang="es-ES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" name="Rectangle 14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4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s-ES" altLang="es-PE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[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" name="Rectangle 15"/>
              <p:cNvSpPr>
                <a:spLocks noChangeArrowheads="1"/>
              </p:cNvSpPr>
              <p:nvPr/>
            </p:nvSpPr>
            <p:spPr bwMode="auto">
              <a:xfrm>
                <a:off x="2921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2" name="Text Box 16"/>
            <p:cNvSpPr txBox="1">
              <a:spLocks noChangeArrowheads="1"/>
            </p:cNvSpPr>
            <p:nvPr/>
          </p:nvSpPr>
          <p:spPr bwMode="auto">
            <a:xfrm>
              <a:off x="2426" y="1200"/>
              <a:ext cx="4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6" name="Group 17"/>
          <p:cNvGrpSpPr>
            <a:grpSpLocks/>
          </p:cNvGrpSpPr>
          <p:nvPr/>
        </p:nvGrpSpPr>
        <p:grpSpPr bwMode="auto">
          <a:xfrm>
            <a:off x="2494070" y="3472484"/>
            <a:ext cx="1655763" cy="404813"/>
            <a:chOff x="2304" y="1728"/>
            <a:chExt cx="1043" cy="255"/>
          </a:xfrm>
        </p:grpSpPr>
        <p:grpSp>
          <p:nvGrpSpPr>
            <p:cNvPr id="147" name="Group 18"/>
            <p:cNvGrpSpPr>
              <a:grpSpLocks/>
            </p:cNvGrpSpPr>
            <p:nvPr/>
          </p:nvGrpSpPr>
          <p:grpSpPr bwMode="auto">
            <a:xfrm>
              <a:off x="2654" y="1728"/>
              <a:ext cx="693" cy="255"/>
              <a:chOff x="2255" y="1621"/>
              <a:chExt cx="693" cy="255"/>
            </a:xfrm>
          </p:grpSpPr>
          <p:sp>
            <p:nvSpPr>
              <p:cNvPr id="149" name="Rectangle 19"/>
              <p:cNvSpPr>
                <a:spLocks noChangeArrowheads="1"/>
              </p:cNvSpPr>
              <p:nvPr/>
            </p:nvSpPr>
            <p:spPr bwMode="auto">
              <a:xfrm>
                <a:off x="2337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Rectangle 20"/>
              <p:cNvSpPr>
                <a:spLocks noChangeArrowheads="1"/>
              </p:cNvSpPr>
              <p:nvPr/>
            </p:nvSpPr>
            <p:spPr bwMode="auto">
              <a:xfrm>
                <a:off x="2415" y="1643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Rectangle 21"/>
              <p:cNvSpPr>
                <a:spLocks noChangeArrowheads="1"/>
              </p:cNvSpPr>
              <p:nvPr/>
            </p:nvSpPr>
            <p:spPr bwMode="auto">
              <a:xfrm>
                <a:off x="2255" y="1643"/>
                <a:ext cx="53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]- 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152" name="Rectangle 22"/>
              <p:cNvSpPr>
                <a:spLocks noChangeArrowheads="1"/>
              </p:cNvSpPr>
              <p:nvPr/>
            </p:nvSpPr>
            <p:spPr bwMode="auto">
              <a:xfrm>
                <a:off x="2948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8" name="Text Box 23"/>
            <p:cNvSpPr txBox="1">
              <a:spLocks noChangeArrowheads="1"/>
            </p:cNvSpPr>
            <p:nvPr/>
          </p:nvSpPr>
          <p:spPr bwMode="auto">
            <a:xfrm>
              <a:off x="2304" y="1728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" name="Group 60"/>
          <p:cNvGrpSpPr>
            <a:grpSpLocks/>
          </p:cNvGrpSpPr>
          <p:nvPr/>
        </p:nvGrpSpPr>
        <p:grpSpPr bwMode="auto">
          <a:xfrm>
            <a:off x="2494070" y="4473404"/>
            <a:ext cx="1439863" cy="382588"/>
            <a:chOff x="2512" y="2224"/>
            <a:chExt cx="907" cy="241"/>
          </a:xfrm>
        </p:grpSpPr>
        <p:grpSp>
          <p:nvGrpSpPr>
            <p:cNvPr id="154" name="Group 61"/>
            <p:cNvGrpSpPr>
              <a:grpSpLocks/>
            </p:cNvGrpSpPr>
            <p:nvPr/>
          </p:nvGrpSpPr>
          <p:grpSpPr bwMode="auto">
            <a:xfrm>
              <a:off x="2864" y="2224"/>
              <a:ext cx="555" cy="233"/>
              <a:chOff x="2366" y="1241"/>
              <a:chExt cx="555" cy="233"/>
            </a:xfrm>
          </p:grpSpPr>
          <p:sp>
            <p:nvSpPr>
              <p:cNvPr id="156" name="Rectangle 62"/>
              <p:cNvSpPr>
                <a:spLocks noChangeArrowheads="1"/>
              </p:cNvSpPr>
              <p:nvPr/>
            </p:nvSpPr>
            <p:spPr bwMode="auto">
              <a:xfrm>
                <a:off x="2366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Rectangle 63"/>
              <p:cNvSpPr>
                <a:spLocks noChangeArrowheads="1"/>
              </p:cNvSpPr>
              <p:nvPr/>
            </p:nvSpPr>
            <p:spPr bwMode="auto">
              <a:xfrm>
                <a:off x="2375" y="1271"/>
                <a:ext cx="42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s-ES" altLang="es-PE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[</a:t>
                </a:r>
                <a:endParaRPr lang="es-ES" altLang="es-PE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" name="Rectangle 64"/>
              <p:cNvSpPr>
                <a:spLocks noChangeArrowheads="1"/>
              </p:cNvSpPr>
              <p:nvPr/>
            </p:nvSpPr>
            <p:spPr bwMode="auto">
              <a:xfrm>
                <a:off x="2921" y="124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5" name="Text Box 65"/>
            <p:cNvSpPr txBox="1">
              <a:spLocks noChangeArrowheads="1"/>
            </p:cNvSpPr>
            <p:nvPr/>
          </p:nvSpPr>
          <p:spPr bwMode="auto">
            <a:xfrm>
              <a:off x="2512" y="2232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 dirty="0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 dirty="0">
                  <a:latin typeface="Times New Roman" panose="02020603050405020304" pitchFamily="18" charset="0"/>
                  <a:sym typeface="Symbol" panose="05050102010706020507" pitchFamily="18" charset="2"/>
                </a:rPr>
                <a:t>  ]</a:t>
              </a:r>
              <a:endParaRPr lang="es-PE" altLang="es-PE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9" name="Group 66"/>
          <p:cNvGrpSpPr>
            <a:grpSpLocks/>
          </p:cNvGrpSpPr>
          <p:nvPr/>
        </p:nvGrpSpPr>
        <p:grpSpPr bwMode="auto">
          <a:xfrm>
            <a:off x="2494070" y="5541456"/>
            <a:ext cx="1655763" cy="404813"/>
            <a:chOff x="2304" y="1728"/>
            <a:chExt cx="1043" cy="255"/>
          </a:xfrm>
        </p:grpSpPr>
        <p:grpSp>
          <p:nvGrpSpPr>
            <p:cNvPr id="160" name="Group 67"/>
            <p:cNvGrpSpPr>
              <a:grpSpLocks/>
            </p:cNvGrpSpPr>
            <p:nvPr/>
          </p:nvGrpSpPr>
          <p:grpSpPr bwMode="auto">
            <a:xfrm>
              <a:off x="2646" y="1728"/>
              <a:ext cx="701" cy="255"/>
              <a:chOff x="2247" y="1621"/>
              <a:chExt cx="701" cy="255"/>
            </a:xfrm>
          </p:grpSpPr>
          <p:sp>
            <p:nvSpPr>
              <p:cNvPr id="162" name="Rectangle 68"/>
              <p:cNvSpPr>
                <a:spLocks noChangeArrowheads="1"/>
              </p:cNvSpPr>
              <p:nvPr/>
            </p:nvSpPr>
            <p:spPr bwMode="auto">
              <a:xfrm>
                <a:off x="2337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Rectangle 69"/>
              <p:cNvSpPr>
                <a:spLocks noChangeArrowheads="1"/>
              </p:cNvSpPr>
              <p:nvPr/>
            </p:nvSpPr>
            <p:spPr bwMode="auto">
              <a:xfrm>
                <a:off x="2415" y="1643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PE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Rectangle 70"/>
              <p:cNvSpPr>
                <a:spLocks noChangeArrowheads="1"/>
              </p:cNvSpPr>
              <p:nvPr/>
            </p:nvSpPr>
            <p:spPr bwMode="auto">
              <a:xfrm>
                <a:off x="2247" y="1643"/>
                <a:ext cx="53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PE" sz="2000" b="1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]- 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 ; </a:t>
                </a:r>
                <a:r>
                  <a:rPr lang="es-ES" altLang="es-PE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s-PE" sz="2000" b="1" dirty="0">
                    <a:latin typeface="Times New Roman" panose="02020603050405020304" pitchFamily="18" charset="0"/>
                  </a:rPr>
                  <a:t>[</a:t>
                </a:r>
              </a:p>
            </p:txBody>
          </p:sp>
          <p:sp>
            <p:nvSpPr>
              <p:cNvPr id="165" name="Rectangle 71"/>
              <p:cNvSpPr>
                <a:spLocks noChangeArrowheads="1"/>
              </p:cNvSpPr>
              <p:nvPr/>
            </p:nvSpPr>
            <p:spPr bwMode="auto">
              <a:xfrm>
                <a:off x="2948" y="162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1" name="Text Box 72"/>
            <p:cNvSpPr txBox="1">
              <a:spLocks noChangeArrowheads="1"/>
            </p:cNvSpPr>
            <p:nvPr/>
          </p:nvSpPr>
          <p:spPr bwMode="auto">
            <a:xfrm>
              <a:off x="2304" y="1728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PE" sz="1800" b="1" i="1">
                  <a:latin typeface="Times New Roman" panose="02020603050405020304" pitchFamily="18" charset="0"/>
                </a:rPr>
                <a:t>x</a:t>
              </a:r>
              <a:r>
                <a:rPr lang="es-MX" altLang="es-PE" sz="1800" b="1">
                  <a:latin typeface="Times New Roman" panose="02020603050405020304" pitchFamily="18" charset="0"/>
                </a:rPr>
                <a:t> </a:t>
              </a:r>
              <a:r>
                <a:rPr lang="es-MX" altLang="es-PE" sz="1800" b="1">
                  <a:latin typeface="Times New Roman" panose="02020603050405020304" pitchFamily="18" charset="0"/>
                  <a:sym typeface="Symbol" panose="05050102010706020507" pitchFamily="18" charset="2"/>
                </a:rPr>
                <a:t></a:t>
              </a:r>
              <a:endParaRPr lang="es-PE" altLang="es-PE" sz="1800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6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00401"/>
              </p:ext>
            </p:extLst>
          </p:nvPr>
        </p:nvGraphicFramePr>
        <p:xfrm>
          <a:off x="1144620" y="3550889"/>
          <a:ext cx="651026" cy="30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cuación" r:id="rId6" imgW="355292" imgH="164957" progId="Equation.3">
                  <p:embed/>
                </p:oleObj>
              </mc:Choice>
              <mc:Fallback>
                <p:oleObj name="Ecuación" r:id="rId6" imgW="355292" imgH="164957" progId="Equation.3">
                  <p:embed/>
                  <p:pic>
                    <p:nvPicPr>
                      <p:cNvPr id="280661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620" y="3550889"/>
                        <a:ext cx="651026" cy="30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04462"/>
              </p:ext>
            </p:extLst>
          </p:nvPr>
        </p:nvGraphicFramePr>
        <p:xfrm>
          <a:off x="1146208" y="4540826"/>
          <a:ext cx="649982" cy="25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cuación" r:id="rId8" imgW="355446" imgH="139639" progId="Equation.3">
                  <p:embed/>
                </p:oleObj>
              </mc:Choice>
              <mc:Fallback>
                <p:oleObj name="Ecuación" r:id="rId8" imgW="355446" imgH="139639" progId="Equation.3">
                  <p:embed/>
                  <p:pic>
                    <p:nvPicPr>
                      <p:cNvPr id="280662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08" y="4540826"/>
                        <a:ext cx="649982" cy="255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4859"/>
              </p:ext>
            </p:extLst>
          </p:nvPr>
        </p:nvGraphicFramePr>
        <p:xfrm>
          <a:off x="1135095" y="5584053"/>
          <a:ext cx="656243" cy="25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Ecuación" r:id="rId10" imgW="355446" imgH="139639" progId="Equation.3">
                  <p:embed/>
                </p:oleObj>
              </mc:Choice>
              <mc:Fallback>
                <p:oleObj name="Ecuación" r:id="rId10" imgW="355446" imgH="139639" progId="Equation.3">
                  <p:embed/>
                  <p:pic>
                    <p:nvPicPr>
                      <p:cNvPr id="280663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95" y="5584053"/>
                        <a:ext cx="656243" cy="257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0004"/>
              </p:ext>
            </p:extLst>
          </p:nvPr>
        </p:nvGraphicFramePr>
        <p:xfrm>
          <a:off x="1144620" y="2720649"/>
          <a:ext cx="651026" cy="30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cuación" r:id="rId12" imgW="355292" imgH="164957" progId="Equation.3">
                  <p:embed/>
                </p:oleObj>
              </mc:Choice>
              <mc:Fallback>
                <p:oleObj name="Ecuación" r:id="rId12" imgW="355292" imgH="164957" progId="Equation.3">
                  <p:embed/>
                  <p:pic>
                    <p:nvPicPr>
                      <p:cNvPr id="280664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620" y="2720649"/>
                        <a:ext cx="651026" cy="30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" name="Grupo 180"/>
          <p:cNvGrpSpPr/>
          <p:nvPr/>
        </p:nvGrpSpPr>
        <p:grpSpPr>
          <a:xfrm>
            <a:off x="4494321" y="2596301"/>
            <a:ext cx="1626983" cy="714375"/>
            <a:chOff x="6257509" y="1943100"/>
            <a:chExt cx="1626983" cy="714375"/>
          </a:xfrm>
        </p:grpSpPr>
        <p:grpSp>
          <p:nvGrpSpPr>
            <p:cNvPr id="182" name="Group 24"/>
            <p:cNvGrpSpPr>
              <a:grpSpLocks/>
            </p:cNvGrpSpPr>
            <p:nvPr/>
          </p:nvGrpSpPr>
          <p:grpSpPr bwMode="auto">
            <a:xfrm>
              <a:off x="6257509" y="2159000"/>
              <a:ext cx="1626859" cy="498475"/>
              <a:chOff x="3840" y="1360"/>
              <a:chExt cx="1584" cy="314"/>
            </a:xfrm>
          </p:grpSpPr>
          <p:sp>
            <p:nvSpPr>
              <p:cNvPr id="186" name="Line 25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PE"/>
              </a:p>
            </p:txBody>
          </p:sp>
          <p:grpSp>
            <p:nvGrpSpPr>
              <p:cNvPr id="187" name="Group 26"/>
              <p:cNvGrpSpPr>
                <a:grpSpLocks/>
              </p:cNvGrpSpPr>
              <p:nvPr/>
            </p:nvGrpSpPr>
            <p:grpSpPr bwMode="auto">
              <a:xfrm>
                <a:off x="4112" y="1360"/>
                <a:ext cx="248" cy="298"/>
                <a:chOff x="4112" y="1360"/>
                <a:chExt cx="248" cy="298"/>
              </a:xfrm>
            </p:grpSpPr>
            <p:sp>
              <p:nvSpPr>
                <p:cNvPr id="19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PE" sz="20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s-PE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PE" altLang="es-PE" sz="1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</a:t>
                  </a: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8" name="Group 29"/>
              <p:cNvGrpSpPr>
                <a:grpSpLocks/>
              </p:cNvGrpSpPr>
              <p:nvPr/>
            </p:nvGrpSpPr>
            <p:grpSpPr bwMode="auto">
              <a:xfrm>
                <a:off x="4864" y="1376"/>
                <a:ext cx="248" cy="298"/>
                <a:chOff x="4112" y="1360"/>
                <a:chExt cx="248" cy="298"/>
              </a:xfrm>
            </p:grpSpPr>
            <p:sp>
              <p:nvSpPr>
                <p:cNvPr id="18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3" name="Rectangle 57"/>
            <p:cNvSpPr>
              <a:spLocks noChangeArrowheads="1"/>
            </p:cNvSpPr>
            <p:nvPr/>
          </p:nvSpPr>
          <p:spPr bwMode="auto">
            <a:xfrm>
              <a:off x="6694353" y="2146124"/>
              <a:ext cx="1154248" cy="1270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184" name="Text Box 58"/>
            <p:cNvSpPr txBox="1">
              <a:spLocks noChangeArrowheads="1"/>
            </p:cNvSpPr>
            <p:nvPr/>
          </p:nvSpPr>
          <p:spPr bwMode="auto">
            <a:xfrm>
              <a:off x="6527800" y="1943100"/>
              <a:ext cx="3302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6731000" y="2142057"/>
              <a:ext cx="1153492" cy="169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 dirty="0"/>
            </a:p>
          </p:txBody>
        </p:sp>
      </p:grpSp>
      <p:grpSp>
        <p:nvGrpSpPr>
          <p:cNvPr id="193" name="Grupo 192"/>
          <p:cNvGrpSpPr/>
          <p:nvPr/>
        </p:nvGrpSpPr>
        <p:grpSpPr>
          <a:xfrm>
            <a:off x="4585227" y="4656327"/>
            <a:ext cx="1450974" cy="561975"/>
            <a:chOff x="6134100" y="3657600"/>
            <a:chExt cx="1450974" cy="561975"/>
          </a:xfrm>
        </p:grpSpPr>
        <p:grpSp>
          <p:nvGrpSpPr>
            <p:cNvPr id="194" name="Group 40"/>
            <p:cNvGrpSpPr>
              <a:grpSpLocks/>
            </p:cNvGrpSpPr>
            <p:nvPr/>
          </p:nvGrpSpPr>
          <p:grpSpPr bwMode="auto">
            <a:xfrm>
              <a:off x="6134100" y="3721100"/>
              <a:ext cx="1450974" cy="498475"/>
              <a:chOff x="3840" y="1360"/>
              <a:chExt cx="1584" cy="314"/>
            </a:xfrm>
          </p:grpSpPr>
          <p:sp>
            <p:nvSpPr>
              <p:cNvPr id="198" name="Line 41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PE"/>
              </a:p>
            </p:txBody>
          </p:sp>
          <p:grpSp>
            <p:nvGrpSpPr>
              <p:cNvPr id="199" name="Group 42"/>
              <p:cNvGrpSpPr>
                <a:grpSpLocks/>
              </p:cNvGrpSpPr>
              <p:nvPr/>
            </p:nvGrpSpPr>
            <p:grpSpPr bwMode="auto">
              <a:xfrm>
                <a:off x="4112" y="1360"/>
                <a:ext cx="248" cy="298"/>
                <a:chOff x="4112" y="1360"/>
                <a:chExt cx="248" cy="298"/>
              </a:xfrm>
            </p:grpSpPr>
            <p:sp>
              <p:nvSpPr>
                <p:cNvPr id="20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PE" sz="20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s-PE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PE" altLang="es-PE" sz="1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</a:t>
                  </a: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0" name="Group 45"/>
              <p:cNvGrpSpPr>
                <a:grpSpLocks/>
              </p:cNvGrpSpPr>
              <p:nvPr/>
            </p:nvGrpSpPr>
            <p:grpSpPr bwMode="auto">
              <a:xfrm>
                <a:off x="4864" y="1376"/>
                <a:ext cx="248" cy="298"/>
                <a:chOff x="4112" y="1360"/>
                <a:chExt cx="248" cy="298"/>
              </a:xfrm>
            </p:grpSpPr>
            <p:sp>
              <p:nvSpPr>
                <p:cNvPr id="20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95" name="Rectangle 74"/>
            <p:cNvSpPr>
              <a:spLocks noChangeArrowheads="1"/>
            </p:cNvSpPr>
            <p:nvPr/>
          </p:nvSpPr>
          <p:spPr bwMode="auto">
            <a:xfrm>
              <a:off x="6509756" y="3724406"/>
              <a:ext cx="996655" cy="101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196" name="Line 75"/>
            <p:cNvSpPr>
              <a:spLocks noChangeShapeType="1"/>
            </p:cNvSpPr>
            <p:nvPr/>
          </p:nvSpPr>
          <p:spPr bwMode="auto">
            <a:xfrm flipV="1">
              <a:off x="6573256" y="3711706"/>
              <a:ext cx="990670" cy="5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97" name="Oval 76"/>
            <p:cNvSpPr>
              <a:spLocks noChangeArrowheads="1"/>
            </p:cNvSpPr>
            <p:nvPr/>
          </p:nvSpPr>
          <p:spPr bwMode="auto">
            <a:xfrm>
              <a:off x="6458956" y="3657600"/>
              <a:ext cx="127000" cy="127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" name="Grupo 204"/>
          <p:cNvGrpSpPr/>
          <p:nvPr/>
        </p:nvGrpSpPr>
        <p:grpSpPr>
          <a:xfrm>
            <a:off x="4655291" y="5716242"/>
            <a:ext cx="1497014" cy="541992"/>
            <a:chOff x="6815419" y="4457700"/>
            <a:chExt cx="1497014" cy="541992"/>
          </a:xfrm>
        </p:grpSpPr>
        <p:grpSp>
          <p:nvGrpSpPr>
            <p:cNvPr id="206" name="Group 48"/>
            <p:cNvGrpSpPr>
              <a:grpSpLocks/>
            </p:cNvGrpSpPr>
            <p:nvPr/>
          </p:nvGrpSpPr>
          <p:grpSpPr bwMode="auto">
            <a:xfrm>
              <a:off x="6815419" y="4501217"/>
              <a:ext cx="1497014" cy="498475"/>
              <a:chOff x="3840" y="1360"/>
              <a:chExt cx="1584" cy="314"/>
            </a:xfrm>
          </p:grpSpPr>
          <p:sp>
            <p:nvSpPr>
              <p:cNvPr id="210" name="Line 49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PE"/>
              </a:p>
            </p:txBody>
          </p:sp>
          <p:grpSp>
            <p:nvGrpSpPr>
              <p:cNvPr id="211" name="Group 50"/>
              <p:cNvGrpSpPr>
                <a:grpSpLocks/>
              </p:cNvGrpSpPr>
              <p:nvPr/>
            </p:nvGrpSpPr>
            <p:grpSpPr bwMode="auto">
              <a:xfrm>
                <a:off x="4112" y="1360"/>
                <a:ext cx="248" cy="298"/>
                <a:chOff x="4112" y="1360"/>
                <a:chExt cx="248" cy="298"/>
              </a:xfrm>
            </p:grpSpPr>
            <p:sp>
              <p:nvSpPr>
                <p:cNvPr id="21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2" name="Group 53"/>
              <p:cNvGrpSpPr>
                <a:grpSpLocks/>
              </p:cNvGrpSpPr>
              <p:nvPr/>
            </p:nvGrpSpPr>
            <p:grpSpPr bwMode="auto">
              <a:xfrm>
                <a:off x="4864" y="1376"/>
                <a:ext cx="248" cy="298"/>
                <a:chOff x="4112" y="1360"/>
                <a:chExt cx="248" cy="298"/>
              </a:xfrm>
            </p:grpSpPr>
            <p:sp>
              <p:nvSpPr>
                <p:cNvPr id="21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PE" sz="20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s-PE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PE" altLang="es-PE" sz="1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</a:t>
                  </a: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07" name="Rectangle 82"/>
            <p:cNvSpPr>
              <a:spLocks noChangeArrowheads="1"/>
            </p:cNvSpPr>
            <p:nvPr/>
          </p:nvSpPr>
          <p:spPr bwMode="auto">
            <a:xfrm flipH="1">
              <a:off x="6899276" y="4510549"/>
              <a:ext cx="1025524" cy="985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  <p:sp>
          <p:nvSpPr>
            <p:cNvPr id="208" name="Line 83"/>
            <p:cNvSpPr>
              <a:spLocks noChangeShapeType="1"/>
            </p:cNvSpPr>
            <p:nvPr/>
          </p:nvSpPr>
          <p:spPr bwMode="auto">
            <a:xfrm flipH="1">
              <a:off x="6832600" y="4497710"/>
              <a:ext cx="1051892" cy="5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09" name="Oval 84"/>
            <p:cNvSpPr>
              <a:spLocks noChangeArrowheads="1"/>
            </p:cNvSpPr>
            <p:nvPr/>
          </p:nvSpPr>
          <p:spPr bwMode="auto">
            <a:xfrm flipH="1">
              <a:off x="7848600" y="4457700"/>
              <a:ext cx="127000" cy="127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7" name="Grupo 216"/>
          <p:cNvGrpSpPr/>
          <p:nvPr/>
        </p:nvGrpSpPr>
        <p:grpSpPr>
          <a:xfrm>
            <a:off x="4434462" y="3486724"/>
            <a:ext cx="1794519" cy="714375"/>
            <a:chOff x="6665913" y="2706523"/>
            <a:chExt cx="1794519" cy="714375"/>
          </a:xfrm>
        </p:grpSpPr>
        <p:grpSp>
          <p:nvGrpSpPr>
            <p:cNvPr id="218" name="Group 34"/>
            <p:cNvGrpSpPr>
              <a:grpSpLocks/>
            </p:cNvGrpSpPr>
            <p:nvPr/>
          </p:nvGrpSpPr>
          <p:grpSpPr bwMode="auto">
            <a:xfrm>
              <a:off x="6665913" y="2922423"/>
              <a:ext cx="393700" cy="473075"/>
              <a:chOff x="4112" y="1360"/>
              <a:chExt cx="248" cy="298"/>
            </a:xfrm>
          </p:grpSpPr>
          <p:sp>
            <p:nvSpPr>
              <p:cNvPr id="227" name="Text Box 35"/>
              <p:cNvSpPr txBox="1">
                <a:spLocks noChangeArrowheads="1"/>
              </p:cNvSpPr>
              <p:nvPr/>
            </p:nvSpPr>
            <p:spPr bwMode="auto">
              <a:xfrm>
                <a:off x="4120" y="14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s-PE" altLang="es-PE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" name="Text Box 36"/>
              <p:cNvSpPr txBox="1">
                <a:spLocks noChangeArrowheads="1"/>
              </p:cNvSpPr>
              <p:nvPr/>
            </p:nvSpPr>
            <p:spPr bwMode="auto">
              <a:xfrm>
                <a:off x="4112" y="1360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s-PE" altLang="es-PE" sz="12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9" name="Text Box 79"/>
            <p:cNvSpPr txBox="1">
              <a:spLocks noChangeArrowheads="1"/>
            </p:cNvSpPr>
            <p:nvPr/>
          </p:nvSpPr>
          <p:spPr bwMode="auto">
            <a:xfrm flipH="1">
              <a:off x="7859713" y="2706523"/>
              <a:ext cx="3302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PE" altLang="es-PE" sz="2200" dirty="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es-PE" altLang="es-PE" sz="22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20" name="Grupo 219"/>
            <p:cNvGrpSpPr/>
            <p:nvPr/>
          </p:nvGrpSpPr>
          <p:grpSpPr>
            <a:xfrm>
              <a:off x="6880223" y="2903537"/>
              <a:ext cx="1580209" cy="517361"/>
              <a:chOff x="6880223" y="2903537"/>
              <a:chExt cx="1580209" cy="517361"/>
            </a:xfrm>
          </p:grpSpPr>
          <p:grpSp>
            <p:nvGrpSpPr>
              <p:cNvPr id="221" name="Group 37"/>
              <p:cNvGrpSpPr>
                <a:grpSpLocks/>
              </p:cNvGrpSpPr>
              <p:nvPr/>
            </p:nvGrpSpPr>
            <p:grpSpPr bwMode="auto">
              <a:xfrm>
                <a:off x="7859713" y="2947823"/>
                <a:ext cx="393700" cy="473075"/>
                <a:chOff x="4112" y="1360"/>
                <a:chExt cx="248" cy="298"/>
              </a:xfrm>
            </p:grpSpPr>
            <p:sp>
              <p:nvSpPr>
                <p:cNvPr id="22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20" y="1408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PE" sz="20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s-PE" altLang="es-PE" sz="20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12" y="1360"/>
                  <a:ext cx="19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PE" altLang="es-PE" sz="1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</a:t>
                  </a:r>
                  <a:endParaRPr lang="es-PE" altLang="es-PE" sz="12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2" name="Rectangle 78"/>
              <p:cNvSpPr>
                <a:spLocks noChangeArrowheads="1"/>
              </p:cNvSpPr>
              <p:nvPr/>
            </p:nvSpPr>
            <p:spPr bwMode="auto">
              <a:xfrm flipH="1">
                <a:off x="6961227" y="2909723"/>
                <a:ext cx="1030287" cy="1102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" name="Line 80"/>
              <p:cNvSpPr>
                <a:spLocks noChangeShapeType="1"/>
              </p:cNvSpPr>
              <p:nvPr/>
            </p:nvSpPr>
            <p:spPr bwMode="auto">
              <a:xfrm flipH="1" flipV="1">
                <a:off x="6880223" y="2903537"/>
                <a:ext cx="1081088" cy="61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PE"/>
              </a:p>
            </p:txBody>
          </p:sp>
          <p:sp>
            <p:nvSpPr>
              <p:cNvPr id="224" name="Line 33"/>
              <p:cNvSpPr>
                <a:spLocks noChangeShapeType="1"/>
              </p:cNvSpPr>
              <p:nvPr/>
            </p:nvSpPr>
            <p:spPr bwMode="auto">
              <a:xfrm>
                <a:off x="6899919" y="3040791"/>
                <a:ext cx="1560513" cy="86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9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7" grpId="0"/>
      <p:bldP spid="2" grpId="0"/>
      <p:bldP spid="136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/>
          </a:bodyPr>
          <a:lstStyle/>
          <a:p>
            <a:r>
              <a:rPr lang="es-PE" sz="3200" dirty="0"/>
              <a:t>OPERACIONES CON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7499" y="2283765"/>
                <a:ext cx="848360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PE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s-P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s-PE" sz="3200" b="1" dirty="0">
                    <a:solidFill>
                      <a:srgbClr val="FF0000"/>
                    </a:solidFill>
                  </a:rPr>
                  <a:t>   </a:t>
                </a:r>
                <a:r>
                  <a:rPr lang="es-PE" sz="2800" b="1" dirty="0"/>
                  <a:t>Unión de A con B</a:t>
                </a:r>
                <a:r>
                  <a:rPr lang="es-PE" sz="2800" dirty="0"/>
                  <a:t>. Contiene todos los elementos de A más todos los elementos de B.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/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 ó 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" y="2283765"/>
                <a:ext cx="8483601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437" t="-844" r="-143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V="1">
            <a:off x="1778000" y="5744018"/>
            <a:ext cx="5867400" cy="254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768600" y="5687573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556000" y="5692905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842000" y="56604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630988" y="56731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527300" y="582933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302793" y="585299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-3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695158" y="5816156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527800" y="5817528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768600" y="5218922"/>
            <a:ext cx="3854450" cy="507715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2678600" y="48652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2858600" y="4968640"/>
            <a:ext cx="3759688" cy="4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6540988" y="4879089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464344" y="3629284"/>
            <a:ext cx="131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/>
                  <a:t>A=[-4;2[   y    B=[-3;3[. Calcular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32" t="-9231" b="-2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=[−4;3[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4099398" y="4649053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98" y="4649053"/>
                <a:ext cx="94520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>
            <a:off x="3492500" y="520295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3459650" y="511295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" name="Conector recto 18"/>
          <p:cNvCxnSpPr/>
          <p:nvPr/>
        </p:nvCxnSpPr>
        <p:spPr>
          <a:xfrm>
            <a:off x="2711450" y="541053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752000" y="529797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2678600" y="530783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6533050" y="510309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2 Título"/>
          <p:cNvSpPr txBox="1">
            <a:spLocks/>
          </p:cNvSpPr>
          <p:nvPr/>
        </p:nvSpPr>
        <p:spPr>
          <a:xfrm>
            <a:off x="347347" y="982918"/>
            <a:ext cx="8229600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200" b="1" dirty="0"/>
              <a:t>UNIÓN DE INTERVALOS</a:t>
            </a:r>
          </a:p>
        </p:txBody>
      </p:sp>
    </p:spTree>
    <p:extLst>
      <p:ext uri="{BB962C8B-B14F-4D97-AF65-F5344CB8AC3E}">
        <p14:creationId xmlns:p14="http://schemas.microsoft.com/office/powerpoint/2010/main" val="6526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5" grpId="0"/>
      <p:bldP spid="36" grpId="0"/>
      <p:bldP spid="37" grpId="0"/>
      <p:bldP spid="38" grpId="0"/>
      <p:bldP spid="22" grpId="0" animBg="1"/>
      <p:bldP spid="10" grpId="0" animBg="1"/>
      <p:bldP spid="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/>
          </a:bodyPr>
          <a:lstStyle/>
          <a:p>
            <a:r>
              <a:rPr lang="es-PE" sz="3200" dirty="0"/>
              <a:t>OPERACIONES CON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7499" y="2283765"/>
                <a:ext cx="848360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PE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s-P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s-PE" sz="3200" b="1" dirty="0">
                    <a:solidFill>
                      <a:srgbClr val="FF0000"/>
                    </a:solidFill>
                  </a:rPr>
                  <a:t>   </a:t>
                </a:r>
                <a:r>
                  <a:rPr lang="es-PE" sz="2800" b="1" dirty="0"/>
                  <a:t>Intersección de A con B</a:t>
                </a:r>
                <a:r>
                  <a:rPr lang="es-PE" sz="2800" dirty="0"/>
                  <a:t>. Contiene todos los elementos que son comunes a </a:t>
                </a:r>
                <a:r>
                  <a:rPr lang="es-PE" sz="2800" dirty="0" err="1"/>
                  <a:t>A</a:t>
                </a:r>
                <a:r>
                  <a:rPr lang="es-PE" sz="2800" dirty="0"/>
                  <a:t> y a B.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/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" y="2283765"/>
                <a:ext cx="8483601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437" t="-844" r="-143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V="1">
            <a:off x="1778000" y="5744018"/>
            <a:ext cx="5867400" cy="254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768600" y="5687573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556000" y="5692905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842000" y="56604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630988" y="56731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527300" y="582933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302793" y="585299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-3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695158" y="5816156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527800" y="5817528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556000" y="5218922"/>
            <a:ext cx="2261700" cy="507715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3466000" y="48779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/>
          <p:cNvCxnSpPr>
            <a:stCxn id="30" idx="6"/>
            <a:endCxn id="32" idx="2"/>
          </p:cNvCxnSpPr>
          <p:nvPr/>
        </p:nvCxnSpPr>
        <p:spPr>
          <a:xfrm>
            <a:off x="3646000" y="4967986"/>
            <a:ext cx="2069488" cy="1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5715488" y="4879089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464344" y="3629284"/>
            <a:ext cx="131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/>
                  <a:t>A=[-4;2[   y    B=[-3;3[. Calcular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32" t="-9231" b="-2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=[−3;2[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4099398" y="4649053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98" y="4649053"/>
                <a:ext cx="94520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>
            <a:off x="3492500" y="520295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3459650" y="511295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" name="Conector recto 18"/>
          <p:cNvCxnSpPr/>
          <p:nvPr/>
        </p:nvCxnSpPr>
        <p:spPr>
          <a:xfrm>
            <a:off x="2711450" y="541053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752000" y="529797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2678600" y="530783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6533050" y="510309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2 Título"/>
          <p:cNvSpPr txBox="1">
            <a:spLocks/>
          </p:cNvSpPr>
          <p:nvPr/>
        </p:nvSpPr>
        <p:spPr>
          <a:xfrm>
            <a:off x="347347" y="982918"/>
            <a:ext cx="8229600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200" b="1" dirty="0"/>
              <a:t>INTERSECCIÓN DE INTERVALOS</a:t>
            </a:r>
          </a:p>
        </p:txBody>
      </p:sp>
    </p:spTree>
    <p:extLst>
      <p:ext uri="{BB962C8B-B14F-4D97-AF65-F5344CB8AC3E}">
        <p14:creationId xmlns:p14="http://schemas.microsoft.com/office/powerpoint/2010/main" val="15155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5" grpId="0"/>
      <p:bldP spid="36" grpId="0"/>
      <p:bldP spid="37" grpId="0"/>
      <p:bldP spid="38" grpId="0"/>
      <p:bldP spid="22" grpId="0" animBg="1"/>
      <p:bldP spid="10" grpId="0" animBg="1"/>
      <p:bldP spid="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35379"/>
          </a:xfrm>
        </p:spPr>
        <p:txBody>
          <a:bodyPr>
            <a:normAutofit/>
          </a:bodyPr>
          <a:lstStyle/>
          <a:p>
            <a:r>
              <a:rPr lang="es-PE" sz="3200" dirty="0"/>
              <a:t>OPERACIONES CON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17499" y="1750681"/>
                <a:ext cx="8483601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PE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s-PE" sz="3200" b="1" dirty="0">
                    <a:solidFill>
                      <a:srgbClr val="FF0000"/>
                    </a:solidFill>
                  </a:rPr>
                  <a:t>   </a:t>
                </a:r>
                <a:r>
                  <a:rPr lang="es-PE" sz="2800" b="1" dirty="0"/>
                  <a:t>Diferencia A menos B</a:t>
                </a:r>
                <a:r>
                  <a:rPr lang="es-PE" sz="2800" dirty="0"/>
                  <a:t>. Contiene todos los elementos que están en A, pero que no se encuentran en B.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 / 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PE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800" i="1" smtClean="0">
                          <a:latin typeface="Cambria Math" panose="02040503050406030204" pitchFamily="18" charset="0"/>
                        </a:rPr>
                        <m:t> ∉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8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9" y="1750681"/>
                <a:ext cx="8483601" cy="1877437"/>
              </a:xfrm>
              <a:prstGeom prst="rect">
                <a:avLst/>
              </a:prstGeom>
              <a:blipFill rotWithShape="0">
                <a:blip r:embed="rId2"/>
                <a:stretch>
                  <a:fillRect l="-1437" t="-325" r="-143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V="1">
            <a:off x="1778000" y="5744018"/>
            <a:ext cx="5867400" cy="254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768600" y="5687573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556000" y="5692905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842000" y="56604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630988" y="5673150"/>
            <a:ext cx="0" cy="243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527300" y="582933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302793" y="585299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-3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695158" y="5816156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527800" y="5817528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768600" y="5218922"/>
            <a:ext cx="787400" cy="507715"/>
          </a:xfrm>
          <a:prstGeom prst="rect">
            <a:avLst/>
          </a:prstGeom>
          <a:solidFill>
            <a:srgbClr val="63CDDB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2678600" y="486528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2858600" y="4968640"/>
            <a:ext cx="691050" cy="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3459650" y="4853125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CuadroTexto 34"/>
          <p:cNvSpPr txBox="1"/>
          <p:nvPr/>
        </p:nvSpPr>
        <p:spPr>
          <a:xfrm>
            <a:off x="464344" y="3629284"/>
            <a:ext cx="131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/>
                  <a:t>A=[-4;2[   y    B=[-3;3[. Calcular </a:t>
                </a:r>
                <a14:m>
                  <m:oMath xmlns:m="http://schemas.openxmlformats.org/officeDocument/2006/math">
                    <m:r>
                      <a:rPr lang="es-PE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PE" sz="20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820" y="3899770"/>
                <a:ext cx="544640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232" t="-9231" b="-2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=[−4;−3[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97" y="6261708"/>
                <a:ext cx="544640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2694447" y="4612559"/>
                <a:ext cx="94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47" y="4612559"/>
                <a:ext cx="94520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>
            <a:off x="3492500" y="520295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3459650" y="511295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" name="Conector recto 18"/>
          <p:cNvCxnSpPr/>
          <p:nvPr/>
        </p:nvCxnSpPr>
        <p:spPr>
          <a:xfrm>
            <a:off x="2711450" y="5410534"/>
            <a:ext cx="307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752000" y="529797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Elipse 8"/>
          <p:cNvSpPr/>
          <p:nvPr/>
        </p:nvSpPr>
        <p:spPr>
          <a:xfrm>
            <a:off x="2678600" y="530783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6533050" y="5103098"/>
            <a:ext cx="180000" cy="18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2 Título"/>
          <p:cNvSpPr txBox="1">
            <a:spLocks/>
          </p:cNvSpPr>
          <p:nvPr/>
        </p:nvSpPr>
        <p:spPr>
          <a:xfrm>
            <a:off x="347347" y="982918"/>
            <a:ext cx="8229600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200" b="1" dirty="0"/>
              <a:t>DIFERENCIA DE INTERVALOS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181008" y="6457890"/>
                <a:ext cx="2530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>
                    <a:solidFill>
                      <a:srgbClr val="FF0000"/>
                    </a:solidFill>
                  </a:rPr>
                  <a:t>Nota:  </a:t>
                </a:r>
                <a14:m>
                  <m:oMath xmlns:m="http://schemas.openxmlformats.org/officeDocument/2006/math">
                    <m:r>
                      <a:rPr lang="es-PE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s-PE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PE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s-PE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PE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PE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PE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08" y="6457890"/>
                <a:ext cx="253044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651" t="-757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7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5" grpId="0"/>
      <p:bldP spid="36" grpId="0"/>
      <p:bldP spid="37" grpId="0"/>
      <p:bldP spid="38" grpId="0"/>
      <p:bldP spid="22" grpId="0" animBg="1"/>
      <p:bldP spid="10" grpId="0" animBg="1"/>
      <p:bldP spid="9" grpId="0" animBg="1"/>
      <p:bldP spid="24" grpId="0" animBg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Personalizado 20">
      <a:dk1>
        <a:sysClr val="windowText" lastClr="000000"/>
      </a:dk1>
      <a:lt1>
        <a:srgbClr val="DBE5F1"/>
      </a:lt1>
      <a:dk2>
        <a:srgbClr val="1F497D"/>
      </a:dk2>
      <a:lt2>
        <a:srgbClr val="E7EDF5"/>
      </a:lt2>
      <a:accent1>
        <a:srgbClr val="3D6AA1"/>
      </a:accent1>
      <a:accent2>
        <a:srgbClr val="C0504D"/>
      </a:accent2>
      <a:accent3>
        <a:srgbClr val="9BBB59"/>
      </a:accent3>
      <a:accent4>
        <a:srgbClr val="B2A2C7"/>
      </a:accent4>
      <a:accent5>
        <a:srgbClr val="92CDDC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2166</TotalTime>
  <Words>1148</Words>
  <Application>Microsoft Office PowerPoint</Application>
  <PresentationFormat>Presentación en pantalla (4:3)</PresentationFormat>
  <Paragraphs>257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Candara</vt:lpstr>
      <vt:lpstr>Symbol</vt:lpstr>
      <vt:lpstr>Tempus Sans ITC</vt:lpstr>
      <vt:lpstr>Times New Roman</vt:lpstr>
      <vt:lpstr>Verdana</vt:lpstr>
      <vt:lpstr>Waveform</vt:lpstr>
      <vt:lpstr>Ecuación</vt:lpstr>
      <vt:lpstr>-</vt:lpstr>
      <vt:lpstr>MATEMÁTICA BÁSICA I</vt:lpstr>
      <vt:lpstr>LOGRO DE LA SESIÓN</vt:lpstr>
      <vt:lpstr>INTERVALOS</vt:lpstr>
      <vt:lpstr>CLASIFICACIÓN DE INTERVALOS</vt:lpstr>
      <vt:lpstr>CLASIFICACIÓN DE INTERVALOS</vt:lpstr>
      <vt:lpstr>OPERACIONES CON INTERVALOS</vt:lpstr>
      <vt:lpstr>OPERACIONES CON INTERVALOS</vt:lpstr>
      <vt:lpstr>OPERACIONES CON INTERVALOS</vt:lpstr>
      <vt:lpstr>OPERACIONES CON INTERVALOS</vt:lpstr>
      <vt:lpstr>OPERACIONES CON INTERVALOS</vt:lpstr>
      <vt:lpstr>OPERACIONES CON LOS EXTREMOS DE LOS INTERVALOS</vt:lpstr>
      <vt:lpstr>EJERCICIOS EXPLICATIVOS</vt:lpstr>
      <vt:lpstr>EJERCICIOS EXPLICATIVOS</vt:lpstr>
      <vt:lpstr>EJERCICIOS EXPLICATIVOS</vt:lpstr>
      <vt:lpstr>EJERCICIOS EXPLICATIVOS</vt:lpstr>
      <vt:lpstr>EJERCICIOS EXPLICATIVOS</vt:lpstr>
      <vt:lpstr>EJERCICIOS EXPLICATIVOS</vt:lpstr>
      <vt:lpstr>¡Ahora todos a practicar!</vt:lpstr>
      <vt:lpstr>RESUMEN</vt:lpstr>
      <vt:lpstr>EJERCICIO RETO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Díaz Garrampié</dc:creator>
  <cp:lastModifiedBy>SLD-USR-PT116</cp:lastModifiedBy>
  <cp:revision>151</cp:revision>
  <dcterms:created xsi:type="dcterms:W3CDTF">2013-06-02T21:11:54Z</dcterms:created>
  <dcterms:modified xsi:type="dcterms:W3CDTF">2017-02-16T20:35:36Z</dcterms:modified>
</cp:coreProperties>
</file>