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4.jpg" ContentType="image/jpg"/>
  <Override PartName="/ppt/media/image5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906000" cy="6858000" type="A4"/>
  <p:notesSz cx="9906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29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F487C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47650" y="228600"/>
            <a:ext cx="9420606" cy="2468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551676" y="1824227"/>
            <a:ext cx="3115945" cy="714375"/>
          </a:xfrm>
          <a:custGeom>
            <a:avLst/>
            <a:gdLst/>
            <a:ahLst/>
            <a:cxnLst/>
            <a:rect l="l" t="t" r="r" b="b"/>
            <a:pathLst>
              <a:path w="3115945" h="714375">
                <a:moveTo>
                  <a:pt x="3115818" y="0"/>
                </a:moveTo>
                <a:lnTo>
                  <a:pt x="3108959" y="0"/>
                </a:lnTo>
                <a:lnTo>
                  <a:pt x="2977642" y="20066"/>
                </a:lnTo>
                <a:lnTo>
                  <a:pt x="2844038" y="42418"/>
                </a:lnTo>
                <a:lnTo>
                  <a:pt x="2567685" y="91439"/>
                </a:lnTo>
                <a:lnTo>
                  <a:pt x="2277618" y="149479"/>
                </a:lnTo>
                <a:lnTo>
                  <a:pt x="1973579" y="216408"/>
                </a:lnTo>
                <a:lnTo>
                  <a:pt x="1694942" y="281177"/>
                </a:lnTo>
                <a:lnTo>
                  <a:pt x="911987" y="443992"/>
                </a:lnTo>
                <a:lnTo>
                  <a:pt x="672465" y="488696"/>
                </a:lnTo>
                <a:lnTo>
                  <a:pt x="216407" y="566674"/>
                </a:lnTo>
                <a:lnTo>
                  <a:pt x="0" y="600201"/>
                </a:lnTo>
                <a:lnTo>
                  <a:pt x="292480" y="638175"/>
                </a:lnTo>
                <a:lnTo>
                  <a:pt x="430656" y="653796"/>
                </a:lnTo>
                <a:lnTo>
                  <a:pt x="697738" y="680466"/>
                </a:lnTo>
                <a:lnTo>
                  <a:pt x="946530" y="698373"/>
                </a:lnTo>
                <a:lnTo>
                  <a:pt x="1066292" y="705104"/>
                </a:lnTo>
                <a:lnTo>
                  <a:pt x="1183640" y="709549"/>
                </a:lnTo>
                <a:lnTo>
                  <a:pt x="1404747" y="713994"/>
                </a:lnTo>
                <a:lnTo>
                  <a:pt x="1510665" y="713994"/>
                </a:lnTo>
                <a:lnTo>
                  <a:pt x="1715643" y="709549"/>
                </a:lnTo>
                <a:lnTo>
                  <a:pt x="1812417" y="705104"/>
                </a:lnTo>
                <a:lnTo>
                  <a:pt x="1996567" y="691642"/>
                </a:lnTo>
                <a:lnTo>
                  <a:pt x="2086482" y="682751"/>
                </a:lnTo>
                <a:lnTo>
                  <a:pt x="2256790" y="660400"/>
                </a:lnTo>
                <a:lnTo>
                  <a:pt x="2418079" y="633730"/>
                </a:lnTo>
                <a:lnTo>
                  <a:pt x="2569972" y="602488"/>
                </a:lnTo>
                <a:lnTo>
                  <a:pt x="2715132" y="566674"/>
                </a:lnTo>
                <a:lnTo>
                  <a:pt x="2853308" y="526542"/>
                </a:lnTo>
                <a:lnTo>
                  <a:pt x="2984500" y="481964"/>
                </a:lnTo>
                <a:lnTo>
                  <a:pt x="3111246" y="435101"/>
                </a:lnTo>
                <a:lnTo>
                  <a:pt x="3115818" y="432816"/>
                </a:lnTo>
                <a:lnTo>
                  <a:pt x="3115818" y="0"/>
                </a:lnTo>
                <a:close/>
              </a:path>
            </a:pathLst>
          </a:custGeom>
          <a:solidFill>
            <a:srgbClr val="E7ECF5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837688" y="1696211"/>
            <a:ext cx="6007100" cy="850900"/>
          </a:xfrm>
          <a:custGeom>
            <a:avLst/>
            <a:gdLst/>
            <a:ahLst/>
            <a:cxnLst/>
            <a:rect l="l" t="t" r="r" b="b"/>
            <a:pathLst>
              <a:path w="6007100" h="850900">
                <a:moveTo>
                  <a:pt x="923544" y="0"/>
                </a:moveTo>
                <a:lnTo>
                  <a:pt x="741679" y="0"/>
                </a:lnTo>
                <a:lnTo>
                  <a:pt x="571246" y="4445"/>
                </a:lnTo>
                <a:lnTo>
                  <a:pt x="412242" y="11175"/>
                </a:lnTo>
                <a:lnTo>
                  <a:pt x="264922" y="22351"/>
                </a:lnTo>
                <a:lnTo>
                  <a:pt x="126618" y="35687"/>
                </a:lnTo>
                <a:lnTo>
                  <a:pt x="0" y="53593"/>
                </a:lnTo>
                <a:lnTo>
                  <a:pt x="361569" y="96012"/>
                </a:lnTo>
                <a:lnTo>
                  <a:pt x="750824" y="156210"/>
                </a:lnTo>
                <a:lnTo>
                  <a:pt x="1167764" y="234314"/>
                </a:lnTo>
                <a:lnTo>
                  <a:pt x="1388872" y="279018"/>
                </a:lnTo>
                <a:lnTo>
                  <a:pt x="2022221" y="421893"/>
                </a:lnTo>
                <a:lnTo>
                  <a:pt x="2773045" y="575817"/>
                </a:lnTo>
                <a:lnTo>
                  <a:pt x="3118612" y="638301"/>
                </a:lnTo>
                <a:lnTo>
                  <a:pt x="3284474" y="667385"/>
                </a:lnTo>
                <a:lnTo>
                  <a:pt x="3602228" y="716534"/>
                </a:lnTo>
                <a:lnTo>
                  <a:pt x="3754246" y="738759"/>
                </a:lnTo>
                <a:lnTo>
                  <a:pt x="4044441" y="774446"/>
                </a:lnTo>
                <a:lnTo>
                  <a:pt x="4318508" y="805688"/>
                </a:lnTo>
                <a:lnTo>
                  <a:pt x="4449826" y="816863"/>
                </a:lnTo>
                <a:lnTo>
                  <a:pt x="4698619" y="834771"/>
                </a:lnTo>
                <a:lnTo>
                  <a:pt x="4818380" y="841501"/>
                </a:lnTo>
                <a:lnTo>
                  <a:pt x="5048758" y="850391"/>
                </a:lnTo>
                <a:lnTo>
                  <a:pt x="5262880" y="850391"/>
                </a:lnTo>
                <a:lnTo>
                  <a:pt x="5465571" y="845947"/>
                </a:lnTo>
                <a:lnTo>
                  <a:pt x="5562345" y="841501"/>
                </a:lnTo>
                <a:lnTo>
                  <a:pt x="5656707" y="834771"/>
                </a:lnTo>
                <a:lnTo>
                  <a:pt x="5923915" y="807974"/>
                </a:lnTo>
                <a:lnTo>
                  <a:pt x="6006845" y="796798"/>
                </a:lnTo>
                <a:lnTo>
                  <a:pt x="5739638" y="765555"/>
                </a:lnTo>
                <a:lnTo>
                  <a:pt x="5456428" y="727583"/>
                </a:lnTo>
                <a:lnTo>
                  <a:pt x="4841367" y="629412"/>
                </a:lnTo>
                <a:lnTo>
                  <a:pt x="4155059" y="497713"/>
                </a:lnTo>
                <a:lnTo>
                  <a:pt x="3088640" y="263398"/>
                </a:lnTo>
                <a:lnTo>
                  <a:pt x="2798445" y="205359"/>
                </a:lnTo>
                <a:lnTo>
                  <a:pt x="2522092" y="156210"/>
                </a:lnTo>
                <a:lnTo>
                  <a:pt x="2388489" y="133858"/>
                </a:lnTo>
                <a:lnTo>
                  <a:pt x="2257171" y="113791"/>
                </a:lnTo>
                <a:lnTo>
                  <a:pt x="2130552" y="96012"/>
                </a:lnTo>
                <a:lnTo>
                  <a:pt x="1764284" y="51308"/>
                </a:lnTo>
                <a:lnTo>
                  <a:pt x="1536319" y="31241"/>
                </a:lnTo>
                <a:lnTo>
                  <a:pt x="1322070" y="15621"/>
                </a:lnTo>
                <a:lnTo>
                  <a:pt x="1117091" y="4445"/>
                </a:lnTo>
                <a:lnTo>
                  <a:pt x="923544" y="0"/>
                </a:lnTo>
                <a:close/>
              </a:path>
            </a:pathLst>
          </a:custGeom>
          <a:solidFill>
            <a:srgbClr val="E7ECF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65145" y="1708785"/>
            <a:ext cx="5923280" cy="774700"/>
          </a:xfrm>
          <a:custGeom>
            <a:avLst/>
            <a:gdLst/>
            <a:ahLst/>
            <a:cxnLst/>
            <a:rect l="l" t="t" r="r" b="b"/>
            <a:pathLst>
              <a:path w="5923280" h="774700">
                <a:moveTo>
                  <a:pt x="0" y="78104"/>
                </a:moveTo>
                <a:lnTo>
                  <a:pt x="20700" y="73660"/>
                </a:lnTo>
                <a:lnTo>
                  <a:pt x="82931" y="62484"/>
                </a:lnTo>
                <a:lnTo>
                  <a:pt x="188849" y="46862"/>
                </a:lnTo>
                <a:lnTo>
                  <a:pt x="257937" y="37973"/>
                </a:lnTo>
                <a:lnTo>
                  <a:pt x="338581" y="28955"/>
                </a:lnTo>
                <a:lnTo>
                  <a:pt x="428370" y="22351"/>
                </a:lnTo>
                <a:lnTo>
                  <a:pt x="532003" y="15620"/>
                </a:lnTo>
                <a:lnTo>
                  <a:pt x="644779" y="8889"/>
                </a:lnTo>
                <a:lnTo>
                  <a:pt x="771525" y="4444"/>
                </a:lnTo>
                <a:lnTo>
                  <a:pt x="909701" y="2286"/>
                </a:lnTo>
                <a:lnTo>
                  <a:pt x="1059307" y="0"/>
                </a:lnTo>
                <a:lnTo>
                  <a:pt x="1220470" y="2286"/>
                </a:lnTo>
                <a:lnTo>
                  <a:pt x="1393190" y="6730"/>
                </a:lnTo>
                <a:lnTo>
                  <a:pt x="1579753" y="15620"/>
                </a:lnTo>
                <a:lnTo>
                  <a:pt x="1777872" y="26797"/>
                </a:lnTo>
                <a:lnTo>
                  <a:pt x="1987422" y="44576"/>
                </a:lnTo>
                <a:lnTo>
                  <a:pt x="2210816" y="64642"/>
                </a:lnTo>
                <a:lnTo>
                  <a:pt x="2447925" y="89280"/>
                </a:lnTo>
                <a:lnTo>
                  <a:pt x="2696718" y="118237"/>
                </a:lnTo>
                <a:lnTo>
                  <a:pt x="2959227" y="153924"/>
                </a:lnTo>
                <a:lnTo>
                  <a:pt x="3233293" y="194055"/>
                </a:lnTo>
                <a:lnTo>
                  <a:pt x="3521075" y="240918"/>
                </a:lnTo>
                <a:lnTo>
                  <a:pt x="3822827" y="296799"/>
                </a:lnTo>
                <a:lnTo>
                  <a:pt x="4138295" y="356997"/>
                </a:lnTo>
                <a:lnTo>
                  <a:pt x="4467606" y="423925"/>
                </a:lnTo>
                <a:lnTo>
                  <a:pt x="4810759" y="499744"/>
                </a:lnTo>
                <a:lnTo>
                  <a:pt x="5167630" y="582294"/>
                </a:lnTo>
                <a:lnTo>
                  <a:pt x="5538470" y="673735"/>
                </a:lnTo>
                <a:lnTo>
                  <a:pt x="5923026" y="77419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077330" y="1695069"/>
            <a:ext cx="3583940" cy="652780"/>
          </a:xfrm>
          <a:custGeom>
            <a:avLst/>
            <a:gdLst/>
            <a:ahLst/>
            <a:cxnLst/>
            <a:rect l="l" t="t" r="r" b="b"/>
            <a:pathLst>
              <a:path w="3583940" h="652780">
                <a:moveTo>
                  <a:pt x="0" y="652271"/>
                </a:moveTo>
                <a:lnTo>
                  <a:pt x="103632" y="625475"/>
                </a:lnTo>
                <a:lnTo>
                  <a:pt x="386969" y="556259"/>
                </a:lnTo>
                <a:lnTo>
                  <a:pt x="582676" y="509269"/>
                </a:lnTo>
                <a:lnTo>
                  <a:pt x="808354" y="457961"/>
                </a:lnTo>
                <a:lnTo>
                  <a:pt x="1059434" y="402081"/>
                </a:lnTo>
                <a:lnTo>
                  <a:pt x="1328927" y="341756"/>
                </a:lnTo>
                <a:lnTo>
                  <a:pt x="1614551" y="283717"/>
                </a:lnTo>
                <a:lnTo>
                  <a:pt x="1907032" y="225551"/>
                </a:lnTo>
                <a:lnTo>
                  <a:pt x="2206371" y="171957"/>
                </a:lnTo>
                <a:lnTo>
                  <a:pt x="2503551" y="120650"/>
                </a:lnTo>
                <a:lnTo>
                  <a:pt x="2650871" y="98297"/>
                </a:lnTo>
                <a:lnTo>
                  <a:pt x="2793746" y="75945"/>
                </a:lnTo>
                <a:lnTo>
                  <a:pt x="2936494" y="58038"/>
                </a:lnTo>
                <a:lnTo>
                  <a:pt x="3074670" y="40258"/>
                </a:lnTo>
                <a:lnTo>
                  <a:pt x="3210560" y="26796"/>
                </a:lnTo>
                <a:lnTo>
                  <a:pt x="3339592" y="15620"/>
                </a:lnTo>
                <a:lnTo>
                  <a:pt x="3463925" y="6730"/>
                </a:lnTo>
                <a:lnTo>
                  <a:pt x="358368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29361" y="1679448"/>
            <a:ext cx="9450705" cy="1329690"/>
          </a:xfrm>
          <a:custGeom>
            <a:avLst/>
            <a:gdLst/>
            <a:ahLst/>
            <a:cxnLst/>
            <a:rect l="l" t="t" r="r" b="b"/>
            <a:pathLst>
              <a:path w="9450705" h="1329689">
                <a:moveTo>
                  <a:pt x="1685798" y="0"/>
                </a:moveTo>
                <a:lnTo>
                  <a:pt x="1519682" y="0"/>
                </a:lnTo>
                <a:lnTo>
                  <a:pt x="1362837" y="4444"/>
                </a:lnTo>
                <a:lnTo>
                  <a:pt x="1215263" y="11175"/>
                </a:lnTo>
                <a:lnTo>
                  <a:pt x="947801" y="33527"/>
                </a:lnTo>
                <a:lnTo>
                  <a:pt x="825576" y="49022"/>
                </a:lnTo>
                <a:lnTo>
                  <a:pt x="714882" y="64642"/>
                </a:lnTo>
                <a:lnTo>
                  <a:pt x="611111" y="82550"/>
                </a:lnTo>
                <a:lnTo>
                  <a:pt x="518871" y="102615"/>
                </a:lnTo>
                <a:lnTo>
                  <a:pt x="431241" y="120523"/>
                </a:lnTo>
                <a:lnTo>
                  <a:pt x="355142" y="140588"/>
                </a:lnTo>
                <a:lnTo>
                  <a:pt x="223685" y="178435"/>
                </a:lnTo>
                <a:lnTo>
                  <a:pt x="170649" y="196341"/>
                </a:lnTo>
                <a:lnTo>
                  <a:pt x="55346" y="240918"/>
                </a:lnTo>
                <a:lnTo>
                  <a:pt x="0" y="267715"/>
                </a:lnTo>
                <a:lnTo>
                  <a:pt x="0" y="1329689"/>
                </a:lnTo>
                <a:lnTo>
                  <a:pt x="9445752" y="1329689"/>
                </a:lnTo>
                <a:lnTo>
                  <a:pt x="9450324" y="1322959"/>
                </a:lnTo>
                <a:lnTo>
                  <a:pt x="9450324" y="850011"/>
                </a:lnTo>
                <a:lnTo>
                  <a:pt x="7780782" y="850011"/>
                </a:lnTo>
                <a:lnTo>
                  <a:pt x="7630795" y="847851"/>
                </a:lnTo>
                <a:lnTo>
                  <a:pt x="7473950" y="843279"/>
                </a:lnTo>
                <a:lnTo>
                  <a:pt x="7312533" y="836676"/>
                </a:lnTo>
                <a:lnTo>
                  <a:pt x="7144258" y="825500"/>
                </a:lnTo>
                <a:lnTo>
                  <a:pt x="6782181" y="791972"/>
                </a:lnTo>
                <a:lnTo>
                  <a:pt x="6392418" y="745109"/>
                </a:lnTo>
                <a:lnTo>
                  <a:pt x="6184900" y="716152"/>
                </a:lnTo>
                <a:lnTo>
                  <a:pt x="5968111" y="682751"/>
                </a:lnTo>
                <a:lnTo>
                  <a:pt x="5744464" y="644778"/>
                </a:lnTo>
                <a:lnTo>
                  <a:pt x="5267071" y="557784"/>
                </a:lnTo>
                <a:lnTo>
                  <a:pt x="4480687" y="394842"/>
                </a:lnTo>
                <a:lnTo>
                  <a:pt x="3915664" y="267715"/>
                </a:lnTo>
                <a:lnTo>
                  <a:pt x="3383026" y="165100"/>
                </a:lnTo>
                <a:lnTo>
                  <a:pt x="3133979" y="124967"/>
                </a:lnTo>
                <a:lnTo>
                  <a:pt x="2896489" y="91439"/>
                </a:lnTo>
                <a:lnTo>
                  <a:pt x="2668143" y="62484"/>
                </a:lnTo>
                <a:lnTo>
                  <a:pt x="2451354" y="40131"/>
                </a:lnTo>
                <a:lnTo>
                  <a:pt x="2246122" y="22351"/>
                </a:lnTo>
                <a:lnTo>
                  <a:pt x="1863344" y="2286"/>
                </a:lnTo>
                <a:lnTo>
                  <a:pt x="1685798" y="0"/>
                </a:lnTo>
                <a:close/>
              </a:path>
              <a:path w="9450705" h="1329689">
                <a:moveTo>
                  <a:pt x="9450324" y="568960"/>
                </a:moveTo>
                <a:lnTo>
                  <a:pt x="9358122" y="604647"/>
                </a:lnTo>
                <a:lnTo>
                  <a:pt x="9270492" y="635888"/>
                </a:lnTo>
                <a:lnTo>
                  <a:pt x="9178163" y="664844"/>
                </a:lnTo>
                <a:lnTo>
                  <a:pt x="8986774" y="718438"/>
                </a:lnTo>
                <a:lnTo>
                  <a:pt x="8885301" y="742950"/>
                </a:lnTo>
                <a:lnTo>
                  <a:pt x="8673211" y="783081"/>
                </a:lnTo>
                <a:lnTo>
                  <a:pt x="8560181" y="800988"/>
                </a:lnTo>
                <a:lnTo>
                  <a:pt x="8320405" y="827659"/>
                </a:lnTo>
                <a:lnTo>
                  <a:pt x="8062087" y="845565"/>
                </a:lnTo>
                <a:lnTo>
                  <a:pt x="7923657" y="850011"/>
                </a:lnTo>
                <a:lnTo>
                  <a:pt x="9450324" y="850011"/>
                </a:lnTo>
                <a:lnTo>
                  <a:pt x="945032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4367" y="593344"/>
            <a:ext cx="6557264" cy="725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129" y="2297176"/>
            <a:ext cx="5670550" cy="1538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F487C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5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virtualutp.edu.pe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projects.utp.edu.pe/VirtualClas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713" y="2512567"/>
            <a:ext cx="5981065" cy="3803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EN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CASI</a:t>
            </a:r>
            <a:r>
              <a:rPr sz="2400" spc="-11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TODAS</a:t>
            </a:r>
            <a:endParaRPr sz="2400">
              <a:latin typeface="Candara"/>
              <a:cs typeface="Candara"/>
            </a:endParaRPr>
          </a:p>
          <a:p>
            <a:pPr marL="287020" marR="5080" indent="-274320">
              <a:lnSpc>
                <a:spcPts val="2590"/>
              </a:lnSpc>
              <a:spcBef>
                <a:spcPts val="615"/>
              </a:spcBef>
              <a:buClr>
                <a:srgbClr val="3C6AA0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Informática, Arquitectura de computadores, 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Electrónica y</a:t>
            </a:r>
            <a:r>
              <a:rPr sz="2400" spc="-9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Computación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250"/>
              </a:spcBef>
              <a:buClr>
                <a:srgbClr val="3C6AA0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Física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teórica,</a:t>
            </a:r>
            <a:r>
              <a:rPr sz="2400" spc="-4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Astrofísica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3C6AA0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Econometría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3C6AA0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15" dirty="0">
                <a:solidFill>
                  <a:srgbClr val="1F487C"/>
                </a:solidFill>
                <a:latin typeface="Candara"/>
                <a:cs typeface="Candara"/>
              </a:rPr>
              <a:t>Telecomunicaciones</a:t>
            </a:r>
            <a:endParaRPr sz="2400">
              <a:latin typeface="Candara"/>
              <a:cs typeface="Candara"/>
            </a:endParaRPr>
          </a:p>
          <a:p>
            <a:pPr marL="287020" marR="234950" indent="-274320">
              <a:lnSpc>
                <a:spcPts val="2590"/>
              </a:lnSpc>
              <a:spcBef>
                <a:spcPts val="615"/>
              </a:spcBef>
              <a:buClr>
                <a:srgbClr val="3C6AA0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Escuelas y Escuelas </a:t>
            </a:r>
            <a:r>
              <a:rPr sz="2400" spc="-20" dirty="0">
                <a:solidFill>
                  <a:srgbClr val="1F487C"/>
                </a:solidFill>
                <a:latin typeface="Candara"/>
                <a:cs typeface="Candara"/>
              </a:rPr>
              <a:t>Técnicas: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Arquitectura,  Caminos, Aparejadores,</a:t>
            </a:r>
            <a:r>
              <a:rPr sz="2400" spc="-6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Navales</a:t>
            </a:r>
            <a:endParaRPr sz="2400">
              <a:latin typeface="Candara"/>
              <a:cs typeface="Candara"/>
            </a:endParaRPr>
          </a:p>
          <a:p>
            <a:pPr marL="287020" marR="142240" indent="-274320">
              <a:lnSpc>
                <a:spcPts val="2590"/>
              </a:lnSpc>
              <a:spcBef>
                <a:spcPts val="580"/>
              </a:spcBef>
              <a:buClr>
                <a:srgbClr val="3C6AA0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Ciencias experimentales: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Química,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Biología,  Física,</a:t>
            </a:r>
            <a:r>
              <a:rPr sz="2400" spc="-8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Óptica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6589" y="560070"/>
            <a:ext cx="6054090" cy="1270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5" dirty="0"/>
              <a:t>¿En qué carreras </a:t>
            </a:r>
            <a:r>
              <a:rPr sz="4000" dirty="0"/>
              <a:t>se</a:t>
            </a:r>
            <a:r>
              <a:rPr sz="4000" spc="-55" dirty="0"/>
              <a:t> </a:t>
            </a:r>
            <a:r>
              <a:rPr sz="4000" spc="-5" dirty="0"/>
              <a:t>estudian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spc="-5" dirty="0"/>
              <a:t>Matemáticas?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6736080" y="2639567"/>
            <a:ext cx="2809494" cy="2109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71488" y="5028438"/>
            <a:ext cx="3139440" cy="1418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2795" y="260604"/>
            <a:ext cx="1808226" cy="692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863" y="900684"/>
            <a:ext cx="8527415" cy="66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/>
              <a:t>Propiedades </a:t>
            </a:r>
            <a:r>
              <a:rPr sz="4000" spc="-5" dirty="0"/>
              <a:t>de Adición </a:t>
            </a:r>
            <a:r>
              <a:rPr sz="4000" dirty="0"/>
              <a:t>y</a:t>
            </a:r>
            <a:r>
              <a:rPr sz="4000" spc="-50" dirty="0"/>
              <a:t> </a:t>
            </a:r>
            <a:r>
              <a:rPr sz="4000" spc="-5" dirty="0"/>
              <a:t>Multiplicación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607308" y="6062395"/>
            <a:ext cx="403860" cy="188595"/>
          </a:xfrm>
          <a:custGeom>
            <a:avLst/>
            <a:gdLst/>
            <a:ahLst/>
            <a:cxnLst/>
            <a:rect l="l" t="t" r="r" b="b"/>
            <a:pathLst>
              <a:path w="403860" h="188595">
                <a:moveTo>
                  <a:pt x="343662" y="0"/>
                </a:moveTo>
                <a:lnTo>
                  <a:pt x="340994" y="7645"/>
                </a:lnTo>
                <a:lnTo>
                  <a:pt x="351928" y="12376"/>
                </a:lnTo>
                <a:lnTo>
                  <a:pt x="361314" y="18930"/>
                </a:lnTo>
                <a:lnTo>
                  <a:pt x="383825" y="62544"/>
                </a:lnTo>
                <a:lnTo>
                  <a:pt x="386588" y="93281"/>
                </a:lnTo>
                <a:lnTo>
                  <a:pt x="385895" y="109900"/>
                </a:lnTo>
                <a:lnTo>
                  <a:pt x="375412" y="150596"/>
                </a:lnTo>
                <a:lnTo>
                  <a:pt x="341249" y="180797"/>
                </a:lnTo>
                <a:lnTo>
                  <a:pt x="343662" y="188442"/>
                </a:lnTo>
                <a:lnTo>
                  <a:pt x="379666" y="167055"/>
                </a:lnTo>
                <a:lnTo>
                  <a:pt x="399954" y="127563"/>
                </a:lnTo>
                <a:lnTo>
                  <a:pt x="403859" y="94272"/>
                </a:lnTo>
                <a:lnTo>
                  <a:pt x="402883" y="76993"/>
                </a:lnTo>
                <a:lnTo>
                  <a:pt x="388238" y="33032"/>
                </a:lnTo>
                <a:lnTo>
                  <a:pt x="357360" y="4929"/>
                </a:lnTo>
                <a:lnTo>
                  <a:pt x="343662" y="0"/>
                </a:lnTo>
                <a:close/>
              </a:path>
              <a:path w="403860" h="188595">
                <a:moveTo>
                  <a:pt x="60070" y="0"/>
                </a:moveTo>
                <a:lnTo>
                  <a:pt x="24191" y="21445"/>
                </a:lnTo>
                <a:lnTo>
                  <a:pt x="3905" y="61028"/>
                </a:lnTo>
                <a:lnTo>
                  <a:pt x="0" y="94272"/>
                </a:lnTo>
                <a:lnTo>
                  <a:pt x="974" y="111586"/>
                </a:lnTo>
                <a:lnTo>
                  <a:pt x="15493" y="155511"/>
                </a:lnTo>
                <a:lnTo>
                  <a:pt x="46426" y="183520"/>
                </a:lnTo>
                <a:lnTo>
                  <a:pt x="60070" y="188442"/>
                </a:lnTo>
                <a:lnTo>
                  <a:pt x="62483" y="180797"/>
                </a:lnTo>
                <a:lnTo>
                  <a:pt x="51772" y="176044"/>
                </a:lnTo>
                <a:lnTo>
                  <a:pt x="42513" y="169425"/>
                </a:lnTo>
                <a:lnTo>
                  <a:pt x="20050" y="124991"/>
                </a:lnTo>
                <a:lnTo>
                  <a:pt x="17271" y="93281"/>
                </a:lnTo>
                <a:lnTo>
                  <a:pt x="17964" y="77200"/>
                </a:lnTo>
                <a:lnTo>
                  <a:pt x="28447" y="37503"/>
                </a:lnTo>
                <a:lnTo>
                  <a:pt x="62864" y="7645"/>
                </a:lnTo>
                <a:lnTo>
                  <a:pt x="60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26633" y="5942736"/>
            <a:ext cx="318135" cy="518795"/>
          </a:xfrm>
          <a:custGeom>
            <a:avLst/>
            <a:gdLst/>
            <a:ahLst/>
            <a:cxnLst/>
            <a:rect l="l" t="t" r="r" b="b"/>
            <a:pathLst>
              <a:path w="318134" h="518795">
                <a:moveTo>
                  <a:pt x="229231" y="0"/>
                </a:moveTo>
                <a:lnTo>
                  <a:pt x="224532" y="7442"/>
                </a:lnTo>
                <a:lnTo>
                  <a:pt x="241060" y="27306"/>
                </a:lnTo>
                <a:lnTo>
                  <a:pt x="255599" y="51031"/>
                </a:lnTo>
                <a:lnTo>
                  <a:pt x="278761" y="110070"/>
                </a:lnTo>
                <a:lnTo>
                  <a:pt x="293159" y="180725"/>
                </a:lnTo>
                <a:lnTo>
                  <a:pt x="296745" y="218979"/>
                </a:lnTo>
                <a:lnTo>
                  <a:pt x="297938" y="259181"/>
                </a:lnTo>
                <a:lnTo>
                  <a:pt x="296747" y="298631"/>
                </a:lnTo>
                <a:lnTo>
                  <a:pt x="287222" y="372836"/>
                </a:lnTo>
                <a:lnTo>
                  <a:pt x="268341" y="439564"/>
                </a:lnTo>
                <a:lnTo>
                  <a:pt x="241151" y="491475"/>
                </a:lnTo>
                <a:lnTo>
                  <a:pt x="224532" y="511416"/>
                </a:lnTo>
                <a:lnTo>
                  <a:pt x="229231" y="518756"/>
                </a:lnTo>
                <a:lnTo>
                  <a:pt x="265807" y="475086"/>
                </a:lnTo>
                <a:lnTo>
                  <a:pt x="294001" y="413613"/>
                </a:lnTo>
                <a:lnTo>
                  <a:pt x="312003" y="339785"/>
                </a:lnTo>
                <a:lnTo>
                  <a:pt x="316504" y="300292"/>
                </a:lnTo>
                <a:lnTo>
                  <a:pt x="318004" y="259079"/>
                </a:lnTo>
                <a:lnTo>
                  <a:pt x="316504" y="217367"/>
                </a:lnTo>
                <a:lnTo>
                  <a:pt x="312003" y="177668"/>
                </a:lnTo>
                <a:lnTo>
                  <a:pt x="304502" y="139981"/>
                </a:lnTo>
                <a:lnTo>
                  <a:pt x="280952" y="71782"/>
                </a:lnTo>
                <a:lnTo>
                  <a:pt x="248567" y="19628"/>
                </a:lnTo>
                <a:lnTo>
                  <a:pt x="229231" y="0"/>
                </a:lnTo>
                <a:close/>
              </a:path>
              <a:path w="318134" h="518795">
                <a:moveTo>
                  <a:pt x="88769" y="0"/>
                </a:moveTo>
                <a:lnTo>
                  <a:pt x="52193" y="43556"/>
                </a:lnTo>
                <a:lnTo>
                  <a:pt x="23999" y="104305"/>
                </a:lnTo>
                <a:lnTo>
                  <a:pt x="5997" y="177668"/>
                </a:lnTo>
                <a:lnTo>
                  <a:pt x="1496" y="217367"/>
                </a:lnTo>
                <a:lnTo>
                  <a:pt x="0" y="259181"/>
                </a:lnTo>
                <a:lnTo>
                  <a:pt x="1496" y="300292"/>
                </a:lnTo>
                <a:lnTo>
                  <a:pt x="5997" y="339785"/>
                </a:lnTo>
                <a:lnTo>
                  <a:pt x="13497" y="377559"/>
                </a:lnTo>
                <a:lnTo>
                  <a:pt x="37048" y="446574"/>
                </a:lnTo>
                <a:lnTo>
                  <a:pt x="69433" y="499147"/>
                </a:lnTo>
                <a:lnTo>
                  <a:pt x="88769" y="518756"/>
                </a:lnTo>
                <a:lnTo>
                  <a:pt x="93468" y="511416"/>
                </a:lnTo>
                <a:lnTo>
                  <a:pt x="76849" y="491475"/>
                </a:lnTo>
                <a:lnTo>
                  <a:pt x="62242" y="467525"/>
                </a:lnTo>
                <a:lnTo>
                  <a:pt x="39112" y="407593"/>
                </a:lnTo>
                <a:lnTo>
                  <a:pt x="24824" y="336516"/>
                </a:lnTo>
                <a:lnTo>
                  <a:pt x="20065" y="259079"/>
                </a:lnTo>
                <a:lnTo>
                  <a:pt x="21252" y="218979"/>
                </a:lnTo>
                <a:lnTo>
                  <a:pt x="24824" y="180725"/>
                </a:lnTo>
                <a:lnTo>
                  <a:pt x="39112" y="110070"/>
                </a:lnTo>
                <a:lnTo>
                  <a:pt x="62289" y="51031"/>
                </a:lnTo>
                <a:lnTo>
                  <a:pt x="93468" y="7442"/>
                </a:lnTo>
                <a:lnTo>
                  <a:pt x="88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6452" y="620203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08698" y="2529967"/>
          <a:ext cx="8757549" cy="3973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1292"/>
                <a:gridCol w="3702684"/>
                <a:gridCol w="3703573"/>
              </a:tblGrid>
              <a:tr h="5408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DBE4F0"/>
                          </a:solidFill>
                          <a:latin typeface="Candara"/>
                          <a:cs typeface="Candara"/>
                        </a:rPr>
                        <a:t>Propiedad</a:t>
                      </a:r>
                      <a:endParaRPr sz="12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12700">
                      <a:solidFill>
                        <a:srgbClr val="DBE4F0"/>
                      </a:solidFill>
                      <a:prstDash val="solid"/>
                    </a:lnT>
                    <a:lnB w="38100">
                      <a:solidFill>
                        <a:srgbClr val="DBE4F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DBE4F0"/>
                          </a:solidFill>
                          <a:latin typeface="Candara"/>
                          <a:cs typeface="Candara"/>
                        </a:rPr>
                        <a:t>Adición</a:t>
                      </a:r>
                      <a:endParaRPr sz="12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12700">
                      <a:solidFill>
                        <a:srgbClr val="DBE4F0"/>
                      </a:solidFill>
                      <a:prstDash val="solid"/>
                    </a:lnT>
                    <a:lnB w="38100">
                      <a:solidFill>
                        <a:srgbClr val="DBE4F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DBE4F0"/>
                          </a:solidFill>
                          <a:latin typeface="Candara"/>
                          <a:cs typeface="Candara"/>
                        </a:rPr>
                        <a:t>Multiplicación</a:t>
                      </a:r>
                      <a:endParaRPr sz="12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12700">
                      <a:solidFill>
                        <a:srgbClr val="DBE4F0"/>
                      </a:solidFill>
                      <a:prstDash val="solid"/>
                    </a:lnT>
                    <a:lnB w="38100">
                      <a:solidFill>
                        <a:srgbClr val="DBE4F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540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DBE4F0"/>
                          </a:solidFill>
                          <a:latin typeface="Candara"/>
                          <a:cs typeface="Candara"/>
                        </a:rPr>
                        <a:t>Cerradura</a:t>
                      </a:r>
                      <a:endParaRPr sz="12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38100">
                      <a:solidFill>
                        <a:srgbClr val="DBE4F0"/>
                      </a:solidFill>
                      <a:prstDash val="solid"/>
                    </a:lnT>
                    <a:lnB w="12700">
                      <a:solidFill>
                        <a:srgbClr val="DBE4F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𝑎 + 𝑏 ∈</a:t>
                      </a:r>
                      <a:r>
                        <a:rPr sz="1600" spc="15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ℝ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38100">
                      <a:solidFill>
                        <a:srgbClr val="DBE4F0"/>
                      </a:solidFill>
                      <a:prstDash val="solid"/>
                    </a:lnT>
                    <a:lnB w="12700">
                      <a:solidFill>
                        <a:srgbClr val="DBE4F0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𝑎 × 𝑏 ∈</a:t>
                      </a:r>
                      <a:r>
                        <a:rPr sz="1600" spc="1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ℝ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38100">
                      <a:solidFill>
                        <a:srgbClr val="DBE4F0"/>
                      </a:solidFill>
                      <a:prstDash val="solid"/>
                    </a:lnT>
                    <a:lnB w="12700">
                      <a:solidFill>
                        <a:srgbClr val="DBE4F0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5408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DBE4F0"/>
                          </a:solidFill>
                          <a:latin typeface="Candara"/>
                          <a:cs typeface="Candara"/>
                        </a:rPr>
                        <a:t>Conmutativa</a:t>
                      </a:r>
                      <a:endParaRPr sz="12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12700">
                      <a:solidFill>
                        <a:srgbClr val="DBE4F0"/>
                      </a:solidFill>
                      <a:prstDash val="solid"/>
                    </a:lnT>
                    <a:lnB w="12700">
                      <a:solidFill>
                        <a:srgbClr val="DBE4F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𝑎 + 𝑏 = 𝑏 +</a:t>
                      </a:r>
                      <a:r>
                        <a:rPr sz="1600" spc="2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𝑎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12700">
                      <a:solidFill>
                        <a:srgbClr val="DBE4F0"/>
                      </a:solidFill>
                      <a:prstDash val="solid"/>
                    </a:lnT>
                    <a:lnB w="12700">
                      <a:solidFill>
                        <a:srgbClr val="DBE4F0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𝑎 × 𝑏 = 𝑏 ×</a:t>
                      </a:r>
                      <a:r>
                        <a:rPr sz="1600" spc="1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𝑎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12700">
                      <a:solidFill>
                        <a:srgbClr val="DBE4F0"/>
                      </a:solidFill>
                      <a:prstDash val="solid"/>
                    </a:lnT>
                    <a:lnB w="12700">
                      <a:solidFill>
                        <a:srgbClr val="DBE4F0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540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DBE4F0"/>
                          </a:solidFill>
                          <a:latin typeface="Candara"/>
                          <a:cs typeface="Candara"/>
                        </a:rPr>
                        <a:t>Asociativa</a:t>
                      </a:r>
                      <a:endParaRPr sz="12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12700">
                      <a:solidFill>
                        <a:srgbClr val="DBE4F0"/>
                      </a:solidFill>
                      <a:prstDash val="solid"/>
                    </a:lnT>
                    <a:lnB w="12700">
                      <a:solidFill>
                        <a:srgbClr val="DBE4F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𝑎</a:t>
                      </a:r>
                      <a:r>
                        <a:rPr sz="1600" spc="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600" spc="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(𝑏</a:t>
                      </a:r>
                      <a:r>
                        <a:rPr sz="1600" spc="3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600" spc="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45" dirty="0">
                          <a:latin typeface="Cambria Math"/>
                          <a:cs typeface="Cambria Math"/>
                        </a:rPr>
                        <a:t>𝑐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)</a:t>
                      </a:r>
                      <a:r>
                        <a:rPr sz="1600" spc="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600" spc="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(𝑎</a:t>
                      </a:r>
                      <a:r>
                        <a:rPr sz="1600" spc="3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600" spc="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35" dirty="0">
                          <a:latin typeface="Cambria Math"/>
                          <a:cs typeface="Cambria Math"/>
                        </a:rPr>
                        <a:t>𝑏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)</a:t>
                      </a:r>
                      <a:r>
                        <a:rPr sz="16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600" spc="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𝑐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12700">
                      <a:solidFill>
                        <a:srgbClr val="DBE4F0"/>
                      </a:solidFill>
                      <a:prstDash val="solid"/>
                    </a:lnT>
                    <a:lnB w="12700">
                      <a:solidFill>
                        <a:srgbClr val="DBE4F0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𝑎</a:t>
                      </a:r>
                      <a:r>
                        <a:rPr sz="1600" spc="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6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(𝑏</a:t>
                      </a:r>
                      <a:r>
                        <a:rPr sz="1600" spc="3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6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45" dirty="0">
                          <a:latin typeface="Cambria Math"/>
                          <a:cs typeface="Cambria Math"/>
                        </a:rPr>
                        <a:t>𝑐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)</a:t>
                      </a:r>
                      <a:r>
                        <a:rPr sz="1600" spc="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600" spc="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(𝑎</a:t>
                      </a:r>
                      <a:r>
                        <a:rPr sz="1600" spc="3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6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30" dirty="0">
                          <a:latin typeface="Cambria Math"/>
                          <a:cs typeface="Cambria Math"/>
                        </a:rPr>
                        <a:t>𝑏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) ×</a:t>
                      </a:r>
                      <a:r>
                        <a:rPr sz="16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𝑐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12700">
                      <a:solidFill>
                        <a:srgbClr val="DBE4F0"/>
                      </a:solidFill>
                      <a:prstDash val="solid"/>
                    </a:lnT>
                    <a:lnB w="12700">
                      <a:solidFill>
                        <a:srgbClr val="DBE4F0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5408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DBE4F0"/>
                          </a:solidFill>
                          <a:latin typeface="Candara"/>
                          <a:cs typeface="Candara"/>
                        </a:rPr>
                        <a:t>Distributiva</a:t>
                      </a:r>
                      <a:endParaRPr sz="12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12700">
                      <a:solidFill>
                        <a:srgbClr val="DBE4F0"/>
                      </a:solidFill>
                      <a:prstDash val="solid"/>
                    </a:lnT>
                    <a:lnB w="12700">
                      <a:solidFill>
                        <a:srgbClr val="DBE4F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0314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𝑎</a:t>
                      </a:r>
                      <a:r>
                        <a:rPr sz="1600" spc="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6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(𝑏</a:t>
                      </a:r>
                      <a:r>
                        <a:rPr sz="1600" spc="3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600" spc="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55" dirty="0">
                          <a:latin typeface="Cambria Math"/>
                          <a:cs typeface="Cambria Math"/>
                        </a:rPr>
                        <a:t>𝑐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)</a:t>
                      </a:r>
                      <a:r>
                        <a:rPr sz="1600" spc="8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600" spc="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(𝑎</a:t>
                      </a:r>
                      <a:r>
                        <a:rPr sz="1600" spc="3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6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35" dirty="0">
                          <a:latin typeface="Cambria Math"/>
                          <a:cs typeface="Cambria Math"/>
                        </a:rPr>
                        <a:t>𝑏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)</a:t>
                      </a:r>
                      <a:r>
                        <a:rPr sz="16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600" spc="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(𝑎</a:t>
                      </a:r>
                      <a:r>
                        <a:rPr sz="1600" spc="3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6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50" dirty="0">
                          <a:latin typeface="Cambria Math"/>
                          <a:cs typeface="Cambria Math"/>
                        </a:rPr>
                        <a:t>𝑐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)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12700">
                      <a:solidFill>
                        <a:srgbClr val="DBE4F0"/>
                      </a:solidFill>
                      <a:prstDash val="solid"/>
                    </a:lnT>
                    <a:lnB w="12700">
                      <a:solidFill>
                        <a:srgbClr val="DBE4F0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0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DBE4F0"/>
                          </a:solidFill>
                          <a:latin typeface="Candara"/>
                          <a:cs typeface="Candara"/>
                        </a:rPr>
                        <a:t>Identidad</a:t>
                      </a:r>
                      <a:endParaRPr sz="12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12700">
                      <a:solidFill>
                        <a:srgbClr val="DBE4F0"/>
                      </a:solidFill>
                      <a:prstDash val="solid"/>
                    </a:lnT>
                    <a:lnB w="12700">
                      <a:solidFill>
                        <a:srgbClr val="DBE4F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𝑎 + 0 =</a:t>
                      </a:r>
                      <a:r>
                        <a:rPr sz="1600" spc="13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𝑎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12700">
                      <a:solidFill>
                        <a:srgbClr val="DBE4F0"/>
                      </a:solidFill>
                      <a:prstDash val="solid"/>
                    </a:lnT>
                    <a:lnB w="12700">
                      <a:solidFill>
                        <a:srgbClr val="DBE4F0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𝑎 × 1 =</a:t>
                      </a:r>
                      <a:r>
                        <a:rPr sz="1600" spc="12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𝑎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12700">
                      <a:solidFill>
                        <a:srgbClr val="DBE4F0"/>
                      </a:solidFill>
                      <a:prstDash val="solid"/>
                    </a:lnT>
                    <a:lnB w="12700">
                      <a:solidFill>
                        <a:srgbClr val="DBE4F0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7281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DBE4F0"/>
                          </a:solidFill>
                          <a:latin typeface="Candara"/>
                          <a:cs typeface="Candara"/>
                        </a:rPr>
                        <a:t>Inverso</a:t>
                      </a:r>
                      <a:endParaRPr sz="1200">
                        <a:latin typeface="Candara"/>
                        <a:cs typeface="Candara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12700">
                      <a:solidFill>
                        <a:srgbClr val="DBE4F0"/>
                      </a:solidFill>
                      <a:prstDash val="solid"/>
                    </a:lnT>
                    <a:lnB w="12700">
                      <a:solidFill>
                        <a:srgbClr val="DBE4F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445134" algn="l"/>
                          <a:tab pos="855980" algn="l"/>
                        </a:tabLst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𝑎</a:t>
                      </a:r>
                      <a:r>
                        <a:rPr sz="1600" spc="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+	−𝑎	=</a:t>
                      </a:r>
                      <a:r>
                        <a:rPr sz="16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0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12700">
                      <a:solidFill>
                        <a:srgbClr val="DBE4F0"/>
                      </a:solidFill>
                      <a:prstDash val="solid"/>
                    </a:lnT>
                    <a:lnB w="12700">
                      <a:solidFill>
                        <a:srgbClr val="DBE4F0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ts val="1565"/>
                        </a:lnSpc>
                        <a:spcBef>
                          <a:spcPts val="905"/>
                        </a:spcBef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1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  <a:p>
                      <a:pPr marR="36830" algn="ctr">
                        <a:lnSpc>
                          <a:spcPts val="1145"/>
                        </a:lnSpc>
                        <a:tabLst>
                          <a:tab pos="759460" algn="l"/>
                        </a:tabLst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𝑎</a:t>
                      </a:r>
                      <a:r>
                        <a:rPr sz="1600" spc="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×	=</a:t>
                      </a:r>
                      <a:r>
                        <a:rPr sz="16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1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  <a:p>
                      <a:pPr marR="66040" algn="ctr">
                        <a:lnSpc>
                          <a:spcPts val="1495"/>
                        </a:lnSpc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𝑎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DBE4F0"/>
                      </a:solidFill>
                      <a:prstDash val="solid"/>
                    </a:lnL>
                    <a:lnR w="12700">
                      <a:solidFill>
                        <a:srgbClr val="DBE4F0"/>
                      </a:solidFill>
                      <a:prstDash val="solid"/>
                    </a:lnR>
                    <a:lnT w="12700">
                      <a:solidFill>
                        <a:srgbClr val="DBE4F0"/>
                      </a:solidFill>
                      <a:prstDash val="solid"/>
                    </a:lnT>
                    <a:lnB w="12700">
                      <a:solidFill>
                        <a:srgbClr val="DBE4F0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72795" y="260604"/>
            <a:ext cx="1808226" cy="692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9077" y="854709"/>
            <a:ext cx="7385684" cy="725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Propiedades de la</a:t>
            </a:r>
            <a:r>
              <a:rPr spc="30" dirty="0"/>
              <a:t> </a:t>
            </a:r>
            <a:r>
              <a:rPr spc="-5" dirty="0"/>
              <a:t>Potenciación</a:t>
            </a:r>
          </a:p>
        </p:txBody>
      </p:sp>
      <p:sp>
        <p:nvSpPr>
          <p:cNvPr id="3" name="object 3"/>
          <p:cNvSpPr/>
          <p:nvPr/>
        </p:nvSpPr>
        <p:spPr>
          <a:xfrm>
            <a:off x="3624960" y="2601633"/>
            <a:ext cx="2819400" cy="541020"/>
          </a:xfrm>
          <a:custGeom>
            <a:avLst/>
            <a:gdLst/>
            <a:ahLst/>
            <a:cxnLst/>
            <a:rect l="l" t="t" r="r" b="b"/>
            <a:pathLst>
              <a:path w="2819400" h="541019">
                <a:moveTo>
                  <a:pt x="0" y="540854"/>
                </a:moveTo>
                <a:lnTo>
                  <a:pt x="2819400" y="540854"/>
                </a:lnTo>
                <a:lnTo>
                  <a:pt x="2819400" y="0"/>
                </a:lnTo>
                <a:lnTo>
                  <a:pt x="0" y="0"/>
                </a:lnTo>
                <a:lnTo>
                  <a:pt x="0" y="540854"/>
                </a:lnTo>
                <a:close/>
              </a:path>
            </a:pathLst>
          </a:custGeom>
          <a:solidFill>
            <a:srgbClr val="4F6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44360" y="2601633"/>
            <a:ext cx="3124200" cy="541020"/>
          </a:xfrm>
          <a:custGeom>
            <a:avLst/>
            <a:gdLst/>
            <a:ahLst/>
            <a:cxnLst/>
            <a:rect l="l" t="t" r="r" b="b"/>
            <a:pathLst>
              <a:path w="3124200" h="541019">
                <a:moveTo>
                  <a:pt x="0" y="540854"/>
                </a:moveTo>
                <a:lnTo>
                  <a:pt x="3124200" y="540854"/>
                </a:lnTo>
                <a:lnTo>
                  <a:pt x="3124200" y="0"/>
                </a:lnTo>
                <a:lnTo>
                  <a:pt x="0" y="0"/>
                </a:lnTo>
                <a:lnTo>
                  <a:pt x="0" y="540854"/>
                </a:lnTo>
                <a:close/>
              </a:path>
            </a:pathLst>
          </a:custGeom>
          <a:solidFill>
            <a:srgbClr val="4F6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4960" y="3142526"/>
            <a:ext cx="2819400" cy="541020"/>
          </a:xfrm>
          <a:custGeom>
            <a:avLst/>
            <a:gdLst/>
            <a:ahLst/>
            <a:cxnLst/>
            <a:rect l="l" t="t" r="r" b="b"/>
            <a:pathLst>
              <a:path w="2819400" h="541020">
                <a:moveTo>
                  <a:pt x="0" y="540854"/>
                </a:moveTo>
                <a:lnTo>
                  <a:pt x="2819400" y="540854"/>
                </a:lnTo>
                <a:lnTo>
                  <a:pt x="2819400" y="0"/>
                </a:lnTo>
                <a:lnTo>
                  <a:pt x="0" y="0"/>
                </a:lnTo>
                <a:lnTo>
                  <a:pt x="0" y="540854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44360" y="3142526"/>
            <a:ext cx="3124200" cy="541020"/>
          </a:xfrm>
          <a:custGeom>
            <a:avLst/>
            <a:gdLst/>
            <a:ahLst/>
            <a:cxnLst/>
            <a:rect l="l" t="t" r="r" b="b"/>
            <a:pathLst>
              <a:path w="3124200" h="541020">
                <a:moveTo>
                  <a:pt x="0" y="540854"/>
                </a:moveTo>
                <a:lnTo>
                  <a:pt x="3124200" y="540854"/>
                </a:lnTo>
                <a:lnTo>
                  <a:pt x="3124200" y="0"/>
                </a:lnTo>
                <a:lnTo>
                  <a:pt x="0" y="0"/>
                </a:lnTo>
                <a:lnTo>
                  <a:pt x="0" y="540854"/>
                </a:lnTo>
                <a:close/>
              </a:path>
            </a:pathLst>
          </a:custGeom>
          <a:solidFill>
            <a:srgbClr val="DEE7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5471" y="3657077"/>
            <a:ext cx="2819400" cy="541020"/>
          </a:xfrm>
          <a:custGeom>
            <a:avLst/>
            <a:gdLst/>
            <a:ahLst/>
            <a:cxnLst/>
            <a:rect l="l" t="t" r="r" b="b"/>
            <a:pathLst>
              <a:path w="2819400" h="541020">
                <a:moveTo>
                  <a:pt x="0" y="540854"/>
                </a:moveTo>
                <a:lnTo>
                  <a:pt x="2819400" y="540854"/>
                </a:lnTo>
                <a:lnTo>
                  <a:pt x="2819400" y="0"/>
                </a:lnTo>
                <a:lnTo>
                  <a:pt x="0" y="0"/>
                </a:lnTo>
                <a:lnTo>
                  <a:pt x="0" y="540854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9487" y="3694878"/>
            <a:ext cx="2997727" cy="541020"/>
          </a:xfrm>
          <a:custGeom>
            <a:avLst/>
            <a:gdLst/>
            <a:ahLst/>
            <a:cxnLst/>
            <a:rect l="l" t="t" r="r" b="b"/>
            <a:pathLst>
              <a:path w="3124200" h="541020">
                <a:moveTo>
                  <a:pt x="0" y="540854"/>
                </a:moveTo>
                <a:lnTo>
                  <a:pt x="3124200" y="540854"/>
                </a:lnTo>
                <a:lnTo>
                  <a:pt x="3124200" y="0"/>
                </a:lnTo>
                <a:lnTo>
                  <a:pt x="0" y="0"/>
                </a:lnTo>
                <a:lnTo>
                  <a:pt x="0" y="540854"/>
                </a:lnTo>
                <a:close/>
              </a:path>
            </a:pathLst>
          </a:custGeom>
          <a:solidFill>
            <a:srgbClr val="EEF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24960" y="4224311"/>
            <a:ext cx="2819400" cy="541020"/>
          </a:xfrm>
          <a:custGeom>
            <a:avLst/>
            <a:gdLst/>
            <a:ahLst/>
            <a:cxnLst/>
            <a:rect l="l" t="t" r="r" b="b"/>
            <a:pathLst>
              <a:path w="2819400" h="541020">
                <a:moveTo>
                  <a:pt x="0" y="540854"/>
                </a:moveTo>
                <a:lnTo>
                  <a:pt x="2819400" y="540854"/>
                </a:lnTo>
                <a:lnTo>
                  <a:pt x="2819400" y="0"/>
                </a:lnTo>
                <a:lnTo>
                  <a:pt x="0" y="0"/>
                </a:lnTo>
                <a:lnTo>
                  <a:pt x="0" y="540854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92056" y="4246657"/>
            <a:ext cx="3189204" cy="541020"/>
          </a:xfrm>
          <a:custGeom>
            <a:avLst/>
            <a:gdLst/>
            <a:ahLst/>
            <a:cxnLst/>
            <a:rect l="l" t="t" r="r" b="b"/>
            <a:pathLst>
              <a:path w="3124200" h="541020">
                <a:moveTo>
                  <a:pt x="0" y="540854"/>
                </a:moveTo>
                <a:lnTo>
                  <a:pt x="3124200" y="540854"/>
                </a:lnTo>
                <a:lnTo>
                  <a:pt x="3124200" y="0"/>
                </a:lnTo>
                <a:lnTo>
                  <a:pt x="0" y="0"/>
                </a:lnTo>
                <a:lnTo>
                  <a:pt x="0" y="540854"/>
                </a:lnTo>
                <a:close/>
              </a:path>
            </a:pathLst>
          </a:custGeom>
          <a:solidFill>
            <a:srgbClr val="DEE7D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3624960" y="4765078"/>
            <a:ext cx="2819400" cy="541020"/>
          </a:xfrm>
          <a:custGeom>
            <a:avLst/>
            <a:gdLst/>
            <a:ahLst/>
            <a:cxnLst/>
            <a:rect l="l" t="t" r="r" b="b"/>
            <a:pathLst>
              <a:path w="2819400" h="541020">
                <a:moveTo>
                  <a:pt x="0" y="540854"/>
                </a:moveTo>
                <a:lnTo>
                  <a:pt x="2819400" y="540854"/>
                </a:lnTo>
                <a:lnTo>
                  <a:pt x="2819400" y="0"/>
                </a:lnTo>
                <a:lnTo>
                  <a:pt x="0" y="0"/>
                </a:lnTo>
                <a:lnTo>
                  <a:pt x="0" y="540854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44360" y="4765078"/>
            <a:ext cx="3124200" cy="541020"/>
          </a:xfrm>
          <a:custGeom>
            <a:avLst/>
            <a:gdLst/>
            <a:ahLst/>
            <a:cxnLst/>
            <a:rect l="l" t="t" r="r" b="b"/>
            <a:pathLst>
              <a:path w="3124200" h="541020">
                <a:moveTo>
                  <a:pt x="0" y="540854"/>
                </a:moveTo>
                <a:lnTo>
                  <a:pt x="3124200" y="540854"/>
                </a:lnTo>
                <a:lnTo>
                  <a:pt x="3124200" y="0"/>
                </a:lnTo>
                <a:lnTo>
                  <a:pt x="0" y="0"/>
                </a:lnTo>
                <a:lnTo>
                  <a:pt x="0" y="540854"/>
                </a:lnTo>
                <a:close/>
              </a:path>
            </a:pathLst>
          </a:custGeom>
          <a:solidFill>
            <a:srgbClr val="EEF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4960" y="5305971"/>
            <a:ext cx="2819400" cy="541020"/>
          </a:xfrm>
          <a:custGeom>
            <a:avLst/>
            <a:gdLst/>
            <a:ahLst/>
            <a:cxnLst/>
            <a:rect l="l" t="t" r="r" b="b"/>
            <a:pathLst>
              <a:path w="2819400" h="541020">
                <a:moveTo>
                  <a:pt x="0" y="540854"/>
                </a:moveTo>
                <a:lnTo>
                  <a:pt x="2819400" y="540854"/>
                </a:lnTo>
                <a:lnTo>
                  <a:pt x="2819400" y="0"/>
                </a:lnTo>
                <a:lnTo>
                  <a:pt x="0" y="0"/>
                </a:lnTo>
                <a:lnTo>
                  <a:pt x="0" y="540854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4"/>
              <p:cNvSpPr/>
              <p:nvPr/>
            </p:nvSpPr>
            <p:spPr>
              <a:xfrm>
                <a:off x="6444360" y="5305971"/>
                <a:ext cx="3124200" cy="541020"/>
              </a:xfrm>
              <a:custGeom>
                <a:avLst/>
                <a:gdLst/>
                <a:ahLst/>
                <a:cxnLst/>
                <a:rect l="l" t="t" r="r" b="b"/>
                <a:pathLst>
                  <a:path w="3124200" h="541020">
                    <a:moveTo>
                      <a:pt x="0" y="540854"/>
                    </a:moveTo>
                    <a:lnTo>
                      <a:pt x="3124200" y="540854"/>
                    </a:lnTo>
                    <a:lnTo>
                      <a:pt x="3124200" y="0"/>
                    </a:lnTo>
                    <a:lnTo>
                      <a:pt x="0" y="0"/>
                    </a:lnTo>
                    <a:lnTo>
                      <a:pt x="0" y="540854"/>
                    </a:lnTo>
                    <a:close/>
                  </a:path>
                </a:pathLst>
              </a:custGeom>
              <a:solidFill>
                <a:srgbClr val="DEE7D1"/>
              </a:solidFill>
            </p:spPr>
            <p:txBody>
              <a:bodyPr wrap="square" lIns="0" tIns="0" rIns="0" bIns="0" rtlCol="0"/>
              <a:lstStyle/>
              <a:p>
                <a:pPr marL="12700">
                  <a:lnSpc>
                    <a:spcPct val="100000"/>
                  </a:lnSpc>
                  <a:tabLst>
                    <a:tab pos="1205865" algn="l"/>
                  </a:tabLst>
                </a:pPr>
                <a:r>
                  <a:rPr lang="es-PE" dirty="0" smtClean="0">
                    <a:latin typeface="Cambria Math"/>
                    <a:cs typeface="Cambria Math"/>
                  </a:rPr>
                  <a:t>                                            </a:t>
                </a:r>
              </a:p>
              <a:p>
                <a:pPr marL="12700">
                  <a:lnSpc>
                    <a:spcPct val="100000"/>
                  </a:lnSpc>
                  <a:tabLst>
                    <a:tab pos="1205865" algn="l"/>
                  </a:tabLst>
                </a:pPr>
                <a:r>
                  <a:rPr lang="es-PE" dirty="0">
                    <a:latin typeface="Cambria Math"/>
                    <a:cs typeface="Cambria Math"/>
                  </a:rPr>
                  <a:t> </a:t>
                </a:r>
                <a:r>
                  <a:rPr lang="es-PE" dirty="0" smtClean="0">
                    <a:latin typeface="Cambria Math"/>
                    <a:cs typeface="Cambria Math"/>
                  </a:rPr>
                  <a:t>                                          a </a:t>
                </a:r>
                <a14:m>
                  <m:oMath xmlns:m="http://schemas.openxmlformats.org/officeDocument/2006/math">
                    <m:r>
                      <a:rPr lang="es-PE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≠</m:t>
                    </m:r>
                    <m:r>
                      <a:rPr lang="es-PE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0</m:t>
                    </m:r>
                  </m:oMath>
                </a14:m>
                <a:endParaRPr lang="es-PE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4" name="objec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360" y="5305971"/>
                <a:ext cx="3124200" cy="541020"/>
              </a:xfrm>
              <a:custGeom>
                <a:avLst/>
                <a:gdLst/>
                <a:ahLst/>
                <a:cxnLst/>
                <a:rect l="l" t="t" r="r" b="b"/>
                <a:pathLst>
                  <a:path w="3124200" h="541020">
                    <a:moveTo>
                      <a:pt x="0" y="540854"/>
                    </a:moveTo>
                    <a:lnTo>
                      <a:pt x="3124200" y="540854"/>
                    </a:lnTo>
                    <a:lnTo>
                      <a:pt x="3124200" y="0"/>
                    </a:lnTo>
                    <a:lnTo>
                      <a:pt x="0" y="0"/>
                    </a:lnTo>
                    <a:lnTo>
                      <a:pt x="0" y="540854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 b="-2696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ject 15"/>
          <p:cNvSpPr/>
          <p:nvPr/>
        </p:nvSpPr>
        <p:spPr>
          <a:xfrm>
            <a:off x="3624960" y="5846828"/>
            <a:ext cx="2819400" cy="1012825"/>
          </a:xfrm>
          <a:custGeom>
            <a:avLst/>
            <a:gdLst/>
            <a:ahLst/>
            <a:cxnLst/>
            <a:rect l="l" t="t" r="r" b="b"/>
            <a:pathLst>
              <a:path w="2819400" h="1012825">
                <a:moveTo>
                  <a:pt x="0" y="1012698"/>
                </a:moveTo>
                <a:lnTo>
                  <a:pt x="2819400" y="1012698"/>
                </a:lnTo>
                <a:lnTo>
                  <a:pt x="2819400" y="0"/>
                </a:lnTo>
                <a:lnTo>
                  <a:pt x="0" y="0"/>
                </a:lnTo>
                <a:lnTo>
                  <a:pt x="0" y="1012698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44359" y="5846828"/>
            <a:ext cx="3124201" cy="1012825"/>
          </a:xfrm>
          <a:custGeom>
            <a:avLst/>
            <a:gdLst/>
            <a:ahLst/>
            <a:cxnLst/>
            <a:rect l="l" t="t" r="r" b="b"/>
            <a:pathLst>
              <a:path w="3124200" h="1012825">
                <a:moveTo>
                  <a:pt x="0" y="1012698"/>
                </a:moveTo>
                <a:lnTo>
                  <a:pt x="3124200" y="1012698"/>
                </a:lnTo>
                <a:lnTo>
                  <a:pt x="3124200" y="0"/>
                </a:lnTo>
                <a:lnTo>
                  <a:pt x="0" y="0"/>
                </a:lnTo>
                <a:lnTo>
                  <a:pt x="0" y="1012698"/>
                </a:lnTo>
                <a:close/>
              </a:path>
            </a:pathLst>
          </a:custGeom>
          <a:solidFill>
            <a:srgbClr val="EEF3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444360" y="2595372"/>
            <a:ext cx="0" cy="4262755"/>
          </a:xfrm>
          <a:custGeom>
            <a:avLst/>
            <a:gdLst/>
            <a:ahLst/>
            <a:cxnLst/>
            <a:rect l="l" t="t" r="r" b="b"/>
            <a:pathLst>
              <a:path h="4262755">
                <a:moveTo>
                  <a:pt x="0" y="0"/>
                </a:moveTo>
                <a:lnTo>
                  <a:pt x="0" y="4262624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18610" y="3142488"/>
            <a:ext cx="5956300" cy="0"/>
          </a:xfrm>
          <a:custGeom>
            <a:avLst/>
            <a:gdLst/>
            <a:ahLst/>
            <a:cxnLst/>
            <a:rect l="l" t="t" r="r" b="b"/>
            <a:pathLst>
              <a:path w="5956300">
                <a:moveTo>
                  <a:pt x="0" y="0"/>
                </a:moveTo>
                <a:lnTo>
                  <a:pt x="5956299" y="0"/>
                </a:lnTo>
              </a:path>
            </a:pathLst>
          </a:custGeom>
          <a:ln w="381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18610" y="3683380"/>
            <a:ext cx="5956300" cy="0"/>
          </a:xfrm>
          <a:custGeom>
            <a:avLst/>
            <a:gdLst/>
            <a:ahLst/>
            <a:cxnLst/>
            <a:rect l="l" t="t" r="r" b="b"/>
            <a:pathLst>
              <a:path w="5956300">
                <a:moveTo>
                  <a:pt x="0" y="0"/>
                </a:moveTo>
                <a:lnTo>
                  <a:pt x="5956299" y="0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18610" y="4224273"/>
            <a:ext cx="5956300" cy="0"/>
          </a:xfrm>
          <a:custGeom>
            <a:avLst/>
            <a:gdLst/>
            <a:ahLst/>
            <a:cxnLst/>
            <a:rect l="l" t="t" r="r" b="b"/>
            <a:pathLst>
              <a:path w="5956300">
                <a:moveTo>
                  <a:pt x="0" y="0"/>
                </a:moveTo>
                <a:lnTo>
                  <a:pt x="5956299" y="0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18610" y="4765166"/>
            <a:ext cx="5956300" cy="0"/>
          </a:xfrm>
          <a:custGeom>
            <a:avLst/>
            <a:gdLst/>
            <a:ahLst/>
            <a:cxnLst/>
            <a:rect l="l" t="t" r="r" b="b"/>
            <a:pathLst>
              <a:path w="5956300">
                <a:moveTo>
                  <a:pt x="0" y="0"/>
                </a:moveTo>
                <a:lnTo>
                  <a:pt x="5956299" y="0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18610" y="5305933"/>
            <a:ext cx="5956300" cy="0"/>
          </a:xfrm>
          <a:custGeom>
            <a:avLst/>
            <a:gdLst/>
            <a:ahLst/>
            <a:cxnLst/>
            <a:rect l="l" t="t" r="r" b="b"/>
            <a:pathLst>
              <a:path w="5956300">
                <a:moveTo>
                  <a:pt x="0" y="0"/>
                </a:moveTo>
                <a:lnTo>
                  <a:pt x="5956299" y="0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18610" y="5846826"/>
            <a:ext cx="5956300" cy="0"/>
          </a:xfrm>
          <a:custGeom>
            <a:avLst/>
            <a:gdLst/>
            <a:ahLst/>
            <a:cxnLst/>
            <a:rect l="l" t="t" r="r" b="b"/>
            <a:pathLst>
              <a:path w="5956300">
                <a:moveTo>
                  <a:pt x="0" y="0"/>
                </a:moveTo>
                <a:lnTo>
                  <a:pt x="5956299" y="0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24960" y="2595372"/>
            <a:ext cx="0" cy="4262755"/>
          </a:xfrm>
          <a:custGeom>
            <a:avLst/>
            <a:gdLst/>
            <a:ahLst/>
            <a:cxnLst/>
            <a:rect l="l" t="t" r="r" b="b"/>
            <a:pathLst>
              <a:path h="4262755">
                <a:moveTo>
                  <a:pt x="0" y="0"/>
                </a:moveTo>
                <a:lnTo>
                  <a:pt x="0" y="4262624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68560" y="2595372"/>
            <a:ext cx="0" cy="4262755"/>
          </a:xfrm>
          <a:custGeom>
            <a:avLst/>
            <a:gdLst/>
            <a:ahLst/>
            <a:cxnLst/>
            <a:rect l="l" t="t" r="r" b="b"/>
            <a:pathLst>
              <a:path h="4262755">
                <a:moveTo>
                  <a:pt x="0" y="0"/>
                </a:moveTo>
                <a:lnTo>
                  <a:pt x="0" y="4262624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18610" y="2601722"/>
            <a:ext cx="5956300" cy="0"/>
          </a:xfrm>
          <a:custGeom>
            <a:avLst/>
            <a:gdLst/>
            <a:ahLst/>
            <a:cxnLst/>
            <a:rect l="l" t="t" r="r" b="b"/>
            <a:pathLst>
              <a:path w="5956300">
                <a:moveTo>
                  <a:pt x="0" y="0"/>
                </a:moveTo>
                <a:lnTo>
                  <a:pt x="5956299" y="0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56494" y="2770975"/>
            <a:ext cx="140423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DBE4F0"/>
                </a:solidFill>
                <a:latin typeface="Candara"/>
                <a:cs typeface="Candara"/>
              </a:rPr>
              <a:t>Propiedad</a:t>
            </a:r>
            <a:endParaRPr sz="1600" dirty="0">
              <a:latin typeface="Candara"/>
              <a:cs typeface="Candar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11618" y="2772664"/>
            <a:ext cx="138137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DBE4F0"/>
                </a:solidFill>
                <a:latin typeface="Candara"/>
                <a:cs typeface="Candara"/>
              </a:rPr>
              <a:t>Descripción</a:t>
            </a:r>
            <a:endParaRPr sz="1600" dirty="0">
              <a:latin typeface="Candara"/>
              <a:cs typeface="Candar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04780" y="3311905"/>
            <a:ext cx="266541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ndara"/>
                <a:cs typeface="Candara"/>
              </a:rPr>
              <a:t>Producto de potencia de </a:t>
            </a:r>
            <a:r>
              <a:rPr sz="1400" dirty="0">
                <a:latin typeface="Candara"/>
                <a:cs typeface="Candara"/>
              </a:rPr>
              <a:t>igual</a:t>
            </a:r>
            <a:r>
              <a:rPr sz="1400" spc="-2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base</a:t>
            </a:r>
            <a:endParaRPr sz="1400" dirty="0">
              <a:latin typeface="Candara"/>
              <a:cs typeface="Candar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59672" y="3181096"/>
            <a:ext cx="2504087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44" baseline="-20061" dirty="0">
                <a:latin typeface="Cambria Math"/>
                <a:cs typeface="Cambria Math"/>
              </a:rPr>
              <a:t>𝑎</a:t>
            </a:r>
            <a:r>
              <a:rPr sz="1600" spc="160" dirty="0">
                <a:latin typeface="Cambria Math"/>
                <a:cs typeface="Cambria Math"/>
              </a:rPr>
              <a:t>𝑏</a:t>
            </a:r>
            <a:r>
              <a:rPr sz="1600" dirty="0">
                <a:latin typeface="Cambria Math"/>
                <a:cs typeface="Cambria Math"/>
              </a:rPr>
              <a:t> </a:t>
            </a:r>
            <a:r>
              <a:rPr sz="1600" spc="-60" dirty="0">
                <a:latin typeface="Cambria Math"/>
                <a:cs typeface="Cambria Math"/>
              </a:rPr>
              <a:t> </a:t>
            </a:r>
            <a:r>
              <a:rPr sz="3200" spc="-7" baseline="-20061" dirty="0">
                <a:latin typeface="Cambria Math"/>
                <a:cs typeface="Cambria Math"/>
              </a:rPr>
              <a:t>×</a:t>
            </a:r>
            <a:r>
              <a:rPr sz="3200" baseline="-20061" dirty="0">
                <a:latin typeface="Cambria Math"/>
                <a:cs typeface="Cambria Math"/>
              </a:rPr>
              <a:t> </a:t>
            </a:r>
            <a:r>
              <a:rPr sz="3200" spc="44" baseline="-20061" dirty="0">
                <a:latin typeface="Cambria Math"/>
                <a:cs typeface="Cambria Math"/>
              </a:rPr>
              <a:t>𝑎</a:t>
            </a:r>
            <a:r>
              <a:rPr sz="1600" spc="140" dirty="0">
                <a:latin typeface="Cambria Math"/>
                <a:cs typeface="Cambria Math"/>
              </a:rPr>
              <a:t>𝑐</a:t>
            </a:r>
            <a:r>
              <a:rPr sz="1600" dirty="0">
                <a:latin typeface="Cambria Math"/>
                <a:cs typeface="Cambria Math"/>
              </a:rPr>
              <a:t> </a:t>
            </a:r>
            <a:r>
              <a:rPr sz="1600" spc="40" dirty="0">
                <a:latin typeface="Cambria Math"/>
                <a:cs typeface="Cambria Math"/>
              </a:rPr>
              <a:t> </a:t>
            </a:r>
            <a:r>
              <a:rPr sz="3200" baseline="-20061" dirty="0">
                <a:latin typeface="Cambria Math"/>
                <a:cs typeface="Cambria Math"/>
              </a:rPr>
              <a:t>= </a:t>
            </a:r>
            <a:r>
              <a:rPr sz="3200" spc="157" baseline="-20061" dirty="0">
                <a:latin typeface="Cambria Math"/>
                <a:cs typeface="Cambria Math"/>
              </a:rPr>
              <a:t> </a:t>
            </a:r>
            <a:r>
              <a:rPr sz="3200" spc="142" baseline="-20061" dirty="0">
                <a:latin typeface="Cambria Math"/>
                <a:cs typeface="Cambria Math"/>
              </a:rPr>
              <a:t>𝑎</a:t>
            </a:r>
            <a:r>
              <a:rPr sz="1600" spc="95" dirty="0">
                <a:latin typeface="Cambria Math"/>
                <a:cs typeface="Cambria Math"/>
              </a:rPr>
              <a:t>𝑏+𝑐</a:t>
            </a:r>
            <a:endParaRPr sz="1600" dirty="0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04780" y="3854450"/>
            <a:ext cx="272906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ndara"/>
                <a:cs typeface="Candara"/>
              </a:rPr>
              <a:t>Cociente de potencia de </a:t>
            </a:r>
            <a:r>
              <a:rPr sz="1400" dirty="0">
                <a:latin typeface="Candara"/>
                <a:cs typeface="Candara"/>
              </a:rPr>
              <a:t>igual</a:t>
            </a:r>
            <a:r>
              <a:rPr sz="1400" spc="-2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base</a:t>
            </a:r>
            <a:endParaRPr sz="1400" dirty="0">
              <a:latin typeface="Candara"/>
              <a:cs typeface="Candar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94487" y="3711067"/>
            <a:ext cx="2048636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44" baseline="-20061" dirty="0">
                <a:latin typeface="Cambria Math"/>
                <a:cs typeface="Cambria Math"/>
              </a:rPr>
              <a:t>𝑎</a:t>
            </a:r>
            <a:r>
              <a:rPr sz="1600" spc="160" dirty="0">
                <a:latin typeface="Cambria Math"/>
                <a:cs typeface="Cambria Math"/>
              </a:rPr>
              <a:t>𝑏</a:t>
            </a:r>
            <a:r>
              <a:rPr sz="1600" dirty="0">
                <a:latin typeface="Cambria Math"/>
                <a:cs typeface="Cambria Math"/>
              </a:rPr>
              <a:t> </a:t>
            </a:r>
            <a:r>
              <a:rPr sz="1600" spc="-65" dirty="0">
                <a:latin typeface="Cambria Math"/>
                <a:cs typeface="Cambria Math"/>
              </a:rPr>
              <a:t> </a:t>
            </a:r>
            <a:r>
              <a:rPr sz="3200" baseline="-20061" dirty="0">
                <a:latin typeface="Cambria Math"/>
                <a:cs typeface="Cambria Math"/>
              </a:rPr>
              <a:t>÷</a:t>
            </a:r>
            <a:r>
              <a:rPr sz="3200" spc="15" baseline="-20061" dirty="0">
                <a:latin typeface="Cambria Math"/>
                <a:cs typeface="Cambria Math"/>
              </a:rPr>
              <a:t> </a:t>
            </a:r>
            <a:r>
              <a:rPr sz="3200" spc="44" baseline="-20061" dirty="0">
                <a:latin typeface="Cambria Math"/>
                <a:cs typeface="Cambria Math"/>
              </a:rPr>
              <a:t>𝑎</a:t>
            </a:r>
            <a:r>
              <a:rPr sz="1600" spc="140" dirty="0">
                <a:latin typeface="Cambria Math"/>
                <a:cs typeface="Cambria Math"/>
              </a:rPr>
              <a:t>𝑐</a:t>
            </a:r>
            <a:r>
              <a:rPr sz="1600" dirty="0">
                <a:latin typeface="Cambria Math"/>
                <a:cs typeface="Cambria Math"/>
              </a:rPr>
              <a:t> </a:t>
            </a:r>
            <a:r>
              <a:rPr sz="1600" spc="40" dirty="0">
                <a:latin typeface="Cambria Math"/>
                <a:cs typeface="Cambria Math"/>
              </a:rPr>
              <a:t> </a:t>
            </a:r>
            <a:r>
              <a:rPr sz="3200" baseline="-20061" dirty="0">
                <a:latin typeface="Cambria Math"/>
                <a:cs typeface="Cambria Math"/>
              </a:rPr>
              <a:t>= </a:t>
            </a:r>
            <a:r>
              <a:rPr sz="3200" spc="157" baseline="-20061" dirty="0">
                <a:latin typeface="Cambria Math"/>
                <a:cs typeface="Cambria Math"/>
              </a:rPr>
              <a:t> </a:t>
            </a:r>
            <a:r>
              <a:rPr sz="3200" spc="150" baseline="-20061" dirty="0">
                <a:latin typeface="Cambria Math"/>
                <a:cs typeface="Cambria Math"/>
              </a:rPr>
              <a:t>𝑎</a:t>
            </a:r>
            <a:r>
              <a:rPr sz="1600" spc="100" dirty="0">
                <a:latin typeface="Cambria Math"/>
                <a:cs typeface="Cambria Math"/>
              </a:rPr>
              <a:t>𝑏−𝑐</a:t>
            </a:r>
            <a:endParaRPr sz="1600" dirty="0"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04857" y="4395216"/>
            <a:ext cx="206952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ndara"/>
                <a:cs typeface="Candara"/>
              </a:rPr>
              <a:t>Potencia de </a:t>
            </a:r>
            <a:r>
              <a:rPr sz="1400" dirty="0">
                <a:latin typeface="Candara"/>
                <a:cs typeface="Candara"/>
              </a:rPr>
              <a:t>otra</a:t>
            </a:r>
            <a:r>
              <a:rPr sz="1400" spc="-70" dirty="0">
                <a:latin typeface="Candara"/>
                <a:cs typeface="Candara"/>
              </a:rPr>
              <a:t> </a:t>
            </a:r>
            <a:r>
              <a:rPr sz="1400" dirty="0">
                <a:latin typeface="Candara"/>
                <a:cs typeface="Candara"/>
              </a:rPr>
              <a:t>potencia</a:t>
            </a:r>
          </a:p>
        </p:txBody>
      </p:sp>
      <p:sp>
        <p:nvSpPr>
          <p:cNvPr id="34" name="object 34"/>
          <p:cNvSpPr/>
          <p:nvPr/>
        </p:nvSpPr>
        <p:spPr>
          <a:xfrm>
            <a:off x="7390517" y="4389882"/>
            <a:ext cx="411480" cy="276225"/>
          </a:xfrm>
          <a:custGeom>
            <a:avLst/>
            <a:gdLst/>
            <a:ahLst/>
            <a:cxnLst/>
            <a:rect l="l" t="t" r="r" b="b"/>
            <a:pathLst>
              <a:path w="411479" h="276225">
                <a:moveTo>
                  <a:pt x="338830" y="0"/>
                </a:moveTo>
                <a:lnTo>
                  <a:pt x="336036" y="9144"/>
                </a:lnTo>
                <a:lnTo>
                  <a:pt x="348750" y="15712"/>
                </a:lnTo>
                <a:lnTo>
                  <a:pt x="359832" y="25304"/>
                </a:lnTo>
                <a:lnTo>
                  <a:pt x="383131" y="71542"/>
                </a:lnTo>
                <a:lnTo>
                  <a:pt x="390040" y="113885"/>
                </a:lnTo>
                <a:lnTo>
                  <a:pt x="390900" y="138176"/>
                </a:lnTo>
                <a:lnTo>
                  <a:pt x="390040" y="162393"/>
                </a:lnTo>
                <a:lnTo>
                  <a:pt x="383131" y="204684"/>
                </a:lnTo>
                <a:lnTo>
                  <a:pt x="359832" y="250856"/>
                </a:lnTo>
                <a:lnTo>
                  <a:pt x="336036" y="266954"/>
                </a:lnTo>
                <a:lnTo>
                  <a:pt x="338830" y="276098"/>
                </a:lnTo>
                <a:lnTo>
                  <a:pt x="382121" y="246040"/>
                </a:lnTo>
                <a:lnTo>
                  <a:pt x="400812" y="208700"/>
                </a:lnTo>
                <a:lnTo>
                  <a:pt x="410285" y="163361"/>
                </a:lnTo>
                <a:lnTo>
                  <a:pt x="411474" y="138049"/>
                </a:lnTo>
                <a:lnTo>
                  <a:pt x="410285" y="112736"/>
                </a:lnTo>
                <a:lnTo>
                  <a:pt x="400812" y="67397"/>
                </a:lnTo>
                <a:lnTo>
                  <a:pt x="382121" y="30057"/>
                </a:lnTo>
                <a:lnTo>
                  <a:pt x="355260" y="6383"/>
                </a:lnTo>
                <a:lnTo>
                  <a:pt x="338830" y="0"/>
                </a:lnTo>
                <a:close/>
              </a:path>
              <a:path w="411479" h="276225">
                <a:moveTo>
                  <a:pt x="72511" y="0"/>
                </a:moveTo>
                <a:lnTo>
                  <a:pt x="29220" y="30057"/>
                </a:lnTo>
                <a:lnTo>
                  <a:pt x="10549" y="67397"/>
                </a:lnTo>
                <a:lnTo>
                  <a:pt x="1162" y="112736"/>
                </a:lnTo>
                <a:lnTo>
                  <a:pt x="0" y="138176"/>
                </a:lnTo>
                <a:lnTo>
                  <a:pt x="1162" y="163361"/>
                </a:lnTo>
                <a:lnTo>
                  <a:pt x="10549" y="208700"/>
                </a:lnTo>
                <a:lnTo>
                  <a:pt x="29220" y="246040"/>
                </a:lnTo>
                <a:lnTo>
                  <a:pt x="72511" y="276098"/>
                </a:lnTo>
                <a:lnTo>
                  <a:pt x="75305" y="266954"/>
                </a:lnTo>
                <a:lnTo>
                  <a:pt x="62611" y="260405"/>
                </a:lnTo>
                <a:lnTo>
                  <a:pt x="51572" y="250856"/>
                </a:lnTo>
                <a:lnTo>
                  <a:pt x="28317" y="204684"/>
                </a:lnTo>
                <a:lnTo>
                  <a:pt x="21320" y="162393"/>
                </a:lnTo>
                <a:lnTo>
                  <a:pt x="20445" y="138049"/>
                </a:lnTo>
                <a:lnTo>
                  <a:pt x="21320" y="113885"/>
                </a:lnTo>
                <a:lnTo>
                  <a:pt x="28317" y="71542"/>
                </a:lnTo>
                <a:lnTo>
                  <a:pt x="51572" y="25304"/>
                </a:lnTo>
                <a:lnTo>
                  <a:pt x="75305" y="9144"/>
                </a:lnTo>
                <a:lnTo>
                  <a:pt x="72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435740" y="4325594"/>
            <a:ext cx="2237131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44" baseline="-20061" dirty="0">
                <a:latin typeface="Cambria Math"/>
                <a:cs typeface="Cambria Math"/>
              </a:rPr>
              <a:t>𝑎</a:t>
            </a:r>
            <a:r>
              <a:rPr sz="1600" spc="160" dirty="0">
                <a:latin typeface="Cambria Math"/>
                <a:cs typeface="Cambria Math"/>
              </a:rPr>
              <a:t>𝑏</a:t>
            </a:r>
            <a:r>
              <a:rPr sz="1600" dirty="0">
                <a:latin typeface="Cambria Math"/>
                <a:cs typeface="Cambria Math"/>
              </a:rPr>
              <a:t>  </a:t>
            </a:r>
            <a:r>
              <a:rPr sz="1600" spc="55" dirty="0">
                <a:latin typeface="Cambria Math"/>
                <a:cs typeface="Cambria Math"/>
              </a:rPr>
              <a:t> </a:t>
            </a:r>
            <a:r>
              <a:rPr sz="2400" spc="209" baseline="23504" dirty="0">
                <a:latin typeface="Cambria Math"/>
                <a:cs typeface="Cambria Math"/>
              </a:rPr>
              <a:t>𝑐</a:t>
            </a:r>
            <a:r>
              <a:rPr sz="2400" baseline="23504" dirty="0">
                <a:latin typeface="Cambria Math"/>
                <a:cs typeface="Cambria Math"/>
              </a:rPr>
              <a:t> </a:t>
            </a:r>
            <a:r>
              <a:rPr sz="2400" spc="60" baseline="23504" dirty="0">
                <a:latin typeface="Cambria Math"/>
                <a:cs typeface="Cambria Math"/>
              </a:rPr>
              <a:t> </a:t>
            </a:r>
            <a:r>
              <a:rPr sz="3200" baseline="-20061" dirty="0">
                <a:latin typeface="Cambria Math"/>
                <a:cs typeface="Cambria Math"/>
              </a:rPr>
              <a:t>= </a:t>
            </a:r>
            <a:r>
              <a:rPr sz="3200" spc="157" baseline="-20061" dirty="0">
                <a:latin typeface="Cambria Math"/>
                <a:cs typeface="Cambria Math"/>
              </a:rPr>
              <a:t> </a:t>
            </a:r>
            <a:r>
              <a:rPr sz="3200" spc="150" baseline="-20061" dirty="0">
                <a:latin typeface="Cambria Math"/>
                <a:cs typeface="Cambria Math"/>
              </a:rPr>
              <a:t>𝑎</a:t>
            </a:r>
            <a:r>
              <a:rPr sz="1600" spc="100" dirty="0">
                <a:latin typeface="Cambria Math"/>
                <a:cs typeface="Cambria Math"/>
              </a:rPr>
              <a:t>𝑏.𝑐</a:t>
            </a:r>
            <a:endParaRPr sz="1600" dirty="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04780" y="4936235"/>
            <a:ext cx="270732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ndara"/>
                <a:cs typeface="Candara"/>
              </a:rPr>
              <a:t>Potencia de exponente</a:t>
            </a:r>
            <a:r>
              <a:rPr sz="1400" spc="-35" dirty="0">
                <a:latin typeface="Candara"/>
                <a:cs typeface="Candara"/>
              </a:rPr>
              <a:t> </a:t>
            </a:r>
            <a:r>
              <a:rPr sz="1400" spc="-5" dirty="0">
                <a:latin typeface="Candara"/>
                <a:cs typeface="Candara"/>
              </a:rPr>
              <a:t>negativo</a:t>
            </a:r>
            <a:endParaRPr sz="1400" dirty="0">
              <a:latin typeface="Candara"/>
              <a:cs typeface="Candar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06082" y="4836667"/>
            <a:ext cx="92189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4" baseline="-20061" dirty="0">
                <a:latin typeface="Cambria Math"/>
                <a:cs typeface="Cambria Math"/>
              </a:rPr>
              <a:t>𝑎</a:t>
            </a:r>
            <a:r>
              <a:rPr sz="1300" spc="-20" dirty="0">
                <a:latin typeface="Cambria Math"/>
                <a:cs typeface="Cambria Math"/>
              </a:rPr>
              <a:t>−</a:t>
            </a:r>
            <a:r>
              <a:rPr sz="1300" spc="114" dirty="0">
                <a:latin typeface="Cambria Math"/>
                <a:cs typeface="Cambria Math"/>
              </a:rPr>
              <a:t>𝑏 </a:t>
            </a:r>
            <a:r>
              <a:rPr sz="1300" dirty="0">
                <a:latin typeface="Cambria Math"/>
                <a:cs typeface="Cambria Math"/>
              </a:rPr>
              <a:t> </a:t>
            </a:r>
            <a:r>
              <a:rPr sz="1300" spc="30" dirty="0">
                <a:latin typeface="Cambria Math"/>
                <a:cs typeface="Cambria Math"/>
              </a:rPr>
              <a:t> </a:t>
            </a:r>
            <a:r>
              <a:rPr sz="2700" baseline="-20061" dirty="0">
                <a:latin typeface="Cambria Math"/>
                <a:cs typeface="Cambria Math"/>
              </a:rPr>
              <a:t>=</a:t>
            </a:r>
          </a:p>
        </p:txBody>
      </p:sp>
      <p:sp>
        <p:nvSpPr>
          <p:cNvPr id="38" name="object 38"/>
          <p:cNvSpPr/>
          <p:nvPr/>
        </p:nvSpPr>
        <p:spPr>
          <a:xfrm>
            <a:off x="7999355" y="4945253"/>
            <a:ext cx="514350" cy="276225"/>
          </a:xfrm>
          <a:custGeom>
            <a:avLst/>
            <a:gdLst/>
            <a:ahLst/>
            <a:cxnLst/>
            <a:rect l="l" t="t" r="r" b="b"/>
            <a:pathLst>
              <a:path w="514350" h="276225">
                <a:moveTo>
                  <a:pt x="441827" y="0"/>
                </a:moveTo>
                <a:lnTo>
                  <a:pt x="439033" y="9144"/>
                </a:lnTo>
                <a:lnTo>
                  <a:pt x="451673" y="15712"/>
                </a:lnTo>
                <a:lnTo>
                  <a:pt x="462718" y="25304"/>
                </a:lnTo>
                <a:lnTo>
                  <a:pt x="486001" y="71542"/>
                </a:lnTo>
                <a:lnTo>
                  <a:pt x="492910" y="113885"/>
                </a:lnTo>
                <a:lnTo>
                  <a:pt x="493770" y="138176"/>
                </a:lnTo>
                <a:lnTo>
                  <a:pt x="492910" y="162393"/>
                </a:lnTo>
                <a:lnTo>
                  <a:pt x="486001" y="204684"/>
                </a:lnTo>
                <a:lnTo>
                  <a:pt x="462718" y="250856"/>
                </a:lnTo>
                <a:lnTo>
                  <a:pt x="439033" y="266954"/>
                </a:lnTo>
                <a:lnTo>
                  <a:pt x="441827" y="276098"/>
                </a:lnTo>
                <a:lnTo>
                  <a:pt x="484993" y="246040"/>
                </a:lnTo>
                <a:lnTo>
                  <a:pt x="503682" y="208700"/>
                </a:lnTo>
                <a:lnTo>
                  <a:pt x="513155" y="163361"/>
                </a:lnTo>
                <a:lnTo>
                  <a:pt x="514344" y="138049"/>
                </a:lnTo>
                <a:lnTo>
                  <a:pt x="513155" y="112736"/>
                </a:lnTo>
                <a:lnTo>
                  <a:pt x="503682" y="67397"/>
                </a:lnTo>
                <a:lnTo>
                  <a:pt x="484993" y="30057"/>
                </a:lnTo>
                <a:lnTo>
                  <a:pt x="458184" y="6383"/>
                </a:lnTo>
                <a:lnTo>
                  <a:pt x="441827" y="0"/>
                </a:lnTo>
                <a:close/>
              </a:path>
              <a:path w="514350" h="276225">
                <a:moveTo>
                  <a:pt x="72511" y="0"/>
                </a:moveTo>
                <a:lnTo>
                  <a:pt x="29220" y="30057"/>
                </a:lnTo>
                <a:lnTo>
                  <a:pt x="10549" y="67397"/>
                </a:lnTo>
                <a:lnTo>
                  <a:pt x="1162" y="112736"/>
                </a:lnTo>
                <a:lnTo>
                  <a:pt x="0" y="138176"/>
                </a:lnTo>
                <a:lnTo>
                  <a:pt x="1162" y="163361"/>
                </a:lnTo>
                <a:lnTo>
                  <a:pt x="10549" y="208700"/>
                </a:lnTo>
                <a:lnTo>
                  <a:pt x="29220" y="246040"/>
                </a:lnTo>
                <a:lnTo>
                  <a:pt x="72511" y="276098"/>
                </a:lnTo>
                <a:lnTo>
                  <a:pt x="75305" y="266954"/>
                </a:lnTo>
                <a:lnTo>
                  <a:pt x="62611" y="260405"/>
                </a:lnTo>
                <a:lnTo>
                  <a:pt x="51572" y="250856"/>
                </a:lnTo>
                <a:lnTo>
                  <a:pt x="28317" y="204684"/>
                </a:lnTo>
                <a:lnTo>
                  <a:pt x="21320" y="162393"/>
                </a:lnTo>
                <a:lnTo>
                  <a:pt x="20445" y="138049"/>
                </a:lnTo>
                <a:lnTo>
                  <a:pt x="21320" y="113885"/>
                </a:lnTo>
                <a:lnTo>
                  <a:pt x="28317" y="71542"/>
                </a:lnTo>
                <a:lnTo>
                  <a:pt x="51572" y="25304"/>
                </a:lnTo>
                <a:lnTo>
                  <a:pt x="75305" y="9144"/>
                </a:lnTo>
                <a:lnTo>
                  <a:pt x="72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070087" y="4848097"/>
            <a:ext cx="136449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40" dirty="0" smtClean="0">
                <a:latin typeface="Cambria Math"/>
                <a:cs typeface="Cambria Math"/>
              </a:rPr>
              <a:t>1</a:t>
            </a:r>
            <a:r>
              <a:rPr lang="es-PE" sz="1800" spc="-140" dirty="0" smtClean="0">
                <a:latin typeface="Cambria Math"/>
                <a:cs typeface="Cambria Math"/>
              </a:rPr>
              <a:t>/</a:t>
            </a:r>
            <a:r>
              <a:rPr sz="1800" spc="-140" dirty="0" smtClean="0">
                <a:latin typeface="Cambria Math"/>
                <a:cs typeface="Cambria Math"/>
              </a:rPr>
              <a:t>  </a:t>
            </a:r>
            <a:r>
              <a:rPr sz="2700" spc="-7" baseline="-29320" dirty="0">
                <a:latin typeface="Cambria Math"/>
                <a:cs typeface="Cambria Math"/>
              </a:rPr>
              <a:t>𝑎</a:t>
            </a:r>
            <a:endParaRPr sz="2700" baseline="-29320" dirty="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21954" y="4808728"/>
            <a:ext cx="12573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60" dirty="0">
                <a:latin typeface="Cambria Math"/>
                <a:cs typeface="Cambria Math"/>
              </a:rPr>
              <a:t>𝑏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27989" y="5477002"/>
            <a:ext cx="212290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ndara"/>
                <a:cs typeface="Candara"/>
              </a:rPr>
              <a:t>Potencia de exponente</a:t>
            </a:r>
            <a:r>
              <a:rPr sz="1400" spc="-35" dirty="0">
                <a:latin typeface="Candara"/>
                <a:cs typeface="Candara"/>
              </a:rPr>
              <a:t> </a:t>
            </a:r>
            <a:r>
              <a:rPr sz="1400" dirty="0">
                <a:latin typeface="Candara"/>
                <a:cs typeface="Candara"/>
              </a:rPr>
              <a:t>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348887" y="5447821"/>
            <a:ext cx="12473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𝑎</a:t>
            </a:r>
            <a:r>
              <a:rPr sz="2000" spc="60" baseline="27777" dirty="0">
                <a:latin typeface="Cambria Math"/>
                <a:cs typeface="Cambria Math"/>
              </a:rPr>
              <a:t>0</a:t>
            </a:r>
            <a:r>
              <a:rPr sz="2000" baseline="27777" dirty="0">
                <a:latin typeface="Cambria Math"/>
                <a:cs typeface="Cambria Math"/>
              </a:rPr>
              <a:t>  </a:t>
            </a:r>
            <a:r>
              <a:rPr sz="2000" dirty="0">
                <a:latin typeface="Cambria Math"/>
                <a:cs typeface="Cambria Math"/>
              </a:rPr>
              <a:t>= 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663441" y="6023192"/>
            <a:ext cx="2819145" cy="7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070" marR="5080" indent="-167005">
              <a:lnSpc>
                <a:spcPct val="114999"/>
              </a:lnSpc>
            </a:pPr>
            <a:r>
              <a:rPr sz="1400" spc="-5" dirty="0">
                <a:latin typeface="Candara"/>
                <a:cs typeface="Candara"/>
              </a:rPr>
              <a:t>Distributiva de </a:t>
            </a:r>
            <a:r>
              <a:rPr sz="1400" dirty="0">
                <a:latin typeface="Candara"/>
                <a:cs typeface="Candara"/>
              </a:rPr>
              <a:t>la </a:t>
            </a:r>
            <a:r>
              <a:rPr sz="1400" spc="-5" dirty="0">
                <a:latin typeface="Candara"/>
                <a:cs typeface="Candara"/>
              </a:rPr>
              <a:t>potencia </a:t>
            </a:r>
            <a:r>
              <a:rPr sz="1400" dirty="0">
                <a:latin typeface="Candara"/>
                <a:cs typeface="Candara"/>
              </a:rPr>
              <a:t>con </a:t>
            </a:r>
            <a:r>
              <a:rPr sz="1400" spc="-5" dirty="0">
                <a:latin typeface="Candara"/>
                <a:cs typeface="Candara"/>
              </a:rPr>
              <a:t>respecto </a:t>
            </a:r>
            <a:r>
              <a:rPr sz="1400" dirty="0">
                <a:latin typeface="Candara"/>
                <a:cs typeface="Candara"/>
              </a:rPr>
              <a:t>a  la división y  </a:t>
            </a:r>
            <a:r>
              <a:rPr sz="1400" spc="-5" dirty="0">
                <a:latin typeface="Candara"/>
                <a:cs typeface="Candara"/>
              </a:rPr>
              <a:t>multiplicación de</a:t>
            </a:r>
            <a:r>
              <a:rPr sz="1400" spc="-45" dirty="0">
                <a:latin typeface="Candara"/>
                <a:cs typeface="Candara"/>
              </a:rPr>
              <a:t> </a:t>
            </a:r>
            <a:r>
              <a:rPr sz="1400" dirty="0">
                <a:latin typeface="Candara"/>
                <a:cs typeface="Candara"/>
              </a:rPr>
              <a:t>reales</a:t>
            </a:r>
          </a:p>
        </p:txBody>
      </p:sp>
      <p:sp>
        <p:nvSpPr>
          <p:cNvPr id="44" name="object 44"/>
          <p:cNvSpPr/>
          <p:nvPr/>
        </p:nvSpPr>
        <p:spPr>
          <a:xfrm>
            <a:off x="7037831" y="5966269"/>
            <a:ext cx="317500" cy="377190"/>
          </a:xfrm>
          <a:custGeom>
            <a:avLst/>
            <a:gdLst/>
            <a:ahLst/>
            <a:cxnLst/>
            <a:rect l="l" t="t" r="r" b="b"/>
            <a:pathLst>
              <a:path w="317500" h="377189">
                <a:moveTo>
                  <a:pt x="235839" y="0"/>
                </a:moveTo>
                <a:lnTo>
                  <a:pt x="232283" y="8928"/>
                </a:lnTo>
                <a:lnTo>
                  <a:pt x="246336" y="20355"/>
                </a:lnTo>
                <a:lnTo>
                  <a:pt x="258794" y="35207"/>
                </a:lnTo>
                <a:lnTo>
                  <a:pt x="279019" y="75184"/>
                </a:lnTo>
                <a:lnTo>
                  <a:pt x="291766" y="126961"/>
                </a:lnTo>
                <a:lnTo>
                  <a:pt x="296037" y="188645"/>
                </a:lnTo>
                <a:lnTo>
                  <a:pt x="294969" y="220216"/>
                </a:lnTo>
                <a:lnTo>
                  <a:pt x="286500" y="276585"/>
                </a:lnTo>
                <a:lnTo>
                  <a:pt x="269859" y="323300"/>
                </a:lnTo>
                <a:lnTo>
                  <a:pt x="246427" y="356670"/>
                </a:lnTo>
                <a:lnTo>
                  <a:pt x="232283" y="368122"/>
                </a:lnTo>
                <a:lnTo>
                  <a:pt x="235839" y="377063"/>
                </a:lnTo>
                <a:lnTo>
                  <a:pt x="269367" y="350212"/>
                </a:lnTo>
                <a:lnTo>
                  <a:pt x="295275" y="307187"/>
                </a:lnTo>
                <a:lnTo>
                  <a:pt x="311848" y="251931"/>
                </a:lnTo>
                <a:lnTo>
                  <a:pt x="317373" y="188417"/>
                </a:lnTo>
                <a:lnTo>
                  <a:pt x="315991" y="155462"/>
                </a:lnTo>
                <a:lnTo>
                  <a:pt x="304942" y="96078"/>
                </a:lnTo>
                <a:lnTo>
                  <a:pt x="283273" y="46291"/>
                </a:lnTo>
                <a:lnTo>
                  <a:pt x="253555" y="11468"/>
                </a:lnTo>
                <a:lnTo>
                  <a:pt x="235839" y="0"/>
                </a:lnTo>
                <a:close/>
              </a:path>
              <a:path w="317500" h="377189">
                <a:moveTo>
                  <a:pt x="81279" y="0"/>
                </a:moveTo>
                <a:lnTo>
                  <a:pt x="47863" y="26898"/>
                </a:lnTo>
                <a:lnTo>
                  <a:pt x="21971" y="69646"/>
                </a:lnTo>
                <a:lnTo>
                  <a:pt x="5461" y="124683"/>
                </a:lnTo>
                <a:lnTo>
                  <a:pt x="0" y="188417"/>
                </a:lnTo>
                <a:lnTo>
                  <a:pt x="1361" y="221207"/>
                </a:lnTo>
                <a:lnTo>
                  <a:pt x="12322" y="280591"/>
                </a:lnTo>
                <a:lnTo>
                  <a:pt x="33970" y="330721"/>
                </a:lnTo>
                <a:lnTo>
                  <a:pt x="63636" y="365659"/>
                </a:lnTo>
                <a:lnTo>
                  <a:pt x="81279" y="377063"/>
                </a:lnTo>
                <a:lnTo>
                  <a:pt x="84963" y="368122"/>
                </a:lnTo>
                <a:lnTo>
                  <a:pt x="70818" y="356670"/>
                </a:lnTo>
                <a:lnTo>
                  <a:pt x="58293" y="341730"/>
                </a:lnTo>
                <a:lnTo>
                  <a:pt x="38100" y="301383"/>
                </a:lnTo>
                <a:lnTo>
                  <a:pt x="25463" y="249529"/>
                </a:lnTo>
                <a:lnTo>
                  <a:pt x="21209" y="188645"/>
                </a:lnTo>
                <a:lnTo>
                  <a:pt x="22278" y="156565"/>
                </a:lnTo>
                <a:lnTo>
                  <a:pt x="30799" y="99834"/>
                </a:lnTo>
                <a:lnTo>
                  <a:pt x="47565" y="53483"/>
                </a:lnTo>
                <a:lnTo>
                  <a:pt x="70909" y="20355"/>
                </a:lnTo>
                <a:lnTo>
                  <a:pt x="84963" y="8928"/>
                </a:lnTo>
                <a:lnTo>
                  <a:pt x="81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30160" y="6155054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588" y="0"/>
                </a:lnTo>
              </a:path>
            </a:pathLst>
          </a:custGeom>
          <a:ln w="144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118095" y="5819140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mbria Math"/>
                <a:cs typeface="Cambria Math"/>
              </a:rPr>
              <a:t>𝑎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119619" y="6145276"/>
            <a:ext cx="14922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mbria Math"/>
                <a:cs typeface="Cambria Math"/>
              </a:rPr>
              <a:t>𝑏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362697" y="5825490"/>
            <a:ext cx="10985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40" dirty="0">
                <a:latin typeface="Cambria Math"/>
                <a:cs typeface="Cambria Math"/>
              </a:rPr>
              <a:t>𝑐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25766" y="5992114"/>
            <a:ext cx="19621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772527" y="6155054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48" y="0"/>
                </a:lnTo>
              </a:path>
            </a:pathLst>
          </a:custGeom>
          <a:ln w="144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760461" y="5735320"/>
            <a:ext cx="24257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4" baseline="-20061" dirty="0">
                <a:latin typeface="Cambria Math"/>
                <a:cs typeface="Cambria Math"/>
              </a:rPr>
              <a:t>𝑎</a:t>
            </a:r>
            <a:r>
              <a:rPr sz="1300" spc="140" dirty="0">
                <a:latin typeface="Cambria Math"/>
                <a:cs typeface="Cambria Math"/>
              </a:rPr>
              <a:t>𝑐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761223" y="6076696"/>
            <a:ext cx="241300" cy="35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89" baseline="-16975" dirty="0">
                <a:latin typeface="Cambria Math"/>
                <a:cs typeface="Cambria Math"/>
              </a:rPr>
              <a:t>𝑏</a:t>
            </a:r>
            <a:r>
              <a:rPr sz="1300" spc="140" dirty="0">
                <a:latin typeface="Cambria Math"/>
                <a:cs typeface="Cambria Math"/>
              </a:rPr>
              <a:t>𝑐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198739" y="6049009"/>
            <a:ext cx="676275" cy="212090"/>
          </a:xfrm>
          <a:custGeom>
            <a:avLst/>
            <a:gdLst/>
            <a:ahLst/>
            <a:cxnLst/>
            <a:rect l="l" t="t" r="r" b="b"/>
            <a:pathLst>
              <a:path w="676275" h="212089">
                <a:moveTo>
                  <a:pt x="608202" y="0"/>
                </a:moveTo>
                <a:lnTo>
                  <a:pt x="605154" y="8597"/>
                </a:lnTo>
                <a:lnTo>
                  <a:pt x="617440" y="13915"/>
                </a:lnTo>
                <a:lnTo>
                  <a:pt x="627999" y="21277"/>
                </a:lnTo>
                <a:lnTo>
                  <a:pt x="649390" y="55406"/>
                </a:lnTo>
                <a:lnTo>
                  <a:pt x="656462" y="104813"/>
                </a:lnTo>
                <a:lnTo>
                  <a:pt x="655677" y="123489"/>
                </a:lnTo>
                <a:lnTo>
                  <a:pt x="643889" y="169214"/>
                </a:lnTo>
                <a:lnTo>
                  <a:pt x="617583" y="197805"/>
                </a:lnTo>
                <a:lnTo>
                  <a:pt x="605535" y="203149"/>
                </a:lnTo>
                <a:lnTo>
                  <a:pt x="608202" y="211747"/>
                </a:lnTo>
                <a:lnTo>
                  <a:pt x="648672" y="187710"/>
                </a:lnTo>
                <a:lnTo>
                  <a:pt x="671401" y="143335"/>
                </a:lnTo>
                <a:lnTo>
                  <a:pt x="675766" y="105930"/>
                </a:lnTo>
                <a:lnTo>
                  <a:pt x="674671" y="86519"/>
                </a:lnTo>
                <a:lnTo>
                  <a:pt x="658240" y="37109"/>
                </a:lnTo>
                <a:lnTo>
                  <a:pt x="623540" y="5541"/>
                </a:lnTo>
                <a:lnTo>
                  <a:pt x="608202" y="0"/>
                </a:lnTo>
                <a:close/>
              </a:path>
              <a:path w="676275" h="212089">
                <a:moveTo>
                  <a:pt x="67563" y="0"/>
                </a:moveTo>
                <a:lnTo>
                  <a:pt x="27166" y="24095"/>
                </a:lnTo>
                <a:lnTo>
                  <a:pt x="4381" y="68576"/>
                </a:lnTo>
                <a:lnTo>
                  <a:pt x="0" y="105930"/>
                </a:lnTo>
                <a:lnTo>
                  <a:pt x="1093" y="125383"/>
                </a:lnTo>
                <a:lnTo>
                  <a:pt x="17399" y="174739"/>
                </a:lnTo>
                <a:lnTo>
                  <a:pt x="52153" y="206212"/>
                </a:lnTo>
                <a:lnTo>
                  <a:pt x="67563" y="211747"/>
                </a:lnTo>
                <a:lnTo>
                  <a:pt x="70230" y="203149"/>
                </a:lnTo>
                <a:lnTo>
                  <a:pt x="58183" y="197805"/>
                </a:lnTo>
                <a:lnTo>
                  <a:pt x="47767" y="190368"/>
                </a:lnTo>
                <a:lnTo>
                  <a:pt x="26376" y="155689"/>
                </a:lnTo>
                <a:lnTo>
                  <a:pt x="19303" y="104813"/>
                </a:lnTo>
                <a:lnTo>
                  <a:pt x="20089" y="86744"/>
                </a:lnTo>
                <a:lnTo>
                  <a:pt x="31876" y="42138"/>
                </a:lnTo>
                <a:lnTo>
                  <a:pt x="58291" y="13915"/>
                </a:lnTo>
                <a:lnTo>
                  <a:pt x="70484" y="8597"/>
                </a:lnTo>
                <a:lnTo>
                  <a:pt x="67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080501" y="5992114"/>
            <a:ext cx="1158613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3675" algn="l"/>
              </a:tabLst>
            </a:pPr>
            <a:r>
              <a:rPr sz="1800" spc="-5" dirty="0" smtClean="0">
                <a:latin typeface="Cambria Math"/>
                <a:cs typeface="Cambria Math"/>
              </a:rPr>
              <a:t>,	𝑎</a:t>
            </a:r>
            <a:r>
              <a:rPr sz="1800" spc="-55" dirty="0" smtClean="0">
                <a:latin typeface="Cambria Math"/>
                <a:cs typeface="Cambria Math"/>
              </a:rPr>
              <a:t> </a:t>
            </a:r>
            <a:r>
              <a:rPr sz="1800" spc="-5" dirty="0" smtClean="0">
                <a:latin typeface="Cambria Math"/>
                <a:cs typeface="Cambria Math"/>
              </a:rPr>
              <a:t>× </a:t>
            </a:r>
            <a:r>
              <a:rPr sz="1800" dirty="0" smtClean="0">
                <a:latin typeface="Cambria Math"/>
                <a:cs typeface="Cambria Math"/>
              </a:rPr>
              <a:t> </a:t>
            </a:r>
            <a:r>
              <a:rPr sz="1800" spc="-5" dirty="0" smtClean="0">
                <a:latin typeface="Cambria Math"/>
                <a:cs typeface="Cambria Math"/>
              </a:rPr>
              <a:t>𝑏</a:t>
            </a:r>
            <a:endParaRPr sz="1800" dirty="0">
              <a:latin typeface="Cambria Math"/>
              <a:cs typeface="Cambria Math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883142" y="5971794"/>
            <a:ext cx="10985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40" dirty="0">
                <a:latin typeface="Cambria Math"/>
                <a:cs typeface="Cambria Math"/>
              </a:rPr>
              <a:t>𝑐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006081" y="6361938"/>
            <a:ext cx="1590201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mbria Math"/>
                <a:cs typeface="Cambria Math"/>
              </a:rPr>
              <a:t>=</a:t>
            </a:r>
            <a:r>
              <a:rPr sz="1800" spc="110" dirty="0">
                <a:latin typeface="Cambria Math"/>
                <a:cs typeface="Cambria Math"/>
              </a:rPr>
              <a:t> </a:t>
            </a:r>
            <a:r>
              <a:rPr sz="1800" spc="30" dirty="0">
                <a:latin typeface="Cambria Math"/>
                <a:cs typeface="Cambria Math"/>
              </a:rPr>
              <a:t>𝑎</a:t>
            </a:r>
            <a:r>
              <a:rPr sz="1950" spc="209" baseline="27777" dirty="0">
                <a:latin typeface="Cambria Math"/>
                <a:cs typeface="Cambria Math"/>
              </a:rPr>
              <a:t>𝑐</a:t>
            </a:r>
            <a:r>
              <a:rPr sz="1950" baseline="27777" dirty="0">
                <a:latin typeface="Cambria Math"/>
                <a:cs typeface="Cambria Math"/>
              </a:rPr>
              <a:t> </a:t>
            </a:r>
            <a:r>
              <a:rPr sz="1950" spc="-97" baseline="27777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× </a:t>
            </a:r>
            <a:r>
              <a:rPr sz="1800" dirty="0">
                <a:latin typeface="Cambria Math"/>
                <a:cs typeface="Cambria Math"/>
              </a:rPr>
              <a:t> </a:t>
            </a:r>
            <a:r>
              <a:rPr sz="1800" spc="85" dirty="0">
                <a:latin typeface="Cambria Math"/>
                <a:cs typeface="Cambria Math"/>
              </a:rPr>
              <a:t>𝑏</a:t>
            </a:r>
            <a:r>
              <a:rPr sz="1950" spc="127" baseline="27777" dirty="0">
                <a:latin typeface="Cambria Math"/>
                <a:cs typeface="Cambria Math"/>
              </a:rPr>
              <a:t>𝑐</a:t>
            </a:r>
            <a:endParaRPr sz="1950" baseline="27777" dirty="0">
              <a:latin typeface="Cambria Math"/>
              <a:cs typeface="Cambria Math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136808" y="5491989"/>
            <a:ext cx="1025652" cy="629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2795" y="260604"/>
            <a:ext cx="1808226" cy="692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Rubik's cube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2" y="2367204"/>
            <a:ext cx="2682938" cy="27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5203" y="771652"/>
            <a:ext cx="6894195" cy="725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Propiedades de la</a:t>
            </a:r>
            <a:r>
              <a:rPr spc="25" dirty="0"/>
              <a:t> </a:t>
            </a:r>
            <a:r>
              <a:rPr spc="-5" dirty="0"/>
              <a:t>Radicación</a:t>
            </a:r>
          </a:p>
        </p:txBody>
      </p:sp>
      <p:sp>
        <p:nvSpPr>
          <p:cNvPr id="3" name="object 3"/>
          <p:cNvSpPr/>
          <p:nvPr/>
        </p:nvSpPr>
        <p:spPr>
          <a:xfrm>
            <a:off x="391924" y="2300960"/>
            <a:ext cx="3113493" cy="541020"/>
          </a:xfrm>
          <a:custGeom>
            <a:avLst/>
            <a:gdLst/>
            <a:ahLst/>
            <a:cxnLst/>
            <a:rect l="l" t="t" r="r" b="b"/>
            <a:pathLst>
              <a:path w="2950210" h="541019">
                <a:moveTo>
                  <a:pt x="0" y="540854"/>
                </a:moveTo>
                <a:lnTo>
                  <a:pt x="2950083" y="540854"/>
                </a:lnTo>
                <a:lnTo>
                  <a:pt x="2950083" y="0"/>
                </a:lnTo>
                <a:lnTo>
                  <a:pt x="0" y="0"/>
                </a:lnTo>
                <a:lnTo>
                  <a:pt x="0" y="540854"/>
                </a:lnTo>
                <a:close/>
              </a:path>
            </a:pathLst>
          </a:custGeom>
          <a:solidFill>
            <a:srgbClr val="564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201" y="2300960"/>
            <a:ext cx="3217380" cy="540665"/>
          </a:xfrm>
          <a:custGeom>
            <a:avLst/>
            <a:gdLst/>
            <a:ahLst/>
            <a:cxnLst/>
            <a:rect l="l" t="t" r="r" b="b"/>
            <a:pathLst>
              <a:path w="2830829" h="541019">
                <a:moveTo>
                  <a:pt x="0" y="540854"/>
                </a:moveTo>
                <a:lnTo>
                  <a:pt x="2830322" y="540854"/>
                </a:lnTo>
                <a:lnTo>
                  <a:pt x="2830322" y="0"/>
                </a:lnTo>
                <a:lnTo>
                  <a:pt x="0" y="0"/>
                </a:lnTo>
                <a:lnTo>
                  <a:pt x="0" y="540854"/>
                </a:lnTo>
                <a:close/>
              </a:path>
            </a:pathLst>
          </a:custGeom>
          <a:solidFill>
            <a:srgbClr val="564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923" y="2841878"/>
            <a:ext cx="3113494" cy="663575"/>
          </a:xfrm>
          <a:custGeom>
            <a:avLst/>
            <a:gdLst/>
            <a:ahLst/>
            <a:cxnLst/>
            <a:rect l="l" t="t" r="r" b="b"/>
            <a:pathLst>
              <a:path w="2950210" h="663575">
                <a:moveTo>
                  <a:pt x="0" y="663384"/>
                </a:moveTo>
                <a:lnTo>
                  <a:pt x="2950083" y="663384"/>
                </a:lnTo>
                <a:lnTo>
                  <a:pt x="2950083" y="0"/>
                </a:lnTo>
                <a:lnTo>
                  <a:pt x="0" y="0"/>
                </a:lnTo>
                <a:lnTo>
                  <a:pt x="0" y="663384"/>
                </a:lnTo>
                <a:close/>
              </a:path>
            </a:pathLst>
          </a:custGeom>
          <a:solidFill>
            <a:srgbClr val="836A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05201" y="2841879"/>
            <a:ext cx="3217380" cy="643380"/>
          </a:xfrm>
          <a:custGeom>
            <a:avLst/>
            <a:gdLst/>
            <a:ahLst/>
            <a:cxnLst/>
            <a:rect l="l" t="t" r="r" b="b"/>
            <a:pathLst>
              <a:path w="2830829" h="663575">
                <a:moveTo>
                  <a:pt x="0" y="663384"/>
                </a:moveTo>
                <a:lnTo>
                  <a:pt x="2830322" y="663384"/>
                </a:lnTo>
                <a:lnTo>
                  <a:pt x="2830322" y="0"/>
                </a:lnTo>
                <a:lnTo>
                  <a:pt x="0" y="0"/>
                </a:lnTo>
                <a:lnTo>
                  <a:pt x="0" y="663384"/>
                </a:lnTo>
                <a:close/>
              </a:path>
            </a:pathLst>
          </a:custGeom>
          <a:solidFill>
            <a:srgbClr val="E3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922" y="3505199"/>
            <a:ext cx="3113495" cy="572135"/>
          </a:xfrm>
          <a:custGeom>
            <a:avLst/>
            <a:gdLst/>
            <a:ahLst/>
            <a:cxnLst/>
            <a:rect l="l" t="t" r="r" b="b"/>
            <a:pathLst>
              <a:path w="2950210" h="572135">
                <a:moveTo>
                  <a:pt x="0" y="572071"/>
                </a:moveTo>
                <a:lnTo>
                  <a:pt x="2950083" y="572071"/>
                </a:lnTo>
                <a:lnTo>
                  <a:pt x="2950083" y="0"/>
                </a:lnTo>
                <a:lnTo>
                  <a:pt x="0" y="0"/>
                </a:lnTo>
                <a:lnTo>
                  <a:pt x="0" y="572071"/>
                </a:lnTo>
                <a:close/>
              </a:path>
            </a:pathLst>
          </a:custGeom>
          <a:solidFill>
            <a:srgbClr val="836A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5200" y="3505200"/>
            <a:ext cx="3217381" cy="526656"/>
          </a:xfrm>
          <a:custGeom>
            <a:avLst/>
            <a:gdLst/>
            <a:ahLst/>
            <a:cxnLst/>
            <a:rect l="l" t="t" r="r" b="b"/>
            <a:pathLst>
              <a:path w="2830829" h="572135">
                <a:moveTo>
                  <a:pt x="0" y="572071"/>
                </a:moveTo>
                <a:lnTo>
                  <a:pt x="2830322" y="572071"/>
                </a:lnTo>
                <a:lnTo>
                  <a:pt x="2830322" y="0"/>
                </a:lnTo>
                <a:lnTo>
                  <a:pt x="0" y="0"/>
                </a:lnTo>
                <a:lnTo>
                  <a:pt x="0" y="572071"/>
                </a:lnTo>
                <a:close/>
              </a:path>
            </a:pathLst>
          </a:custGeom>
          <a:solidFill>
            <a:srgbClr val="F1E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921" y="4077334"/>
            <a:ext cx="3113496" cy="572135"/>
          </a:xfrm>
          <a:custGeom>
            <a:avLst/>
            <a:gdLst/>
            <a:ahLst/>
            <a:cxnLst/>
            <a:rect l="l" t="t" r="r" b="b"/>
            <a:pathLst>
              <a:path w="2950210" h="572135">
                <a:moveTo>
                  <a:pt x="0" y="572071"/>
                </a:moveTo>
                <a:lnTo>
                  <a:pt x="2950083" y="572071"/>
                </a:lnTo>
                <a:lnTo>
                  <a:pt x="2950083" y="0"/>
                </a:lnTo>
                <a:lnTo>
                  <a:pt x="0" y="0"/>
                </a:lnTo>
                <a:lnTo>
                  <a:pt x="0" y="572071"/>
                </a:lnTo>
                <a:close/>
              </a:path>
            </a:pathLst>
          </a:custGeom>
          <a:solidFill>
            <a:srgbClr val="836A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5201" y="4077334"/>
            <a:ext cx="3217380" cy="494093"/>
          </a:xfrm>
          <a:custGeom>
            <a:avLst/>
            <a:gdLst/>
            <a:ahLst/>
            <a:cxnLst/>
            <a:rect l="l" t="t" r="r" b="b"/>
            <a:pathLst>
              <a:path w="2830829" h="572135">
                <a:moveTo>
                  <a:pt x="0" y="572071"/>
                </a:moveTo>
                <a:lnTo>
                  <a:pt x="2830322" y="572071"/>
                </a:lnTo>
                <a:lnTo>
                  <a:pt x="2830322" y="0"/>
                </a:lnTo>
                <a:lnTo>
                  <a:pt x="0" y="0"/>
                </a:lnTo>
                <a:lnTo>
                  <a:pt x="0" y="572071"/>
                </a:lnTo>
                <a:close/>
              </a:path>
            </a:pathLst>
          </a:custGeom>
          <a:solidFill>
            <a:srgbClr val="E3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920" y="4649342"/>
            <a:ext cx="3113497" cy="572135"/>
          </a:xfrm>
          <a:custGeom>
            <a:avLst/>
            <a:gdLst/>
            <a:ahLst/>
            <a:cxnLst/>
            <a:rect l="l" t="t" r="r" b="b"/>
            <a:pathLst>
              <a:path w="2950210" h="572135">
                <a:moveTo>
                  <a:pt x="0" y="572071"/>
                </a:moveTo>
                <a:lnTo>
                  <a:pt x="2950083" y="572071"/>
                </a:lnTo>
                <a:lnTo>
                  <a:pt x="2950083" y="0"/>
                </a:lnTo>
                <a:lnTo>
                  <a:pt x="0" y="0"/>
                </a:lnTo>
                <a:lnTo>
                  <a:pt x="0" y="572071"/>
                </a:lnTo>
                <a:close/>
              </a:path>
            </a:pathLst>
          </a:custGeom>
          <a:solidFill>
            <a:srgbClr val="836A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05200" y="4649343"/>
            <a:ext cx="3217381" cy="431481"/>
          </a:xfrm>
          <a:custGeom>
            <a:avLst/>
            <a:gdLst/>
            <a:ahLst/>
            <a:cxnLst/>
            <a:rect l="l" t="t" r="r" b="b"/>
            <a:pathLst>
              <a:path w="2830829" h="572135">
                <a:moveTo>
                  <a:pt x="0" y="572071"/>
                </a:moveTo>
                <a:lnTo>
                  <a:pt x="2830322" y="572071"/>
                </a:lnTo>
                <a:lnTo>
                  <a:pt x="2830322" y="0"/>
                </a:lnTo>
                <a:lnTo>
                  <a:pt x="0" y="0"/>
                </a:lnTo>
                <a:lnTo>
                  <a:pt x="0" y="572071"/>
                </a:lnTo>
                <a:close/>
              </a:path>
            </a:pathLst>
          </a:custGeom>
          <a:solidFill>
            <a:srgbClr val="F1E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1919" y="5221464"/>
            <a:ext cx="3113498" cy="572135"/>
          </a:xfrm>
          <a:custGeom>
            <a:avLst/>
            <a:gdLst/>
            <a:ahLst/>
            <a:cxnLst/>
            <a:rect l="l" t="t" r="r" b="b"/>
            <a:pathLst>
              <a:path w="2950210" h="572135">
                <a:moveTo>
                  <a:pt x="0" y="572071"/>
                </a:moveTo>
                <a:lnTo>
                  <a:pt x="2950083" y="572071"/>
                </a:lnTo>
                <a:lnTo>
                  <a:pt x="2950083" y="0"/>
                </a:lnTo>
                <a:lnTo>
                  <a:pt x="0" y="0"/>
                </a:lnTo>
                <a:lnTo>
                  <a:pt x="0" y="572071"/>
                </a:lnTo>
                <a:close/>
              </a:path>
            </a:pathLst>
          </a:custGeom>
          <a:solidFill>
            <a:srgbClr val="836A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5200" y="5221464"/>
            <a:ext cx="3211449" cy="572135"/>
          </a:xfrm>
          <a:custGeom>
            <a:avLst/>
            <a:gdLst/>
            <a:ahLst/>
            <a:cxnLst/>
            <a:rect l="l" t="t" r="r" b="b"/>
            <a:pathLst>
              <a:path w="2830829" h="572135">
                <a:moveTo>
                  <a:pt x="0" y="572071"/>
                </a:moveTo>
                <a:lnTo>
                  <a:pt x="2830322" y="572071"/>
                </a:lnTo>
                <a:lnTo>
                  <a:pt x="2830322" y="0"/>
                </a:lnTo>
                <a:lnTo>
                  <a:pt x="0" y="0"/>
                </a:lnTo>
                <a:lnTo>
                  <a:pt x="0" y="572071"/>
                </a:lnTo>
                <a:close/>
              </a:path>
            </a:pathLst>
          </a:custGeom>
          <a:solidFill>
            <a:srgbClr val="E3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1919" y="5793536"/>
            <a:ext cx="3113498" cy="641985"/>
          </a:xfrm>
          <a:custGeom>
            <a:avLst/>
            <a:gdLst/>
            <a:ahLst/>
            <a:cxnLst/>
            <a:rect l="l" t="t" r="r" b="b"/>
            <a:pathLst>
              <a:path w="2950210" h="641985">
                <a:moveTo>
                  <a:pt x="0" y="641984"/>
                </a:moveTo>
                <a:lnTo>
                  <a:pt x="2950083" y="641984"/>
                </a:lnTo>
                <a:lnTo>
                  <a:pt x="2950083" y="0"/>
                </a:lnTo>
                <a:lnTo>
                  <a:pt x="0" y="0"/>
                </a:lnTo>
                <a:lnTo>
                  <a:pt x="0" y="641984"/>
                </a:lnTo>
                <a:close/>
              </a:path>
            </a:pathLst>
          </a:custGeom>
          <a:solidFill>
            <a:srgbClr val="836A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05201" y="5793536"/>
            <a:ext cx="3211448" cy="641985"/>
          </a:xfrm>
          <a:custGeom>
            <a:avLst/>
            <a:gdLst/>
            <a:ahLst/>
            <a:cxnLst/>
            <a:rect l="l" t="t" r="r" b="b"/>
            <a:pathLst>
              <a:path w="2830829" h="641985">
                <a:moveTo>
                  <a:pt x="0" y="641984"/>
                </a:moveTo>
                <a:lnTo>
                  <a:pt x="2830322" y="641984"/>
                </a:lnTo>
                <a:lnTo>
                  <a:pt x="2830322" y="0"/>
                </a:lnTo>
                <a:lnTo>
                  <a:pt x="0" y="0"/>
                </a:lnTo>
                <a:lnTo>
                  <a:pt x="0" y="641984"/>
                </a:lnTo>
                <a:close/>
              </a:path>
            </a:pathLst>
          </a:custGeom>
          <a:solidFill>
            <a:srgbClr val="F1E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05201" y="2294699"/>
            <a:ext cx="0" cy="4147185"/>
          </a:xfrm>
          <a:custGeom>
            <a:avLst/>
            <a:gdLst/>
            <a:ahLst/>
            <a:cxnLst/>
            <a:rect l="l" t="t" r="r" b="b"/>
            <a:pathLst>
              <a:path h="4147185">
                <a:moveTo>
                  <a:pt x="0" y="0"/>
                </a:moveTo>
                <a:lnTo>
                  <a:pt x="0" y="4147172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857" y="2841815"/>
            <a:ext cx="5793105" cy="0"/>
          </a:xfrm>
          <a:custGeom>
            <a:avLst/>
            <a:gdLst/>
            <a:ahLst/>
            <a:cxnLst/>
            <a:rect l="l" t="t" r="r" b="b"/>
            <a:pathLst>
              <a:path w="5793105">
                <a:moveTo>
                  <a:pt x="0" y="0"/>
                </a:moveTo>
                <a:lnTo>
                  <a:pt x="5793016" y="0"/>
                </a:lnTo>
              </a:path>
            </a:pathLst>
          </a:custGeom>
          <a:ln w="381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8857" y="3505262"/>
            <a:ext cx="5793105" cy="0"/>
          </a:xfrm>
          <a:custGeom>
            <a:avLst/>
            <a:gdLst/>
            <a:ahLst/>
            <a:cxnLst/>
            <a:rect l="l" t="t" r="r" b="b"/>
            <a:pathLst>
              <a:path w="5793105">
                <a:moveTo>
                  <a:pt x="0" y="0"/>
                </a:moveTo>
                <a:lnTo>
                  <a:pt x="5793016" y="0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857" y="4077271"/>
            <a:ext cx="5793105" cy="0"/>
          </a:xfrm>
          <a:custGeom>
            <a:avLst/>
            <a:gdLst/>
            <a:ahLst/>
            <a:cxnLst/>
            <a:rect l="l" t="t" r="r" b="b"/>
            <a:pathLst>
              <a:path w="5793105">
                <a:moveTo>
                  <a:pt x="0" y="0"/>
                </a:moveTo>
                <a:lnTo>
                  <a:pt x="5793016" y="0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857" y="4649405"/>
            <a:ext cx="5793105" cy="0"/>
          </a:xfrm>
          <a:custGeom>
            <a:avLst/>
            <a:gdLst/>
            <a:ahLst/>
            <a:cxnLst/>
            <a:rect l="l" t="t" r="r" b="b"/>
            <a:pathLst>
              <a:path w="5793105">
                <a:moveTo>
                  <a:pt x="0" y="0"/>
                </a:moveTo>
                <a:lnTo>
                  <a:pt x="5793016" y="0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857" y="5221413"/>
            <a:ext cx="5793105" cy="0"/>
          </a:xfrm>
          <a:custGeom>
            <a:avLst/>
            <a:gdLst/>
            <a:ahLst/>
            <a:cxnLst/>
            <a:rect l="l" t="t" r="r" b="b"/>
            <a:pathLst>
              <a:path w="5793105">
                <a:moveTo>
                  <a:pt x="0" y="0"/>
                </a:moveTo>
                <a:lnTo>
                  <a:pt x="5793016" y="0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8857" y="5793536"/>
            <a:ext cx="5793105" cy="0"/>
          </a:xfrm>
          <a:custGeom>
            <a:avLst/>
            <a:gdLst/>
            <a:ahLst/>
            <a:cxnLst/>
            <a:rect l="l" t="t" r="r" b="b"/>
            <a:pathLst>
              <a:path w="5793105">
                <a:moveTo>
                  <a:pt x="0" y="0"/>
                </a:moveTo>
                <a:lnTo>
                  <a:pt x="5793016" y="0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5207" y="2294699"/>
            <a:ext cx="0" cy="4147185"/>
          </a:xfrm>
          <a:custGeom>
            <a:avLst/>
            <a:gdLst/>
            <a:ahLst/>
            <a:cxnLst/>
            <a:rect l="l" t="t" r="r" b="b"/>
            <a:pathLst>
              <a:path h="4147185">
                <a:moveTo>
                  <a:pt x="0" y="0"/>
                </a:moveTo>
                <a:lnTo>
                  <a:pt x="0" y="4147172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35524" y="2294699"/>
            <a:ext cx="0" cy="4147185"/>
          </a:xfrm>
          <a:custGeom>
            <a:avLst/>
            <a:gdLst/>
            <a:ahLst/>
            <a:cxnLst/>
            <a:rect l="l" t="t" r="r" b="b"/>
            <a:pathLst>
              <a:path h="4147185">
                <a:moveTo>
                  <a:pt x="0" y="0"/>
                </a:moveTo>
                <a:lnTo>
                  <a:pt x="0" y="4147172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857" y="2301049"/>
            <a:ext cx="5793105" cy="0"/>
          </a:xfrm>
          <a:custGeom>
            <a:avLst/>
            <a:gdLst/>
            <a:ahLst/>
            <a:cxnLst/>
            <a:rect l="l" t="t" r="r" b="b"/>
            <a:pathLst>
              <a:path w="5793105">
                <a:moveTo>
                  <a:pt x="0" y="0"/>
                </a:moveTo>
                <a:lnTo>
                  <a:pt x="5793016" y="0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8857" y="6435521"/>
            <a:ext cx="5793105" cy="0"/>
          </a:xfrm>
          <a:custGeom>
            <a:avLst/>
            <a:gdLst/>
            <a:ahLst/>
            <a:cxnLst/>
            <a:rect l="l" t="t" r="r" b="b"/>
            <a:pathLst>
              <a:path w="5793105">
                <a:moveTo>
                  <a:pt x="0" y="0"/>
                </a:moveTo>
                <a:lnTo>
                  <a:pt x="5793016" y="0"/>
                </a:lnTo>
              </a:path>
            </a:pathLst>
          </a:custGeom>
          <a:ln w="12700">
            <a:solidFill>
              <a:srgbClr val="DBE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681735" y="2471863"/>
            <a:ext cx="110257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DBE4F0"/>
                </a:solidFill>
                <a:latin typeface="Candara"/>
                <a:cs typeface="Candara"/>
              </a:rPr>
              <a:t>Propiedad</a:t>
            </a:r>
            <a:endParaRPr sz="1600" dirty="0">
              <a:latin typeface="Candara"/>
              <a:cs typeface="Candar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25012" y="2471863"/>
            <a:ext cx="132155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DBE4F0"/>
                </a:solidFill>
                <a:latin typeface="Candara"/>
                <a:cs typeface="Candara"/>
              </a:rPr>
              <a:t>Descripción</a:t>
            </a:r>
            <a:endParaRPr sz="1400" dirty="0">
              <a:latin typeface="Candara"/>
              <a:cs typeface="Candar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6271" y="2981134"/>
            <a:ext cx="278701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8519" marR="5080" indent="-845819">
              <a:lnSpc>
                <a:spcPct val="100000"/>
              </a:lnSpc>
            </a:pPr>
            <a:r>
              <a:rPr sz="1200" b="1" spc="-5" dirty="0">
                <a:solidFill>
                  <a:srgbClr val="DBE4F0"/>
                </a:solidFill>
                <a:latin typeface="Candara"/>
                <a:cs typeface="Candara"/>
              </a:rPr>
              <a:t>Distributiva de </a:t>
            </a:r>
            <a:r>
              <a:rPr sz="1200" b="1" dirty="0">
                <a:solidFill>
                  <a:srgbClr val="DBE4F0"/>
                </a:solidFill>
                <a:latin typeface="Candara"/>
                <a:cs typeface="Candara"/>
              </a:rPr>
              <a:t>la Radicación </a:t>
            </a:r>
            <a:r>
              <a:rPr sz="1200" b="1" spc="-5" dirty="0">
                <a:solidFill>
                  <a:srgbClr val="DBE4F0"/>
                </a:solidFill>
                <a:latin typeface="Candara"/>
                <a:cs typeface="Candara"/>
              </a:rPr>
              <a:t>con respeto </a:t>
            </a:r>
            <a:r>
              <a:rPr sz="1200" b="1" dirty="0">
                <a:solidFill>
                  <a:srgbClr val="DBE4F0"/>
                </a:solidFill>
                <a:latin typeface="Candara"/>
                <a:cs typeface="Candara"/>
              </a:rPr>
              <a:t>a  la</a:t>
            </a:r>
            <a:r>
              <a:rPr sz="1200" b="1" spc="-65" dirty="0">
                <a:solidFill>
                  <a:srgbClr val="DBE4F0"/>
                </a:solidFill>
                <a:latin typeface="Candara"/>
                <a:cs typeface="Candara"/>
              </a:rPr>
              <a:t> </a:t>
            </a:r>
            <a:r>
              <a:rPr sz="1200" b="1" spc="-5" dirty="0">
                <a:solidFill>
                  <a:srgbClr val="DBE4F0"/>
                </a:solidFill>
                <a:latin typeface="Candara"/>
                <a:cs typeface="Candara"/>
              </a:rPr>
              <a:t>multiplicación</a:t>
            </a:r>
            <a:endParaRPr sz="1200" dirty="0">
              <a:latin typeface="Candara"/>
              <a:cs typeface="Candar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02152" y="2951034"/>
            <a:ext cx="673100" cy="220345"/>
          </a:xfrm>
          <a:custGeom>
            <a:avLst/>
            <a:gdLst/>
            <a:ahLst/>
            <a:cxnLst/>
            <a:rect l="l" t="t" r="r" b="b"/>
            <a:pathLst>
              <a:path w="673100" h="220344">
                <a:moveTo>
                  <a:pt x="44220" y="120650"/>
                </a:moveTo>
                <a:lnTo>
                  <a:pt x="22351" y="120650"/>
                </a:lnTo>
                <a:lnTo>
                  <a:pt x="68580" y="219963"/>
                </a:lnTo>
                <a:lnTo>
                  <a:pt x="79375" y="219963"/>
                </a:lnTo>
                <a:lnTo>
                  <a:pt x="88004" y="190500"/>
                </a:lnTo>
                <a:lnTo>
                  <a:pt x="76073" y="190500"/>
                </a:lnTo>
                <a:lnTo>
                  <a:pt x="44220" y="120650"/>
                </a:lnTo>
                <a:close/>
              </a:path>
              <a:path w="673100" h="220344">
                <a:moveTo>
                  <a:pt x="131191" y="0"/>
                </a:moveTo>
                <a:lnTo>
                  <a:pt x="76073" y="190500"/>
                </a:lnTo>
                <a:lnTo>
                  <a:pt x="88004" y="190500"/>
                </a:lnTo>
                <a:lnTo>
                  <a:pt x="139446" y="14858"/>
                </a:lnTo>
                <a:lnTo>
                  <a:pt x="159638" y="14858"/>
                </a:lnTo>
                <a:lnTo>
                  <a:pt x="159638" y="14604"/>
                </a:lnTo>
                <a:lnTo>
                  <a:pt x="672719" y="14604"/>
                </a:lnTo>
                <a:lnTo>
                  <a:pt x="672719" y="126"/>
                </a:lnTo>
                <a:lnTo>
                  <a:pt x="131191" y="0"/>
                </a:lnTo>
                <a:close/>
              </a:path>
              <a:path w="673100" h="220344">
                <a:moveTo>
                  <a:pt x="36575" y="103886"/>
                </a:moveTo>
                <a:lnTo>
                  <a:pt x="0" y="120650"/>
                </a:lnTo>
                <a:lnTo>
                  <a:pt x="3429" y="129031"/>
                </a:lnTo>
                <a:lnTo>
                  <a:pt x="22351" y="120650"/>
                </a:lnTo>
                <a:lnTo>
                  <a:pt x="44220" y="120650"/>
                </a:lnTo>
                <a:lnTo>
                  <a:pt x="36575" y="1038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17899" y="2986849"/>
            <a:ext cx="278765" cy="220345"/>
          </a:xfrm>
          <a:custGeom>
            <a:avLst/>
            <a:gdLst/>
            <a:ahLst/>
            <a:cxnLst/>
            <a:rect l="l" t="t" r="r" b="b"/>
            <a:pathLst>
              <a:path w="278764" h="220344">
                <a:moveTo>
                  <a:pt x="44220" y="120650"/>
                </a:moveTo>
                <a:lnTo>
                  <a:pt x="22351" y="120650"/>
                </a:lnTo>
                <a:lnTo>
                  <a:pt x="68579" y="219963"/>
                </a:lnTo>
                <a:lnTo>
                  <a:pt x="79375" y="219963"/>
                </a:lnTo>
                <a:lnTo>
                  <a:pt x="88004" y="190500"/>
                </a:lnTo>
                <a:lnTo>
                  <a:pt x="76073" y="190500"/>
                </a:lnTo>
                <a:lnTo>
                  <a:pt x="44220" y="120650"/>
                </a:lnTo>
                <a:close/>
              </a:path>
              <a:path w="278764" h="220344">
                <a:moveTo>
                  <a:pt x="131190" y="0"/>
                </a:moveTo>
                <a:lnTo>
                  <a:pt x="76073" y="190500"/>
                </a:lnTo>
                <a:lnTo>
                  <a:pt x="88004" y="190500"/>
                </a:lnTo>
                <a:lnTo>
                  <a:pt x="139446" y="14858"/>
                </a:lnTo>
                <a:lnTo>
                  <a:pt x="159638" y="14858"/>
                </a:lnTo>
                <a:lnTo>
                  <a:pt x="159638" y="14604"/>
                </a:lnTo>
                <a:lnTo>
                  <a:pt x="278764" y="14604"/>
                </a:lnTo>
                <a:lnTo>
                  <a:pt x="278764" y="126"/>
                </a:lnTo>
                <a:lnTo>
                  <a:pt x="131190" y="0"/>
                </a:lnTo>
                <a:close/>
              </a:path>
              <a:path w="278764" h="220344">
                <a:moveTo>
                  <a:pt x="36575" y="103886"/>
                </a:moveTo>
                <a:lnTo>
                  <a:pt x="0" y="120650"/>
                </a:lnTo>
                <a:lnTo>
                  <a:pt x="3428" y="129031"/>
                </a:lnTo>
                <a:lnTo>
                  <a:pt x="22351" y="120650"/>
                </a:lnTo>
                <a:lnTo>
                  <a:pt x="44220" y="120650"/>
                </a:lnTo>
                <a:lnTo>
                  <a:pt x="36575" y="1038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05401" y="2951034"/>
            <a:ext cx="274955" cy="220345"/>
          </a:xfrm>
          <a:custGeom>
            <a:avLst/>
            <a:gdLst/>
            <a:ahLst/>
            <a:cxnLst/>
            <a:rect l="l" t="t" r="r" b="b"/>
            <a:pathLst>
              <a:path w="274954" h="220344">
                <a:moveTo>
                  <a:pt x="44220" y="120650"/>
                </a:moveTo>
                <a:lnTo>
                  <a:pt x="22351" y="120650"/>
                </a:lnTo>
                <a:lnTo>
                  <a:pt x="68580" y="219963"/>
                </a:lnTo>
                <a:lnTo>
                  <a:pt x="79375" y="219963"/>
                </a:lnTo>
                <a:lnTo>
                  <a:pt x="88004" y="190500"/>
                </a:lnTo>
                <a:lnTo>
                  <a:pt x="76073" y="190500"/>
                </a:lnTo>
                <a:lnTo>
                  <a:pt x="44220" y="120650"/>
                </a:lnTo>
                <a:close/>
              </a:path>
              <a:path w="274954" h="220344">
                <a:moveTo>
                  <a:pt x="131190" y="0"/>
                </a:moveTo>
                <a:lnTo>
                  <a:pt x="76073" y="190500"/>
                </a:lnTo>
                <a:lnTo>
                  <a:pt x="88004" y="190500"/>
                </a:lnTo>
                <a:lnTo>
                  <a:pt x="139446" y="14858"/>
                </a:lnTo>
                <a:lnTo>
                  <a:pt x="159638" y="14858"/>
                </a:lnTo>
                <a:lnTo>
                  <a:pt x="159638" y="14604"/>
                </a:lnTo>
                <a:lnTo>
                  <a:pt x="274955" y="14604"/>
                </a:lnTo>
                <a:lnTo>
                  <a:pt x="274955" y="126"/>
                </a:lnTo>
                <a:lnTo>
                  <a:pt x="131190" y="0"/>
                </a:lnTo>
                <a:close/>
              </a:path>
              <a:path w="274954" h="220344">
                <a:moveTo>
                  <a:pt x="36575" y="103886"/>
                </a:moveTo>
                <a:lnTo>
                  <a:pt x="0" y="120650"/>
                </a:lnTo>
                <a:lnTo>
                  <a:pt x="3428" y="129031"/>
                </a:lnTo>
                <a:lnTo>
                  <a:pt x="22351" y="120650"/>
                </a:lnTo>
                <a:lnTo>
                  <a:pt x="44220" y="120650"/>
                </a:lnTo>
                <a:lnTo>
                  <a:pt x="36575" y="1038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860039" y="2893504"/>
            <a:ext cx="211455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>
              <a:lnSpc>
                <a:spcPts val="800"/>
              </a:lnSpc>
              <a:tabLst>
                <a:tab pos="1716405" algn="l"/>
              </a:tabLst>
            </a:pPr>
            <a:r>
              <a:rPr sz="1050" spc="280" dirty="0">
                <a:latin typeface="Cambria Math"/>
                <a:cs typeface="Cambria Math"/>
              </a:rPr>
              <a:t>𝑛	𝑛</a:t>
            </a:r>
            <a:endParaRPr sz="1050" dirty="0">
              <a:latin typeface="Cambria Math"/>
              <a:cs typeface="Cambria Math"/>
            </a:endParaRPr>
          </a:p>
          <a:p>
            <a:pPr marL="288290">
              <a:lnSpc>
                <a:spcPts val="1700"/>
              </a:lnSpc>
              <a:tabLst>
                <a:tab pos="1891664" algn="l"/>
              </a:tabLst>
            </a:pPr>
            <a:r>
              <a:rPr sz="1800" spc="-5" dirty="0">
                <a:latin typeface="Cambria Math"/>
                <a:cs typeface="Cambria Math"/>
              </a:rPr>
              <a:t>𝑎 × 𝑏 </a:t>
            </a:r>
            <a:r>
              <a:rPr sz="1800" dirty="0">
                <a:latin typeface="Cambria Math"/>
                <a:cs typeface="Cambria Math"/>
              </a:rPr>
              <a:t>= </a:t>
            </a:r>
            <a:r>
              <a:rPr sz="1575" spc="419" baseline="42328" dirty="0">
                <a:latin typeface="Cambria Math"/>
                <a:cs typeface="Cambria Math"/>
              </a:rPr>
              <a:t>𝑛</a:t>
            </a:r>
            <a:r>
              <a:rPr sz="1575" spc="532" baseline="42328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𝑎</a:t>
            </a:r>
            <a:r>
              <a:rPr sz="1800" spc="30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× </a:t>
            </a:r>
            <a:r>
              <a:rPr sz="1800" dirty="0">
                <a:latin typeface="Cambria Math"/>
                <a:cs typeface="Cambria Math"/>
              </a:rPr>
              <a:t>	 </a:t>
            </a:r>
            <a:r>
              <a:rPr sz="1800" spc="-5" dirty="0">
                <a:latin typeface="Cambria Math"/>
                <a:cs typeface="Cambria Math"/>
              </a:rPr>
              <a:t>𝑏</a:t>
            </a:r>
            <a:endParaRPr sz="1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spc="15" dirty="0">
                <a:latin typeface="Cambria Math"/>
                <a:cs typeface="Cambria Math"/>
              </a:rPr>
              <a:t>𝑎,</a:t>
            </a:r>
            <a:r>
              <a:rPr sz="1400" spc="-17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𝑏</a:t>
            </a:r>
            <a:r>
              <a:rPr sz="1400" spc="-6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∈</a:t>
            </a:r>
            <a:r>
              <a:rPr sz="1400" spc="-7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ℝ,</a:t>
            </a:r>
            <a:r>
              <a:rPr sz="1400" spc="-17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𝑎</a:t>
            </a:r>
            <a:r>
              <a:rPr sz="1400" spc="-10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𝑦</a:t>
            </a:r>
            <a:r>
              <a:rPr sz="1400" spc="-105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𝑏</a:t>
            </a:r>
            <a:r>
              <a:rPr sz="1400" spc="-6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&gt;</a:t>
            </a:r>
            <a:r>
              <a:rPr sz="1400" spc="-75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0</a:t>
            </a:r>
            <a:r>
              <a:rPr sz="1400" spc="-12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𝑦  𝑛 ∈</a:t>
            </a:r>
            <a:r>
              <a:rPr sz="1400" spc="9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ℤ</a:t>
            </a:r>
            <a:r>
              <a:rPr sz="1500" spc="-7" baseline="27777" dirty="0">
                <a:latin typeface="Cambria Math"/>
                <a:cs typeface="Cambria Math"/>
              </a:rPr>
              <a:t>+</a:t>
            </a:r>
            <a:endParaRPr sz="1500" baseline="27777" dirty="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2274" y="3559237"/>
            <a:ext cx="275526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3705" marR="5080" indent="-421640">
              <a:lnSpc>
                <a:spcPct val="114999"/>
              </a:lnSpc>
            </a:pPr>
            <a:r>
              <a:rPr sz="1200" b="1" spc="-5" dirty="0">
                <a:solidFill>
                  <a:srgbClr val="DBE4F0"/>
                </a:solidFill>
                <a:latin typeface="Candara"/>
                <a:cs typeface="Candara"/>
              </a:rPr>
              <a:t>Distributiva de </a:t>
            </a:r>
            <a:r>
              <a:rPr sz="1200" b="1" dirty="0">
                <a:solidFill>
                  <a:srgbClr val="DBE4F0"/>
                </a:solidFill>
                <a:latin typeface="Candara"/>
                <a:cs typeface="Candara"/>
              </a:rPr>
              <a:t>la </a:t>
            </a:r>
            <a:r>
              <a:rPr sz="1200" b="1" spc="-5" dirty="0">
                <a:solidFill>
                  <a:srgbClr val="DBE4F0"/>
                </a:solidFill>
                <a:latin typeface="Candara"/>
                <a:cs typeface="Candara"/>
              </a:rPr>
              <a:t>radicación con respeto </a:t>
            </a:r>
            <a:r>
              <a:rPr sz="1200" b="1" dirty="0">
                <a:solidFill>
                  <a:srgbClr val="DBE4F0"/>
                </a:solidFill>
                <a:latin typeface="Candara"/>
                <a:cs typeface="Candara"/>
              </a:rPr>
              <a:t>a  la </a:t>
            </a:r>
            <a:r>
              <a:rPr sz="1200" b="1" spc="-5" dirty="0">
                <a:solidFill>
                  <a:srgbClr val="DBE4F0"/>
                </a:solidFill>
                <a:latin typeface="Candara"/>
                <a:cs typeface="Candara"/>
              </a:rPr>
              <a:t>división de números</a:t>
            </a:r>
            <a:r>
              <a:rPr sz="1200" b="1" spc="-25" dirty="0">
                <a:solidFill>
                  <a:srgbClr val="DBE4F0"/>
                </a:solidFill>
                <a:latin typeface="Candara"/>
                <a:cs typeface="Candara"/>
              </a:rPr>
              <a:t> </a:t>
            </a:r>
            <a:r>
              <a:rPr sz="1200" b="1" spc="-5" dirty="0">
                <a:solidFill>
                  <a:srgbClr val="DBE4F0"/>
                </a:solidFill>
                <a:latin typeface="Candara"/>
                <a:cs typeface="Candara"/>
              </a:rPr>
              <a:t>reales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994533" y="3568762"/>
            <a:ext cx="680720" cy="220345"/>
          </a:xfrm>
          <a:custGeom>
            <a:avLst/>
            <a:gdLst/>
            <a:ahLst/>
            <a:cxnLst/>
            <a:rect l="l" t="t" r="r" b="b"/>
            <a:pathLst>
              <a:path w="680720" h="220345">
                <a:moveTo>
                  <a:pt x="44220" y="120650"/>
                </a:moveTo>
                <a:lnTo>
                  <a:pt x="22351" y="120650"/>
                </a:lnTo>
                <a:lnTo>
                  <a:pt x="68579" y="219963"/>
                </a:lnTo>
                <a:lnTo>
                  <a:pt x="79375" y="219963"/>
                </a:lnTo>
                <a:lnTo>
                  <a:pt x="88004" y="190500"/>
                </a:lnTo>
                <a:lnTo>
                  <a:pt x="76073" y="190500"/>
                </a:lnTo>
                <a:lnTo>
                  <a:pt x="44220" y="120650"/>
                </a:lnTo>
                <a:close/>
              </a:path>
              <a:path w="680720" h="220345">
                <a:moveTo>
                  <a:pt x="131190" y="0"/>
                </a:moveTo>
                <a:lnTo>
                  <a:pt x="76073" y="190500"/>
                </a:lnTo>
                <a:lnTo>
                  <a:pt x="88004" y="190500"/>
                </a:lnTo>
                <a:lnTo>
                  <a:pt x="139445" y="14858"/>
                </a:lnTo>
                <a:lnTo>
                  <a:pt x="159638" y="14858"/>
                </a:lnTo>
                <a:lnTo>
                  <a:pt x="159638" y="14605"/>
                </a:lnTo>
                <a:lnTo>
                  <a:pt x="680338" y="14605"/>
                </a:lnTo>
                <a:lnTo>
                  <a:pt x="680338" y="126"/>
                </a:lnTo>
                <a:lnTo>
                  <a:pt x="131190" y="0"/>
                </a:lnTo>
                <a:close/>
              </a:path>
              <a:path w="680720" h="220345">
                <a:moveTo>
                  <a:pt x="36575" y="103886"/>
                </a:moveTo>
                <a:lnTo>
                  <a:pt x="0" y="120650"/>
                </a:lnTo>
                <a:lnTo>
                  <a:pt x="3428" y="129031"/>
                </a:lnTo>
                <a:lnTo>
                  <a:pt x="22351" y="120650"/>
                </a:lnTo>
                <a:lnTo>
                  <a:pt x="44220" y="120650"/>
                </a:lnTo>
                <a:lnTo>
                  <a:pt x="36575" y="1038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17899" y="3604577"/>
            <a:ext cx="278765" cy="220345"/>
          </a:xfrm>
          <a:custGeom>
            <a:avLst/>
            <a:gdLst/>
            <a:ahLst/>
            <a:cxnLst/>
            <a:rect l="l" t="t" r="r" b="b"/>
            <a:pathLst>
              <a:path w="278764" h="220345">
                <a:moveTo>
                  <a:pt x="44220" y="120650"/>
                </a:moveTo>
                <a:lnTo>
                  <a:pt x="22351" y="120650"/>
                </a:lnTo>
                <a:lnTo>
                  <a:pt x="68579" y="219963"/>
                </a:lnTo>
                <a:lnTo>
                  <a:pt x="79375" y="219963"/>
                </a:lnTo>
                <a:lnTo>
                  <a:pt x="88004" y="190500"/>
                </a:lnTo>
                <a:lnTo>
                  <a:pt x="76073" y="190500"/>
                </a:lnTo>
                <a:lnTo>
                  <a:pt x="44220" y="120650"/>
                </a:lnTo>
                <a:close/>
              </a:path>
              <a:path w="278764" h="220345">
                <a:moveTo>
                  <a:pt x="131190" y="0"/>
                </a:moveTo>
                <a:lnTo>
                  <a:pt x="76073" y="190500"/>
                </a:lnTo>
                <a:lnTo>
                  <a:pt x="88004" y="190500"/>
                </a:lnTo>
                <a:lnTo>
                  <a:pt x="139446" y="14858"/>
                </a:lnTo>
                <a:lnTo>
                  <a:pt x="159638" y="14858"/>
                </a:lnTo>
                <a:lnTo>
                  <a:pt x="159638" y="14605"/>
                </a:lnTo>
                <a:lnTo>
                  <a:pt x="278764" y="14605"/>
                </a:lnTo>
                <a:lnTo>
                  <a:pt x="278764" y="126"/>
                </a:lnTo>
                <a:lnTo>
                  <a:pt x="131190" y="0"/>
                </a:lnTo>
                <a:close/>
              </a:path>
              <a:path w="278764" h="220345">
                <a:moveTo>
                  <a:pt x="36575" y="103886"/>
                </a:moveTo>
                <a:lnTo>
                  <a:pt x="0" y="120650"/>
                </a:lnTo>
                <a:lnTo>
                  <a:pt x="3428" y="129031"/>
                </a:lnTo>
                <a:lnTo>
                  <a:pt x="22351" y="120650"/>
                </a:lnTo>
                <a:lnTo>
                  <a:pt x="44220" y="120650"/>
                </a:lnTo>
                <a:lnTo>
                  <a:pt x="36575" y="1038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13783" y="3568762"/>
            <a:ext cx="274955" cy="220345"/>
          </a:xfrm>
          <a:custGeom>
            <a:avLst/>
            <a:gdLst/>
            <a:ahLst/>
            <a:cxnLst/>
            <a:rect l="l" t="t" r="r" b="b"/>
            <a:pathLst>
              <a:path w="274954" h="220345">
                <a:moveTo>
                  <a:pt x="44220" y="120650"/>
                </a:moveTo>
                <a:lnTo>
                  <a:pt x="22351" y="120650"/>
                </a:lnTo>
                <a:lnTo>
                  <a:pt x="68579" y="219963"/>
                </a:lnTo>
                <a:lnTo>
                  <a:pt x="79375" y="219963"/>
                </a:lnTo>
                <a:lnTo>
                  <a:pt x="88004" y="190500"/>
                </a:lnTo>
                <a:lnTo>
                  <a:pt x="76073" y="190500"/>
                </a:lnTo>
                <a:lnTo>
                  <a:pt x="44220" y="120650"/>
                </a:lnTo>
                <a:close/>
              </a:path>
              <a:path w="274954" h="220345">
                <a:moveTo>
                  <a:pt x="131190" y="0"/>
                </a:moveTo>
                <a:lnTo>
                  <a:pt x="76073" y="190500"/>
                </a:lnTo>
                <a:lnTo>
                  <a:pt x="88004" y="190500"/>
                </a:lnTo>
                <a:lnTo>
                  <a:pt x="139445" y="14858"/>
                </a:lnTo>
                <a:lnTo>
                  <a:pt x="159638" y="14858"/>
                </a:lnTo>
                <a:lnTo>
                  <a:pt x="159638" y="14605"/>
                </a:lnTo>
                <a:lnTo>
                  <a:pt x="274954" y="14605"/>
                </a:lnTo>
                <a:lnTo>
                  <a:pt x="274954" y="126"/>
                </a:lnTo>
                <a:lnTo>
                  <a:pt x="131190" y="0"/>
                </a:lnTo>
                <a:close/>
              </a:path>
              <a:path w="274954" h="220345">
                <a:moveTo>
                  <a:pt x="36575" y="103886"/>
                </a:moveTo>
                <a:lnTo>
                  <a:pt x="0" y="120650"/>
                </a:lnTo>
                <a:lnTo>
                  <a:pt x="3428" y="129031"/>
                </a:lnTo>
                <a:lnTo>
                  <a:pt x="22351" y="120650"/>
                </a:lnTo>
                <a:lnTo>
                  <a:pt x="44220" y="120650"/>
                </a:lnTo>
                <a:lnTo>
                  <a:pt x="36575" y="1038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60039" y="3511485"/>
            <a:ext cx="211455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800"/>
              </a:lnSpc>
              <a:tabLst>
                <a:tab pos="1724660" algn="l"/>
              </a:tabLst>
            </a:pPr>
            <a:r>
              <a:rPr sz="1050" spc="280" dirty="0">
                <a:latin typeface="Cambria Math"/>
                <a:cs typeface="Cambria Math"/>
              </a:rPr>
              <a:t>𝑛	𝑛</a:t>
            </a:r>
            <a:endParaRPr sz="1050" dirty="0">
              <a:latin typeface="Cambria Math"/>
              <a:cs typeface="Cambria Math"/>
            </a:endParaRPr>
          </a:p>
          <a:p>
            <a:pPr marL="280670">
              <a:lnSpc>
                <a:spcPts val="1700"/>
              </a:lnSpc>
              <a:tabLst>
                <a:tab pos="1899920" algn="l"/>
              </a:tabLst>
            </a:pPr>
            <a:r>
              <a:rPr sz="1800" spc="-5" dirty="0">
                <a:latin typeface="Cambria Math"/>
                <a:cs typeface="Cambria Math"/>
              </a:rPr>
              <a:t>𝑎 </a:t>
            </a:r>
            <a:r>
              <a:rPr sz="1800" dirty="0">
                <a:latin typeface="Cambria Math"/>
                <a:cs typeface="Cambria Math"/>
              </a:rPr>
              <a:t>÷ </a:t>
            </a:r>
            <a:r>
              <a:rPr sz="1800" spc="-5" dirty="0">
                <a:latin typeface="Cambria Math"/>
                <a:cs typeface="Cambria Math"/>
              </a:rPr>
              <a:t>𝑏 </a:t>
            </a:r>
            <a:r>
              <a:rPr sz="1800" dirty="0">
                <a:latin typeface="Cambria Math"/>
                <a:cs typeface="Cambria Math"/>
              </a:rPr>
              <a:t>= </a:t>
            </a:r>
            <a:r>
              <a:rPr sz="1575" spc="419" baseline="42328" dirty="0">
                <a:latin typeface="Cambria Math"/>
                <a:cs typeface="Cambria Math"/>
              </a:rPr>
              <a:t>𝑛</a:t>
            </a:r>
            <a:r>
              <a:rPr sz="1575" spc="517" baseline="42328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𝑎</a:t>
            </a:r>
            <a:r>
              <a:rPr sz="1800" spc="3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÷ 	 </a:t>
            </a:r>
            <a:r>
              <a:rPr sz="1800" spc="-5" dirty="0">
                <a:latin typeface="Cambria Math"/>
                <a:cs typeface="Cambria Math"/>
              </a:rPr>
              <a:t>𝑏</a:t>
            </a:r>
            <a:endParaRPr sz="1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spc="15" dirty="0">
                <a:latin typeface="Cambria Math"/>
                <a:cs typeface="Cambria Math"/>
              </a:rPr>
              <a:t>𝑎,</a:t>
            </a:r>
            <a:r>
              <a:rPr sz="1400" spc="-17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𝑏</a:t>
            </a:r>
            <a:r>
              <a:rPr sz="1400" spc="-6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∈</a:t>
            </a:r>
            <a:r>
              <a:rPr sz="1400" spc="-7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ℝ,</a:t>
            </a:r>
            <a:r>
              <a:rPr sz="1400" spc="-17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𝑎</a:t>
            </a:r>
            <a:r>
              <a:rPr sz="1400" spc="-10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𝑦</a:t>
            </a:r>
            <a:r>
              <a:rPr sz="1400" spc="-105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𝑏</a:t>
            </a:r>
            <a:r>
              <a:rPr sz="1400" spc="-6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&gt;</a:t>
            </a:r>
            <a:r>
              <a:rPr sz="1400" spc="-75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0</a:t>
            </a:r>
            <a:r>
              <a:rPr sz="1400" spc="-12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𝑦  𝑛 ∈</a:t>
            </a:r>
            <a:r>
              <a:rPr sz="1400" spc="9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ℤ</a:t>
            </a:r>
            <a:r>
              <a:rPr sz="1500" spc="-7" baseline="27777" dirty="0">
                <a:latin typeface="Cambria Math"/>
                <a:cs typeface="Cambria Math"/>
              </a:rPr>
              <a:t>+</a:t>
            </a:r>
            <a:endParaRPr sz="1500" baseline="27777" dirty="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6386" y="4264087"/>
            <a:ext cx="2487295" cy="20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DBE4F0"/>
                </a:solidFill>
                <a:latin typeface="Candara"/>
                <a:cs typeface="Candara"/>
              </a:rPr>
              <a:t>Potencia </a:t>
            </a:r>
            <a:r>
              <a:rPr sz="1200" b="1" spc="-5" dirty="0">
                <a:solidFill>
                  <a:srgbClr val="DBE4F0"/>
                </a:solidFill>
                <a:latin typeface="Candara"/>
                <a:cs typeface="Candara"/>
              </a:rPr>
              <a:t>enésima de </a:t>
            </a:r>
            <a:r>
              <a:rPr sz="1200" b="1" dirty="0">
                <a:solidFill>
                  <a:srgbClr val="DBE4F0"/>
                </a:solidFill>
                <a:latin typeface="Candara"/>
                <a:cs typeface="Candara"/>
              </a:rPr>
              <a:t>una </a:t>
            </a:r>
            <a:r>
              <a:rPr sz="1200" b="1" spc="-5" dirty="0">
                <a:solidFill>
                  <a:srgbClr val="DBE4F0"/>
                </a:solidFill>
                <a:latin typeface="Candara"/>
                <a:cs typeface="Candara"/>
              </a:rPr>
              <a:t>raíz</a:t>
            </a:r>
            <a:r>
              <a:rPr sz="1200" b="1" spc="-75" dirty="0">
                <a:solidFill>
                  <a:srgbClr val="DBE4F0"/>
                </a:solidFill>
                <a:latin typeface="Candara"/>
                <a:cs typeface="Candara"/>
              </a:rPr>
              <a:t> </a:t>
            </a:r>
            <a:r>
              <a:rPr sz="1200" b="1" spc="-5" dirty="0">
                <a:solidFill>
                  <a:srgbClr val="DBE4F0"/>
                </a:solidFill>
                <a:latin typeface="Candara"/>
                <a:cs typeface="Candara"/>
              </a:rPr>
              <a:t>enésima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204971" y="4179505"/>
            <a:ext cx="473075" cy="212090"/>
          </a:xfrm>
          <a:custGeom>
            <a:avLst/>
            <a:gdLst/>
            <a:ahLst/>
            <a:cxnLst/>
            <a:rect l="l" t="t" r="r" b="b"/>
            <a:pathLst>
              <a:path w="473075" h="212089">
                <a:moveTo>
                  <a:pt x="405511" y="0"/>
                </a:moveTo>
                <a:lnTo>
                  <a:pt x="402589" y="8509"/>
                </a:lnTo>
                <a:lnTo>
                  <a:pt x="414803" y="13819"/>
                </a:lnTo>
                <a:lnTo>
                  <a:pt x="425338" y="21177"/>
                </a:lnTo>
                <a:lnTo>
                  <a:pt x="446752" y="55322"/>
                </a:lnTo>
                <a:lnTo>
                  <a:pt x="453771" y="104775"/>
                </a:lnTo>
                <a:lnTo>
                  <a:pt x="452985" y="123444"/>
                </a:lnTo>
                <a:lnTo>
                  <a:pt x="441198" y="169164"/>
                </a:lnTo>
                <a:lnTo>
                  <a:pt x="414944" y="197739"/>
                </a:lnTo>
                <a:lnTo>
                  <a:pt x="402843" y="203073"/>
                </a:lnTo>
                <a:lnTo>
                  <a:pt x="405511" y="211709"/>
                </a:lnTo>
                <a:lnTo>
                  <a:pt x="446033" y="187706"/>
                </a:lnTo>
                <a:lnTo>
                  <a:pt x="468709" y="143287"/>
                </a:lnTo>
                <a:lnTo>
                  <a:pt x="473075" y="105918"/>
                </a:lnTo>
                <a:lnTo>
                  <a:pt x="471981" y="86483"/>
                </a:lnTo>
                <a:lnTo>
                  <a:pt x="455675" y="37084"/>
                </a:lnTo>
                <a:lnTo>
                  <a:pt x="420921" y="5526"/>
                </a:lnTo>
                <a:lnTo>
                  <a:pt x="405511" y="0"/>
                </a:lnTo>
                <a:close/>
              </a:path>
              <a:path w="473075" h="212089">
                <a:moveTo>
                  <a:pt x="67563" y="0"/>
                </a:moveTo>
                <a:lnTo>
                  <a:pt x="27219" y="24056"/>
                </a:lnTo>
                <a:lnTo>
                  <a:pt x="4381" y="68548"/>
                </a:lnTo>
                <a:lnTo>
                  <a:pt x="0" y="105918"/>
                </a:lnTo>
                <a:lnTo>
                  <a:pt x="1095" y="125352"/>
                </a:lnTo>
                <a:lnTo>
                  <a:pt x="17525" y="174752"/>
                </a:lnTo>
                <a:lnTo>
                  <a:pt x="52208" y="206184"/>
                </a:lnTo>
                <a:lnTo>
                  <a:pt x="67563" y="211709"/>
                </a:lnTo>
                <a:lnTo>
                  <a:pt x="70230" y="203073"/>
                </a:lnTo>
                <a:lnTo>
                  <a:pt x="58183" y="197739"/>
                </a:lnTo>
                <a:lnTo>
                  <a:pt x="47767" y="190309"/>
                </a:lnTo>
                <a:lnTo>
                  <a:pt x="26396" y="155638"/>
                </a:lnTo>
                <a:lnTo>
                  <a:pt x="19430" y="104775"/>
                </a:lnTo>
                <a:lnTo>
                  <a:pt x="20196" y="86703"/>
                </a:lnTo>
                <a:lnTo>
                  <a:pt x="31876" y="42037"/>
                </a:lnTo>
                <a:lnTo>
                  <a:pt x="58398" y="13819"/>
                </a:lnTo>
                <a:lnTo>
                  <a:pt x="70612" y="8509"/>
                </a:lnTo>
                <a:lnTo>
                  <a:pt x="67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23716" y="4172902"/>
            <a:ext cx="278765" cy="220345"/>
          </a:xfrm>
          <a:custGeom>
            <a:avLst/>
            <a:gdLst/>
            <a:ahLst/>
            <a:cxnLst/>
            <a:rect l="l" t="t" r="r" b="b"/>
            <a:pathLst>
              <a:path w="278764" h="220345">
                <a:moveTo>
                  <a:pt x="44220" y="120650"/>
                </a:moveTo>
                <a:lnTo>
                  <a:pt x="22352" y="120650"/>
                </a:lnTo>
                <a:lnTo>
                  <a:pt x="68580" y="219963"/>
                </a:lnTo>
                <a:lnTo>
                  <a:pt x="79375" y="219963"/>
                </a:lnTo>
                <a:lnTo>
                  <a:pt x="88004" y="190500"/>
                </a:lnTo>
                <a:lnTo>
                  <a:pt x="76073" y="190500"/>
                </a:lnTo>
                <a:lnTo>
                  <a:pt x="44220" y="120650"/>
                </a:lnTo>
                <a:close/>
              </a:path>
              <a:path w="278764" h="220345">
                <a:moveTo>
                  <a:pt x="159639" y="0"/>
                </a:moveTo>
                <a:lnTo>
                  <a:pt x="131191" y="0"/>
                </a:lnTo>
                <a:lnTo>
                  <a:pt x="76073" y="190500"/>
                </a:lnTo>
                <a:lnTo>
                  <a:pt x="88004" y="190500"/>
                </a:lnTo>
                <a:lnTo>
                  <a:pt x="139446" y="14858"/>
                </a:lnTo>
                <a:lnTo>
                  <a:pt x="278765" y="14731"/>
                </a:lnTo>
                <a:lnTo>
                  <a:pt x="278765" y="254"/>
                </a:lnTo>
                <a:lnTo>
                  <a:pt x="159639" y="254"/>
                </a:lnTo>
                <a:lnTo>
                  <a:pt x="159639" y="0"/>
                </a:lnTo>
                <a:close/>
              </a:path>
              <a:path w="278764" h="220345">
                <a:moveTo>
                  <a:pt x="36576" y="103886"/>
                </a:moveTo>
                <a:lnTo>
                  <a:pt x="0" y="120650"/>
                </a:lnTo>
                <a:lnTo>
                  <a:pt x="3429" y="129031"/>
                </a:lnTo>
                <a:lnTo>
                  <a:pt x="22352" y="120650"/>
                </a:lnTo>
                <a:lnTo>
                  <a:pt x="44220" y="120650"/>
                </a:lnTo>
                <a:lnTo>
                  <a:pt x="36576" y="1038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221991" y="4020247"/>
            <a:ext cx="38874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80" dirty="0">
                <a:latin typeface="Cambria Math"/>
                <a:cs typeface="Cambria Math"/>
              </a:rPr>
              <a:t>𝑛  </a:t>
            </a:r>
            <a:r>
              <a:rPr sz="2700" baseline="-24691" dirty="0">
                <a:latin typeface="Cambria Math"/>
                <a:cs typeface="Cambria Math"/>
              </a:rPr>
              <a:t>𝑎</a:t>
            </a:r>
          </a:p>
        </p:txBody>
      </p:sp>
      <p:sp>
        <p:nvSpPr>
          <p:cNvPr id="44" name="object 44"/>
          <p:cNvSpPr/>
          <p:nvPr/>
        </p:nvSpPr>
        <p:spPr>
          <a:xfrm>
            <a:off x="5207637" y="4145469"/>
            <a:ext cx="446405" cy="220345"/>
          </a:xfrm>
          <a:custGeom>
            <a:avLst/>
            <a:gdLst/>
            <a:ahLst/>
            <a:cxnLst/>
            <a:rect l="l" t="t" r="r" b="b"/>
            <a:pathLst>
              <a:path w="446404" h="220345">
                <a:moveTo>
                  <a:pt x="44220" y="120649"/>
                </a:moveTo>
                <a:lnTo>
                  <a:pt x="22351" y="120649"/>
                </a:lnTo>
                <a:lnTo>
                  <a:pt x="68579" y="219963"/>
                </a:lnTo>
                <a:lnTo>
                  <a:pt x="79375" y="219963"/>
                </a:lnTo>
                <a:lnTo>
                  <a:pt x="88004" y="190499"/>
                </a:lnTo>
                <a:lnTo>
                  <a:pt x="76073" y="190499"/>
                </a:lnTo>
                <a:lnTo>
                  <a:pt x="44220" y="120649"/>
                </a:lnTo>
                <a:close/>
              </a:path>
              <a:path w="446404" h="220345">
                <a:moveTo>
                  <a:pt x="159638" y="0"/>
                </a:moveTo>
                <a:lnTo>
                  <a:pt x="131190" y="0"/>
                </a:lnTo>
                <a:lnTo>
                  <a:pt x="76073" y="190499"/>
                </a:lnTo>
                <a:lnTo>
                  <a:pt x="88004" y="190499"/>
                </a:lnTo>
                <a:lnTo>
                  <a:pt x="139446" y="14858"/>
                </a:lnTo>
                <a:lnTo>
                  <a:pt x="446404" y="14731"/>
                </a:lnTo>
                <a:lnTo>
                  <a:pt x="446404" y="253"/>
                </a:lnTo>
                <a:lnTo>
                  <a:pt x="159638" y="253"/>
                </a:lnTo>
                <a:lnTo>
                  <a:pt x="159638" y="0"/>
                </a:lnTo>
                <a:close/>
              </a:path>
              <a:path w="446404" h="220345">
                <a:moveTo>
                  <a:pt x="36575" y="103885"/>
                </a:moveTo>
                <a:lnTo>
                  <a:pt x="0" y="120649"/>
                </a:lnTo>
                <a:lnTo>
                  <a:pt x="3428" y="129031"/>
                </a:lnTo>
                <a:lnTo>
                  <a:pt x="22351" y="120649"/>
                </a:lnTo>
                <a:lnTo>
                  <a:pt x="44220" y="120649"/>
                </a:lnTo>
                <a:lnTo>
                  <a:pt x="36575" y="1038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686302" y="4122356"/>
            <a:ext cx="1160269" cy="276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247" baseline="27777" dirty="0">
                <a:latin typeface="Cambria Math"/>
                <a:cs typeface="Cambria Math"/>
              </a:rPr>
              <a:t>𝑚 </a:t>
            </a:r>
            <a:r>
              <a:rPr sz="1800" dirty="0">
                <a:latin typeface="Cambria Math"/>
                <a:cs typeface="Cambria Math"/>
              </a:rPr>
              <a:t>= </a:t>
            </a:r>
            <a:r>
              <a:rPr sz="1575" spc="419" baseline="52910" dirty="0">
                <a:latin typeface="Cambria Math"/>
                <a:cs typeface="Cambria Math"/>
              </a:rPr>
              <a:t>𝑛  </a:t>
            </a:r>
            <a:r>
              <a:rPr sz="1800" spc="80" dirty="0">
                <a:latin typeface="Cambria Math"/>
                <a:cs typeface="Cambria Math"/>
              </a:rPr>
              <a:t>𝑎</a:t>
            </a:r>
            <a:r>
              <a:rPr sz="1950" spc="120" baseline="23504" dirty="0">
                <a:latin typeface="Cambria Math"/>
                <a:cs typeface="Cambria Math"/>
              </a:rPr>
              <a:t>𝑚</a:t>
            </a:r>
            <a:endParaRPr sz="1950" baseline="23504" dirty="0">
              <a:latin typeface="Cambria Math"/>
              <a:cs typeface="Cambria Math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41115" y="4398960"/>
            <a:ext cx="136931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mbria Math"/>
                <a:cs typeface="Cambria Math"/>
              </a:rPr>
              <a:t>𝑚 &gt; 0 𝑦 𝑚 ∈  ℤ</a:t>
            </a:r>
            <a:endParaRPr sz="1400" dirty="0">
              <a:latin typeface="Cambria Math"/>
              <a:cs typeface="Cambria Math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34263" y="4836096"/>
            <a:ext cx="1391920" cy="20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DBE4F0"/>
                </a:solidFill>
                <a:latin typeface="Candara"/>
                <a:cs typeface="Candara"/>
              </a:rPr>
              <a:t>Propiedad</a:t>
            </a:r>
            <a:r>
              <a:rPr sz="1200" b="1" spc="-105" dirty="0">
                <a:solidFill>
                  <a:srgbClr val="DBE4F0"/>
                </a:solidFill>
                <a:latin typeface="Candara"/>
                <a:cs typeface="Candara"/>
              </a:rPr>
              <a:t> </a:t>
            </a:r>
            <a:r>
              <a:rPr sz="1200" b="1" dirty="0">
                <a:solidFill>
                  <a:srgbClr val="DBE4F0"/>
                </a:solidFill>
                <a:latin typeface="Candara"/>
                <a:cs typeface="Candara"/>
              </a:rPr>
              <a:t>invariante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057906" y="4820474"/>
            <a:ext cx="446405" cy="220345"/>
          </a:xfrm>
          <a:custGeom>
            <a:avLst/>
            <a:gdLst/>
            <a:ahLst/>
            <a:cxnLst/>
            <a:rect l="l" t="t" r="r" b="b"/>
            <a:pathLst>
              <a:path w="446404" h="220345">
                <a:moveTo>
                  <a:pt x="44195" y="120776"/>
                </a:moveTo>
                <a:lnTo>
                  <a:pt x="22225" y="120776"/>
                </a:lnTo>
                <a:lnTo>
                  <a:pt x="68452" y="220090"/>
                </a:lnTo>
                <a:lnTo>
                  <a:pt x="79375" y="220090"/>
                </a:lnTo>
                <a:lnTo>
                  <a:pt x="87980" y="190626"/>
                </a:lnTo>
                <a:lnTo>
                  <a:pt x="75945" y="190626"/>
                </a:lnTo>
                <a:lnTo>
                  <a:pt x="44195" y="120776"/>
                </a:lnTo>
                <a:close/>
              </a:path>
              <a:path w="446404" h="220345">
                <a:moveTo>
                  <a:pt x="159512" y="0"/>
                </a:moveTo>
                <a:lnTo>
                  <a:pt x="131063" y="0"/>
                </a:lnTo>
                <a:lnTo>
                  <a:pt x="75945" y="190626"/>
                </a:lnTo>
                <a:lnTo>
                  <a:pt x="87980" y="190626"/>
                </a:lnTo>
                <a:lnTo>
                  <a:pt x="139318" y="14858"/>
                </a:lnTo>
                <a:lnTo>
                  <a:pt x="446404" y="14731"/>
                </a:lnTo>
                <a:lnTo>
                  <a:pt x="446404" y="253"/>
                </a:lnTo>
                <a:lnTo>
                  <a:pt x="159512" y="253"/>
                </a:lnTo>
                <a:lnTo>
                  <a:pt x="159512" y="0"/>
                </a:lnTo>
                <a:close/>
              </a:path>
              <a:path w="446404" h="220345">
                <a:moveTo>
                  <a:pt x="36575" y="104012"/>
                </a:moveTo>
                <a:lnTo>
                  <a:pt x="0" y="120776"/>
                </a:lnTo>
                <a:lnTo>
                  <a:pt x="3428" y="129158"/>
                </a:lnTo>
                <a:lnTo>
                  <a:pt x="22225" y="120776"/>
                </a:lnTo>
                <a:lnTo>
                  <a:pt x="44195" y="120776"/>
                </a:lnTo>
                <a:lnTo>
                  <a:pt x="36575" y="104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66794" y="4811330"/>
            <a:ext cx="706755" cy="220345"/>
          </a:xfrm>
          <a:custGeom>
            <a:avLst/>
            <a:gdLst/>
            <a:ahLst/>
            <a:cxnLst/>
            <a:rect l="l" t="t" r="r" b="b"/>
            <a:pathLst>
              <a:path w="706754" h="220345">
                <a:moveTo>
                  <a:pt x="44195" y="120777"/>
                </a:moveTo>
                <a:lnTo>
                  <a:pt x="22225" y="120777"/>
                </a:lnTo>
                <a:lnTo>
                  <a:pt x="68452" y="220091"/>
                </a:lnTo>
                <a:lnTo>
                  <a:pt x="79375" y="220091"/>
                </a:lnTo>
                <a:lnTo>
                  <a:pt x="87980" y="190627"/>
                </a:lnTo>
                <a:lnTo>
                  <a:pt x="75945" y="190627"/>
                </a:lnTo>
                <a:lnTo>
                  <a:pt x="44195" y="120777"/>
                </a:lnTo>
                <a:close/>
              </a:path>
              <a:path w="706754" h="220345">
                <a:moveTo>
                  <a:pt x="159512" y="0"/>
                </a:moveTo>
                <a:lnTo>
                  <a:pt x="131063" y="0"/>
                </a:lnTo>
                <a:lnTo>
                  <a:pt x="75945" y="190627"/>
                </a:lnTo>
                <a:lnTo>
                  <a:pt x="87980" y="190627"/>
                </a:lnTo>
                <a:lnTo>
                  <a:pt x="139318" y="14859"/>
                </a:lnTo>
                <a:lnTo>
                  <a:pt x="706246" y="14732"/>
                </a:lnTo>
                <a:lnTo>
                  <a:pt x="706246" y="254"/>
                </a:lnTo>
                <a:lnTo>
                  <a:pt x="159512" y="254"/>
                </a:lnTo>
                <a:lnTo>
                  <a:pt x="159512" y="0"/>
                </a:lnTo>
                <a:close/>
              </a:path>
              <a:path w="706754" h="220345">
                <a:moveTo>
                  <a:pt x="36575" y="104013"/>
                </a:moveTo>
                <a:lnTo>
                  <a:pt x="0" y="120777"/>
                </a:lnTo>
                <a:lnTo>
                  <a:pt x="3428" y="129159"/>
                </a:lnTo>
                <a:lnTo>
                  <a:pt x="22225" y="120777"/>
                </a:lnTo>
                <a:lnTo>
                  <a:pt x="44195" y="120777"/>
                </a:lnTo>
                <a:lnTo>
                  <a:pt x="36575" y="1040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016503" y="4728907"/>
            <a:ext cx="1757045" cy="35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spc="419" baseline="26455" dirty="0">
                <a:latin typeface="Cambria Math"/>
                <a:cs typeface="Cambria Math"/>
              </a:rPr>
              <a:t>𝑛  </a:t>
            </a:r>
            <a:r>
              <a:rPr sz="1575" spc="-112" baseline="26455" dirty="0">
                <a:latin typeface="Cambria Math"/>
                <a:cs typeface="Cambria Math"/>
              </a:rPr>
              <a:t> </a:t>
            </a:r>
            <a:r>
              <a:rPr sz="2700" spc="44" baseline="-16975" dirty="0">
                <a:latin typeface="Cambria Math"/>
                <a:cs typeface="Cambria Math"/>
              </a:rPr>
              <a:t>𝑎</a:t>
            </a:r>
            <a:r>
              <a:rPr sz="1300" spc="165" dirty="0">
                <a:latin typeface="Cambria Math"/>
                <a:cs typeface="Cambria Math"/>
              </a:rPr>
              <a:t>𝑚</a:t>
            </a:r>
            <a:r>
              <a:rPr sz="1300" dirty="0">
                <a:latin typeface="Cambria Math"/>
                <a:cs typeface="Cambria Math"/>
              </a:rPr>
              <a:t> </a:t>
            </a:r>
            <a:r>
              <a:rPr sz="1300" spc="20" dirty="0">
                <a:latin typeface="Cambria Math"/>
                <a:cs typeface="Cambria Math"/>
              </a:rPr>
              <a:t> </a:t>
            </a:r>
            <a:r>
              <a:rPr sz="2700" baseline="-16975" dirty="0">
                <a:latin typeface="Cambria Math"/>
                <a:cs typeface="Cambria Math"/>
              </a:rPr>
              <a:t>= </a:t>
            </a:r>
            <a:r>
              <a:rPr sz="2700" spc="-270" baseline="-16975" dirty="0">
                <a:latin typeface="Cambria Math"/>
                <a:cs typeface="Cambria Math"/>
              </a:rPr>
              <a:t> </a:t>
            </a:r>
            <a:r>
              <a:rPr sz="1575" spc="419" baseline="29100" dirty="0">
                <a:latin typeface="Cambria Math"/>
                <a:cs typeface="Cambria Math"/>
              </a:rPr>
              <a:t>𝑛</a:t>
            </a:r>
            <a:r>
              <a:rPr sz="1575" spc="30" baseline="29100" dirty="0">
                <a:latin typeface="Cambria Math"/>
                <a:cs typeface="Cambria Math"/>
              </a:rPr>
              <a:t>×</a:t>
            </a:r>
            <a:r>
              <a:rPr sz="1575" spc="247" baseline="29100" dirty="0">
                <a:latin typeface="Cambria Math"/>
                <a:cs typeface="Cambria Math"/>
              </a:rPr>
              <a:t>𝑤 </a:t>
            </a:r>
            <a:r>
              <a:rPr sz="1575" baseline="29100" dirty="0">
                <a:latin typeface="Cambria Math"/>
                <a:cs typeface="Cambria Math"/>
              </a:rPr>
              <a:t>  </a:t>
            </a:r>
            <a:r>
              <a:rPr sz="1575" spc="-104" baseline="29100" dirty="0">
                <a:latin typeface="Cambria Math"/>
                <a:cs typeface="Cambria Math"/>
              </a:rPr>
              <a:t> </a:t>
            </a:r>
            <a:r>
              <a:rPr sz="2700" spc="150" baseline="-16975" dirty="0">
                <a:latin typeface="Cambria Math"/>
                <a:cs typeface="Cambria Math"/>
              </a:rPr>
              <a:t>𝑎</a:t>
            </a:r>
            <a:r>
              <a:rPr sz="1300" spc="100" dirty="0">
                <a:latin typeface="Cambria Math"/>
                <a:cs typeface="Cambria Math"/>
              </a:rPr>
              <a:t>𝑚×𝑤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34263" y="5408104"/>
            <a:ext cx="1391920" cy="20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DBE4F0"/>
                </a:solidFill>
                <a:latin typeface="Candara"/>
                <a:cs typeface="Candara"/>
              </a:rPr>
              <a:t>Propiedad</a:t>
            </a:r>
            <a:r>
              <a:rPr sz="1200" b="1" spc="-105" dirty="0">
                <a:solidFill>
                  <a:srgbClr val="DBE4F0"/>
                </a:solidFill>
                <a:latin typeface="Candara"/>
                <a:cs typeface="Candara"/>
              </a:rPr>
              <a:t> </a:t>
            </a:r>
            <a:r>
              <a:rPr sz="1200" b="1" dirty="0">
                <a:solidFill>
                  <a:srgbClr val="DBE4F0"/>
                </a:solidFill>
                <a:latin typeface="Candara"/>
                <a:cs typeface="Candara"/>
              </a:rPr>
              <a:t>invariante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052571" y="5390831"/>
            <a:ext cx="446405" cy="220345"/>
          </a:xfrm>
          <a:custGeom>
            <a:avLst/>
            <a:gdLst/>
            <a:ahLst/>
            <a:cxnLst/>
            <a:rect l="l" t="t" r="r" b="b"/>
            <a:pathLst>
              <a:path w="446404" h="220345">
                <a:moveTo>
                  <a:pt x="44143" y="120650"/>
                </a:moveTo>
                <a:lnTo>
                  <a:pt x="22351" y="120650"/>
                </a:lnTo>
                <a:lnTo>
                  <a:pt x="68579" y="220040"/>
                </a:lnTo>
                <a:lnTo>
                  <a:pt x="79375" y="220040"/>
                </a:lnTo>
                <a:lnTo>
                  <a:pt x="88004" y="190563"/>
                </a:lnTo>
                <a:lnTo>
                  <a:pt x="75946" y="190563"/>
                </a:lnTo>
                <a:lnTo>
                  <a:pt x="44143" y="120650"/>
                </a:lnTo>
                <a:close/>
              </a:path>
              <a:path w="446404" h="220345">
                <a:moveTo>
                  <a:pt x="159638" y="0"/>
                </a:moveTo>
                <a:lnTo>
                  <a:pt x="131190" y="0"/>
                </a:lnTo>
                <a:lnTo>
                  <a:pt x="75946" y="190563"/>
                </a:lnTo>
                <a:lnTo>
                  <a:pt x="88004" y="190563"/>
                </a:lnTo>
                <a:lnTo>
                  <a:pt x="139446" y="14859"/>
                </a:lnTo>
                <a:lnTo>
                  <a:pt x="446404" y="14732"/>
                </a:lnTo>
                <a:lnTo>
                  <a:pt x="446404" y="254"/>
                </a:lnTo>
                <a:lnTo>
                  <a:pt x="159638" y="254"/>
                </a:lnTo>
                <a:lnTo>
                  <a:pt x="159638" y="0"/>
                </a:lnTo>
                <a:close/>
              </a:path>
              <a:path w="446404" h="220345">
                <a:moveTo>
                  <a:pt x="36575" y="104013"/>
                </a:moveTo>
                <a:lnTo>
                  <a:pt x="0" y="120650"/>
                </a:lnTo>
                <a:lnTo>
                  <a:pt x="3428" y="129032"/>
                </a:lnTo>
                <a:lnTo>
                  <a:pt x="22351" y="120650"/>
                </a:lnTo>
                <a:lnTo>
                  <a:pt x="44143" y="120650"/>
                </a:lnTo>
                <a:lnTo>
                  <a:pt x="36575" y="1040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66032" y="5387784"/>
            <a:ext cx="713105" cy="220345"/>
          </a:xfrm>
          <a:custGeom>
            <a:avLst/>
            <a:gdLst/>
            <a:ahLst/>
            <a:cxnLst/>
            <a:rect l="l" t="t" r="r" b="b"/>
            <a:pathLst>
              <a:path w="713104" h="220345">
                <a:moveTo>
                  <a:pt x="44143" y="120650"/>
                </a:moveTo>
                <a:lnTo>
                  <a:pt x="22351" y="120650"/>
                </a:lnTo>
                <a:lnTo>
                  <a:pt x="68579" y="220040"/>
                </a:lnTo>
                <a:lnTo>
                  <a:pt x="79375" y="220040"/>
                </a:lnTo>
                <a:lnTo>
                  <a:pt x="88004" y="190563"/>
                </a:lnTo>
                <a:lnTo>
                  <a:pt x="75945" y="190563"/>
                </a:lnTo>
                <a:lnTo>
                  <a:pt x="44143" y="120650"/>
                </a:lnTo>
                <a:close/>
              </a:path>
              <a:path w="713104" h="220345">
                <a:moveTo>
                  <a:pt x="159638" y="0"/>
                </a:moveTo>
                <a:lnTo>
                  <a:pt x="131190" y="0"/>
                </a:lnTo>
                <a:lnTo>
                  <a:pt x="75945" y="190563"/>
                </a:lnTo>
                <a:lnTo>
                  <a:pt x="88004" y="190563"/>
                </a:lnTo>
                <a:lnTo>
                  <a:pt x="139445" y="14859"/>
                </a:lnTo>
                <a:lnTo>
                  <a:pt x="159638" y="14859"/>
                </a:lnTo>
                <a:lnTo>
                  <a:pt x="159638" y="14732"/>
                </a:lnTo>
                <a:lnTo>
                  <a:pt x="713104" y="14732"/>
                </a:lnTo>
                <a:lnTo>
                  <a:pt x="713104" y="254"/>
                </a:lnTo>
                <a:lnTo>
                  <a:pt x="159638" y="254"/>
                </a:lnTo>
                <a:lnTo>
                  <a:pt x="159638" y="0"/>
                </a:lnTo>
                <a:close/>
              </a:path>
              <a:path w="713104" h="220345">
                <a:moveTo>
                  <a:pt x="36575" y="104013"/>
                </a:moveTo>
                <a:lnTo>
                  <a:pt x="0" y="120650"/>
                </a:lnTo>
                <a:lnTo>
                  <a:pt x="3428" y="129032"/>
                </a:lnTo>
                <a:lnTo>
                  <a:pt x="22351" y="120650"/>
                </a:lnTo>
                <a:lnTo>
                  <a:pt x="44143" y="120650"/>
                </a:lnTo>
                <a:lnTo>
                  <a:pt x="36575" y="1040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011170" y="5299392"/>
            <a:ext cx="201955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spc="419" baseline="26455" dirty="0">
                <a:latin typeface="Cambria Math"/>
                <a:cs typeface="Cambria Math"/>
              </a:rPr>
              <a:t>𝑛  </a:t>
            </a:r>
            <a:r>
              <a:rPr sz="1575" spc="-112" baseline="26455" dirty="0">
                <a:latin typeface="Cambria Math"/>
                <a:cs typeface="Cambria Math"/>
              </a:rPr>
              <a:t> </a:t>
            </a:r>
            <a:r>
              <a:rPr sz="2700" spc="44" baseline="-16975" dirty="0">
                <a:latin typeface="Cambria Math"/>
                <a:cs typeface="Cambria Math"/>
              </a:rPr>
              <a:t>𝑎</a:t>
            </a:r>
            <a:r>
              <a:rPr sz="1300" spc="165" dirty="0">
                <a:latin typeface="Cambria Math"/>
                <a:cs typeface="Cambria Math"/>
              </a:rPr>
              <a:t>𝑚</a:t>
            </a:r>
            <a:r>
              <a:rPr sz="1300" dirty="0">
                <a:latin typeface="Cambria Math"/>
                <a:cs typeface="Cambria Math"/>
              </a:rPr>
              <a:t> </a:t>
            </a:r>
            <a:r>
              <a:rPr sz="1300" spc="20" dirty="0">
                <a:latin typeface="Cambria Math"/>
                <a:cs typeface="Cambria Math"/>
              </a:rPr>
              <a:t> </a:t>
            </a:r>
            <a:r>
              <a:rPr sz="2700" baseline="-16975" dirty="0">
                <a:latin typeface="Cambria Math"/>
                <a:cs typeface="Cambria Math"/>
              </a:rPr>
              <a:t>= </a:t>
            </a:r>
            <a:r>
              <a:rPr sz="2700" spc="-270" baseline="-16975" dirty="0">
                <a:latin typeface="Cambria Math"/>
                <a:cs typeface="Cambria Math"/>
              </a:rPr>
              <a:t> </a:t>
            </a:r>
            <a:r>
              <a:rPr sz="1575" spc="419" baseline="26455" dirty="0">
                <a:latin typeface="Cambria Math"/>
                <a:cs typeface="Cambria Math"/>
              </a:rPr>
              <a:t>𝑛</a:t>
            </a:r>
            <a:r>
              <a:rPr sz="1575" spc="30" baseline="26455" dirty="0">
                <a:latin typeface="Cambria Math"/>
                <a:cs typeface="Cambria Math"/>
              </a:rPr>
              <a:t>÷</a:t>
            </a:r>
            <a:r>
              <a:rPr sz="1575" spc="247" baseline="26455" dirty="0">
                <a:latin typeface="Cambria Math"/>
                <a:cs typeface="Cambria Math"/>
              </a:rPr>
              <a:t>𝑤 </a:t>
            </a:r>
            <a:r>
              <a:rPr sz="1575" baseline="26455" dirty="0">
                <a:latin typeface="Cambria Math"/>
                <a:cs typeface="Cambria Math"/>
              </a:rPr>
              <a:t>  </a:t>
            </a:r>
            <a:r>
              <a:rPr sz="1575" spc="-104" baseline="26455" dirty="0">
                <a:latin typeface="Cambria Math"/>
                <a:cs typeface="Cambria Math"/>
              </a:rPr>
              <a:t> </a:t>
            </a:r>
            <a:r>
              <a:rPr sz="2700" spc="150" baseline="-16975" dirty="0">
                <a:latin typeface="Cambria Math"/>
                <a:cs typeface="Cambria Math"/>
              </a:rPr>
              <a:t>𝑎</a:t>
            </a:r>
            <a:r>
              <a:rPr sz="1300" spc="100" dirty="0">
                <a:latin typeface="Cambria Math"/>
                <a:cs typeface="Cambria Math"/>
              </a:rPr>
              <a:t>𝑚÷𝑤</a:t>
            </a:r>
            <a:endParaRPr sz="1300" dirty="0">
              <a:latin typeface="Cambria Math"/>
              <a:cs typeface="Cambria Math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35737" y="6015418"/>
            <a:ext cx="2188845" cy="20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DBE4F0"/>
                </a:solidFill>
                <a:latin typeface="Candara"/>
                <a:cs typeface="Candara"/>
              </a:rPr>
              <a:t>Raíz </a:t>
            </a:r>
            <a:r>
              <a:rPr sz="1200" b="1" spc="-5" dirty="0">
                <a:solidFill>
                  <a:srgbClr val="DBE4F0"/>
                </a:solidFill>
                <a:latin typeface="Candara"/>
                <a:cs typeface="Candara"/>
              </a:rPr>
              <a:t>enésima de </a:t>
            </a:r>
            <a:r>
              <a:rPr sz="1200" b="1" dirty="0">
                <a:solidFill>
                  <a:srgbClr val="DBE4F0"/>
                </a:solidFill>
                <a:latin typeface="Candara"/>
                <a:cs typeface="Candara"/>
              </a:rPr>
              <a:t>una </a:t>
            </a:r>
            <a:r>
              <a:rPr sz="1200" b="1" spc="-5" dirty="0">
                <a:solidFill>
                  <a:srgbClr val="DBE4F0"/>
                </a:solidFill>
                <a:latin typeface="Candara"/>
                <a:cs typeface="Candara"/>
              </a:rPr>
              <a:t>raíz</a:t>
            </a:r>
            <a:r>
              <a:rPr sz="1200" b="1" spc="-85" dirty="0">
                <a:solidFill>
                  <a:srgbClr val="DBE4F0"/>
                </a:solidFill>
                <a:latin typeface="Candara"/>
                <a:cs typeface="Candara"/>
              </a:rPr>
              <a:t> </a:t>
            </a:r>
            <a:r>
              <a:rPr sz="1200" b="1" spc="-5" dirty="0">
                <a:solidFill>
                  <a:srgbClr val="DBE4F0"/>
                </a:solidFill>
                <a:latin typeface="Candara"/>
                <a:cs typeface="Candara"/>
              </a:rPr>
              <a:t>enésima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262121" y="5926124"/>
            <a:ext cx="490855" cy="510540"/>
          </a:xfrm>
          <a:custGeom>
            <a:avLst/>
            <a:gdLst/>
            <a:ahLst/>
            <a:cxnLst/>
            <a:rect l="l" t="t" r="r" b="b"/>
            <a:pathLst>
              <a:path w="490854" h="510539">
                <a:moveTo>
                  <a:pt x="48262" y="383578"/>
                </a:moveTo>
                <a:lnTo>
                  <a:pt x="24764" y="383578"/>
                </a:lnTo>
                <a:lnTo>
                  <a:pt x="93599" y="510159"/>
                </a:lnTo>
                <a:lnTo>
                  <a:pt x="104012" y="510159"/>
                </a:lnTo>
                <a:lnTo>
                  <a:pt x="108078" y="469633"/>
                </a:lnTo>
                <a:lnTo>
                  <a:pt x="94741" y="469633"/>
                </a:lnTo>
                <a:lnTo>
                  <a:pt x="48262" y="383578"/>
                </a:lnTo>
                <a:close/>
              </a:path>
              <a:path w="490854" h="510539">
                <a:moveTo>
                  <a:pt x="490600" y="0"/>
                </a:moveTo>
                <a:lnTo>
                  <a:pt x="167512" y="0"/>
                </a:lnTo>
                <a:lnTo>
                  <a:pt x="167512" y="266"/>
                </a:lnTo>
                <a:lnTo>
                  <a:pt x="141224" y="266"/>
                </a:lnTo>
                <a:lnTo>
                  <a:pt x="94741" y="469633"/>
                </a:lnTo>
                <a:lnTo>
                  <a:pt x="108078" y="469633"/>
                </a:lnTo>
                <a:lnTo>
                  <a:pt x="153669" y="15113"/>
                </a:lnTo>
                <a:lnTo>
                  <a:pt x="176022" y="15113"/>
                </a:lnTo>
                <a:lnTo>
                  <a:pt x="176022" y="14478"/>
                </a:lnTo>
                <a:lnTo>
                  <a:pt x="490600" y="14478"/>
                </a:lnTo>
                <a:lnTo>
                  <a:pt x="490600" y="0"/>
                </a:lnTo>
                <a:close/>
              </a:path>
              <a:path w="490854" h="510539">
                <a:moveTo>
                  <a:pt x="38735" y="365937"/>
                </a:moveTo>
                <a:lnTo>
                  <a:pt x="0" y="386372"/>
                </a:lnTo>
                <a:lnTo>
                  <a:pt x="4317" y="394296"/>
                </a:lnTo>
                <a:lnTo>
                  <a:pt x="24764" y="383578"/>
                </a:lnTo>
                <a:lnTo>
                  <a:pt x="48262" y="383578"/>
                </a:lnTo>
                <a:lnTo>
                  <a:pt x="38735" y="3659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179571" y="5970968"/>
            <a:ext cx="16383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45" dirty="0">
                <a:latin typeface="Cambria Math"/>
                <a:cs typeface="Cambria Math"/>
              </a:rPr>
              <a:t>𝑚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473958" y="6093561"/>
            <a:ext cx="278765" cy="220345"/>
          </a:xfrm>
          <a:custGeom>
            <a:avLst/>
            <a:gdLst/>
            <a:ahLst/>
            <a:cxnLst/>
            <a:rect l="l" t="t" r="r" b="b"/>
            <a:pathLst>
              <a:path w="278764" h="220345">
                <a:moveTo>
                  <a:pt x="44190" y="120662"/>
                </a:moveTo>
                <a:lnTo>
                  <a:pt x="22351" y="120662"/>
                </a:lnTo>
                <a:lnTo>
                  <a:pt x="68579" y="220002"/>
                </a:lnTo>
                <a:lnTo>
                  <a:pt x="79375" y="220002"/>
                </a:lnTo>
                <a:lnTo>
                  <a:pt x="88005" y="190525"/>
                </a:lnTo>
                <a:lnTo>
                  <a:pt x="75945" y="190525"/>
                </a:lnTo>
                <a:lnTo>
                  <a:pt x="44190" y="120662"/>
                </a:lnTo>
                <a:close/>
              </a:path>
              <a:path w="278764" h="220345">
                <a:moveTo>
                  <a:pt x="159638" y="0"/>
                </a:moveTo>
                <a:lnTo>
                  <a:pt x="131190" y="0"/>
                </a:lnTo>
                <a:lnTo>
                  <a:pt x="75945" y="190525"/>
                </a:lnTo>
                <a:lnTo>
                  <a:pt x="88005" y="190525"/>
                </a:lnTo>
                <a:lnTo>
                  <a:pt x="139445" y="14833"/>
                </a:lnTo>
                <a:lnTo>
                  <a:pt x="159638" y="14833"/>
                </a:lnTo>
                <a:lnTo>
                  <a:pt x="159638" y="14681"/>
                </a:lnTo>
                <a:lnTo>
                  <a:pt x="278764" y="14681"/>
                </a:lnTo>
                <a:lnTo>
                  <a:pt x="278764" y="203"/>
                </a:lnTo>
                <a:lnTo>
                  <a:pt x="159638" y="203"/>
                </a:lnTo>
                <a:lnTo>
                  <a:pt x="159638" y="0"/>
                </a:lnTo>
                <a:close/>
              </a:path>
              <a:path w="278764" h="220345">
                <a:moveTo>
                  <a:pt x="36575" y="103911"/>
                </a:moveTo>
                <a:lnTo>
                  <a:pt x="0" y="120662"/>
                </a:lnTo>
                <a:lnTo>
                  <a:pt x="3428" y="129031"/>
                </a:lnTo>
                <a:lnTo>
                  <a:pt x="22351" y="120662"/>
                </a:lnTo>
                <a:lnTo>
                  <a:pt x="44190" y="120662"/>
                </a:lnTo>
                <a:lnTo>
                  <a:pt x="36575" y="103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31970" y="6093561"/>
            <a:ext cx="278765" cy="220345"/>
          </a:xfrm>
          <a:custGeom>
            <a:avLst/>
            <a:gdLst/>
            <a:ahLst/>
            <a:cxnLst/>
            <a:rect l="l" t="t" r="r" b="b"/>
            <a:pathLst>
              <a:path w="278764" h="220345">
                <a:moveTo>
                  <a:pt x="44190" y="120662"/>
                </a:moveTo>
                <a:lnTo>
                  <a:pt x="22351" y="120662"/>
                </a:lnTo>
                <a:lnTo>
                  <a:pt x="68579" y="220002"/>
                </a:lnTo>
                <a:lnTo>
                  <a:pt x="79375" y="220002"/>
                </a:lnTo>
                <a:lnTo>
                  <a:pt x="88005" y="190525"/>
                </a:lnTo>
                <a:lnTo>
                  <a:pt x="75945" y="190525"/>
                </a:lnTo>
                <a:lnTo>
                  <a:pt x="44190" y="120662"/>
                </a:lnTo>
                <a:close/>
              </a:path>
              <a:path w="278764" h="220345">
                <a:moveTo>
                  <a:pt x="159638" y="0"/>
                </a:moveTo>
                <a:lnTo>
                  <a:pt x="131190" y="0"/>
                </a:lnTo>
                <a:lnTo>
                  <a:pt x="75945" y="190525"/>
                </a:lnTo>
                <a:lnTo>
                  <a:pt x="88005" y="190525"/>
                </a:lnTo>
                <a:lnTo>
                  <a:pt x="139445" y="14833"/>
                </a:lnTo>
                <a:lnTo>
                  <a:pt x="159638" y="14833"/>
                </a:lnTo>
                <a:lnTo>
                  <a:pt x="159638" y="14681"/>
                </a:lnTo>
                <a:lnTo>
                  <a:pt x="278764" y="14681"/>
                </a:lnTo>
                <a:lnTo>
                  <a:pt x="278764" y="203"/>
                </a:lnTo>
                <a:lnTo>
                  <a:pt x="159638" y="203"/>
                </a:lnTo>
                <a:lnTo>
                  <a:pt x="159638" y="0"/>
                </a:lnTo>
                <a:close/>
              </a:path>
              <a:path w="278764" h="220345">
                <a:moveTo>
                  <a:pt x="36575" y="103911"/>
                </a:moveTo>
                <a:lnTo>
                  <a:pt x="0" y="120662"/>
                </a:lnTo>
                <a:lnTo>
                  <a:pt x="3428" y="129031"/>
                </a:lnTo>
                <a:lnTo>
                  <a:pt x="22351" y="120662"/>
                </a:lnTo>
                <a:lnTo>
                  <a:pt x="44190" y="120662"/>
                </a:lnTo>
                <a:lnTo>
                  <a:pt x="36575" y="103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432555" y="5941249"/>
            <a:ext cx="149339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80" dirty="0">
                <a:latin typeface="Cambria Math"/>
                <a:cs typeface="Cambria Math"/>
              </a:rPr>
              <a:t>𝑛 </a:t>
            </a:r>
            <a:r>
              <a:rPr sz="2700" spc="-7" baseline="-24691" dirty="0">
                <a:latin typeface="Cambria Math"/>
                <a:cs typeface="Cambria Math"/>
              </a:rPr>
              <a:t>𝑎 </a:t>
            </a:r>
            <a:r>
              <a:rPr sz="2700" baseline="-24691" dirty="0">
                <a:latin typeface="Cambria Math"/>
                <a:cs typeface="Cambria Math"/>
              </a:rPr>
              <a:t>=  </a:t>
            </a:r>
            <a:r>
              <a:rPr sz="1050" spc="245" dirty="0">
                <a:latin typeface="Cambria Math"/>
                <a:cs typeface="Cambria Math"/>
              </a:rPr>
              <a:t>𝑚</a:t>
            </a:r>
            <a:r>
              <a:rPr sz="1050" spc="20" dirty="0">
                <a:latin typeface="Cambria Math"/>
                <a:cs typeface="Cambria Math"/>
              </a:rPr>
              <a:t>×</a:t>
            </a:r>
            <a:r>
              <a:rPr sz="1050" spc="280" dirty="0">
                <a:latin typeface="Cambria Math"/>
                <a:cs typeface="Cambria Math"/>
              </a:rPr>
              <a:t>𝑛</a:t>
            </a:r>
            <a:r>
              <a:rPr sz="1050" dirty="0">
                <a:latin typeface="Cambria Math"/>
                <a:cs typeface="Cambria Math"/>
              </a:rPr>
              <a:t>  </a:t>
            </a:r>
            <a:r>
              <a:rPr sz="1050" spc="-80" dirty="0">
                <a:latin typeface="Cambria Math"/>
                <a:cs typeface="Cambria Math"/>
              </a:rPr>
              <a:t> </a:t>
            </a:r>
            <a:r>
              <a:rPr sz="2700" spc="-7" baseline="-24691" dirty="0">
                <a:latin typeface="Cambria Math"/>
                <a:cs typeface="Cambria Math"/>
              </a:rPr>
              <a:t>𝑎</a:t>
            </a:r>
            <a:endParaRPr sz="2700" baseline="-24691" dirty="0">
              <a:latin typeface="Cambria Math"/>
              <a:cs typeface="Cambria Math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695438" y="5012435"/>
            <a:ext cx="1434846" cy="62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27747" y="2695955"/>
            <a:ext cx="2562605" cy="1781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2795" y="260604"/>
            <a:ext cx="1808226" cy="692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265">
              <a:lnSpc>
                <a:spcPct val="100000"/>
              </a:lnSpc>
            </a:pPr>
            <a:r>
              <a:rPr dirty="0"/>
              <a:t>Ejercicios</a:t>
            </a:r>
            <a:r>
              <a:rPr spc="-85" dirty="0"/>
              <a:t> </a:t>
            </a:r>
            <a:r>
              <a:rPr spc="-5" dirty="0"/>
              <a:t>Explicativos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8"/>
              <p:cNvSpPr txBox="1"/>
              <p:nvPr/>
            </p:nvSpPr>
            <p:spPr>
              <a:xfrm>
                <a:off x="574040" y="1447800"/>
                <a:ext cx="8677783" cy="387131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lvl="0"/>
                <a:r>
                  <a:rPr lang="es-PE" sz="1600" dirty="0" smtClean="0"/>
                  <a:t>1.- </a:t>
                </a:r>
                <a:r>
                  <a:rPr lang="es-PE" sz="2000" dirty="0" smtClean="0"/>
                  <a:t>Indicar </a:t>
                </a:r>
                <a:r>
                  <a:rPr lang="es-PE" sz="2000" dirty="0"/>
                  <a:t>si las siguientes afirmaciones son verdaderas o falsas y en caso de  no ser ciertas poner un ejemplo con el que se puede comprobar su falsedad:</a:t>
                </a:r>
              </a:p>
              <a:p>
                <a:r>
                  <a:rPr lang="es-PE" sz="2000" dirty="0"/>
                  <a:t> </a:t>
                </a:r>
                <a:endParaRPr lang="es-PE" dirty="0"/>
              </a:p>
              <a:p>
                <a:pPr marL="457200" lvl="0" indent="-457200">
                  <a:buFont typeface="+mj-lt"/>
                  <a:buAutoNum type="alphaLcParenR"/>
                </a:pPr>
                <a:r>
                  <a:rPr lang="es-PE" dirty="0"/>
                  <a:t>Todos los números reales positivos son naturales.</a:t>
                </a:r>
              </a:p>
              <a:p>
                <a:pPr marL="457200" lvl="0" indent="-457200">
                  <a:buFont typeface="+mj-lt"/>
                  <a:buAutoNum type="alphaLcParenR"/>
                </a:pPr>
                <a:r>
                  <a:rPr lang="es-PE" dirty="0"/>
                  <a:t>Todo número decimal periódico es racional.</a:t>
                </a:r>
              </a:p>
              <a:p>
                <a:pPr marL="457200" lvl="0" indent="-457200">
                  <a:buFont typeface="+mj-lt"/>
                  <a:buAutoNum type="alphaLcParenR"/>
                </a:pPr>
                <a:r>
                  <a:rPr lang="es-PE" dirty="0"/>
                  <a:t>Todo  número  entero es irracional.</a:t>
                </a:r>
              </a:p>
              <a:p>
                <a:pPr marL="457200" lvl="0" indent="-457200">
                  <a:buFont typeface="+mj-lt"/>
                  <a:buAutoNum type="alphaLcParenR"/>
                </a:pPr>
                <a:r>
                  <a:rPr lang="es-PE" dirty="0"/>
                  <a:t>La suma de dos números irracionales otro número irracional</a:t>
                </a:r>
              </a:p>
              <a:p>
                <a:pPr marL="457200" lvl="0" indent="-457200">
                  <a:buFont typeface="+mj-lt"/>
                  <a:buAutoNum type="alphaLcParenR"/>
                </a:pPr>
                <a:r>
                  <a:rPr lang="es-PE" dirty="0"/>
                  <a:t>El inverso de un número racional no nulo no puede </a:t>
                </a:r>
                <a:r>
                  <a:rPr lang="es-PE" sz="1600" dirty="0"/>
                  <a:t>ser un número natural</a:t>
                </a:r>
                <a:r>
                  <a:rPr lang="es-PE" sz="1600" dirty="0" smtClean="0"/>
                  <a:t>. </a:t>
                </a:r>
              </a:p>
              <a:p>
                <a:pPr lvl="0"/>
                <a:endParaRPr lang="es-PE" sz="1600" dirty="0" smtClean="0"/>
              </a:p>
              <a:p>
                <a:r>
                  <a:rPr lang="es-PE" dirty="0"/>
                  <a:t> </a:t>
                </a:r>
                <a:r>
                  <a:rPr lang="es-PE" dirty="0" smtClean="0"/>
                  <a:t>2.- </a:t>
                </a:r>
                <a:r>
                  <a:rPr lang="es-PE" dirty="0"/>
                  <a:t>Clasifica los siguientes </a:t>
                </a:r>
                <a:r>
                  <a:rPr lang="es-PE" dirty="0" smtClean="0"/>
                  <a:t>números</a:t>
                </a:r>
              </a:p>
              <a:p>
                <a:endParaRPr lang="es-PE" dirty="0"/>
              </a:p>
              <a:p>
                <a:r>
                  <a:rPr lang="es-PE" sz="2400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P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PE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PE" dirty="0"/>
                  <a:t> 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P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s-PE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PE" dirty="0"/>
                  <a:t> ;  </a:t>
                </a:r>
                <a14:m>
                  <m:oMath xmlns:m="http://schemas.openxmlformats.org/officeDocument/2006/math">
                    <m:r>
                      <a:rPr lang="es-PE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s-PE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s-PE" i="1">
                        <a:latin typeface="Cambria Math" panose="02040503050406030204" pitchFamily="18" charset="0"/>
                      </a:rPr>
                      <m:t>333</m:t>
                    </m:r>
                    <m:r>
                      <a:rPr lang="es-PE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s-PE" dirty="0"/>
                  <a:t>; </a:t>
                </a:r>
                <a14:m>
                  <m:oMath xmlns:m="http://schemas.openxmlformats.org/officeDocument/2006/math">
                    <m:r>
                      <a:rPr lang="es-PE" i="1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s-P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PE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s-PE" dirty="0"/>
                  <a:t> ;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P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PE" i="1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r>
                  <a:rPr lang="es-PE" dirty="0"/>
                  <a:t> ; </a:t>
                </a:r>
                <a14:m>
                  <m:oMath xmlns:m="http://schemas.openxmlformats.org/officeDocument/2006/math">
                    <m:r>
                      <a:rPr lang="es-PE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P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PE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PE" dirty="0"/>
                  <a:t>;   -5;  7.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P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acc>
                  </m:oMath>
                </a14:m>
                <a:endParaRPr lang="es-PE" dirty="0" smtClean="0"/>
              </a:p>
              <a:p>
                <a:endParaRPr sz="2400" dirty="0">
                  <a:latin typeface="Candara"/>
                  <a:cs typeface="Candara"/>
                </a:endParaRPr>
              </a:p>
            </p:txBody>
          </p:sp>
        </mc:Choice>
        <mc:Fallback xmlns="">
          <p:sp>
            <p:nvSpPr>
              <p:cNvPr id="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40" y="1447800"/>
                <a:ext cx="8677783" cy="3871316"/>
              </a:xfrm>
              <a:prstGeom prst="rect">
                <a:avLst/>
              </a:prstGeom>
              <a:blipFill rotWithShape="0">
                <a:blip r:embed="rId2"/>
                <a:stretch>
                  <a:fillRect l="-1756" t="-2047" r="-84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ject 11"/>
          <p:cNvSpPr txBox="1"/>
          <p:nvPr/>
        </p:nvSpPr>
        <p:spPr>
          <a:xfrm>
            <a:off x="5384608" y="6745956"/>
            <a:ext cx="3013075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70835" algn="l"/>
              </a:tabLst>
            </a:pPr>
            <a:r>
              <a:rPr sz="1750" spc="40" dirty="0">
                <a:latin typeface="Cambria Math"/>
                <a:cs typeface="Cambria Math"/>
              </a:rPr>
              <a:t>1</a:t>
            </a:r>
            <a:r>
              <a:rPr sz="1750" spc="45" dirty="0">
                <a:latin typeface="Cambria Math"/>
                <a:cs typeface="Cambria Math"/>
              </a:rPr>
              <a:t>0</a:t>
            </a:r>
            <a:r>
              <a:rPr sz="1750" dirty="0">
                <a:latin typeface="Cambria Math"/>
                <a:cs typeface="Cambria Math"/>
              </a:rPr>
              <a:t>	</a:t>
            </a:r>
            <a:r>
              <a:rPr sz="1750" spc="45" dirty="0">
                <a:latin typeface="Cambria Math"/>
                <a:cs typeface="Cambria Math"/>
              </a:rPr>
              <a:t>1</a:t>
            </a:r>
            <a:endParaRPr sz="1750" dirty="0">
              <a:latin typeface="Cambria Math"/>
              <a:cs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/>
              <p:cNvSpPr txBox="1"/>
              <p:nvPr/>
            </p:nvSpPr>
            <p:spPr>
              <a:xfrm>
                <a:off x="254355" y="5189442"/>
                <a:ext cx="8232183" cy="43685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tabLst>
                    <a:tab pos="469265" algn="l"/>
                    <a:tab pos="4230370" algn="l"/>
                  </a:tabLst>
                </a:pPr>
                <a:r>
                  <a:rPr lang="es-PE" sz="2000" dirty="0">
                    <a:latin typeface="Candara"/>
                    <a:cs typeface="Candara"/>
                  </a:rPr>
                  <a:t> </a:t>
                </a:r>
                <a:r>
                  <a:rPr lang="es-PE" sz="2000" dirty="0" smtClean="0">
                    <a:latin typeface="Candara"/>
                    <a:cs typeface="Candara"/>
                  </a:rPr>
                  <a:t>   </a:t>
                </a:r>
                <a:r>
                  <a:rPr lang="es-PE" dirty="0" smtClean="0">
                    <a:latin typeface="Candara"/>
                    <a:cs typeface="Candara"/>
                  </a:rPr>
                  <a:t>3.- Dado  </a:t>
                </a:r>
                <a:r>
                  <a:rPr lang="es-PE" spc="-5" dirty="0">
                    <a:latin typeface="Candara"/>
                    <a:cs typeface="Candara"/>
                  </a:rPr>
                  <a:t>el  </a:t>
                </a:r>
                <a:r>
                  <a:rPr lang="es-PE" dirty="0">
                    <a:latin typeface="Candara"/>
                    <a:cs typeface="Candara"/>
                  </a:rPr>
                  <a:t>conjunto  </a:t>
                </a:r>
                <a:r>
                  <a:rPr lang="es-PE" spc="-5" dirty="0">
                    <a:latin typeface="Candara"/>
                    <a:cs typeface="Candara"/>
                  </a:rPr>
                  <a:t>A</a:t>
                </a:r>
                <a:r>
                  <a:rPr lang="es-PE" sz="2000" spc="-5" dirty="0">
                    <a:latin typeface="Candara"/>
                    <a:cs typeface="Candara"/>
                  </a:rPr>
                  <a:t>=</a:t>
                </a:r>
                <a:r>
                  <a:rPr lang="es-PE" sz="2000" spc="-100" dirty="0">
                    <a:latin typeface="Candara"/>
                    <a:cs typeface="Candara"/>
                  </a:rPr>
                  <a:t> </a:t>
                </a:r>
                <a:r>
                  <a:rPr lang="es-PE" sz="2000" spc="-5" dirty="0">
                    <a:latin typeface="Candara"/>
                    <a:cs typeface="Candara"/>
                  </a:rPr>
                  <a:t>{-2;</a:t>
                </a:r>
                <a:r>
                  <a:rPr lang="es-PE" sz="2000" spc="360" dirty="0">
                    <a:latin typeface="Candara"/>
                    <a:cs typeface="Candara"/>
                  </a:rPr>
                  <a:t> </a:t>
                </a:r>
                <a:r>
                  <a:rPr lang="es-PE" sz="2000" spc="-5" dirty="0">
                    <a:latin typeface="Candara"/>
                    <a:cs typeface="Candara"/>
                  </a:rPr>
                  <a:t>3</a:t>
                </a:r>
                <a:r>
                  <a:rPr lang="es-PE" sz="2000" spc="-5" dirty="0" smtClean="0">
                    <a:latin typeface="Candara"/>
                    <a:cs typeface="Candara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000" i="1" spc="-5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000" b="0" i="1" spc="-5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PE" sz="2000" b="0" i="1" spc="-5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s-PE" sz="2000" b="0" i="1" spc="-5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s-PE" sz="2000" b="0" i="1" spc="-5" smtClean="0">
                        <a:latin typeface="Cambria Math" panose="02040503050406030204" pitchFamily="18" charset="0"/>
                      </a:rPr>
                      <m:t> ;</m:t>
                    </m:r>
                  </m:oMath>
                </a14:m>
                <a:r>
                  <a:rPr lang="es-PE" sz="2000" spc="-5" dirty="0" smtClean="0">
                    <a:latin typeface="Candara"/>
                    <a:cs typeface="Candara"/>
                  </a:rPr>
                  <a:t> 4;5 ;5 </a:t>
                </a:r>
                <a:r>
                  <a:rPr lang="es-PE" sz="2000" spc="-10" dirty="0">
                    <a:latin typeface="Candara"/>
                    <a:cs typeface="Candara"/>
                  </a:rPr>
                  <a:t>}</a:t>
                </a:r>
                <a14:m>
                  <m:oMath xmlns:m="http://schemas.openxmlformats.org/officeDocument/2006/math">
                    <m:r>
                      <a:rPr lang="es-PE" sz="2000" b="0" i="0" spc="-5" smtClean="0">
                        <a:latin typeface="Cambria Math" panose="02040503050406030204" pitchFamily="18" charset="0"/>
                        <a:cs typeface="Candara"/>
                      </a:rPr>
                      <m:t> </m:t>
                    </m:r>
                    <m:r>
                      <m:rPr>
                        <m:sty m:val="p"/>
                      </m:rPr>
                      <a:rPr lang="es-PE" sz="2000" b="0" i="0" spc="-5" smtClean="0">
                        <a:latin typeface="Cambria Math" panose="02040503050406030204" pitchFamily="18" charset="0"/>
                        <a:cs typeface="Candara"/>
                      </a:rPr>
                      <m:t>y</m:t>
                    </m:r>
                    <m:r>
                      <a:rPr lang="es-PE" sz="2000" b="0" i="0" spc="-5" smtClean="0">
                        <a:latin typeface="Cambria Math" panose="02040503050406030204" pitchFamily="18" charset="0"/>
                        <a:cs typeface="Candara"/>
                      </a:rPr>
                      <m:t> </m:t>
                    </m:r>
                    <m:r>
                      <m:rPr>
                        <m:sty m:val="p"/>
                      </m:rPr>
                      <a:rPr lang="es-PE" sz="2000" b="0" i="0" spc="-5" smtClean="0">
                        <a:latin typeface="Cambria Math" panose="02040503050406030204" pitchFamily="18" charset="0"/>
                        <a:cs typeface="Candara"/>
                      </a:rPr>
                      <m:t>el</m:t>
                    </m:r>
                    <m:r>
                      <a:rPr lang="es-PE" sz="2000" b="0" i="0" spc="-5" smtClean="0">
                        <a:latin typeface="Cambria Math" panose="02040503050406030204" pitchFamily="18" charset="0"/>
                        <a:cs typeface="Candara"/>
                      </a:rPr>
                      <m:t> </m:t>
                    </m:r>
                    <m:r>
                      <a:rPr lang="es-PE" sz="2000" i="1" spc="-5" smtClean="0">
                        <a:latin typeface="Cambria Math" panose="02040503050406030204" pitchFamily="18" charset="0"/>
                        <a:cs typeface="Candara"/>
                      </a:rPr>
                      <m:t> </m:t>
                    </m:r>
                  </m:oMath>
                </a14:m>
                <a:r>
                  <a:rPr lang="es-PE" sz="2000" dirty="0" smtClean="0">
                    <a:latin typeface="Candara"/>
                    <a:cs typeface="Candara"/>
                  </a:rPr>
                  <a:t>B</a:t>
                </a:r>
                <a:r>
                  <a:rPr lang="es-PE" sz="2000" dirty="0">
                    <a:latin typeface="Candara"/>
                    <a:cs typeface="Candara"/>
                  </a:rPr>
                  <a:t>={-6;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PE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PE" sz="2000" dirty="0" smtClean="0">
                    <a:latin typeface="Candara"/>
                    <a:cs typeface="Candara"/>
                  </a:rPr>
                  <a:t>  ;  1 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PE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s-PE" sz="2000" dirty="0" smtClean="0">
                    <a:latin typeface="Candara"/>
                    <a:cs typeface="Candara"/>
                  </a:rPr>
                  <a:t> </a:t>
                </a:r>
                <a:r>
                  <a:rPr lang="es-PE" sz="2000" spc="85" dirty="0" smtClean="0">
                    <a:latin typeface="Candara"/>
                    <a:cs typeface="Candara"/>
                  </a:rPr>
                  <a:t> 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PE" sz="2000" i="1" spc="85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PE" sz="2000" b="0" i="1" spc="85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sz="2625" baseline="-38095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55" y="5189442"/>
                <a:ext cx="8232183" cy="436851"/>
              </a:xfrm>
              <a:prstGeom prst="rect">
                <a:avLst/>
              </a:prstGeom>
              <a:blipFill rotWithShape="0">
                <a:blip r:embed="rId3"/>
                <a:stretch>
                  <a:fillRect t="-2778" b="-2083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ject 15"/>
          <p:cNvSpPr txBox="1"/>
          <p:nvPr/>
        </p:nvSpPr>
        <p:spPr>
          <a:xfrm>
            <a:off x="7272572" y="5185997"/>
            <a:ext cx="16167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5960" algn="l"/>
                <a:tab pos="1251585" algn="l"/>
              </a:tabLst>
            </a:pPr>
            <a:r>
              <a:rPr lang="es-PE" sz="2400" dirty="0" smtClean="0">
                <a:latin typeface="Candara"/>
                <a:cs typeface="Candara"/>
              </a:rPr>
              <a:t>   </a:t>
            </a:r>
            <a:r>
              <a:rPr sz="2400" spc="-10" dirty="0" smtClean="0">
                <a:latin typeface="Candara"/>
                <a:cs typeface="Candara"/>
              </a:rPr>
              <a:t>}</a:t>
            </a:r>
            <a:r>
              <a:rPr sz="2400" dirty="0" smtClean="0">
                <a:latin typeface="Candara"/>
                <a:cs typeface="Candara"/>
              </a:rPr>
              <a:t>.</a:t>
            </a:r>
            <a:endParaRPr sz="2400" dirty="0">
              <a:latin typeface="Candara"/>
              <a:cs typeface="Candar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4040" y="5799913"/>
            <a:ext cx="83019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Candara"/>
                <a:cs typeface="Candara"/>
              </a:rPr>
              <a:t>Seleccionar  </a:t>
            </a:r>
            <a:r>
              <a:rPr dirty="0">
                <a:latin typeface="Candara"/>
                <a:cs typeface="Candara"/>
              </a:rPr>
              <a:t>los  </a:t>
            </a:r>
            <a:r>
              <a:rPr spc="-5" dirty="0">
                <a:latin typeface="Candara"/>
                <a:cs typeface="Candara"/>
              </a:rPr>
              <a:t>enteros  </a:t>
            </a:r>
            <a:r>
              <a:rPr dirty="0">
                <a:latin typeface="Candara"/>
                <a:cs typeface="Candara"/>
              </a:rPr>
              <a:t>de  A  y  los  </a:t>
            </a:r>
            <a:r>
              <a:rPr spc="-5" dirty="0">
                <a:latin typeface="Candara"/>
                <a:cs typeface="Candara"/>
              </a:rPr>
              <a:t>racionales  </a:t>
            </a:r>
            <a:r>
              <a:rPr dirty="0">
                <a:latin typeface="Candara"/>
                <a:cs typeface="Candara"/>
              </a:rPr>
              <a:t>de</a:t>
            </a:r>
            <a:r>
              <a:rPr spc="-190" dirty="0">
                <a:latin typeface="Candara"/>
                <a:cs typeface="Candara"/>
              </a:rPr>
              <a:t> </a:t>
            </a:r>
            <a:r>
              <a:rPr spc="-5" dirty="0">
                <a:latin typeface="Candara"/>
                <a:cs typeface="Candara"/>
              </a:rPr>
              <a:t>B.  Dar  como</a:t>
            </a:r>
            <a:endParaRPr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dirty="0">
                <a:latin typeface="Candara"/>
                <a:cs typeface="Candara"/>
              </a:rPr>
              <a:t>respuesta la suma </a:t>
            </a:r>
            <a:r>
              <a:rPr spc="-5" dirty="0">
                <a:latin typeface="Candara"/>
                <a:cs typeface="Candara"/>
              </a:rPr>
              <a:t>de </a:t>
            </a:r>
            <a:r>
              <a:rPr dirty="0">
                <a:latin typeface="Candara"/>
                <a:cs typeface="Candara"/>
              </a:rPr>
              <a:t>los números</a:t>
            </a:r>
            <a:r>
              <a:rPr spc="-9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seleccionados.</a:t>
            </a:r>
          </a:p>
        </p:txBody>
      </p:sp>
      <p:sp>
        <p:nvSpPr>
          <p:cNvPr id="19" name="object 19"/>
          <p:cNvSpPr/>
          <p:nvPr/>
        </p:nvSpPr>
        <p:spPr>
          <a:xfrm>
            <a:off x="272795" y="260604"/>
            <a:ext cx="1808226" cy="692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265">
              <a:lnSpc>
                <a:spcPct val="100000"/>
              </a:lnSpc>
            </a:pPr>
            <a:r>
              <a:rPr dirty="0"/>
              <a:t>Ejercicios</a:t>
            </a:r>
            <a:r>
              <a:rPr spc="-85" dirty="0"/>
              <a:t> </a:t>
            </a:r>
            <a:r>
              <a:rPr spc="-5" dirty="0"/>
              <a:t>Explicativos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447800"/>
            <a:ext cx="8758555" cy="223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1">
              <a:lnSpc>
                <a:spcPct val="100000"/>
              </a:lnSpc>
              <a:spcBef>
                <a:spcPts val="5"/>
              </a:spcBef>
              <a:buFont typeface="Candara"/>
              <a:buChar char="*"/>
            </a:pPr>
            <a:endParaRPr sz="2500" dirty="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buAutoNum type="arabicPeriod" startAt="4"/>
              <a:tabLst>
                <a:tab pos="469900" algn="l"/>
              </a:tabLst>
            </a:pPr>
            <a:r>
              <a:rPr sz="2400" dirty="0">
                <a:latin typeface="Candara"/>
                <a:cs typeface="Candara"/>
              </a:rPr>
              <a:t>Se cuentan con </a:t>
            </a:r>
            <a:r>
              <a:rPr sz="2400" spc="-5" dirty="0">
                <a:latin typeface="Candara"/>
                <a:cs typeface="Candara"/>
              </a:rPr>
              <a:t>dos equipos de </a:t>
            </a:r>
            <a:r>
              <a:rPr sz="2400" dirty="0">
                <a:latin typeface="Candara"/>
                <a:cs typeface="Candara"/>
              </a:rPr>
              <a:t>trabajo, </a:t>
            </a:r>
            <a:r>
              <a:rPr sz="2400" spc="-5" dirty="0">
                <a:latin typeface="Candara"/>
                <a:cs typeface="Candara"/>
              </a:rPr>
              <a:t>el </a:t>
            </a:r>
            <a:r>
              <a:rPr sz="2400" dirty="0">
                <a:latin typeface="Candara"/>
                <a:cs typeface="Candara"/>
              </a:rPr>
              <a:t>primero de </a:t>
            </a:r>
            <a:r>
              <a:rPr sz="2400" spc="-5" dirty="0">
                <a:latin typeface="Candara"/>
                <a:cs typeface="Candara"/>
              </a:rPr>
              <a:t>ellos  </a:t>
            </a:r>
            <a:r>
              <a:rPr sz="2400" dirty="0">
                <a:latin typeface="Candara"/>
                <a:cs typeface="Candara"/>
              </a:rPr>
              <a:t>puede finalizar una construcción </a:t>
            </a:r>
            <a:r>
              <a:rPr sz="2400" spc="-5" dirty="0">
                <a:latin typeface="Candara"/>
                <a:cs typeface="Candara"/>
              </a:rPr>
              <a:t>en 30 días </a:t>
            </a:r>
            <a:r>
              <a:rPr sz="2400" dirty="0">
                <a:latin typeface="Candara"/>
                <a:cs typeface="Candara"/>
              </a:rPr>
              <a:t>y </a:t>
            </a:r>
            <a:r>
              <a:rPr sz="2400" spc="-5" dirty="0">
                <a:latin typeface="Candara"/>
                <a:cs typeface="Candara"/>
              </a:rPr>
              <a:t>el </a:t>
            </a:r>
            <a:r>
              <a:rPr sz="2400" dirty="0">
                <a:latin typeface="Candara"/>
                <a:cs typeface="Candara"/>
              </a:rPr>
              <a:t>segundo </a:t>
            </a:r>
            <a:r>
              <a:rPr sz="2400" spc="-5" dirty="0">
                <a:latin typeface="Candara"/>
                <a:cs typeface="Candara"/>
              </a:rPr>
              <a:t>equipo  </a:t>
            </a:r>
            <a:r>
              <a:rPr sz="2400" dirty="0">
                <a:latin typeface="Candara"/>
                <a:cs typeface="Candara"/>
              </a:rPr>
              <a:t>lo puede </a:t>
            </a:r>
            <a:r>
              <a:rPr sz="2400" spc="-5" dirty="0">
                <a:latin typeface="Candara"/>
                <a:cs typeface="Candara"/>
              </a:rPr>
              <a:t>finalizar en </a:t>
            </a:r>
            <a:r>
              <a:rPr sz="2400" dirty="0">
                <a:latin typeface="Candara"/>
                <a:cs typeface="Candara"/>
              </a:rPr>
              <a:t>20 </a:t>
            </a:r>
            <a:r>
              <a:rPr sz="2400" spc="-5" dirty="0">
                <a:latin typeface="Candara"/>
                <a:cs typeface="Candara"/>
              </a:rPr>
              <a:t>días. </a:t>
            </a:r>
            <a:r>
              <a:rPr sz="2400" dirty="0">
                <a:latin typeface="Candara"/>
                <a:cs typeface="Candara"/>
              </a:rPr>
              <a:t>Si ambos </a:t>
            </a:r>
            <a:r>
              <a:rPr sz="2400" spc="-5" dirty="0">
                <a:latin typeface="Candara"/>
                <a:cs typeface="Candara"/>
              </a:rPr>
              <a:t>equipos trabajaran</a:t>
            </a:r>
            <a:r>
              <a:rPr sz="2400" spc="13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juntos,</a:t>
            </a:r>
            <a:endParaRPr sz="2400" dirty="0">
              <a:latin typeface="Candara"/>
              <a:cs typeface="Candara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latin typeface="Candara"/>
                <a:cs typeface="Candara"/>
              </a:rPr>
              <a:t>¿en </a:t>
            </a:r>
            <a:r>
              <a:rPr sz="2400" dirty="0">
                <a:latin typeface="Candara"/>
                <a:cs typeface="Candara"/>
              </a:rPr>
              <a:t>cuántos </a:t>
            </a:r>
            <a:r>
              <a:rPr sz="2400" spc="-5" dirty="0">
                <a:latin typeface="Candara"/>
                <a:cs typeface="Candara"/>
              </a:rPr>
              <a:t>días </a:t>
            </a:r>
            <a:r>
              <a:rPr sz="2400" dirty="0">
                <a:latin typeface="Candara"/>
                <a:cs typeface="Candara"/>
              </a:rPr>
              <a:t>se finalizaría </a:t>
            </a:r>
            <a:r>
              <a:rPr sz="2400" spc="-5" dirty="0">
                <a:latin typeface="Candara"/>
                <a:cs typeface="Candara"/>
              </a:rPr>
              <a:t>el</a:t>
            </a:r>
            <a:r>
              <a:rPr sz="2400" spc="-30" dirty="0">
                <a:latin typeface="Candara"/>
                <a:cs typeface="Candara"/>
              </a:rPr>
              <a:t> </a:t>
            </a:r>
            <a:r>
              <a:rPr sz="2400" spc="-5" dirty="0" err="1" smtClean="0">
                <a:latin typeface="Candara"/>
                <a:cs typeface="Candara"/>
              </a:rPr>
              <a:t>trabajo</a:t>
            </a:r>
            <a:r>
              <a:rPr sz="2400" spc="-5" dirty="0" smtClean="0">
                <a:latin typeface="Candara"/>
                <a:cs typeface="Candara"/>
              </a:rPr>
              <a:t>?</a:t>
            </a:r>
            <a:endParaRPr lang="es-PE" sz="2400" spc="-5" dirty="0">
              <a:latin typeface="Candara"/>
              <a:cs typeface="Candara"/>
            </a:endParaRPr>
          </a:p>
          <a:p>
            <a:pPr marL="469900">
              <a:lnSpc>
                <a:spcPct val="100000"/>
              </a:lnSpc>
            </a:pPr>
            <a:endParaRPr sz="2400" dirty="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2795" y="260604"/>
            <a:ext cx="1808226" cy="692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ángulo 4"/>
          <p:cNvSpPr/>
          <p:nvPr/>
        </p:nvSpPr>
        <p:spPr>
          <a:xfrm>
            <a:off x="473765" y="3546221"/>
            <a:ext cx="8778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69900" algn="l"/>
              </a:tabLst>
            </a:pPr>
            <a:r>
              <a:rPr lang="es-PE" sz="2800" dirty="0" smtClean="0">
                <a:latin typeface="Candara"/>
                <a:cs typeface="Candara"/>
              </a:rPr>
              <a:t>5</a:t>
            </a:r>
            <a:r>
              <a:rPr lang="es-PE" sz="2400" dirty="0" smtClean="0">
                <a:latin typeface="Candara"/>
                <a:cs typeface="Candara"/>
              </a:rPr>
              <a:t>.   Simplificar:</a:t>
            </a:r>
            <a:endParaRPr lang="es-PE" sz="2400" dirty="0">
              <a:latin typeface="Candara"/>
              <a:cs typeface="Candar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1674367" y="4125724"/>
                <a:ext cx="3431033" cy="640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P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P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s-P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s-P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s-P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s-PE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sup>
                              </m:sSup>
                              <m:r>
                                <a:rPr lang="es-PE" i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sSup>
                                <m:sSupPr>
                                  <m:ctrlPr>
                                    <a:rPr lang="es-P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PE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ad>
                                    <m:radPr>
                                      <m:ctrlPr>
                                        <a:rPr lang="es-P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a:rPr lang="es-PE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PE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g>
                                    <m:e>
                                      <m:r>
                                        <a:rPr lang="es-PE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PE" i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s-P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PE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367" y="4125724"/>
                <a:ext cx="3431033" cy="6407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1917" y="1648967"/>
            <a:ext cx="5163311" cy="735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1746" y="2663189"/>
            <a:ext cx="3340607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7264" y="3429000"/>
            <a:ext cx="1915667" cy="2506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795" y="260604"/>
            <a:ext cx="1808226" cy="6926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1260095"/>
            <a:ext cx="3890009" cy="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2424938"/>
            <a:ext cx="9144000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s-PE" sz="3600" dirty="0"/>
              <a:t>El diámetro de la luna es de 3500 Km., aproximadamente, ¿cuánto tiempo tardaría en dar una vuelta completa un satélite cuya órbita se encuentra a 200 Km. de la superficie lunar, si su velocidad media es de 800.000 m./h?</a:t>
            </a:r>
          </a:p>
        </p:txBody>
      </p:sp>
      <p:sp>
        <p:nvSpPr>
          <p:cNvPr id="4" name="object 4"/>
          <p:cNvSpPr/>
          <p:nvPr/>
        </p:nvSpPr>
        <p:spPr>
          <a:xfrm>
            <a:off x="272795" y="260604"/>
            <a:ext cx="1808226" cy="692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9690">
              <a:lnSpc>
                <a:spcPct val="100000"/>
              </a:lnSpc>
            </a:pPr>
            <a:r>
              <a:rPr dirty="0"/>
              <a:t>¡Muchas</a:t>
            </a:r>
            <a:r>
              <a:rPr spc="-70" dirty="0"/>
              <a:t> </a:t>
            </a:r>
            <a:r>
              <a:rPr spc="-5" dirty="0"/>
              <a:t>gracias!</a:t>
            </a:r>
          </a:p>
        </p:txBody>
      </p:sp>
      <p:sp>
        <p:nvSpPr>
          <p:cNvPr id="3" name="object 3"/>
          <p:cNvSpPr/>
          <p:nvPr/>
        </p:nvSpPr>
        <p:spPr>
          <a:xfrm>
            <a:off x="5788152" y="4419599"/>
            <a:ext cx="3714750" cy="243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4040" y="4851400"/>
            <a:ext cx="4166235" cy="140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79805">
              <a:lnSpc>
                <a:spcPct val="100000"/>
              </a:lnSpc>
            </a:pPr>
            <a:r>
              <a:rPr sz="1800" dirty="0">
                <a:latin typeface="Candara"/>
                <a:cs typeface="Candara"/>
              </a:rPr>
              <a:t>Plataforma Educativa  </a:t>
            </a:r>
            <a:r>
              <a:rPr sz="1800" u="sng" spc="-5" dirty="0">
                <a:solidFill>
                  <a:srgbClr val="0000FF"/>
                </a:solidFill>
                <a:latin typeface="Candara"/>
                <a:cs typeface="Candara"/>
                <a:hlinkClick r:id="rId3"/>
              </a:rPr>
              <a:t>https://campusvirtualutp.edu.pe/</a:t>
            </a:r>
            <a:endParaRPr sz="18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ndara"/>
                <a:cs typeface="Candara"/>
              </a:rPr>
              <a:t>Portal </a:t>
            </a:r>
            <a:r>
              <a:rPr sz="1800" spc="-5" dirty="0">
                <a:latin typeface="Candara"/>
                <a:cs typeface="Candara"/>
              </a:rPr>
              <a:t>de Alumnos  </a:t>
            </a:r>
            <a:r>
              <a:rPr sz="1800" u="sng" spc="-5" dirty="0">
                <a:solidFill>
                  <a:srgbClr val="0000FF"/>
                </a:solidFill>
                <a:latin typeface="Candara"/>
                <a:cs typeface="Candara"/>
                <a:hlinkClick r:id="rId4"/>
              </a:rPr>
              <a:t>http://webprojects.utp.edu.pe/VirtualClass/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3327" y="2544927"/>
            <a:ext cx="8154034" cy="152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0919" marR="402590" indent="-998855">
              <a:lnSpc>
                <a:spcPct val="101899"/>
              </a:lnSpc>
            </a:pPr>
            <a:r>
              <a:rPr sz="4000" i="1" spc="-5" dirty="0">
                <a:solidFill>
                  <a:srgbClr val="1F3551"/>
                </a:solidFill>
                <a:latin typeface="Lucida Calligraphy"/>
                <a:cs typeface="Lucida Calligraphy"/>
              </a:rPr>
              <a:t>“</a:t>
            </a:r>
            <a:r>
              <a:rPr sz="3200" i="1" spc="-5" dirty="0">
                <a:solidFill>
                  <a:srgbClr val="1F3551"/>
                </a:solidFill>
                <a:latin typeface="Lucida Calligraphy"/>
                <a:cs typeface="Lucida Calligraphy"/>
              </a:rPr>
              <a:t>Dios </a:t>
            </a:r>
            <a:r>
              <a:rPr sz="3200" i="1" dirty="0">
                <a:solidFill>
                  <a:srgbClr val="1F3551"/>
                </a:solidFill>
                <a:latin typeface="Lucida Calligraphy"/>
                <a:cs typeface="Lucida Calligraphy"/>
              </a:rPr>
              <a:t>inventó </a:t>
            </a:r>
            <a:r>
              <a:rPr sz="3200" i="1" spc="-5" dirty="0">
                <a:solidFill>
                  <a:srgbClr val="1F3551"/>
                </a:solidFill>
                <a:latin typeface="Lucida Calligraphy"/>
                <a:cs typeface="Lucida Calligraphy"/>
              </a:rPr>
              <a:t>el número natural, </a:t>
            </a:r>
            <a:r>
              <a:rPr sz="3200" i="1" spc="-10" dirty="0">
                <a:solidFill>
                  <a:srgbClr val="1F3551"/>
                </a:solidFill>
                <a:latin typeface="Lucida Calligraphy"/>
                <a:cs typeface="Lucida Calligraphy"/>
              </a:rPr>
              <a:t>lo  </a:t>
            </a:r>
            <a:r>
              <a:rPr sz="3200" i="1" spc="-5" dirty="0">
                <a:solidFill>
                  <a:srgbClr val="1F3551"/>
                </a:solidFill>
                <a:latin typeface="Lucida Calligraphy"/>
                <a:cs typeface="Lucida Calligraphy"/>
              </a:rPr>
              <a:t>demás es obra del</a:t>
            </a:r>
            <a:r>
              <a:rPr sz="3200" i="1" spc="10" dirty="0">
                <a:solidFill>
                  <a:srgbClr val="1F3551"/>
                </a:solidFill>
                <a:latin typeface="Lucida Calligraphy"/>
                <a:cs typeface="Lucida Calligraphy"/>
              </a:rPr>
              <a:t> </a:t>
            </a:r>
            <a:r>
              <a:rPr sz="3200" i="1" spc="-5" dirty="0">
                <a:solidFill>
                  <a:srgbClr val="1F3551"/>
                </a:solidFill>
                <a:latin typeface="Lucida Calligraphy"/>
                <a:cs typeface="Lucida Calligraphy"/>
              </a:rPr>
              <a:t>hombre”</a:t>
            </a:r>
            <a:endParaRPr sz="3200">
              <a:latin typeface="Lucida Calligraphy"/>
              <a:cs typeface="Lucida Calligraphy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2400" i="1" spc="-5" dirty="0">
                <a:solidFill>
                  <a:srgbClr val="1F3551"/>
                </a:solidFill>
                <a:latin typeface="Lucida Calligraphy"/>
                <a:cs typeface="Lucida Calligraphy"/>
              </a:rPr>
              <a:t>Kronecker</a:t>
            </a:r>
            <a:endParaRPr sz="2400">
              <a:latin typeface="Lucida Calligraphy"/>
              <a:cs typeface="Lucida Calligraph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228600"/>
            <a:ext cx="9420606" cy="6035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9295" y="5499353"/>
            <a:ext cx="3120390" cy="715010"/>
          </a:xfrm>
          <a:custGeom>
            <a:avLst/>
            <a:gdLst/>
            <a:ahLst/>
            <a:cxnLst/>
            <a:rect l="l" t="t" r="r" b="b"/>
            <a:pathLst>
              <a:path w="3120390" h="715010">
                <a:moveTo>
                  <a:pt x="3120389" y="0"/>
                </a:moveTo>
                <a:lnTo>
                  <a:pt x="3113531" y="0"/>
                </a:lnTo>
                <a:lnTo>
                  <a:pt x="2981959" y="20066"/>
                </a:lnTo>
                <a:lnTo>
                  <a:pt x="2848229" y="42418"/>
                </a:lnTo>
                <a:lnTo>
                  <a:pt x="2571496" y="91579"/>
                </a:lnTo>
                <a:lnTo>
                  <a:pt x="2280920" y="149656"/>
                </a:lnTo>
                <a:lnTo>
                  <a:pt x="1976501" y="216662"/>
                </a:lnTo>
                <a:lnTo>
                  <a:pt x="1697354" y="281432"/>
                </a:lnTo>
                <a:lnTo>
                  <a:pt x="913256" y="444487"/>
                </a:lnTo>
                <a:lnTo>
                  <a:pt x="673480" y="489165"/>
                </a:lnTo>
                <a:lnTo>
                  <a:pt x="216788" y="567334"/>
                </a:lnTo>
                <a:lnTo>
                  <a:pt x="0" y="600837"/>
                </a:lnTo>
                <a:lnTo>
                  <a:pt x="292861" y="638810"/>
                </a:lnTo>
                <a:lnTo>
                  <a:pt x="431292" y="654443"/>
                </a:lnTo>
                <a:lnTo>
                  <a:pt x="698753" y="681253"/>
                </a:lnTo>
                <a:lnTo>
                  <a:pt x="947927" y="699122"/>
                </a:lnTo>
                <a:lnTo>
                  <a:pt x="1067815" y="705815"/>
                </a:lnTo>
                <a:lnTo>
                  <a:pt x="1185418" y="710285"/>
                </a:lnTo>
                <a:lnTo>
                  <a:pt x="1406778" y="714756"/>
                </a:lnTo>
                <a:lnTo>
                  <a:pt x="1512951" y="714756"/>
                </a:lnTo>
                <a:lnTo>
                  <a:pt x="1718182" y="710285"/>
                </a:lnTo>
                <a:lnTo>
                  <a:pt x="1815083" y="705815"/>
                </a:lnTo>
                <a:lnTo>
                  <a:pt x="1999487" y="692416"/>
                </a:lnTo>
                <a:lnTo>
                  <a:pt x="2089530" y="683488"/>
                </a:lnTo>
                <a:lnTo>
                  <a:pt x="2260092" y="661149"/>
                </a:lnTo>
                <a:lnTo>
                  <a:pt x="2421635" y="634339"/>
                </a:lnTo>
                <a:lnTo>
                  <a:pt x="2573781" y="603072"/>
                </a:lnTo>
                <a:lnTo>
                  <a:pt x="2719070" y="567334"/>
                </a:lnTo>
                <a:lnTo>
                  <a:pt x="2857500" y="527126"/>
                </a:lnTo>
                <a:lnTo>
                  <a:pt x="2988945" y="482460"/>
                </a:lnTo>
                <a:lnTo>
                  <a:pt x="3115818" y="435559"/>
                </a:lnTo>
                <a:lnTo>
                  <a:pt x="3120389" y="433324"/>
                </a:lnTo>
                <a:lnTo>
                  <a:pt x="3120389" y="0"/>
                </a:lnTo>
                <a:close/>
              </a:path>
            </a:pathLst>
          </a:custGeom>
          <a:solidFill>
            <a:srgbClr val="E7ECF5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40735" y="5370576"/>
            <a:ext cx="6014720" cy="851535"/>
          </a:xfrm>
          <a:custGeom>
            <a:avLst/>
            <a:gdLst/>
            <a:ahLst/>
            <a:cxnLst/>
            <a:rect l="l" t="t" r="r" b="b"/>
            <a:pathLst>
              <a:path w="6014720" h="851535">
                <a:moveTo>
                  <a:pt x="924813" y="0"/>
                </a:moveTo>
                <a:lnTo>
                  <a:pt x="742568" y="0"/>
                </a:lnTo>
                <a:lnTo>
                  <a:pt x="571880" y="4445"/>
                </a:lnTo>
                <a:lnTo>
                  <a:pt x="412750" y="11176"/>
                </a:lnTo>
                <a:lnTo>
                  <a:pt x="265175" y="22352"/>
                </a:lnTo>
                <a:lnTo>
                  <a:pt x="126872" y="35687"/>
                </a:lnTo>
                <a:lnTo>
                  <a:pt x="0" y="53593"/>
                </a:lnTo>
                <a:lnTo>
                  <a:pt x="362076" y="96012"/>
                </a:lnTo>
                <a:lnTo>
                  <a:pt x="751839" y="156337"/>
                </a:lnTo>
                <a:lnTo>
                  <a:pt x="1169162" y="234569"/>
                </a:lnTo>
                <a:lnTo>
                  <a:pt x="1390650" y="279247"/>
                </a:lnTo>
                <a:lnTo>
                  <a:pt x="2024761" y="422224"/>
                </a:lnTo>
                <a:lnTo>
                  <a:pt x="2776601" y="576376"/>
                </a:lnTo>
                <a:lnTo>
                  <a:pt x="3122549" y="638924"/>
                </a:lnTo>
                <a:lnTo>
                  <a:pt x="3288538" y="667969"/>
                </a:lnTo>
                <a:lnTo>
                  <a:pt x="3759072" y="739457"/>
                </a:lnTo>
                <a:lnTo>
                  <a:pt x="4049648" y="775195"/>
                </a:lnTo>
                <a:lnTo>
                  <a:pt x="4324095" y="806475"/>
                </a:lnTo>
                <a:lnTo>
                  <a:pt x="4455541" y="817638"/>
                </a:lnTo>
                <a:lnTo>
                  <a:pt x="4704588" y="835520"/>
                </a:lnTo>
                <a:lnTo>
                  <a:pt x="4824475" y="842213"/>
                </a:lnTo>
                <a:lnTo>
                  <a:pt x="5055108" y="851154"/>
                </a:lnTo>
                <a:lnTo>
                  <a:pt x="5269611" y="851154"/>
                </a:lnTo>
                <a:lnTo>
                  <a:pt x="5472557" y="846683"/>
                </a:lnTo>
                <a:lnTo>
                  <a:pt x="5569331" y="842213"/>
                </a:lnTo>
                <a:lnTo>
                  <a:pt x="5663945" y="835520"/>
                </a:lnTo>
                <a:lnTo>
                  <a:pt x="5931408" y="808710"/>
                </a:lnTo>
                <a:lnTo>
                  <a:pt x="6014466" y="797534"/>
                </a:lnTo>
                <a:lnTo>
                  <a:pt x="5747004" y="766267"/>
                </a:lnTo>
                <a:lnTo>
                  <a:pt x="5463286" y="728281"/>
                </a:lnTo>
                <a:lnTo>
                  <a:pt x="4847590" y="629983"/>
                </a:lnTo>
                <a:lnTo>
                  <a:pt x="4160266" y="498182"/>
                </a:lnTo>
                <a:lnTo>
                  <a:pt x="3092577" y="263613"/>
                </a:lnTo>
                <a:lnTo>
                  <a:pt x="2802001" y="205486"/>
                </a:lnTo>
                <a:lnTo>
                  <a:pt x="2525267" y="156337"/>
                </a:lnTo>
                <a:lnTo>
                  <a:pt x="2391537" y="133985"/>
                </a:lnTo>
                <a:lnTo>
                  <a:pt x="2260091" y="113918"/>
                </a:lnTo>
                <a:lnTo>
                  <a:pt x="2133218" y="96012"/>
                </a:lnTo>
                <a:lnTo>
                  <a:pt x="1766569" y="51435"/>
                </a:lnTo>
                <a:lnTo>
                  <a:pt x="1538224" y="31242"/>
                </a:lnTo>
                <a:lnTo>
                  <a:pt x="1323721" y="15621"/>
                </a:lnTo>
                <a:lnTo>
                  <a:pt x="1118489" y="4445"/>
                </a:lnTo>
                <a:lnTo>
                  <a:pt x="924813" y="0"/>
                </a:lnTo>
                <a:close/>
              </a:path>
            </a:pathLst>
          </a:custGeom>
          <a:solidFill>
            <a:srgbClr val="E7ECF5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8192" y="5383148"/>
            <a:ext cx="5931535" cy="775970"/>
          </a:xfrm>
          <a:custGeom>
            <a:avLst/>
            <a:gdLst/>
            <a:ahLst/>
            <a:cxnLst/>
            <a:rect l="l" t="t" r="r" b="b"/>
            <a:pathLst>
              <a:path w="5931534" h="775970">
                <a:moveTo>
                  <a:pt x="0" y="78231"/>
                </a:moveTo>
                <a:lnTo>
                  <a:pt x="20700" y="73787"/>
                </a:lnTo>
                <a:lnTo>
                  <a:pt x="83057" y="62610"/>
                </a:lnTo>
                <a:lnTo>
                  <a:pt x="189103" y="46989"/>
                </a:lnTo>
                <a:lnTo>
                  <a:pt x="258318" y="37972"/>
                </a:lnTo>
                <a:lnTo>
                  <a:pt x="338962" y="29082"/>
                </a:lnTo>
                <a:lnTo>
                  <a:pt x="429006" y="22351"/>
                </a:lnTo>
                <a:lnTo>
                  <a:pt x="532765" y="15620"/>
                </a:lnTo>
                <a:lnTo>
                  <a:pt x="645668" y="8889"/>
                </a:lnTo>
                <a:lnTo>
                  <a:pt x="772541" y="4444"/>
                </a:lnTo>
                <a:lnTo>
                  <a:pt x="910970" y="2285"/>
                </a:lnTo>
                <a:lnTo>
                  <a:pt x="1060831" y="0"/>
                </a:lnTo>
                <a:lnTo>
                  <a:pt x="1222247" y="2285"/>
                </a:lnTo>
                <a:lnTo>
                  <a:pt x="1395221" y="6731"/>
                </a:lnTo>
                <a:lnTo>
                  <a:pt x="1582039" y="15620"/>
                </a:lnTo>
                <a:lnTo>
                  <a:pt x="1780285" y="26796"/>
                </a:lnTo>
                <a:lnTo>
                  <a:pt x="1990217" y="44703"/>
                </a:lnTo>
                <a:lnTo>
                  <a:pt x="2213864" y="64769"/>
                </a:lnTo>
                <a:lnTo>
                  <a:pt x="2451481" y="89407"/>
                </a:lnTo>
                <a:lnTo>
                  <a:pt x="2700528" y="118490"/>
                </a:lnTo>
                <a:lnTo>
                  <a:pt x="2963418" y="154304"/>
                </a:lnTo>
                <a:lnTo>
                  <a:pt x="3237865" y="194437"/>
                </a:lnTo>
                <a:lnTo>
                  <a:pt x="3526154" y="241426"/>
                </a:lnTo>
                <a:lnTo>
                  <a:pt x="3828160" y="297319"/>
                </a:lnTo>
                <a:lnTo>
                  <a:pt x="4144136" y="357682"/>
                </a:lnTo>
                <a:lnTo>
                  <a:pt x="4473956" y="424738"/>
                </a:lnTo>
                <a:lnTo>
                  <a:pt x="4817490" y="500748"/>
                </a:lnTo>
                <a:lnTo>
                  <a:pt x="5174996" y="583463"/>
                </a:lnTo>
                <a:lnTo>
                  <a:pt x="5546343" y="675119"/>
                </a:lnTo>
                <a:lnTo>
                  <a:pt x="5931408" y="77571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4951" y="5370195"/>
            <a:ext cx="3588385" cy="652780"/>
          </a:xfrm>
          <a:custGeom>
            <a:avLst/>
            <a:gdLst/>
            <a:ahLst/>
            <a:cxnLst/>
            <a:rect l="l" t="t" r="r" b="b"/>
            <a:pathLst>
              <a:path w="3588384" h="652779">
                <a:moveTo>
                  <a:pt x="0" y="652271"/>
                </a:moveTo>
                <a:lnTo>
                  <a:pt x="103759" y="625462"/>
                </a:lnTo>
                <a:lnTo>
                  <a:pt x="387476" y="556221"/>
                </a:lnTo>
                <a:lnTo>
                  <a:pt x="583438" y="509308"/>
                </a:lnTo>
                <a:lnTo>
                  <a:pt x="809371" y="457923"/>
                </a:lnTo>
                <a:lnTo>
                  <a:pt x="1060830" y="402081"/>
                </a:lnTo>
                <a:lnTo>
                  <a:pt x="1330578" y="341769"/>
                </a:lnTo>
                <a:lnTo>
                  <a:pt x="1616582" y="283692"/>
                </a:lnTo>
                <a:lnTo>
                  <a:pt x="1909445" y="225615"/>
                </a:lnTo>
                <a:lnTo>
                  <a:pt x="2209165" y="171957"/>
                </a:lnTo>
                <a:lnTo>
                  <a:pt x="2506726" y="120649"/>
                </a:lnTo>
                <a:lnTo>
                  <a:pt x="2654300" y="98297"/>
                </a:lnTo>
                <a:lnTo>
                  <a:pt x="2797302" y="75945"/>
                </a:lnTo>
                <a:lnTo>
                  <a:pt x="2940304" y="58038"/>
                </a:lnTo>
                <a:lnTo>
                  <a:pt x="3078606" y="40258"/>
                </a:lnTo>
                <a:lnTo>
                  <a:pt x="3214624" y="26796"/>
                </a:lnTo>
                <a:lnTo>
                  <a:pt x="3343782" y="15620"/>
                </a:lnTo>
                <a:lnTo>
                  <a:pt x="3468370" y="6730"/>
                </a:lnTo>
                <a:lnTo>
                  <a:pt x="358825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361" y="5353811"/>
            <a:ext cx="9450705" cy="1332230"/>
          </a:xfrm>
          <a:custGeom>
            <a:avLst/>
            <a:gdLst/>
            <a:ahLst/>
            <a:cxnLst/>
            <a:rect l="l" t="t" r="r" b="b"/>
            <a:pathLst>
              <a:path w="9450705" h="1332229">
                <a:moveTo>
                  <a:pt x="1685798" y="0"/>
                </a:moveTo>
                <a:lnTo>
                  <a:pt x="1519682" y="0"/>
                </a:lnTo>
                <a:lnTo>
                  <a:pt x="1362837" y="4444"/>
                </a:lnTo>
                <a:lnTo>
                  <a:pt x="1215263" y="11175"/>
                </a:lnTo>
                <a:lnTo>
                  <a:pt x="947801" y="33528"/>
                </a:lnTo>
                <a:lnTo>
                  <a:pt x="825576" y="49149"/>
                </a:lnTo>
                <a:lnTo>
                  <a:pt x="714882" y="64769"/>
                </a:lnTo>
                <a:lnTo>
                  <a:pt x="611111" y="82676"/>
                </a:lnTo>
                <a:lnTo>
                  <a:pt x="518871" y="102743"/>
                </a:lnTo>
                <a:lnTo>
                  <a:pt x="431241" y="120650"/>
                </a:lnTo>
                <a:lnTo>
                  <a:pt x="355142" y="140843"/>
                </a:lnTo>
                <a:lnTo>
                  <a:pt x="223685" y="178815"/>
                </a:lnTo>
                <a:lnTo>
                  <a:pt x="170649" y="196722"/>
                </a:lnTo>
                <a:lnTo>
                  <a:pt x="55346" y="241363"/>
                </a:lnTo>
                <a:lnTo>
                  <a:pt x="0" y="268185"/>
                </a:lnTo>
                <a:lnTo>
                  <a:pt x="0" y="1331976"/>
                </a:lnTo>
                <a:lnTo>
                  <a:pt x="9445752" y="1331976"/>
                </a:lnTo>
                <a:lnTo>
                  <a:pt x="9450324" y="1325270"/>
                </a:lnTo>
                <a:lnTo>
                  <a:pt x="9450324" y="851484"/>
                </a:lnTo>
                <a:lnTo>
                  <a:pt x="7780782" y="851484"/>
                </a:lnTo>
                <a:lnTo>
                  <a:pt x="7630795" y="849249"/>
                </a:lnTo>
                <a:lnTo>
                  <a:pt x="7473950" y="844778"/>
                </a:lnTo>
                <a:lnTo>
                  <a:pt x="7312533" y="838072"/>
                </a:lnTo>
                <a:lnTo>
                  <a:pt x="7144258" y="826897"/>
                </a:lnTo>
                <a:lnTo>
                  <a:pt x="6782181" y="793369"/>
                </a:lnTo>
                <a:lnTo>
                  <a:pt x="6392418" y="746442"/>
                </a:lnTo>
                <a:lnTo>
                  <a:pt x="6184900" y="717384"/>
                </a:lnTo>
                <a:lnTo>
                  <a:pt x="5968111" y="683869"/>
                </a:lnTo>
                <a:lnTo>
                  <a:pt x="5744464" y="645871"/>
                </a:lnTo>
                <a:lnTo>
                  <a:pt x="5267071" y="558711"/>
                </a:lnTo>
                <a:lnTo>
                  <a:pt x="4480687" y="395566"/>
                </a:lnTo>
                <a:lnTo>
                  <a:pt x="3915664" y="268185"/>
                </a:lnTo>
                <a:lnTo>
                  <a:pt x="3383026" y="165353"/>
                </a:lnTo>
                <a:lnTo>
                  <a:pt x="3133979" y="125094"/>
                </a:lnTo>
                <a:lnTo>
                  <a:pt x="2896489" y="91566"/>
                </a:lnTo>
                <a:lnTo>
                  <a:pt x="2668143" y="62610"/>
                </a:lnTo>
                <a:lnTo>
                  <a:pt x="2451354" y="40259"/>
                </a:lnTo>
                <a:lnTo>
                  <a:pt x="2246122" y="22351"/>
                </a:lnTo>
                <a:lnTo>
                  <a:pt x="1863344" y="2285"/>
                </a:lnTo>
                <a:lnTo>
                  <a:pt x="1685798" y="0"/>
                </a:lnTo>
                <a:close/>
              </a:path>
              <a:path w="9450705" h="1332229">
                <a:moveTo>
                  <a:pt x="9450324" y="569887"/>
                </a:moveTo>
                <a:lnTo>
                  <a:pt x="9358122" y="605650"/>
                </a:lnTo>
                <a:lnTo>
                  <a:pt x="9270492" y="636930"/>
                </a:lnTo>
                <a:lnTo>
                  <a:pt x="9178163" y="665988"/>
                </a:lnTo>
                <a:lnTo>
                  <a:pt x="8986774" y="719620"/>
                </a:lnTo>
                <a:lnTo>
                  <a:pt x="8885301" y="744207"/>
                </a:lnTo>
                <a:lnTo>
                  <a:pt x="8673211" y="784440"/>
                </a:lnTo>
                <a:lnTo>
                  <a:pt x="8560181" y="802309"/>
                </a:lnTo>
                <a:lnTo>
                  <a:pt x="8320405" y="829132"/>
                </a:lnTo>
                <a:lnTo>
                  <a:pt x="8062087" y="847013"/>
                </a:lnTo>
                <a:lnTo>
                  <a:pt x="7923657" y="851484"/>
                </a:lnTo>
                <a:lnTo>
                  <a:pt x="9450324" y="851484"/>
                </a:lnTo>
                <a:lnTo>
                  <a:pt x="9450324" y="569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01977" y="2467864"/>
            <a:ext cx="6703059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30" dirty="0"/>
              <a:t>MATEMÁTICA </a:t>
            </a:r>
            <a:r>
              <a:rPr sz="5400" dirty="0"/>
              <a:t>BÁSICA</a:t>
            </a:r>
            <a:r>
              <a:rPr sz="5400" spc="-65" dirty="0"/>
              <a:t> </a:t>
            </a:r>
            <a:r>
              <a:rPr sz="5400" dirty="0"/>
              <a:t>I</a:t>
            </a:r>
            <a:endParaRPr sz="5400"/>
          </a:p>
        </p:txBody>
      </p:sp>
      <p:sp>
        <p:nvSpPr>
          <p:cNvPr id="9" name="object 9"/>
          <p:cNvSpPr txBox="1"/>
          <p:nvPr/>
        </p:nvSpPr>
        <p:spPr>
          <a:xfrm>
            <a:off x="2005838" y="3484626"/>
            <a:ext cx="5897245" cy="146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65"/>
              </a:lnSpc>
            </a:pPr>
            <a:r>
              <a:rPr sz="3300" b="1" spc="-5" dirty="0">
                <a:solidFill>
                  <a:srgbClr val="DBE4F0"/>
                </a:solidFill>
                <a:latin typeface="Candara"/>
                <a:cs typeface="Candara"/>
              </a:rPr>
              <a:t>Conjuntos </a:t>
            </a:r>
            <a:r>
              <a:rPr sz="3300" b="1" dirty="0">
                <a:solidFill>
                  <a:srgbClr val="DBE4F0"/>
                </a:solidFill>
                <a:latin typeface="Candara"/>
                <a:cs typeface="Candara"/>
              </a:rPr>
              <a:t>Numéricos y</a:t>
            </a:r>
            <a:r>
              <a:rPr sz="3300" b="1" spc="-95" dirty="0">
                <a:solidFill>
                  <a:srgbClr val="DBE4F0"/>
                </a:solidFill>
                <a:latin typeface="Candara"/>
                <a:cs typeface="Candara"/>
              </a:rPr>
              <a:t> </a:t>
            </a:r>
            <a:r>
              <a:rPr sz="3300" b="1" dirty="0">
                <a:solidFill>
                  <a:srgbClr val="DBE4F0"/>
                </a:solidFill>
                <a:latin typeface="Candara"/>
                <a:cs typeface="Candara"/>
              </a:rPr>
              <a:t>Números</a:t>
            </a:r>
            <a:endParaRPr sz="3300">
              <a:latin typeface="Candara"/>
              <a:cs typeface="Candara"/>
            </a:endParaRPr>
          </a:p>
          <a:p>
            <a:pPr algn="ctr">
              <a:lnSpc>
                <a:spcPts val="3565"/>
              </a:lnSpc>
            </a:pPr>
            <a:r>
              <a:rPr sz="3300" b="1" dirty="0">
                <a:solidFill>
                  <a:srgbClr val="DBE4F0"/>
                </a:solidFill>
                <a:latin typeface="Candara"/>
                <a:cs typeface="Candara"/>
              </a:rPr>
              <a:t>Reales</a:t>
            </a:r>
            <a:endParaRPr sz="33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  <a:spcBef>
                <a:spcPts val="2220"/>
              </a:spcBef>
            </a:pPr>
            <a:r>
              <a:rPr sz="1800" spc="-5" dirty="0">
                <a:solidFill>
                  <a:srgbClr val="FFFFFF"/>
                </a:solidFill>
                <a:latin typeface="Candara"/>
                <a:cs typeface="Candara"/>
              </a:rPr>
              <a:t>Semana 01 </a:t>
            </a:r>
            <a:r>
              <a:rPr sz="1800" dirty="0">
                <a:solidFill>
                  <a:srgbClr val="FFFFFF"/>
                </a:solidFill>
                <a:latin typeface="Candara"/>
                <a:cs typeface="Candara"/>
              </a:rPr>
              <a:t>– </a:t>
            </a:r>
            <a:r>
              <a:rPr sz="1800" spc="-5" dirty="0">
                <a:solidFill>
                  <a:srgbClr val="FFFFFF"/>
                </a:solidFill>
                <a:latin typeface="Candara"/>
                <a:cs typeface="Candara"/>
              </a:rPr>
              <a:t>Sesión</a:t>
            </a:r>
            <a:r>
              <a:rPr sz="1800" spc="-8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ndara"/>
                <a:cs typeface="Candara"/>
              </a:rPr>
              <a:t>01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5854" y="5785865"/>
            <a:ext cx="2260092" cy="752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4537" y="304038"/>
            <a:ext cx="1982724" cy="1859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0568" y="223265"/>
            <a:ext cx="2666237" cy="2461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6489" y="854202"/>
            <a:ext cx="5148834" cy="526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1783" y="2699003"/>
            <a:ext cx="8167370" cy="2482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200" spc="-5" dirty="0">
                <a:latin typeface="Candara"/>
                <a:cs typeface="Candara"/>
              </a:rPr>
              <a:t>Al </a:t>
            </a:r>
            <a:r>
              <a:rPr sz="3200" dirty="0">
                <a:latin typeface="Candara"/>
                <a:cs typeface="Candara"/>
              </a:rPr>
              <a:t>finalizar la </a:t>
            </a:r>
            <a:r>
              <a:rPr sz="3200" spc="-5" dirty="0">
                <a:latin typeface="Candara"/>
                <a:cs typeface="Candara"/>
              </a:rPr>
              <a:t>sesión de </a:t>
            </a:r>
            <a:r>
              <a:rPr sz="3200" dirty="0">
                <a:latin typeface="Candara"/>
                <a:cs typeface="Candara"/>
              </a:rPr>
              <a:t>aprendizaje, </a:t>
            </a:r>
            <a:r>
              <a:rPr sz="3200" spc="-10" dirty="0">
                <a:latin typeface="Candara"/>
                <a:cs typeface="Candara"/>
              </a:rPr>
              <a:t>el  </a:t>
            </a:r>
            <a:r>
              <a:rPr sz="3200" spc="-5" dirty="0">
                <a:latin typeface="Candara"/>
                <a:cs typeface="Candara"/>
              </a:rPr>
              <a:t>estudiante resuelve problemas </a:t>
            </a:r>
            <a:r>
              <a:rPr sz="3200" dirty="0">
                <a:latin typeface="Candara"/>
                <a:cs typeface="Candara"/>
              </a:rPr>
              <a:t>aplicados </a:t>
            </a:r>
            <a:r>
              <a:rPr sz="3200" spc="-5" dirty="0">
                <a:latin typeface="Candara"/>
                <a:cs typeface="Candara"/>
              </a:rPr>
              <a:t>a </a:t>
            </a:r>
            <a:r>
              <a:rPr sz="3200" dirty="0">
                <a:latin typeface="Candara"/>
                <a:cs typeface="Candara"/>
              </a:rPr>
              <a:t>la  </a:t>
            </a:r>
            <a:r>
              <a:rPr sz="3200" spc="-5" dirty="0">
                <a:latin typeface="Candara"/>
                <a:cs typeface="Candara"/>
              </a:rPr>
              <a:t>ingeniería </a:t>
            </a:r>
            <a:r>
              <a:rPr sz="3200" spc="-10" dirty="0">
                <a:latin typeface="Candara"/>
                <a:cs typeface="Candara"/>
              </a:rPr>
              <a:t>donde </a:t>
            </a:r>
            <a:r>
              <a:rPr sz="3200" spc="-5" dirty="0">
                <a:latin typeface="Candara"/>
                <a:cs typeface="Candara"/>
              </a:rPr>
              <a:t>utiliza conceptos </a:t>
            </a:r>
            <a:r>
              <a:rPr sz="3200" dirty="0">
                <a:latin typeface="Candara"/>
                <a:cs typeface="Candara"/>
              </a:rPr>
              <a:t>de </a:t>
            </a:r>
            <a:r>
              <a:rPr sz="3200" spc="-5" dirty="0">
                <a:latin typeface="Candara"/>
                <a:cs typeface="Candara"/>
              </a:rPr>
              <a:t>números  reales, además identifica y </a:t>
            </a:r>
            <a:r>
              <a:rPr sz="3200" dirty="0">
                <a:latin typeface="Candara"/>
                <a:cs typeface="Candara"/>
              </a:rPr>
              <a:t>aplica </a:t>
            </a:r>
            <a:r>
              <a:rPr sz="3200" spc="-5" dirty="0">
                <a:latin typeface="Candara"/>
                <a:cs typeface="Candara"/>
              </a:rPr>
              <a:t>propiedades y  criterios lógicos de</a:t>
            </a:r>
            <a:r>
              <a:rPr sz="3200" spc="60" dirty="0">
                <a:latin typeface="Candara"/>
                <a:cs typeface="Candara"/>
              </a:rPr>
              <a:t> </a:t>
            </a:r>
            <a:r>
              <a:rPr sz="3200" spc="-5" dirty="0">
                <a:latin typeface="Candara"/>
                <a:cs typeface="Candara"/>
              </a:rPr>
              <a:t>solución.</a:t>
            </a:r>
            <a:endParaRPr sz="32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2795" y="260604"/>
            <a:ext cx="1808226" cy="692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006475">
              <a:lnSpc>
                <a:spcPct val="100000"/>
              </a:lnSpc>
            </a:pPr>
            <a:r>
              <a:rPr sz="3600" b="1" spc="-5" dirty="0">
                <a:latin typeface="Trebuchet MS"/>
                <a:cs typeface="Trebuchet MS"/>
              </a:rPr>
              <a:t>ESQUEMA </a:t>
            </a:r>
            <a:r>
              <a:rPr sz="3600" b="1" dirty="0">
                <a:latin typeface="Trebuchet MS"/>
                <a:cs typeface="Trebuchet MS"/>
              </a:rPr>
              <a:t>DE LA</a:t>
            </a:r>
            <a:r>
              <a:rPr sz="3600" b="1" spc="-46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UNIDAD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95893" y="4106417"/>
            <a:ext cx="32766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0328" y="2564129"/>
            <a:ext cx="3413760" cy="523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55791" y="4055364"/>
            <a:ext cx="32003" cy="531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9782" y="4076700"/>
            <a:ext cx="33527" cy="5097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5115" y="2564129"/>
            <a:ext cx="2385060" cy="527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3489" y="4100321"/>
            <a:ext cx="29718" cy="492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8061" y="2564129"/>
            <a:ext cx="3672078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46397" y="1369313"/>
            <a:ext cx="1947672" cy="12748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45279" y="1557527"/>
            <a:ext cx="1959864" cy="12877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33823" y="1856871"/>
            <a:ext cx="1382395" cy="64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86300"/>
              </a:lnSpc>
            </a:pPr>
            <a:r>
              <a:rPr sz="1600" b="1" dirty="0">
                <a:latin typeface="Times New Roman"/>
                <a:cs typeface="Times New Roman"/>
              </a:rPr>
              <a:t>NÚMEROS  REALES Y  ECUACIONES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5186" y="3087623"/>
            <a:ext cx="1846326" cy="10165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440" y="3250692"/>
            <a:ext cx="1981200" cy="11300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9919" y="3577844"/>
            <a:ext cx="106616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60"/>
              </a:lnSpc>
            </a:pPr>
            <a:r>
              <a:rPr sz="1600" b="1" dirty="0">
                <a:latin typeface="Times New Roman"/>
                <a:cs typeface="Times New Roman"/>
              </a:rPr>
              <a:t>NÚMEROS  REALES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5186" y="4588764"/>
            <a:ext cx="1846326" cy="9936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2440" y="4751832"/>
            <a:ext cx="1981200" cy="11071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9158" y="5067553"/>
            <a:ext cx="138239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60"/>
              </a:lnSpc>
            </a:pPr>
            <a:r>
              <a:rPr sz="1600" b="1" dirty="0">
                <a:latin typeface="Times New Roman"/>
                <a:cs typeface="Times New Roman"/>
              </a:rPr>
              <a:t>ECUACIONES  LINEALES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81477" y="3087623"/>
            <a:ext cx="1846326" cy="9928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15589" y="3250692"/>
            <a:ext cx="1988058" cy="110718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958338" y="3407938"/>
            <a:ext cx="1703070" cy="74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6300"/>
              </a:lnSpc>
              <a:tabLst>
                <a:tab pos="144335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ECUAC</a:t>
            </a:r>
            <a:r>
              <a:rPr sz="1400" b="1" dirty="0">
                <a:latin typeface="Times New Roman"/>
                <a:cs typeface="Times New Roman"/>
              </a:rPr>
              <a:t>I</a:t>
            </a:r>
            <a:r>
              <a:rPr sz="1400" b="1" spc="-5" dirty="0">
                <a:latin typeface="Times New Roman"/>
                <a:cs typeface="Times New Roman"/>
              </a:rPr>
              <a:t>ONES</a:t>
            </a:r>
            <a:r>
              <a:rPr sz="1400" b="1" dirty="0">
                <a:latin typeface="Times New Roman"/>
                <a:cs typeface="Times New Roman"/>
              </a:rPr>
              <a:t>	</a:t>
            </a:r>
            <a:r>
              <a:rPr sz="1400" b="1" spc="-10" dirty="0">
                <a:latin typeface="Times New Roman"/>
                <a:cs typeface="Times New Roman"/>
              </a:rPr>
              <a:t>DE  </a:t>
            </a:r>
            <a:r>
              <a:rPr sz="1400" b="1" spc="-5" dirty="0">
                <a:latin typeface="Times New Roman"/>
                <a:cs typeface="Times New Roman"/>
              </a:rPr>
              <a:t>SEGUNDO GRADO.  ECUACIONES.  POLINÓMICAS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50235" y="4582667"/>
            <a:ext cx="1917191" cy="10043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77489" y="4742688"/>
            <a:ext cx="2052065" cy="11475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34716" y="4848006"/>
            <a:ext cx="1382395" cy="856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6600"/>
              </a:lnSpc>
            </a:pPr>
            <a:r>
              <a:rPr sz="1600" b="1" dirty="0">
                <a:latin typeface="Times New Roman"/>
                <a:cs typeface="Times New Roman"/>
              </a:rPr>
              <a:t>ECUACIONES  CON  RADICALES.  </a:t>
            </a:r>
            <a:r>
              <a:rPr sz="1600" b="1" spc="-25" dirty="0">
                <a:latin typeface="Times New Roman"/>
                <a:cs typeface="Times New Roman"/>
              </a:rPr>
              <a:t>INTERVALOS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67300" y="3087623"/>
            <a:ext cx="1805940" cy="9715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15128" y="3250692"/>
            <a:ext cx="1970531" cy="108584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72608" y="3587241"/>
            <a:ext cx="160845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60"/>
              </a:lnSpc>
            </a:pPr>
            <a:r>
              <a:rPr sz="1600" b="1" dirty="0">
                <a:latin typeface="Times New Roman"/>
                <a:cs typeface="Times New Roman"/>
              </a:rPr>
              <a:t>INECUACIONES  LINEALES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007864" y="4583429"/>
            <a:ext cx="1930145" cy="10119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35117" y="4745735"/>
            <a:ext cx="2065019" cy="112699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292597" y="5063997"/>
            <a:ext cx="1608455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70"/>
              </a:lnSpc>
            </a:pPr>
            <a:r>
              <a:rPr sz="1600" b="1" dirty="0">
                <a:latin typeface="Times New Roman"/>
                <a:cs typeface="Times New Roman"/>
              </a:rPr>
              <a:t>INECUACIONES  CUADRÁTICAS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268718" y="3083814"/>
            <a:ext cx="2090927" cy="102641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96733" y="3246882"/>
            <a:ext cx="2225039" cy="114071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553959" y="3473703"/>
            <a:ext cx="1694814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60"/>
              </a:lnSpc>
            </a:pPr>
            <a:r>
              <a:rPr sz="1600" b="1" dirty="0">
                <a:latin typeface="Times New Roman"/>
                <a:cs typeface="Times New Roman"/>
              </a:rPr>
              <a:t>INECUACIONES  POLINÓMICAS</a:t>
            </a:r>
            <a:r>
              <a:rPr sz="1600" b="1" spc="-1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Y  RACIONALES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261097" y="4573523"/>
            <a:ext cx="2099309" cy="103936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89114" y="4735829"/>
            <a:ext cx="2233422" cy="11544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546847" y="5067808"/>
            <a:ext cx="160909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70"/>
              </a:lnSpc>
            </a:pPr>
            <a:r>
              <a:rPr sz="1600" b="1" dirty="0">
                <a:latin typeface="Times New Roman"/>
                <a:cs typeface="Times New Roman"/>
              </a:rPr>
              <a:t>INECUACIONES  IRRACIONALES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72795" y="260604"/>
            <a:ext cx="1808226" cy="69265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19" y="2704338"/>
            <a:ext cx="9098280" cy="223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buClr>
                <a:srgbClr val="3C6AA0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La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evolución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de la sociedad trae por consecuencia la creación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de 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nuevos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conocimientos como también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la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evolución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de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estos, entre   ellos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la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evolución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de los conjuntos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numéricos. El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hombre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comienza 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de los conjuntos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numéricos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más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básicos,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y a medida que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se  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presentan nuevos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desafíos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y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necesidades,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se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van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creando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nuevos  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conjuntos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0380">
              <a:lnSpc>
                <a:spcPct val="100000"/>
              </a:lnSpc>
            </a:pPr>
            <a:r>
              <a:rPr spc="-5" dirty="0"/>
              <a:t>Introducción</a:t>
            </a:r>
          </a:p>
        </p:txBody>
      </p:sp>
      <p:sp>
        <p:nvSpPr>
          <p:cNvPr id="4" name="object 4"/>
          <p:cNvSpPr/>
          <p:nvPr/>
        </p:nvSpPr>
        <p:spPr>
          <a:xfrm>
            <a:off x="272795" y="260604"/>
            <a:ext cx="1808226" cy="692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8670">
              <a:lnSpc>
                <a:spcPct val="100000"/>
              </a:lnSpc>
            </a:pPr>
            <a:r>
              <a:rPr spc="-5" dirty="0"/>
              <a:t>Conjuntos</a:t>
            </a:r>
            <a:r>
              <a:rPr spc="-50" dirty="0"/>
              <a:t> </a:t>
            </a:r>
            <a:r>
              <a:rPr dirty="0"/>
              <a:t>numéricos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713" y="2267965"/>
            <a:ext cx="5314315" cy="84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3C6AA0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spc="-5" dirty="0">
                <a:solidFill>
                  <a:srgbClr val="17375E"/>
                </a:solidFill>
                <a:latin typeface="Candara"/>
                <a:cs typeface="Candara"/>
              </a:rPr>
              <a:t>Conjunto de </a:t>
            </a:r>
            <a:r>
              <a:rPr sz="2400" b="1" dirty="0">
                <a:solidFill>
                  <a:srgbClr val="17375E"/>
                </a:solidFill>
                <a:latin typeface="Candara"/>
                <a:cs typeface="Candara"/>
              </a:rPr>
              <a:t>los números</a:t>
            </a:r>
            <a:r>
              <a:rPr sz="2400" b="1" spc="-5" dirty="0">
                <a:solidFill>
                  <a:srgbClr val="17375E"/>
                </a:solidFill>
                <a:latin typeface="Candara"/>
                <a:cs typeface="Candara"/>
              </a:rPr>
              <a:t> naturales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Surgen de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la necesidad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de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contar</a:t>
            </a:r>
            <a:r>
              <a:rPr sz="2400" spc="-30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objetos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713" y="4212844"/>
            <a:ext cx="4628515" cy="40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3C6AA0"/>
              </a:buClr>
              <a:buFont typeface="Symbol"/>
              <a:buChar char=""/>
              <a:tabLst>
                <a:tab pos="287020" algn="l"/>
              </a:tabLst>
            </a:pPr>
            <a:r>
              <a:rPr sz="2400" b="1" spc="-5" dirty="0">
                <a:solidFill>
                  <a:srgbClr val="17375E"/>
                </a:solidFill>
                <a:latin typeface="Candara"/>
                <a:cs typeface="Candara"/>
              </a:rPr>
              <a:t>Conjunto de </a:t>
            </a:r>
            <a:r>
              <a:rPr sz="2400" b="1" dirty="0">
                <a:solidFill>
                  <a:srgbClr val="17375E"/>
                </a:solidFill>
                <a:latin typeface="Candara"/>
                <a:cs typeface="Candara"/>
              </a:rPr>
              <a:t>los números</a:t>
            </a:r>
            <a:r>
              <a:rPr sz="2400" b="1" spc="-40" dirty="0">
                <a:solidFill>
                  <a:srgbClr val="17375E"/>
                </a:solidFill>
                <a:latin typeface="Candara"/>
                <a:cs typeface="Candara"/>
              </a:rPr>
              <a:t> </a:t>
            </a:r>
            <a:r>
              <a:rPr sz="2400" b="1" spc="-5" dirty="0">
                <a:solidFill>
                  <a:srgbClr val="17375E"/>
                </a:solidFill>
                <a:latin typeface="Candara"/>
                <a:cs typeface="Candara"/>
              </a:rPr>
              <a:t>enteros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713" y="4651755"/>
            <a:ext cx="7529195" cy="40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Contiene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a los negativos y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el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cero, además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de </a:t>
            </a:r>
            <a:r>
              <a:rPr sz="2400" dirty="0">
                <a:solidFill>
                  <a:srgbClr val="1F487C"/>
                </a:solidFill>
                <a:latin typeface="Candara"/>
                <a:cs typeface="Candara"/>
              </a:rPr>
              <a:t>los</a:t>
            </a:r>
            <a:r>
              <a:rPr sz="2400" spc="-3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ndara"/>
                <a:cs typeface="Candara"/>
              </a:rPr>
              <a:t>naturales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56866" y="3384041"/>
            <a:ext cx="3504437" cy="472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13959" y="5830823"/>
            <a:ext cx="2960369" cy="4991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5968" y="5844540"/>
            <a:ext cx="3408426" cy="472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9260" y="5189982"/>
            <a:ext cx="4819649" cy="472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90583" y="3028243"/>
            <a:ext cx="2442485" cy="14449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46822" y="4630801"/>
            <a:ext cx="80263" cy="80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23531" y="4494657"/>
            <a:ext cx="160527" cy="1605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62088" y="4307459"/>
            <a:ext cx="240791" cy="2407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90583" y="3028243"/>
            <a:ext cx="2442845" cy="1445260"/>
          </a:xfrm>
          <a:custGeom>
            <a:avLst/>
            <a:gdLst/>
            <a:ahLst/>
            <a:cxnLst/>
            <a:rect l="l" t="t" r="r" b="b"/>
            <a:pathLst>
              <a:path w="2442845" h="1445260">
                <a:moveTo>
                  <a:pt x="221720" y="475559"/>
                </a:moveTo>
                <a:lnTo>
                  <a:pt x="218184" y="433866"/>
                </a:lnTo>
                <a:lnTo>
                  <a:pt x="221539" y="393136"/>
                </a:lnTo>
                <a:lnTo>
                  <a:pt x="231396" y="353782"/>
                </a:lnTo>
                <a:lnTo>
                  <a:pt x="247365" y="316217"/>
                </a:lnTo>
                <a:lnTo>
                  <a:pt x="269055" y="280853"/>
                </a:lnTo>
                <a:lnTo>
                  <a:pt x="296079" y="248102"/>
                </a:lnTo>
                <a:lnTo>
                  <a:pt x="328044" y="218379"/>
                </a:lnTo>
                <a:lnTo>
                  <a:pt x="364562" y="192095"/>
                </a:lnTo>
                <a:lnTo>
                  <a:pt x="405243" y="169664"/>
                </a:lnTo>
                <a:lnTo>
                  <a:pt x="449697" y="151498"/>
                </a:lnTo>
                <a:lnTo>
                  <a:pt x="497534" y="138009"/>
                </a:lnTo>
                <a:lnTo>
                  <a:pt x="548364" y="129611"/>
                </a:lnTo>
                <a:lnTo>
                  <a:pt x="599171" y="126805"/>
                </a:lnTo>
                <a:lnTo>
                  <a:pt x="649655" y="129443"/>
                </a:lnTo>
                <a:lnTo>
                  <a:pt x="699158" y="137420"/>
                </a:lnTo>
                <a:lnTo>
                  <a:pt x="747020" y="150635"/>
                </a:lnTo>
                <a:lnTo>
                  <a:pt x="792585" y="168981"/>
                </a:lnTo>
                <a:lnTo>
                  <a:pt x="819005" y="135671"/>
                </a:lnTo>
                <a:lnTo>
                  <a:pt x="850842" y="106973"/>
                </a:lnTo>
                <a:lnTo>
                  <a:pt x="887260" y="83095"/>
                </a:lnTo>
                <a:lnTo>
                  <a:pt x="927418" y="64246"/>
                </a:lnTo>
                <a:lnTo>
                  <a:pt x="970480" y="50633"/>
                </a:lnTo>
                <a:lnTo>
                  <a:pt x="1015607" y="42465"/>
                </a:lnTo>
                <a:lnTo>
                  <a:pt x="1061961" y="39949"/>
                </a:lnTo>
                <a:lnTo>
                  <a:pt x="1108703" y="43294"/>
                </a:lnTo>
                <a:lnTo>
                  <a:pt x="1154996" y="52707"/>
                </a:lnTo>
                <a:lnTo>
                  <a:pt x="1200001" y="68397"/>
                </a:lnTo>
                <a:lnTo>
                  <a:pt x="1236958" y="87003"/>
                </a:lnTo>
                <a:lnTo>
                  <a:pt x="1270105" y="109799"/>
                </a:lnTo>
                <a:lnTo>
                  <a:pt x="1296785" y="75736"/>
                </a:lnTo>
                <a:lnTo>
                  <a:pt x="1330315" y="47506"/>
                </a:lnTo>
                <a:lnTo>
                  <a:pt x="1369363" y="25467"/>
                </a:lnTo>
                <a:lnTo>
                  <a:pt x="1412599" y="9977"/>
                </a:lnTo>
                <a:lnTo>
                  <a:pt x="1458693" y="1393"/>
                </a:lnTo>
                <a:lnTo>
                  <a:pt x="1506313" y="71"/>
                </a:lnTo>
                <a:lnTo>
                  <a:pt x="1554130" y="6370"/>
                </a:lnTo>
                <a:lnTo>
                  <a:pt x="1600813" y="20645"/>
                </a:lnTo>
                <a:lnTo>
                  <a:pt x="1647962" y="45331"/>
                </a:lnTo>
                <a:lnTo>
                  <a:pt x="1686919" y="77922"/>
                </a:lnTo>
                <a:lnTo>
                  <a:pt x="1722165" y="50000"/>
                </a:lnTo>
                <a:lnTo>
                  <a:pt x="1761895" y="28172"/>
                </a:lnTo>
                <a:lnTo>
                  <a:pt x="1805015" y="12513"/>
                </a:lnTo>
                <a:lnTo>
                  <a:pt x="1850430" y="3097"/>
                </a:lnTo>
                <a:lnTo>
                  <a:pt x="1897047" y="0"/>
                </a:lnTo>
                <a:lnTo>
                  <a:pt x="1943769" y="3293"/>
                </a:lnTo>
                <a:lnTo>
                  <a:pt x="1989505" y="13053"/>
                </a:lnTo>
                <a:lnTo>
                  <a:pt x="2033158" y="29354"/>
                </a:lnTo>
                <a:lnTo>
                  <a:pt x="2073634" y="52268"/>
                </a:lnTo>
                <a:lnTo>
                  <a:pt x="2106977" y="79361"/>
                </a:lnTo>
                <a:lnTo>
                  <a:pt x="2133880" y="110419"/>
                </a:lnTo>
                <a:lnTo>
                  <a:pt x="2153805" y="144691"/>
                </a:lnTo>
                <a:lnTo>
                  <a:pt x="2166217" y="181427"/>
                </a:lnTo>
                <a:lnTo>
                  <a:pt x="2217190" y="196701"/>
                </a:lnTo>
                <a:lnTo>
                  <a:pt x="2262692" y="218420"/>
                </a:lnTo>
                <a:lnTo>
                  <a:pt x="2302126" y="245741"/>
                </a:lnTo>
                <a:lnTo>
                  <a:pt x="2334893" y="277819"/>
                </a:lnTo>
                <a:lnTo>
                  <a:pt x="2360395" y="313810"/>
                </a:lnTo>
                <a:lnTo>
                  <a:pt x="2378034" y="352868"/>
                </a:lnTo>
                <a:lnTo>
                  <a:pt x="2387213" y="394150"/>
                </a:lnTo>
                <a:lnTo>
                  <a:pt x="2387334" y="436810"/>
                </a:lnTo>
                <a:lnTo>
                  <a:pt x="2377799" y="480004"/>
                </a:lnTo>
                <a:lnTo>
                  <a:pt x="2374868" y="488148"/>
                </a:lnTo>
                <a:lnTo>
                  <a:pt x="2371592" y="496197"/>
                </a:lnTo>
                <a:lnTo>
                  <a:pt x="2367959" y="504150"/>
                </a:lnTo>
                <a:lnTo>
                  <a:pt x="2363956" y="512008"/>
                </a:lnTo>
                <a:lnTo>
                  <a:pt x="2395122" y="550170"/>
                </a:lnTo>
                <a:lnTo>
                  <a:pt x="2418449" y="590571"/>
                </a:lnTo>
                <a:lnTo>
                  <a:pt x="2434046" y="632542"/>
                </a:lnTo>
                <a:lnTo>
                  <a:pt x="2442022" y="675413"/>
                </a:lnTo>
                <a:lnTo>
                  <a:pt x="2442485" y="718514"/>
                </a:lnTo>
                <a:lnTo>
                  <a:pt x="2435545" y="761176"/>
                </a:lnTo>
                <a:lnTo>
                  <a:pt x="2421310" y="802727"/>
                </a:lnTo>
                <a:lnTo>
                  <a:pt x="2399889" y="842500"/>
                </a:lnTo>
                <a:lnTo>
                  <a:pt x="2371391" y="879823"/>
                </a:lnTo>
                <a:lnTo>
                  <a:pt x="2335924" y="914028"/>
                </a:lnTo>
                <a:lnTo>
                  <a:pt x="2293598" y="944443"/>
                </a:lnTo>
                <a:lnTo>
                  <a:pt x="2252779" y="966464"/>
                </a:lnTo>
                <a:lnTo>
                  <a:pt x="2208984" y="984020"/>
                </a:lnTo>
                <a:lnTo>
                  <a:pt x="2162760" y="996932"/>
                </a:lnTo>
                <a:lnTo>
                  <a:pt x="2114655" y="1005022"/>
                </a:lnTo>
                <a:lnTo>
                  <a:pt x="2109933" y="1047700"/>
                </a:lnTo>
                <a:lnTo>
                  <a:pt x="2097133" y="1088126"/>
                </a:lnTo>
                <a:lnTo>
                  <a:pt x="2076933" y="1125763"/>
                </a:lnTo>
                <a:lnTo>
                  <a:pt x="2050009" y="1160074"/>
                </a:lnTo>
                <a:lnTo>
                  <a:pt x="2017040" y="1190522"/>
                </a:lnTo>
                <a:lnTo>
                  <a:pt x="1978702" y="1216569"/>
                </a:lnTo>
                <a:lnTo>
                  <a:pt x="1935674" y="1237678"/>
                </a:lnTo>
                <a:lnTo>
                  <a:pt x="1888632" y="1253313"/>
                </a:lnTo>
                <a:lnTo>
                  <a:pt x="1838254" y="1262935"/>
                </a:lnTo>
                <a:lnTo>
                  <a:pt x="1785217" y="1266007"/>
                </a:lnTo>
                <a:lnTo>
                  <a:pt x="1740315" y="1263241"/>
                </a:lnTo>
                <a:lnTo>
                  <a:pt x="1696508" y="1255593"/>
                </a:lnTo>
                <a:lnTo>
                  <a:pt x="1654415" y="1243183"/>
                </a:lnTo>
                <a:lnTo>
                  <a:pt x="1614656" y="1226129"/>
                </a:lnTo>
                <a:lnTo>
                  <a:pt x="1596343" y="1265347"/>
                </a:lnTo>
                <a:lnTo>
                  <a:pt x="1572264" y="1301368"/>
                </a:lnTo>
                <a:lnTo>
                  <a:pt x="1542984" y="1333945"/>
                </a:lnTo>
                <a:lnTo>
                  <a:pt x="1509072" y="1362833"/>
                </a:lnTo>
                <a:lnTo>
                  <a:pt x="1471094" y="1387788"/>
                </a:lnTo>
                <a:lnTo>
                  <a:pt x="1429617" y="1408565"/>
                </a:lnTo>
                <a:lnTo>
                  <a:pt x="1385209" y="1424918"/>
                </a:lnTo>
                <a:lnTo>
                  <a:pt x="1338436" y="1436601"/>
                </a:lnTo>
                <a:lnTo>
                  <a:pt x="1289865" y="1443371"/>
                </a:lnTo>
                <a:lnTo>
                  <a:pt x="1240065" y="1444981"/>
                </a:lnTo>
                <a:lnTo>
                  <a:pt x="1189601" y="1441187"/>
                </a:lnTo>
                <a:lnTo>
                  <a:pt x="1139041" y="1431742"/>
                </a:lnTo>
                <a:lnTo>
                  <a:pt x="1089840" y="1416684"/>
                </a:lnTo>
                <a:lnTo>
                  <a:pt x="1043986" y="1396438"/>
                </a:lnTo>
                <a:lnTo>
                  <a:pt x="1002082" y="1371365"/>
                </a:lnTo>
                <a:lnTo>
                  <a:pt x="964732" y="1341822"/>
                </a:lnTo>
                <a:lnTo>
                  <a:pt x="932539" y="1308171"/>
                </a:lnTo>
                <a:lnTo>
                  <a:pt x="887423" y="1327324"/>
                </a:lnTo>
                <a:lnTo>
                  <a:pt x="840874" y="1341843"/>
                </a:lnTo>
                <a:lnTo>
                  <a:pt x="793341" y="1351819"/>
                </a:lnTo>
                <a:lnTo>
                  <a:pt x="745274" y="1357342"/>
                </a:lnTo>
                <a:lnTo>
                  <a:pt x="697121" y="1358503"/>
                </a:lnTo>
                <a:lnTo>
                  <a:pt x="649332" y="1355391"/>
                </a:lnTo>
                <a:lnTo>
                  <a:pt x="602355" y="1348097"/>
                </a:lnTo>
                <a:lnTo>
                  <a:pt x="556640" y="1336711"/>
                </a:lnTo>
                <a:lnTo>
                  <a:pt x="512635" y="1321324"/>
                </a:lnTo>
                <a:lnTo>
                  <a:pt x="470790" y="1302025"/>
                </a:lnTo>
                <a:lnTo>
                  <a:pt x="431554" y="1278905"/>
                </a:lnTo>
                <a:lnTo>
                  <a:pt x="395376" y="1252054"/>
                </a:lnTo>
                <a:lnTo>
                  <a:pt x="362704" y="1221563"/>
                </a:lnTo>
                <a:lnTo>
                  <a:pt x="333988" y="1187521"/>
                </a:lnTo>
                <a:lnTo>
                  <a:pt x="329289" y="1181171"/>
                </a:lnTo>
                <a:lnTo>
                  <a:pt x="279400" y="1181854"/>
                </a:lnTo>
                <a:lnTo>
                  <a:pt x="231811" y="1174746"/>
                </a:lnTo>
                <a:lnTo>
                  <a:pt x="187617" y="1160548"/>
                </a:lnTo>
                <a:lnTo>
                  <a:pt x="147917" y="1139960"/>
                </a:lnTo>
                <a:lnTo>
                  <a:pt x="113807" y="1113680"/>
                </a:lnTo>
                <a:lnTo>
                  <a:pt x="86384" y="1082409"/>
                </a:lnTo>
                <a:lnTo>
                  <a:pt x="66744" y="1046846"/>
                </a:lnTo>
                <a:lnTo>
                  <a:pt x="55985" y="1007689"/>
                </a:lnTo>
                <a:lnTo>
                  <a:pt x="55550" y="964569"/>
                </a:lnTo>
                <a:lnTo>
                  <a:pt x="66605" y="922853"/>
                </a:lnTo>
                <a:lnTo>
                  <a:pt x="88543" y="883995"/>
                </a:lnTo>
                <a:lnTo>
                  <a:pt x="120755" y="849447"/>
                </a:lnTo>
                <a:lnTo>
                  <a:pt x="75472" y="821875"/>
                </a:lnTo>
                <a:lnTo>
                  <a:pt x="40231" y="787819"/>
                </a:lnTo>
                <a:lnTo>
                  <a:pt x="15556" y="748910"/>
                </a:lnTo>
                <a:lnTo>
                  <a:pt x="1970" y="706782"/>
                </a:lnTo>
                <a:lnTo>
                  <a:pt x="0" y="663068"/>
                </a:lnTo>
                <a:lnTo>
                  <a:pt x="10167" y="619401"/>
                </a:lnTo>
                <a:lnTo>
                  <a:pt x="32998" y="577413"/>
                </a:lnTo>
                <a:lnTo>
                  <a:pt x="67883" y="540032"/>
                </a:lnTo>
                <a:lnTo>
                  <a:pt x="111960" y="510675"/>
                </a:lnTo>
                <a:lnTo>
                  <a:pt x="163229" y="490367"/>
                </a:lnTo>
                <a:lnTo>
                  <a:pt x="219688" y="480131"/>
                </a:lnTo>
                <a:lnTo>
                  <a:pt x="221720" y="475559"/>
                </a:lnTo>
                <a:close/>
              </a:path>
            </a:pathLst>
          </a:custGeom>
          <a:ln w="9906">
            <a:solidFill>
              <a:srgbClr val="92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46822" y="4630801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80263" y="40131"/>
                </a:moveTo>
                <a:lnTo>
                  <a:pt x="77118" y="55725"/>
                </a:lnTo>
                <a:lnTo>
                  <a:pt x="68532" y="68484"/>
                </a:lnTo>
                <a:lnTo>
                  <a:pt x="55778" y="77100"/>
                </a:lnTo>
                <a:lnTo>
                  <a:pt x="40131" y="80263"/>
                </a:lnTo>
                <a:lnTo>
                  <a:pt x="24538" y="77100"/>
                </a:lnTo>
                <a:lnTo>
                  <a:pt x="11779" y="68484"/>
                </a:lnTo>
                <a:lnTo>
                  <a:pt x="3163" y="55725"/>
                </a:lnTo>
                <a:lnTo>
                  <a:pt x="0" y="40131"/>
                </a:lnTo>
                <a:lnTo>
                  <a:pt x="3163" y="24485"/>
                </a:lnTo>
                <a:lnTo>
                  <a:pt x="11779" y="11731"/>
                </a:lnTo>
                <a:lnTo>
                  <a:pt x="24538" y="3145"/>
                </a:lnTo>
                <a:lnTo>
                  <a:pt x="40131" y="0"/>
                </a:lnTo>
                <a:lnTo>
                  <a:pt x="55778" y="3145"/>
                </a:lnTo>
                <a:lnTo>
                  <a:pt x="68532" y="11731"/>
                </a:lnTo>
                <a:lnTo>
                  <a:pt x="77118" y="24485"/>
                </a:lnTo>
                <a:lnTo>
                  <a:pt x="80263" y="40131"/>
                </a:lnTo>
                <a:close/>
              </a:path>
            </a:pathLst>
          </a:custGeom>
          <a:ln w="9906">
            <a:solidFill>
              <a:srgbClr val="92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3531" y="4494657"/>
            <a:ext cx="160655" cy="160655"/>
          </a:xfrm>
          <a:custGeom>
            <a:avLst/>
            <a:gdLst/>
            <a:ahLst/>
            <a:cxnLst/>
            <a:rect l="l" t="t" r="r" b="b"/>
            <a:pathLst>
              <a:path w="160654" h="160654">
                <a:moveTo>
                  <a:pt x="160527" y="80264"/>
                </a:moveTo>
                <a:lnTo>
                  <a:pt x="154219" y="111504"/>
                </a:lnTo>
                <a:lnTo>
                  <a:pt x="137017" y="137017"/>
                </a:lnTo>
                <a:lnTo>
                  <a:pt x="111504" y="154219"/>
                </a:lnTo>
                <a:lnTo>
                  <a:pt x="80264" y="160528"/>
                </a:lnTo>
                <a:lnTo>
                  <a:pt x="49023" y="154219"/>
                </a:lnTo>
                <a:lnTo>
                  <a:pt x="23510" y="137017"/>
                </a:lnTo>
                <a:lnTo>
                  <a:pt x="6308" y="111504"/>
                </a:lnTo>
                <a:lnTo>
                  <a:pt x="0" y="80264"/>
                </a:lnTo>
                <a:lnTo>
                  <a:pt x="6308" y="49023"/>
                </a:lnTo>
                <a:lnTo>
                  <a:pt x="23510" y="23510"/>
                </a:lnTo>
                <a:lnTo>
                  <a:pt x="49023" y="6308"/>
                </a:lnTo>
                <a:lnTo>
                  <a:pt x="80264" y="0"/>
                </a:lnTo>
                <a:lnTo>
                  <a:pt x="111504" y="6308"/>
                </a:lnTo>
                <a:lnTo>
                  <a:pt x="137017" y="23510"/>
                </a:lnTo>
                <a:lnTo>
                  <a:pt x="154219" y="49023"/>
                </a:lnTo>
                <a:lnTo>
                  <a:pt x="160527" y="80264"/>
                </a:lnTo>
                <a:close/>
              </a:path>
            </a:pathLst>
          </a:custGeom>
          <a:ln w="9906">
            <a:solidFill>
              <a:srgbClr val="92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62088" y="4307459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240791" y="120396"/>
                </a:moveTo>
                <a:lnTo>
                  <a:pt x="231338" y="167282"/>
                </a:lnTo>
                <a:lnTo>
                  <a:pt x="205549" y="205549"/>
                </a:lnTo>
                <a:lnTo>
                  <a:pt x="167282" y="231338"/>
                </a:lnTo>
                <a:lnTo>
                  <a:pt x="120395" y="240792"/>
                </a:lnTo>
                <a:lnTo>
                  <a:pt x="73562" y="231338"/>
                </a:lnTo>
                <a:lnTo>
                  <a:pt x="35290" y="205549"/>
                </a:lnTo>
                <a:lnTo>
                  <a:pt x="9471" y="167282"/>
                </a:lnTo>
                <a:lnTo>
                  <a:pt x="0" y="120396"/>
                </a:lnTo>
                <a:lnTo>
                  <a:pt x="9471" y="73562"/>
                </a:lnTo>
                <a:lnTo>
                  <a:pt x="35290" y="35290"/>
                </a:lnTo>
                <a:lnTo>
                  <a:pt x="73562" y="9471"/>
                </a:lnTo>
                <a:lnTo>
                  <a:pt x="120395" y="0"/>
                </a:lnTo>
                <a:lnTo>
                  <a:pt x="167282" y="9471"/>
                </a:lnTo>
                <a:lnTo>
                  <a:pt x="205549" y="35290"/>
                </a:lnTo>
                <a:lnTo>
                  <a:pt x="231338" y="73562"/>
                </a:lnTo>
                <a:lnTo>
                  <a:pt x="240791" y="120396"/>
                </a:lnTo>
                <a:close/>
              </a:path>
            </a:pathLst>
          </a:custGeom>
          <a:ln w="9906">
            <a:solidFill>
              <a:srgbClr val="92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14006" y="3871976"/>
            <a:ext cx="143510" cy="27305"/>
          </a:xfrm>
          <a:custGeom>
            <a:avLst/>
            <a:gdLst/>
            <a:ahLst/>
            <a:cxnLst/>
            <a:rect l="l" t="t" r="r" b="b"/>
            <a:pathLst>
              <a:path w="143509" h="27304">
                <a:moveTo>
                  <a:pt x="143128" y="26669"/>
                </a:moveTo>
                <a:lnTo>
                  <a:pt x="105727" y="26735"/>
                </a:lnTo>
                <a:lnTo>
                  <a:pt x="68992" y="22240"/>
                </a:lnTo>
                <a:lnTo>
                  <a:pt x="33543" y="13293"/>
                </a:lnTo>
                <a:lnTo>
                  <a:pt x="0" y="0"/>
                </a:lnTo>
              </a:path>
            </a:pathLst>
          </a:custGeom>
          <a:ln w="9906">
            <a:solidFill>
              <a:srgbClr val="92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761" y="4190365"/>
            <a:ext cx="62865" cy="13335"/>
          </a:xfrm>
          <a:custGeom>
            <a:avLst/>
            <a:gdLst/>
            <a:ahLst/>
            <a:cxnLst/>
            <a:rect l="l" t="t" r="r" b="b"/>
            <a:pathLst>
              <a:path w="62865" h="13335">
                <a:moveTo>
                  <a:pt x="62611" y="0"/>
                </a:moveTo>
                <a:lnTo>
                  <a:pt x="47380" y="4450"/>
                </a:lnTo>
                <a:lnTo>
                  <a:pt x="31829" y="8080"/>
                </a:lnTo>
                <a:lnTo>
                  <a:pt x="16015" y="10876"/>
                </a:lnTo>
                <a:lnTo>
                  <a:pt x="0" y="12827"/>
                </a:lnTo>
              </a:path>
            </a:pathLst>
          </a:custGeom>
          <a:ln w="9906">
            <a:solidFill>
              <a:srgbClr val="92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85150" y="4272279"/>
            <a:ext cx="38100" cy="58419"/>
          </a:xfrm>
          <a:custGeom>
            <a:avLst/>
            <a:gdLst/>
            <a:ahLst/>
            <a:cxnLst/>
            <a:rect l="l" t="t" r="r" b="b"/>
            <a:pathLst>
              <a:path w="38100" h="58420">
                <a:moveTo>
                  <a:pt x="37719" y="58293"/>
                </a:moveTo>
                <a:lnTo>
                  <a:pt x="26860" y="44344"/>
                </a:lnTo>
                <a:lnTo>
                  <a:pt x="16954" y="29956"/>
                </a:lnTo>
                <a:lnTo>
                  <a:pt x="8000" y="15162"/>
                </a:lnTo>
                <a:lnTo>
                  <a:pt x="0" y="0"/>
                </a:lnTo>
              </a:path>
            </a:pathLst>
          </a:custGeom>
          <a:ln w="9906">
            <a:solidFill>
              <a:srgbClr val="92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05493" y="4185411"/>
            <a:ext cx="15240" cy="64135"/>
          </a:xfrm>
          <a:custGeom>
            <a:avLst/>
            <a:gdLst/>
            <a:ahLst/>
            <a:cxnLst/>
            <a:rect l="l" t="t" r="r" b="b"/>
            <a:pathLst>
              <a:path w="15240" h="64135">
                <a:moveTo>
                  <a:pt x="15112" y="0"/>
                </a:moveTo>
                <a:lnTo>
                  <a:pt x="12948" y="16214"/>
                </a:lnTo>
                <a:lnTo>
                  <a:pt x="9699" y="32273"/>
                </a:lnTo>
                <a:lnTo>
                  <a:pt x="5379" y="48166"/>
                </a:lnTo>
                <a:lnTo>
                  <a:pt x="0" y="63881"/>
                </a:lnTo>
              </a:path>
            </a:pathLst>
          </a:custGeom>
          <a:ln w="9906">
            <a:solidFill>
              <a:srgbClr val="92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20200" y="3790950"/>
            <a:ext cx="184150" cy="238760"/>
          </a:xfrm>
          <a:custGeom>
            <a:avLst/>
            <a:gdLst/>
            <a:ahLst/>
            <a:cxnLst/>
            <a:rect l="l" t="t" r="r" b="b"/>
            <a:pathLst>
              <a:path w="184150" h="238760">
                <a:moveTo>
                  <a:pt x="0" y="0"/>
                </a:moveTo>
                <a:lnTo>
                  <a:pt x="45855" y="21849"/>
                </a:lnTo>
                <a:lnTo>
                  <a:pt x="86070" y="48942"/>
                </a:lnTo>
                <a:lnTo>
                  <a:pt x="120104" y="80579"/>
                </a:lnTo>
                <a:lnTo>
                  <a:pt x="147419" y="116065"/>
                </a:lnTo>
                <a:lnTo>
                  <a:pt x="167473" y="154701"/>
                </a:lnTo>
                <a:lnTo>
                  <a:pt x="179727" y="195789"/>
                </a:lnTo>
                <a:lnTo>
                  <a:pt x="183642" y="238632"/>
                </a:lnTo>
              </a:path>
            </a:pathLst>
          </a:custGeom>
          <a:ln w="9906">
            <a:solidFill>
              <a:srgbClr val="92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71608" y="3536696"/>
            <a:ext cx="81915" cy="89535"/>
          </a:xfrm>
          <a:custGeom>
            <a:avLst/>
            <a:gdLst/>
            <a:ahLst/>
            <a:cxnLst/>
            <a:rect l="l" t="t" r="r" b="b"/>
            <a:pathLst>
              <a:path w="81915" h="89535">
                <a:moveTo>
                  <a:pt x="81788" y="0"/>
                </a:moveTo>
                <a:lnTo>
                  <a:pt x="66276" y="25134"/>
                </a:lnTo>
                <a:lnTo>
                  <a:pt x="47323" y="48577"/>
                </a:lnTo>
                <a:lnTo>
                  <a:pt x="25155" y="70115"/>
                </a:lnTo>
                <a:lnTo>
                  <a:pt x="0" y="89534"/>
                </a:lnTo>
              </a:path>
            </a:pathLst>
          </a:custGeom>
          <a:ln w="9906">
            <a:solidFill>
              <a:srgbClr val="92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57181" y="3204717"/>
            <a:ext cx="4445" cy="42545"/>
          </a:xfrm>
          <a:custGeom>
            <a:avLst/>
            <a:gdLst/>
            <a:ahLst/>
            <a:cxnLst/>
            <a:rect l="l" t="t" r="r" b="b"/>
            <a:pathLst>
              <a:path w="4445" h="42544">
                <a:moveTo>
                  <a:pt x="0" y="0"/>
                </a:moveTo>
                <a:lnTo>
                  <a:pt x="1996" y="10501"/>
                </a:lnTo>
                <a:lnTo>
                  <a:pt x="3397" y="21050"/>
                </a:lnTo>
                <a:lnTo>
                  <a:pt x="4179" y="31646"/>
                </a:lnTo>
                <a:lnTo>
                  <a:pt x="4318" y="42291"/>
                </a:lnTo>
              </a:path>
            </a:pathLst>
          </a:custGeom>
          <a:ln w="9906">
            <a:solidFill>
              <a:srgbClr val="92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34831" y="3101467"/>
            <a:ext cx="41910" cy="53975"/>
          </a:xfrm>
          <a:custGeom>
            <a:avLst/>
            <a:gdLst/>
            <a:ahLst/>
            <a:cxnLst/>
            <a:rect l="l" t="t" r="r" b="b"/>
            <a:pathLst>
              <a:path w="41909" h="53975">
                <a:moveTo>
                  <a:pt x="0" y="53975"/>
                </a:moveTo>
                <a:lnTo>
                  <a:pt x="8637" y="39576"/>
                </a:lnTo>
                <a:lnTo>
                  <a:pt x="18526" y="25749"/>
                </a:lnTo>
                <a:lnTo>
                  <a:pt x="29628" y="12541"/>
                </a:lnTo>
                <a:lnTo>
                  <a:pt x="41910" y="0"/>
                </a:lnTo>
              </a:path>
            </a:pathLst>
          </a:custGeom>
          <a:ln w="9906">
            <a:solidFill>
              <a:srgbClr val="92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42908" y="3134614"/>
            <a:ext cx="20320" cy="46990"/>
          </a:xfrm>
          <a:custGeom>
            <a:avLst/>
            <a:gdLst/>
            <a:ahLst/>
            <a:cxnLst/>
            <a:rect l="l" t="t" r="r" b="b"/>
            <a:pathLst>
              <a:path w="20320" h="46989">
                <a:moveTo>
                  <a:pt x="0" y="46482"/>
                </a:moveTo>
                <a:lnTo>
                  <a:pt x="3708" y="34486"/>
                </a:lnTo>
                <a:lnTo>
                  <a:pt x="8334" y="22717"/>
                </a:lnTo>
                <a:lnTo>
                  <a:pt x="13841" y="11209"/>
                </a:lnTo>
                <a:lnTo>
                  <a:pt x="20193" y="0"/>
                </a:lnTo>
              </a:path>
            </a:pathLst>
          </a:custGeom>
          <a:ln w="9906">
            <a:solidFill>
              <a:srgbClr val="92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82915" y="3196844"/>
            <a:ext cx="73660" cy="45085"/>
          </a:xfrm>
          <a:custGeom>
            <a:avLst/>
            <a:gdLst/>
            <a:ahLst/>
            <a:cxnLst/>
            <a:rect l="l" t="t" r="r" b="b"/>
            <a:pathLst>
              <a:path w="73659" h="45085">
                <a:moveTo>
                  <a:pt x="0" y="0"/>
                </a:moveTo>
                <a:lnTo>
                  <a:pt x="19613" y="9919"/>
                </a:lnTo>
                <a:lnTo>
                  <a:pt x="38417" y="20780"/>
                </a:lnTo>
                <a:lnTo>
                  <a:pt x="56364" y="32521"/>
                </a:lnTo>
                <a:lnTo>
                  <a:pt x="73405" y="45084"/>
                </a:lnTo>
              </a:path>
            </a:pathLst>
          </a:custGeom>
          <a:ln w="9906">
            <a:solidFill>
              <a:srgbClr val="92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12304" y="3503803"/>
            <a:ext cx="13335" cy="47625"/>
          </a:xfrm>
          <a:custGeom>
            <a:avLst/>
            <a:gdLst/>
            <a:ahLst/>
            <a:cxnLst/>
            <a:rect l="l" t="t" r="r" b="b"/>
            <a:pathLst>
              <a:path w="13334" h="47625">
                <a:moveTo>
                  <a:pt x="12826" y="47498"/>
                </a:moveTo>
                <a:lnTo>
                  <a:pt x="8733" y="35808"/>
                </a:lnTo>
                <a:lnTo>
                  <a:pt x="5222" y="23987"/>
                </a:lnTo>
                <a:lnTo>
                  <a:pt x="2307" y="12047"/>
                </a:lnTo>
                <a:lnTo>
                  <a:pt x="0" y="0"/>
                </a:lnTo>
              </a:path>
            </a:pathLst>
          </a:custGeom>
          <a:ln w="9906">
            <a:solidFill>
              <a:srgbClr val="92C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51064" y="3054705"/>
            <a:ext cx="1349375" cy="13131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i="1" spc="-5" dirty="0">
                <a:latin typeface="Candara"/>
                <a:cs typeface="Candara"/>
              </a:rPr>
              <a:t>El </a:t>
            </a:r>
            <a:r>
              <a:rPr sz="1600" i="1" dirty="0">
                <a:latin typeface="Candara"/>
                <a:cs typeface="Candara"/>
              </a:rPr>
              <a:t>número</a:t>
            </a:r>
            <a:r>
              <a:rPr sz="1600" i="1" spc="-8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0</a:t>
            </a:r>
            <a:r>
              <a:rPr sz="1600" i="1" spc="-5" dirty="0">
                <a:latin typeface="Candara"/>
                <a:cs typeface="Candara"/>
              </a:rPr>
              <a:t>,</a:t>
            </a:r>
            <a:endParaRPr sz="1600">
              <a:latin typeface="Candara"/>
              <a:cs typeface="Candara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25"/>
              </a:spcBef>
            </a:pPr>
            <a:r>
              <a:rPr sz="1600" i="1" spc="-5" dirty="0">
                <a:latin typeface="Candara"/>
                <a:cs typeface="Candara"/>
              </a:rPr>
              <a:t>pertenece </a:t>
            </a:r>
            <a:r>
              <a:rPr sz="1600" i="1" dirty="0">
                <a:latin typeface="Candara"/>
                <a:cs typeface="Candara"/>
              </a:rPr>
              <a:t>a </a:t>
            </a:r>
            <a:r>
              <a:rPr sz="1600" i="1" spc="-5" dirty="0">
                <a:latin typeface="Candara"/>
                <a:cs typeface="Candara"/>
              </a:rPr>
              <a:t>los  enteros </a:t>
            </a:r>
            <a:r>
              <a:rPr sz="1600" i="1" dirty="0">
                <a:latin typeface="Candara"/>
                <a:cs typeface="Candara"/>
              </a:rPr>
              <a:t>pero</a:t>
            </a:r>
            <a:r>
              <a:rPr sz="1600" i="1" spc="-60" dirty="0">
                <a:latin typeface="Candara"/>
                <a:cs typeface="Candara"/>
              </a:rPr>
              <a:t> </a:t>
            </a:r>
            <a:r>
              <a:rPr sz="1600" i="1" dirty="0">
                <a:latin typeface="Candara"/>
                <a:cs typeface="Candara"/>
              </a:rPr>
              <a:t>no  es </a:t>
            </a:r>
            <a:r>
              <a:rPr sz="1600" i="1" spc="-5" dirty="0">
                <a:latin typeface="Candara"/>
                <a:cs typeface="Candara"/>
              </a:rPr>
              <a:t>positivo </a:t>
            </a:r>
            <a:r>
              <a:rPr sz="1600" i="1" dirty="0">
                <a:latin typeface="Candara"/>
                <a:cs typeface="Candara"/>
              </a:rPr>
              <a:t>ni  negativo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72795" y="260604"/>
            <a:ext cx="1808226" cy="6926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8670">
              <a:lnSpc>
                <a:spcPct val="100000"/>
              </a:lnSpc>
            </a:pPr>
            <a:r>
              <a:rPr spc="-5" dirty="0"/>
              <a:t>Conjuntos</a:t>
            </a:r>
            <a:r>
              <a:rPr spc="-50" dirty="0"/>
              <a:t> </a:t>
            </a:r>
            <a:r>
              <a:rPr dirty="0"/>
              <a:t>numéricos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713" y="2135378"/>
            <a:ext cx="8950960" cy="672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3C6AA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000" b="1" spc="-10" dirty="0">
                <a:solidFill>
                  <a:srgbClr val="17375E"/>
                </a:solidFill>
                <a:latin typeface="Candara"/>
                <a:cs typeface="Candara"/>
              </a:rPr>
              <a:t>Conjunto </a:t>
            </a:r>
            <a:r>
              <a:rPr sz="2000" b="1" spc="-5" dirty="0">
                <a:solidFill>
                  <a:srgbClr val="17375E"/>
                </a:solidFill>
                <a:latin typeface="Candara"/>
                <a:cs typeface="Candara"/>
              </a:rPr>
              <a:t>de los números racionales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Está constituido por todas las fracciones de enteros, con denominador distinto de</a:t>
            </a:r>
            <a:r>
              <a:rPr sz="2000" spc="16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Candara"/>
                <a:cs typeface="Candara"/>
              </a:rPr>
              <a:t>0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6319" y="3020567"/>
            <a:ext cx="3890772" cy="1197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8713" y="3969766"/>
            <a:ext cx="8716010" cy="771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3C6AA0"/>
              </a:buClr>
              <a:buFont typeface="Symbol"/>
              <a:buChar char=""/>
              <a:tabLst>
                <a:tab pos="286385" algn="l"/>
                <a:tab pos="287020" algn="l"/>
              </a:tabLst>
            </a:pPr>
            <a:r>
              <a:rPr sz="2200" b="1" spc="-5" dirty="0">
                <a:solidFill>
                  <a:srgbClr val="17375E"/>
                </a:solidFill>
                <a:latin typeface="Candara"/>
                <a:cs typeface="Candara"/>
              </a:rPr>
              <a:t>Conjunto de </a:t>
            </a:r>
            <a:r>
              <a:rPr sz="2200" b="1" dirty="0">
                <a:solidFill>
                  <a:srgbClr val="17375E"/>
                </a:solidFill>
                <a:latin typeface="Candara"/>
                <a:cs typeface="Candara"/>
              </a:rPr>
              <a:t>los números</a:t>
            </a:r>
            <a:r>
              <a:rPr sz="2200" b="1" spc="-85" dirty="0">
                <a:solidFill>
                  <a:srgbClr val="17375E"/>
                </a:solidFill>
                <a:latin typeface="Candara"/>
                <a:cs typeface="Candara"/>
              </a:rPr>
              <a:t> </a:t>
            </a:r>
            <a:r>
              <a:rPr sz="2200" b="1" spc="-5" dirty="0">
                <a:solidFill>
                  <a:srgbClr val="17375E"/>
                </a:solidFill>
                <a:latin typeface="Candara"/>
                <a:cs typeface="Candara"/>
              </a:rPr>
              <a:t>irracionales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Está </a:t>
            </a: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constituido </a:t>
            </a: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por todos los </a:t>
            </a: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números decimales infinitos </a:t>
            </a: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y no</a:t>
            </a:r>
            <a:r>
              <a:rPr sz="2200" spc="-95" dirty="0">
                <a:solidFill>
                  <a:srgbClr val="1F487C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periódicos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74976" y="4798314"/>
            <a:ext cx="4919472" cy="1197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268" y="5851397"/>
            <a:ext cx="2523744" cy="5600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51597" y="3093720"/>
            <a:ext cx="1749552" cy="876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2795" y="260604"/>
            <a:ext cx="1808226" cy="6926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380"/>
              </a:lnSpc>
            </a:pPr>
            <a:r>
              <a:rPr dirty="0"/>
              <a:t>Existen </a:t>
            </a:r>
            <a:r>
              <a:rPr spc="-5" dirty="0"/>
              <a:t>dos enfoques diferentes para estudiar  los números Reales, por un lado, el enfoque  constructivista, </a:t>
            </a:r>
            <a:r>
              <a:rPr spc="-10" dirty="0"/>
              <a:t>que </a:t>
            </a:r>
            <a:r>
              <a:rPr spc="-5" dirty="0"/>
              <a:t>construye el conjunto </a:t>
            </a:r>
            <a:r>
              <a:rPr spc="-10" dirty="0"/>
              <a:t>de  </a:t>
            </a:r>
            <a:r>
              <a:rPr spc="-5" dirty="0"/>
              <a:t>los números reales </a:t>
            </a:r>
            <a:r>
              <a:rPr dirty="0"/>
              <a:t>a </a:t>
            </a:r>
            <a:r>
              <a:rPr spc="-5" dirty="0"/>
              <a:t>partir de los racionales,  estos  </a:t>
            </a:r>
            <a:r>
              <a:rPr dirty="0"/>
              <a:t>a  </a:t>
            </a:r>
            <a:r>
              <a:rPr spc="-5" dirty="0"/>
              <a:t>partir  </a:t>
            </a:r>
            <a:r>
              <a:rPr dirty="0"/>
              <a:t>de  </a:t>
            </a:r>
            <a:r>
              <a:rPr spc="-5" dirty="0"/>
              <a:t>los  enteros,  </a:t>
            </a:r>
            <a:r>
              <a:rPr dirty="0"/>
              <a:t>y  </a:t>
            </a:r>
            <a:r>
              <a:rPr spc="-5" dirty="0"/>
              <a:t>los  </a:t>
            </a:r>
            <a:r>
              <a:rPr spc="-10" dirty="0"/>
              <a:t>enteros </a:t>
            </a:r>
            <a:r>
              <a:rPr spc="90" dirty="0"/>
              <a:t> </a:t>
            </a:r>
            <a:r>
              <a:rPr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129" y="3768344"/>
            <a:ext cx="117729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8044" algn="l"/>
              </a:tabLst>
            </a:pP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pa</a:t>
            </a:r>
            <a:r>
              <a:rPr sz="2200" spc="-10" dirty="0">
                <a:solidFill>
                  <a:srgbClr val="1F487C"/>
                </a:solidFill>
                <a:latin typeface="Candara"/>
                <a:cs typeface="Candara"/>
              </a:rPr>
              <a:t>r</a:t>
            </a: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t</a:t>
            </a:r>
            <a:r>
              <a:rPr sz="2200" spc="-15" dirty="0">
                <a:solidFill>
                  <a:srgbClr val="1F487C"/>
                </a:solidFill>
                <a:latin typeface="Candara"/>
                <a:cs typeface="Candara"/>
              </a:rPr>
              <a:t>i</a:t>
            </a: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r	</a:t>
            </a:r>
            <a:r>
              <a:rPr sz="2200" spc="-10" dirty="0">
                <a:solidFill>
                  <a:srgbClr val="1F487C"/>
                </a:solidFill>
                <a:latin typeface="Candara"/>
                <a:cs typeface="Candara"/>
              </a:rPr>
              <a:t>de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5251" y="3768344"/>
            <a:ext cx="173355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4355" algn="l"/>
              </a:tabLst>
            </a:pPr>
            <a:r>
              <a:rPr sz="2200" spc="-10" dirty="0">
                <a:solidFill>
                  <a:srgbClr val="1F487C"/>
                </a:solidFill>
                <a:latin typeface="Candara"/>
                <a:cs typeface="Candara"/>
              </a:rPr>
              <a:t>l</a:t>
            </a: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os	n</a:t>
            </a:r>
            <a:r>
              <a:rPr sz="2200" spc="-15" dirty="0">
                <a:solidFill>
                  <a:srgbClr val="1F487C"/>
                </a:solidFill>
                <a:latin typeface="Candara"/>
                <a:cs typeface="Candara"/>
              </a:rPr>
              <a:t>a</a:t>
            </a: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t</a:t>
            </a:r>
            <a:r>
              <a:rPr sz="2200" spc="-15" dirty="0">
                <a:solidFill>
                  <a:srgbClr val="1F487C"/>
                </a:solidFill>
                <a:latin typeface="Candara"/>
                <a:cs typeface="Candara"/>
              </a:rPr>
              <a:t>u</a:t>
            </a:r>
            <a:r>
              <a:rPr sz="2200" spc="-10" dirty="0">
                <a:solidFill>
                  <a:srgbClr val="1F487C"/>
                </a:solidFill>
                <a:latin typeface="Candara"/>
                <a:cs typeface="Candara"/>
              </a:rPr>
              <a:t>r</a:t>
            </a: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a</a:t>
            </a:r>
            <a:r>
              <a:rPr sz="2200" spc="-10" dirty="0">
                <a:solidFill>
                  <a:srgbClr val="1F487C"/>
                </a:solidFill>
                <a:latin typeface="Candara"/>
                <a:cs typeface="Candara"/>
              </a:rPr>
              <a:t>le</a:t>
            </a: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s.</a:t>
            </a:r>
            <a:endParaRPr sz="2200" dirty="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8126" y="3768344"/>
            <a:ext cx="114871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5475" algn="l"/>
              </a:tabLst>
            </a:pPr>
            <a:r>
              <a:rPr sz="2200" spc="-10" dirty="0">
                <a:solidFill>
                  <a:srgbClr val="1F487C"/>
                </a:solidFill>
                <a:latin typeface="Candara"/>
                <a:cs typeface="Candara"/>
              </a:rPr>
              <a:t>Po</a:t>
            </a: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r	</a:t>
            </a:r>
            <a:r>
              <a:rPr sz="2200" spc="-10" dirty="0">
                <a:solidFill>
                  <a:srgbClr val="1F487C"/>
                </a:solidFill>
                <a:latin typeface="Candara"/>
                <a:cs typeface="Candara"/>
              </a:rPr>
              <a:t>o</a:t>
            </a: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t</a:t>
            </a:r>
            <a:r>
              <a:rPr sz="2200" spc="-15" dirty="0">
                <a:solidFill>
                  <a:srgbClr val="1F487C"/>
                </a:solidFill>
                <a:latin typeface="Candara"/>
                <a:cs typeface="Candara"/>
              </a:rPr>
              <a:t>r</a:t>
            </a: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o</a:t>
            </a:r>
            <a:endParaRPr sz="2200" dirty="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6291" y="3768344"/>
            <a:ext cx="107188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97560" algn="l"/>
              </a:tabLst>
            </a:pPr>
            <a:r>
              <a:rPr sz="2200" spc="-10" dirty="0">
                <a:solidFill>
                  <a:srgbClr val="1F487C"/>
                </a:solidFill>
                <a:latin typeface="Candara"/>
                <a:cs typeface="Candara"/>
              </a:rPr>
              <a:t>l</a:t>
            </a: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a</a:t>
            </a:r>
            <a:r>
              <a:rPr sz="2200" spc="-10" dirty="0">
                <a:solidFill>
                  <a:srgbClr val="1F487C"/>
                </a:solidFill>
                <a:latin typeface="Candara"/>
                <a:cs typeface="Candara"/>
              </a:rPr>
              <a:t>d</a:t>
            </a: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o,	se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8129" y="4070350"/>
            <a:ext cx="5670550" cy="217995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just">
              <a:lnSpc>
                <a:spcPts val="2380"/>
              </a:lnSpc>
              <a:spcBef>
                <a:spcPts val="295"/>
              </a:spcBef>
            </a:pPr>
            <a:r>
              <a:rPr sz="2200" spc="-10" dirty="0">
                <a:solidFill>
                  <a:srgbClr val="1F487C"/>
                </a:solidFill>
                <a:latin typeface="Candara"/>
                <a:cs typeface="Candara"/>
              </a:rPr>
              <a:t>encuentra </a:t>
            </a: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el enfoque axiomático. En este  último, el concepto </a:t>
            </a: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de </a:t>
            </a: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número real es tomado  como un concepto primitivo, que satisface un  cierto número de propiedades </a:t>
            </a:r>
            <a:r>
              <a:rPr sz="2200" spc="-10" dirty="0">
                <a:solidFill>
                  <a:srgbClr val="1F487C"/>
                </a:solidFill>
                <a:latin typeface="Candara"/>
                <a:cs typeface="Candara"/>
              </a:rPr>
              <a:t>que </a:t>
            </a: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se toman  como axiomas </a:t>
            </a: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y a </a:t>
            </a: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partir </a:t>
            </a:r>
            <a:r>
              <a:rPr sz="2200" dirty="0">
                <a:solidFill>
                  <a:srgbClr val="1F487C"/>
                </a:solidFill>
                <a:latin typeface="Candara"/>
                <a:cs typeface="Candara"/>
              </a:rPr>
              <a:t>de </a:t>
            </a: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los cuales se  desarrollan </a:t>
            </a:r>
            <a:r>
              <a:rPr sz="2200" spc="-10" dirty="0">
                <a:solidFill>
                  <a:srgbClr val="1F487C"/>
                </a:solidFill>
                <a:latin typeface="Candara"/>
                <a:cs typeface="Candara"/>
              </a:rPr>
              <a:t>las consecuencias </a:t>
            </a:r>
            <a:r>
              <a:rPr sz="2200" spc="-5" dirty="0">
                <a:solidFill>
                  <a:srgbClr val="1F487C"/>
                </a:solidFill>
                <a:latin typeface="Candara"/>
                <a:cs typeface="Candara"/>
              </a:rPr>
              <a:t>lógicas  correspondientes</a:t>
            </a:r>
            <a:endParaRPr sz="2200" dirty="0">
              <a:latin typeface="Candara"/>
              <a:cs typeface="Candar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Sistema de Números</a:t>
            </a:r>
            <a:r>
              <a:rPr spc="-50" dirty="0"/>
              <a:t> </a:t>
            </a:r>
            <a:r>
              <a:rPr spc="-5" dirty="0"/>
              <a:t>Reales</a:t>
            </a:r>
          </a:p>
        </p:txBody>
      </p:sp>
      <p:sp>
        <p:nvSpPr>
          <p:cNvPr id="9" name="object 9"/>
          <p:cNvSpPr/>
          <p:nvPr/>
        </p:nvSpPr>
        <p:spPr>
          <a:xfrm>
            <a:off x="6025896" y="2825495"/>
            <a:ext cx="3774948" cy="2954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795" y="260604"/>
            <a:ext cx="1808226" cy="692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93344"/>
            <a:ext cx="9220199" cy="1354217"/>
          </a:xfrm>
        </p:spPr>
        <p:txBody>
          <a:bodyPr/>
          <a:lstStyle/>
          <a:p>
            <a:pPr algn="ctr"/>
            <a:r>
              <a:rPr lang="es-PE" dirty="0" smtClean="0"/>
              <a:t>Representación Grafica de los Números Reales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7211" y="2035555"/>
            <a:ext cx="5670550" cy="307777"/>
          </a:xfrm>
        </p:spPr>
        <p:txBody>
          <a:bodyPr/>
          <a:lstStyle/>
          <a:p>
            <a:r>
              <a:rPr lang="es-PE" sz="2000" spc="-5" dirty="0">
                <a:latin typeface="Times New Roman"/>
                <a:cs typeface="Times New Roman"/>
              </a:rPr>
              <a:t>NÚMEROS </a:t>
            </a:r>
            <a:r>
              <a:rPr lang="es-PE" sz="2000" spc="-35" dirty="0">
                <a:latin typeface="Times New Roman"/>
                <a:cs typeface="Times New Roman"/>
              </a:rPr>
              <a:t>NATURALES </a:t>
            </a:r>
            <a:r>
              <a:rPr lang="es-PE" sz="2000" dirty="0">
                <a:latin typeface="Times New Roman"/>
                <a:cs typeface="Times New Roman"/>
              </a:rPr>
              <a:t>O</a:t>
            </a:r>
            <a:r>
              <a:rPr lang="es-PE" sz="2000" spc="50" dirty="0">
                <a:latin typeface="Times New Roman"/>
                <a:cs typeface="Times New Roman"/>
              </a:rPr>
              <a:t> </a:t>
            </a:r>
            <a:r>
              <a:rPr lang="es-PE" sz="2000" spc="-5" dirty="0">
                <a:latin typeface="Times New Roman"/>
                <a:cs typeface="Times New Roman"/>
              </a:rPr>
              <a:t>ENTEROS</a:t>
            </a:r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277211" y="3237226"/>
            <a:ext cx="3813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pc="-5" dirty="0">
                <a:solidFill>
                  <a:schemeClr val="tx2"/>
                </a:solidFill>
                <a:latin typeface="Times New Roman"/>
                <a:cs typeface="Times New Roman"/>
              </a:rPr>
              <a:t>NÚMEROS </a:t>
            </a:r>
            <a:r>
              <a:rPr lang="es-PE" spc="-35" dirty="0" smtClean="0">
                <a:solidFill>
                  <a:schemeClr val="tx2"/>
                </a:solidFill>
                <a:latin typeface="Times New Roman"/>
                <a:cs typeface="Times New Roman"/>
              </a:rPr>
              <a:t>DECIMALES EXACTOS</a:t>
            </a:r>
            <a:endParaRPr lang="es-PE" dirty="0">
              <a:solidFill>
                <a:schemeClr val="tx2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4969" y="4568084"/>
            <a:ext cx="4077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pc="-5" dirty="0">
                <a:solidFill>
                  <a:schemeClr val="tx2"/>
                </a:solidFill>
                <a:latin typeface="Times New Roman"/>
                <a:cs typeface="Times New Roman"/>
              </a:rPr>
              <a:t>NÚMEROS </a:t>
            </a:r>
            <a:r>
              <a:rPr lang="es-PE" spc="-35" dirty="0" smtClean="0">
                <a:solidFill>
                  <a:schemeClr val="tx2"/>
                </a:solidFill>
                <a:latin typeface="Times New Roman"/>
                <a:cs typeface="Times New Roman"/>
              </a:rPr>
              <a:t>DECIMALES ENTRE 0 y 0.1</a:t>
            </a:r>
            <a:endParaRPr lang="es-PE" dirty="0">
              <a:solidFill>
                <a:schemeClr val="tx2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81402"/>
            <a:ext cx="7086600" cy="781050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66141"/>
            <a:ext cx="7086600" cy="9906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948759"/>
            <a:ext cx="7019925" cy="1528241"/>
          </a:xfrm>
          <a:prstGeom prst="rect">
            <a:avLst/>
          </a:prstGeom>
        </p:spPr>
      </p:pic>
      <p:cxnSp>
        <p:nvCxnSpPr>
          <p:cNvPr id="29" name="Conector recto de flecha 28"/>
          <p:cNvCxnSpPr/>
          <p:nvPr/>
        </p:nvCxnSpPr>
        <p:spPr>
          <a:xfrm>
            <a:off x="838200" y="4191000"/>
            <a:ext cx="304800" cy="757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48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853</Words>
  <Application>Microsoft Office PowerPoint</Application>
  <PresentationFormat>A4 (210 x 297 mm)</PresentationFormat>
  <Paragraphs>161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Candara</vt:lpstr>
      <vt:lpstr>Lucida Calligraphy</vt:lpstr>
      <vt:lpstr>Symbol</vt:lpstr>
      <vt:lpstr>Times New Roman</vt:lpstr>
      <vt:lpstr>Trebuchet MS</vt:lpstr>
      <vt:lpstr>Office Theme</vt:lpstr>
      <vt:lpstr>¿En qué carreras se estudian Matemáticas?</vt:lpstr>
      <vt:lpstr>MATEMÁTICA BÁSICA I</vt:lpstr>
      <vt:lpstr>Presentación de PowerPoint</vt:lpstr>
      <vt:lpstr>ESQUEMA DE LA UNIDAD</vt:lpstr>
      <vt:lpstr>Introducción</vt:lpstr>
      <vt:lpstr>Conjuntos numéricos</vt:lpstr>
      <vt:lpstr>Conjuntos numéricos</vt:lpstr>
      <vt:lpstr>Sistema de Números Reales</vt:lpstr>
      <vt:lpstr>Representación Grafica de los Números Reales</vt:lpstr>
      <vt:lpstr>Propiedades de Adición y Multiplicación</vt:lpstr>
      <vt:lpstr>Propiedades de la Potenciación</vt:lpstr>
      <vt:lpstr>Propiedades de la Radicación</vt:lpstr>
      <vt:lpstr>Ejercicios Explicativos</vt:lpstr>
      <vt:lpstr>Ejercicios Explicativos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Marlene Mendoza</dc:creator>
  <cp:lastModifiedBy>MENDOZA</cp:lastModifiedBy>
  <cp:revision>19</cp:revision>
  <dcterms:created xsi:type="dcterms:W3CDTF">2017-02-19T23:33:23Z</dcterms:created>
  <dcterms:modified xsi:type="dcterms:W3CDTF">2017-02-25T15:37:20Z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2017-02-19T00:00:00Z</vt:filetime>
  </property>
</Properties>
</file>