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5" r:id="rId16"/>
    <p:sldId id="276" r:id="rId17"/>
    <p:sldId id="274" r:id="rId18"/>
    <p:sldId id="270" r:id="rId19"/>
  </p:sldIdLst>
  <p:sldSz cx="12192000" cy="6858000"/>
  <p:notesSz cx="12192000" cy="6858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7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" y="0"/>
            <a:ext cx="8121904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24710" y="461517"/>
            <a:ext cx="8942578" cy="1589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261" y="145914"/>
            <a:ext cx="11557895" cy="631240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1819811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32864" y="1361643"/>
            <a:ext cx="8526271" cy="721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5175" y="2429992"/>
            <a:ext cx="10125710" cy="3505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" y="0"/>
            <a:ext cx="8121904" cy="68579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6041" y="1617726"/>
            <a:ext cx="8751570" cy="1589405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936114" marR="5080" indent="-1924050">
              <a:lnSpc>
                <a:spcPts val="5830"/>
              </a:lnSpc>
              <a:spcBef>
                <a:spcPts val="835"/>
              </a:spcBef>
            </a:pPr>
            <a:r>
              <a:rPr sz="5400" b="1" spc="-5" dirty="0">
                <a:latin typeface="Arial"/>
                <a:cs typeface="Arial"/>
              </a:rPr>
              <a:t>Nivelación de Matemáticas </a:t>
            </a:r>
            <a:r>
              <a:rPr sz="5400" b="1" spc="-1490" dirty="0">
                <a:latin typeface="Arial"/>
                <a:cs typeface="Arial"/>
              </a:rPr>
              <a:t> </a:t>
            </a:r>
            <a:r>
              <a:rPr sz="5400" b="1" spc="-5" dirty="0">
                <a:latin typeface="Arial"/>
                <a:cs typeface="Arial"/>
              </a:rPr>
              <a:t>para Ingeniería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95644" y="1092707"/>
            <a:ext cx="4835652" cy="446379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916683" y="1406397"/>
            <a:ext cx="17062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3240" algn="l"/>
              </a:tabLst>
            </a:pPr>
            <a:r>
              <a:rPr sz="2400" spc="-5" dirty="0">
                <a:latin typeface="Arial MT"/>
                <a:cs typeface="Arial MT"/>
              </a:rPr>
              <a:t>El	triángulo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8702" y="1406397"/>
            <a:ext cx="15195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1185" algn="l"/>
              </a:tabLst>
            </a:pPr>
            <a:r>
              <a:rPr sz="2400" spc="-10" dirty="0">
                <a:latin typeface="Arial MT"/>
                <a:cs typeface="Arial MT"/>
              </a:rPr>
              <a:t>d</a:t>
            </a:r>
            <a:r>
              <a:rPr sz="2400" spc="-5" dirty="0">
                <a:latin typeface="Arial MT"/>
                <a:cs typeface="Arial MT"/>
              </a:rPr>
              <a:t>e</a:t>
            </a:r>
            <a:r>
              <a:rPr sz="2400" dirty="0">
                <a:latin typeface="Arial MT"/>
                <a:cs typeface="Arial MT"/>
              </a:rPr>
              <a:t>	</a:t>
            </a:r>
            <a:r>
              <a:rPr sz="2400" spc="-5" dirty="0">
                <a:latin typeface="Arial MT"/>
                <a:cs typeface="Arial MT"/>
              </a:rPr>
              <a:t>P</a:t>
            </a:r>
            <a:r>
              <a:rPr sz="2400" spc="-15" dirty="0">
                <a:latin typeface="Arial MT"/>
                <a:cs typeface="Arial MT"/>
              </a:rPr>
              <a:t>a</a:t>
            </a:r>
            <a:r>
              <a:rPr sz="2400" spc="-5" dirty="0">
                <a:latin typeface="Arial MT"/>
                <a:cs typeface="Arial MT"/>
              </a:rPr>
              <a:t>sc</a:t>
            </a:r>
            <a:r>
              <a:rPr sz="2400" dirty="0">
                <a:latin typeface="Arial MT"/>
                <a:cs typeface="Arial MT"/>
              </a:rPr>
              <a:t>a</a:t>
            </a:r>
            <a:r>
              <a:rPr sz="2400" spc="-5" dirty="0">
                <a:latin typeface="Arial MT"/>
                <a:cs typeface="Arial MT"/>
              </a:rPr>
              <a:t>l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16683" y="1772158"/>
            <a:ext cx="34417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574800" algn="l"/>
                <a:tab pos="2187575" algn="l"/>
                <a:tab pos="3089910" algn="l"/>
              </a:tabLst>
            </a:pPr>
            <a:r>
              <a:rPr sz="2400" dirty="0">
                <a:latin typeface="Arial MT"/>
                <a:cs typeface="Arial MT"/>
              </a:rPr>
              <a:t>most</a:t>
            </a:r>
            <a:r>
              <a:rPr sz="2400" spc="-5" dirty="0">
                <a:latin typeface="Arial MT"/>
                <a:cs typeface="Arial MT"/>
              </a:rPr>
              <a:t>rado	</a:t>
            </a:r>
            <a:r>
              <a:rPr sz="2400" spc="-10" dirty="0">
                <a:latin typeface="Arial MT"/>
                <a:cs typeface="Arial MT"/>
              </a:rPr>
              <a:t>e</a:t>
            </a:r>
            <a:r>
              <a:rPr sz="2400" spc="-5" dirty="0">
                <a:latin typeface="Arial MT"/>
                <a:cs typeface="Arial MT"/>
              </a:rPr>
              <a:t>s</a:t>
            </a:r>
            <a:r>
              <a:rPr sz="2400" dirty="0">
                <a:latin typeface="Arial MT"/>
                <a:cs typeface="Arial MT"/>
              </a:rPr>
              <a:t>	</a:t>
            </a:r>
            <a:r>
              <a:rPr sz="2400" spc="-5" dirty="0">
                <a:latin typeface="Arial MT"/>
                <a:cs typeface="Arial MT"/>
              </a:rPr>
              <a:t>para</a:t>
            </a:r>
            <a:r>
              <a:rPr sz="2400" dirty="0">
                <a:latin typeface="Arial MT"/>
                <a:cs typeface="Arial MT"/>
              </a:rPr>
              <a:t>	</a:t>
            </a:r>
            <a:r>
              <a:rPr sz="2400" spc="-10" dirty="0">
                <a:latin typeface="Arial MT"/>
                <a:cs typeface="Arial MT"/>
              </a:rPr>
              <a:t>un  </a:t>
            </a:r>
            <a:r>
              <a:rPr sz="2400" spc="-5" dirty="0">
                <a:latin typeface="Arial MT"/>
                <a:cs typeface="Arial MT"/>
              </a:rPr>
              <a:t>binomio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 grado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10.</a:t>
            </a:r>
            <a:endParaRPr sz="2400">
              <a:latin typeface="Arial MT"/>
              <a:cs typeface="Arial MT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68879" y="2805580"/>
            <a:ext cx="2139690" cy="3023719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59281" y="139446"/>
            <a:ext cx="4318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25" dirty="0">
                <a:latin typeface="Arial"/>
                <a:cs typeface="Arial"/>
              </a:rPr>
              <a:t>Triángulo</a:t>
            </a:r>
            <a:r>
              <a:rPr sz="3600" b="1" spc="-3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de</a:t>
            </a:r>
            <a:r>
              <a:rPr sz="3600" b="1" spc="-4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Pascal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6261" y="145914"/>
            <a:ext cx="11558270" cy="6312535"/>
            <a:chOff x="136261" y="145914"/>
            <a:chExt cx="11558270" cy="63125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9287" y="909828"/>
              <a:ext cx="3240024" cy="28956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2523" y="2449068"/>
              <a:ext cx="1296924" cy="268224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995273" y="1479626"/>
            <a:ext cx="97536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 MT"/>
                <a:cs typeface="Arial MT"/>
              </a:rPr>
              <a:t>Redu</a:t>
            </a:r>
            <a:r>
              <a:rPr sz="2000" spc="5" dirty="0">
                <a:latin typeface="Arial MT"/>
                <a:cs typeface="Arial MT"/>
              </a:rPr>
              <a:t>c</a:t>
            </a:r>
            <a:r>
              <a:rPr sz="2000" dirty="0">
                <a:latin typeface="Arial MT"/>
                <a:cs typeface="Arial MT"/>
              </a:rPr>
              <a:t>ir: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6105" y="2033650"/>
            <a:ext cx="2120265" cy="236220"/>
          </a:xfrm>
          <a:custGeom>
            <a:avLst/>
            <a:gdLst/>
            <a:ahLst/>
            <a:cxnLst/>
            <a:rect l="l" t="t" r="r" b="b"/>
            <a:pathLst>
              <a:path w="2120265" h="236219">
                <a:moveTo>
                  <a:pt x="78486" y="9652"/>
                </a:moveTo>
                <a:lnTo>
                  <a:pt x="75184" y="0"/>
                </a:lnTo>
                <a:lnTo>
                  <a:pt x="58102" y="6172"/>
                </a:lnTo>
                <a:lnTo>
                  <a:pt x="43116" y="15138"/>
                </a:lnTo>
                <a:lnTo>
                  <a:pt x="10922" y="58051"/>
                </a:lnTo>
                <a:lnTo>
                  <a:pt x="1206" y="96342"/>
                </a:lnTo>
                <a:lnTo>
                  <a:pt x="0" y="117983"/>
                </a:lnTo>
                <a:lnTo>
                  <a:pt x="1206" y="139636"/>
                </a:lnTo>
                <a:lnTo>
                  <a:pt x="10922" y="177927"/>
                </a:lnTo>
                <a:lnTo>
                  <a:pt x="43014" y="220662"/>
                </a:lnTo>
                <a:lnTo>
                  <a:pt x="75184" y="235712"/>
                </a:lnTo>
                <a:lnTo>
                  <a:pt x="78105" y="226187"/>
                </a:lnTo>
                <a:lnTo>
                  <a:pt x="64719" y="220268"/>
                </a:lnTo>
                <a:lnTo>
                  <a:pt x="53149" y="212001"/>
                </a:lnTo>
                <a:lnTo>
                  <a:pt x="29337" y="173405"/>
                </a:lnTo>
                <a:lnTo>
                  <a:pt x="21463" y="116713"/>
                </a:lnTo>
                <a:lnTo>
                  <a:pt x="22339" y="96621"/>
                </a:lnTo>
                <a:lnTo>
                  <a:pt x="35433" y="46990"/>
                </a:lnTo>
                <a:lnTo>
                  <a:pt x="64935" y="15557"/>
                </a:lnTo>
                <a:lnTo>
                  <a:pt x="78486" y="9652"/>
                </a:lnTo>
                <a:close/>
              </a:path>
              <a:path w="2120265" h="236219">
                <a:moveTo>
                  <a:pt x="892937" y="117983"/>
                </a:moveTo>
                <a:lnTo>
                  <a:pt x="888072" y="76365"/>
                </a:lnTo>
                <a:lnTo>
                  <a:pt x="862736" y="26885"/>
                </a:lnTo>
                <a:lnTo>
                  <a:pt x="817753" y="0"/>
                </a:lnTo>
                <a:lnTo>
                  <a:pt x="814451" y="9652"/>
                </a:lnTo>
                <a:lnTo>
                  <a:pt x="828090" y="15557"/>
                </a:lnTo>
                <a:lnTo>
                  <a:pt x="839851" y="23749"/>
                </a:lnTo>
                <a:lnTo>
                  <a:pt x="863701" y="61734"/>
                </a:lnTo>
                <a:lnTo>
                  <a:pt x="871474" y="116713"/>
                </a:lnTo>
                <a:lnTo>
                  <a:pt x="870585" y="137502"/>
                </a:lnTo>
                <a:lnTo>
                  <a:pt x="857504" y="188468"/>
                </a:lnTo>
                <a:lnTo>
                  <a:pt x="828281" y="220268"/>
                </a:lnTo>
                <a:lnTo>
                  <a:pt x="814832" y="226187"/>
                </a:lnTo>
                <a:lnTo>
                  <a:pt x="817753" y="235712"/>
                </a:lnTo>
                <a:lnTo>
                  <a:pt x="862863" y="209003"/>
                </a:lnTo>
                <a:lnTo>
                  <a:pt x="888136" y="159613"/>
                </a:lnTo>
                <a:lnTo>
                  <a:pt x="891730" y="139636"/>
                </a:lnTo>
                <a:lnTo>
                  <a:pt x="892937" y="117983"/>
                </a:lnTo>
                <a:close/>
              </a:path>
              <a:path w="2120265" h="236219">
                <a:moveTo>
                  <a:pt x="1305306" y="9652"/>
                </a:moveTo>
                <a:lnTo>
                  <a:pt x="1302004" y="0"/>
                </a:lnTo>
                <a:lnTo>
                  <a:pt x="1284922" y="6172"/>
                </a:lnTo>
                <a:lnTo>
                  <a:pt x="1269936" y="15138"/>
                </a:lnTo>
                <a:lnTo>
                  <a:pt x="1237742" y="58051"/>
                </a:lnTo>
                <a:lnTo>
                  <a:pt x="1228026" y="96342"/>
                </a:lnTo>
                <a:lnTo>
                  <a:pt x="1226820" y="117983"/>
                </a:lnTo>
                <a:lnTo>
                  <a:pt x="1228026" y="139636"/>
                </a:lnTo>
                <a:lnTo>
                  <a:pt x="1237742" y="177927"/>
                </a:lnTo>
                <a:lnTo>
                  <a:pt x="1269834" y="220662"/>
                </a:lnTo>
                <a:lnTo>
                  <a:pt x="1302004" y="235712"/>
                </a:lnTo>
                <a:lnTo>
                  <a:pt x="1304925" y="226187"/>
                </a:lnTo>
                <a:lnTo>
                  <a:pt x="1291539" y="220268"/>
                </a:lnTo>
                <a:lnTo>
                  <a:pt x="1279969" y="212001"/>
                </a:lnTo>
                <a:lnTo>
                  <a:pt x="1256157" y="173405"/>
                </a:lnTo>
                <a:lnTo>
                  <a:pt x="1248283" y="116713"/>
                </a:lnTo>
                <a:lnTo>
                  <a:pt x="1249159" y="96621"/>
                </a:lnTo>
                <a:lnTo>
                  <a:pt x="1262253" y="46990"/>
                </a:lnTo>
                <a:lnTo>
                  <a:pt x="1291755" y="15557"/>
                </a:lnTo>
                <a:lnTo>
                  <a:pt x="1305306" y="9652"/>
                </a:lnTo>
                <a:close/>
              </a:path>
              <a:path w="2120265" h="236219">
                <a:moveTo>
                  <a:pt x="2119757" y="117983"/>
                </a:moveTo>
                <a:lnTo>
                  <a:pt x="2114893" y="76365"/>
                </a:lnTo>
                <a:lnTo>
                  <a:pt x="2089556" y="26885"/>
                </a:lnTo>
                <a:lnTo>
                  <a:pt x="2044573" y="0"/>
                </a:lnTo>
                <a:lnTo>
                  <a:pt x="2041271" y="9652"/>
                </a:lnTo>
                <a:lnTo>
                  <a:pt x="2054910" y="15557"/>
                </a:lnTo>
                <a:lnTo>
                  <a:pt x="2066671" y="23749"/>
                </a:lnTo>
                <a:lnTo>
                  <a:pt x="2090521" y="61734"/>
                </a:lnTo>
                <a:lnTo>
                  <a:pt x="2098294" y="116713"/>
                </a:lnTo>
                <a:lnTo>
                  <a:pt x="2097405" y="137502"/>
                </a:lnTo>
                <a:lnTo>
                  <a:pt x="2084324" y="188468"/>
                </a:lnTo>
                <a:lnTo>
                  <a:pt x="2055101" y="220268"/>
                </a:lnTo>
                <a:lnTo>
                  <a:pt x="2041652" y="226187"/>
                </a:lnTo>
                <a:lnTo>
                  <a:pt x="2044573" y="235712"/>
                </a:lnTo>
                <a:lnTo>
                  <a:pt x="2089683" y="209003"/>
                </a:lnTo>
                <a:lnTo>
                  <a:pt x="2114956" y="159613"/>
                </a:lnTo>
                <a:lnTo>
                  <a:pt x="2118550" y="139636"/>
                </a:lnTo>
                <a:lnTo>
                  <a:pt x="2119757" y="1179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00607" y="1957197"/>
            <a:ext cx="26441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638175" algn="l"/>
                <a:tab pos="1864995" algn="l"/>
              </a:tabLst>
            </a:pPr>
            <a:r>
              <a:rPr sz="2000" dirty="0">
                <a:latin typeface="Cambria Math"/>
                <a:cs typeface="Cambria Math"/>
              </a:rPr>
              <a:t>𝐴</a:t>
            </a:r>
            <a:r>
              <a:rPr sz="2000" spc="12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=	</a:t>
            </a:r>
            <a:r>
              <a:rPr sz="2000" spc="-5" dirty="0">
                <a:latin typeface="Cambria Math"/>
                <a:cs typeface="Cambria Math"/>
              </a:rPr>
              <a:t>2𝑥</a:t>
            </a:r>
            <a:r>
              <a:rPr sz="2000" spc="6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−</a:t>
            </a:r>
            <a:r>
              <a:rPr sz="2000" spc="1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3</a:t>
            </a:r>
            <a:r>
              <a:rPr sz="2000" spc="390" dirty="0">
                <a:latin typeface="Cambria Math"/>
                <a:cs typeface="Cambria Math"/>
              </a:rPr>
              <a:t> </a:t>
            </a:r>
            <a:r>
              <a:rPr sz="2175" spc="97" baseline="28735" dirty="0">
                <a:latin typeface="Cambria Math"/>
                <a:cs typeface="Cambria Math"/>
              </a:rPr>
              <a:t>2</a:t>
            </a:r>
            <a:r>
              <a:rPr sz="2000" spc="65" dirty="0">
                <a:latin typeface="Cambria Math"/>
                <a:cs typeface="Cambria Math"/>
              </a:rPr>
              <a:t>–	</a:t>
            </a:r>
            <a:r>
              <a:rPr sz="2000" spc="-5" dirty="0">
                <a:latin typeface="Cambria Math"/>
                <a:cs typeface="Cambria Math"/>
              </a:rPr>
              <a:t>2𝑥</a:t>
            </a:r>
            <a:r>
              <a:rPr sz="2000" spc="3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+</a:t>
            </a:r>
            <a:r>
              <a:rPr sz="2000" spc="-2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3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61765" y="1864232"/>
            <a:ext cx="44195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450" spc="40" dirty="0">
                <a:latin typeface="Cambria Math"/>
                <a:cs typeface="Cambria Math"/>
              </a:rPr>
              <a:t>2</a:t>
            </a:r>
            <a:r>
              <a:rPr sz="1450" spc="150" dirty="0">
                <a:latin typeface="Cambria Math"/>
                <a:cs typeface="Cambria Math"/>
              </a:rPr>
              <a:t> </a:t>
            </a:r>
            <a:r>
              <a:rPr sz="3000" baseline="-20833" dirty="0">
                <a:latin typeface="Cambria Math"/>
                <a:cs typeface="Cambria Math"/>
              </a:rPr>
              <a:t>+</a:t>
            </a:r>
            <a:endParaRPr sz="3000" baseline="-20833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43857" y="2033651"/>
            <a:ext cx="894715" cy="236220"/>
          </a:xfrm>
          <a:custGeom>
            <a:avLst/>
            <a:gdLst/>
            <a:ahLst/>
            <a:cxnLst/>
            <a:rect l="l" t="t" r="r" b="b"/>
            <a:pathLst>
              <a:path w="894714" h="236219">
                <a:moveTo>
                  <a:pt x="819276" y="0"/>
                </a:moveTo>
                <a:lnTo>
                  <a:pt x="815975" y="9651"/>
                </a:lnTo>
                <a:lnTo>
                  <a:pt x="829615" y="15557"/>
                </a:lnTo>
                <a:lnTo>
                  <a:pt x="841375" y="23749"/>
                </a:lnTo>
                <a:lnTo>
                  <a:pt x="865229" y="61723"/>
                </a:lnTo>
                <a:lnTo>
                  <a:pt x="872997" y="116712"/>
                </a:lnTo>
                <a:lnTo>
                  <a:pt x="872118" y="137497"/>
                </a:lnTo>
                <a:lnTo>
                  <a:pt x="859027" y="188468"/>
                </a:lnTo>
                <a:lnTo>
                  <a:pt x="829810" y="220257"/>
                </a:lnTo>
                <a:lnTo>
                  <a:pt x="816355" y="226187"/>
                </a:lnTo>
                <a:lnTo>
                  <a:pt x="819276" y="235712"/>
                </a:lnTo>
                <a:lnTo>
                  <a:pt x="864389" y="208994"/>
                </a:lnTo>
                <a:lnTo>
                  <a:pt x="889666" y="159607"/>
                </a:lnTo>
                <a:lnTo>
                  <a:pt x="894460" y="117983"/>
                </a:lnTo>
                <a:lnTo>
                  <a:pt x="893246" y="96337"/>
                </a:lnTo>
                <a:lnTo>
                  <a:pt x="883531" y="58046"/>
                </a:lnTo>
                <a:lnTo>
                  <a:pt x="851392" y="15128"/>
                </a:lnTo>
                <a:lnTo>
                  <a:pt x="836400" y="6165"/>
                </a:lnTo>
                <a:lnTo>
                  <a:pt x="819276" y="0"/>
                </a:lnTo>
                <a:close/>
              </a:path>
              <a:path w="894714" h="236219">
                <a:moveTo>
                  <a:pt x="75183" y="0"/>
                </a:moveTo>
                <a:lnTo>
                  <a:pt x="30196" y="26878"/>
                </a:lnTo>
                <a:lnTo>
                  <a:pt x="4857" y="76358"/>
                </a:lnTo>
                <a:lnTo>
                  <a:pt x="0" y="117983"/>
                </a:lnTo>
                <a:lnTo>
                  <a:pt x="1214" y="139628"/>
                </a:lnTo>
                <a:lnTo>
                  <a:pt x="10929" y="177919"/>
                </a:lnTo>
                <a:lnTo>
                  <a:pt x="43021" y="220662"/>
                </a:lnTo>
                <a:lnTo>
                  <a:pt x="75183" y="235712"/>
                </a:lnTo>
                <a:lnTo>
                  <a:pt x="78104" y="226187"/>
                </a:lnTo>
                <a:lnTo>
                  <a:pt x="64722" y="220257"/>
                </a:lnTo>
                <a:lnTo>
                  <a:pt x="53149" y="211994"/>
                </a:lnTo>
                <a:lnTo>
                  <a:pt x="29338" y="173398"/>
                </a:lnTo>
                <a:lnTo>
                  <a:pt x="21462" y="116712"/>
                </a:lnTo>
                <a:lnTo>
                  <a:pt x="22342" y="96621"/>
                </a:lnTo>
                <a:lnTo>
                  <a:pt x="35432" y="46989"/>
                </a:lnTo>
                <a:lnTo>
                  <a:pt x="64936" y="15557"/>
                </a:lnTo>
                <a:lnTo>
                  <a:pt x="78485" y="9651"/>
                </a:lnTo>
                <a:lnTo>
                  <a:pt x="751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489069" y="1957197"/>
            <a:ext cx="20580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Cambria Math"/>
                <a:cs typeface="Cambria Math"/>
              </a:rPr>
              <a:t>3</a:t>
            </a:r>
            <a:r>
              <a:rPr sz="2000" dirty="0">
                <a:latin typeface="Cambria Math"/>
                <a:cs typeface="Cambria Math"/>
              </a:rPr>
              <a:t>𝑥</a:t>
            </a:r>
            <a:r>
              <a:rPr sz="2000" spc="7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+</a:t>
            </a:r>
            <a:r>
              <a:rPr sz="2000" spc="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4 </a:t>
            </a:r>
            <a:r>
              <a:rPr sz="2000" spc="-50" dirty="0">
                <a:latin typeface="Cambria Math"/>
                <a:cs typeface="Cambria Math"/>
              </a:rPr>
              <a:t> </a:t>
            </a:r>
            <a:r>
              <a:rPr sz="2175" spc="195" baseline="28735" dirty="0">
                <a:latin typeface="Cambria Math"/>
                <a:cs typeface="Cambria Math"/>
              </a:rPr>
              <a:t>2</a:t>
            </a:r>
            <a:r>
              <a:rPr sz="2000" dirty="0">
                <a:latin typeface="Cambria Math"/>
                <a:cs typeface="Cambria Math"/>
              </a:rPr>
              <a:t>–</a:t>
            </a:r>
            <a:r>
              <a:rPr sz="2000" spc="-125" dirty="0">
                <a:latin typeface="Cambria Math"/>
                <a:cs typeface="Cambria Math"/>
              </a:rPr>
              <a:t> </a:t>
            </a:r>
            <a:r>
              <a:rPr sz="2000" spc="5" dirty="0">
                <a:latin typeface="Cambria Math"/>
                <a:cs typeface="Cambria Math"/>
              </a:rPr>
              <a:t>8</a:t>
            </a:r>
            <a:r>
              <a:rPr sz="2000" spc="105" dirty="0">
                <a:latin typeface="Cambria Math"/>
                <a:cs typeface="Cambria Math"/>
              </a:rPr>
              <a:t>𝑥</a:t>
            </a:r>
            <a:r>
              <a:rPr sz="2175" spc="187" baseline="28735" dirty="0">
                <a:latin typeface="Cambria Math"/>
                <a:cs typeface="Cambria Math"/>
              </a:rPr>
              <a:t>2</a:t>
            </a:r>
            <a:r>
              <a:rPr sz="2000" dirty="0">
                <a:latin typeface="Cambria Math"/>
                <a:cs typeface="Cambria Math"/>
              </a:rPr>
              <a:t>–</a:t>
            </a:r>
            <a:r>
              <a:rPr sz="2000" spc="-114" dirty="0">
                <a:latin typeface="Cambria Math"/>
                <a:cs typeface="Cambria Math"/>
              </a:rPr>
              <a:t> </a:t>
            </a:r>
            <a:r>
              <a:rPr sz="2000" spc="-10" dirty="0">
                <a:latin typeface="Cambria Math"/>
                <a:cs typeface="Cambria Math"/>
              </a:rPr>
              <a:t>16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5649" y="3011500"/>
            <a:ext cx="441642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libri"/>
                <a:cs typeface="Calibri"/>
              </a:rPr>
              <a:t>Aplicamos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binomio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5" dirty="0">
                <a:latin typeface="Calibri"/>
                <a:cs typeface="Calibri"/>
              </a:rPr>
              <a:t> cuadrado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tres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veces: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929001" y="3565271"/>
            <a:ext cx="2254250" cy="236220"/>
            <a:chOff x="2929001" y="3565271"/>
            <a:chExt cx="2254250" cy="236220"/>
          </a:xfrm>
        </p:grpSpPr>
        <p:sp>
          <p:nvSpPr>
            <p:cNvPr id="13" name="object 13"/>
            <p:cNvSpPr/>
            <p:nvPr/>
          </p:nvSpPr>
          <p:spPr>
            <a:xfrm>
              <a:off x="2929001" y="3565271"/>
              <a:ext cx="893444" cy="236220"/>
            </a:xfrm>
            <a:custGeom>
              <a:avLst/>
              <a:gdLst/>
              <a:ahLst/>
              <a:cxnLst/>
              <a:rect l="l" t="t" r="r" b="b"/>
              <a:pathLst>
                <a:path w="893445" h="236220">
                  <a:moveTo>
                    <a:pt x="817752" y="0"/>
                  </a:moveTo>
                  <a:lnTo>
                    <a:pt x="814451" y="9525"/>
                  </a:lnTo>
                  <a:lnTo>
                    <a:pt x="828091" y="15430"/>
                  </a:lnTo>
                  <a:lnTo>
                    <a:pt x="839851" y="23621"/>
                  </a:lnTo>
                  <a:lnTo>
                    <a:pt x="863705" y="61652"/>
                  </a:lnTo>
                  <a:lnTo>
                    <a:pt x="871474" y="116712"/>
                  </a:lnTo>
                  <a:lnTo>
                    <a:pt x="870594" y="137477"/>
                  </a:lnTo>
                  <a:lnTo>
                    <a:pt x="857503" y="188340"/>
                  </a:lnTo>
                  <a:lnTo>
                    <a:pt x="828286" y="220237"/>
                  </a:lnTo>
                  <a:lnTo>
                    <a:pt x="814832" y="226186"/>
                  </a:lnTo>
                  <a:lnTo>
                    <a:pt x="817752" y="235711"/>
                  </a:lnTo>
                  <a:lnTo>
                    <a:pt x="862865" y="208994"/>
                  </a:lnTo>
                  <a:lnTo>
                    <a:pt x="888142" y="159591"/>
                  </a:lnTo>
                  <a:lnTo>
                    <a:pt x="892937" y="117855"/>
                  </a:lnTo>
                  <a:lnTo>
                    <a:pt x="891722" y="96281"/>
                  </a:lnTo>
                  <a:lnTo>
                    <a:pt x="882007" y="57991"/>
                  </a:lnTo>
                  <a:lnTo>
                    <a:pt x="849868" y="15112"/>
                  </a:lnTo>
                  <a:lnTo>
                    <a:pt x="834876" y="6163"/>
                  </a:lnTo>
                  <a:lnTo>
                    <a:pt x="817752" y="0"/>
                  </a:lnTo>
                  <a:close/>
                </a:path>
                <a:path w="893445" h="236220">
                  <a:moveTo>
                    <a:pt x="75184" y="0"/>
                  </a:moveTo>
                  <a:lnTo>
                    <a:pt x="30214" y="26824"/>
                  </a:lnTo>
                  <a:lnTo>
                    <a:pt x="4857" y="76326"/>
                  </a:lnTo>
                  <a:lnTo>
                    <a:pt x="0" y="117855"/>
                  </a:lnTo>
                  <a:lnTo>
                    <a:pt x="1214" y="139574"/>
                  </a:lnTo>
                  <a:lnTo>
                    <a:pt x="10929" y="177917"/>
                  </a:lnTo>
                  <a:lnTo>
                    <a:pt x="43021" y="220662"/>
                  </a:lnTo>
                  <a:lnTo>
                    <a:pt x="75184" y="235711"/>
                  </a:lnTo>
                  <a:lnTo>
                    <a:pt x="78105" y="226186"/>
                  </a:lnTo>
                  <a:lnTo>
                    <a:pt x="64722" y="220237"/>
                  </a:lnTo>
                  <a:lnTo>
                    <a:pt x="53149" y="211931"/>
                  </a:lnTo>
                  <a:lnTo>
                    <a:pt x="29338" y="173291"/>
                  </a:lnTo>
                  <a:lnTo>
                    <a:pt x="21462" y="116712"/>
                  </a:lnTo>
                  <a:lnTo>
                    <a:pt x="22342" y="96565"/>
                  </a:lnTo>
                  <a:lnTo>
                    <a:pt x="35432" y="46862"/>
                  </a:lnTo>
                  <a:lnTo>
                    <a:pt x="64936" y="15430"/>
                  </a:lnTo>
                  <a:lnTo>
                    <a:pt x="78486" y="9525"/>
                  </a:lnTo>
                  <a:lnTo>
                    <a:pt x="75184" y="0"/>
                  </a:lnTo>
                  <a:close/>
                </a:path>
              </a:pathLst>
            </a:custGeom>
            <a:solidFill>
              <a:srgbClr val="4F6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289933" y="3565271"/>
              <a:ext cx="893444" cy="236220"/>
            </a:xfrm>
            <a:custGeom>
              <a:avLst/>
              <a:gdLst/>
              <a:ahLst/>
              <a:cxnLst/>
              <a:rect l="l" t="t" r="r" b="b"/>
              <a:pathLst>
                <a:path w="893445" h="236220">
                  <a:moveTo>
                    <a:pt x="817752" y="0"/>
                  </a:moveTo>
                  <a:lnTo>
                    <a:pt x="814451" y="9525"/>
                  </a:lnTo>
                  <a:lnTo>
                    <a:pt x="828091" y="15430"/>
                  </a:lnTo>
                  <a:lnTo>
                    <a:pt x="839851" y="23621"/>
                  </a:lnTo>
                  <a:lnTo>
                    <a:pt x="863705" y="61652"/>
                  </a:lnTo>
                  <a:lnTo>
                    <a:pt x="871474" y="116712"/>
                  </a:lnTo>
                  <a:lnTo>
                    <a:pt x="870594" y="137477"/>
                  </a:lnTo>
                  <a:lnTo>
                    <a:pt x="857503" y="188340"/>
                  </a:lnTo>
                  <a:lnTo>
                    <a:pt x="828286" y="220237"/>
                  </a:lnTo>
                  <a:lnTo>
                    <a:pt x="814831" y="226186"/>
                  </a:lnTo>
                  <a:lnTo>
                    <a:pt x="817752" y="235711"/>
                  </a:lnTo>
                  <a:lnTo>
                    <a:pt x="862865" y="208994"/>
                  </a:lnTo>
                  <a:lnTo>
                    <a:pt x="888142" y="159591"/>
                  </a:lnTo>
                  <a:lnTo>
                    <a:pt x="892937" y="117855"/>
                  </a:lnTo>
                  <a:lnTo>
                    <a:pt x="891722" y="96281"/>
                  </a:lnTo>
                  <a:lnTo>
                    <a:pt x="882007" y="57991"/>
                  </a:lnTo>
                  <a:lnTo>
                    <a:pt x="849868" y="15112"/>
                  </a:lnTo>
                  <a:lnTo>
                    <a:pt x="834876" y="6163"/>
                  </a:lnTo>
                  <a:lnTo>
                    <a:pt x="817752" y="0"/>
                  </a:lnTo>
                  <a:close/>
                </a:path>
                <a:path w="893445" h="236220">
                  <a:moveTo>
                    <a:pt x="75183" y="0"/>
                  </a:moveTo>
                  <a:lnTo>
                    <a:pt x="30196" y="26824"/>
                  </a:lnTo>
                  <a:lnTo>
                    <a:pt x="4857" y="76326"/>
                  </a:lnTo>
                  <a:lnTo>
                    <a:pt x="0" y="117855"/>
                  </a:lnTo>
                  <a:lnTo>
                    <a:pt x="1214" y="139574"/>
                  </a:lnTo>
                  <a:lnTo>
                    <a:pt x="10929" y="177917"/>
                  </a:lnTo>
                  <a:lnTo>
                    <a:pt x="43021" y="220662"/>
                  </a:lnTo>
                  <a:lnTo>
                    <a:pt x="75183" y="235711"/>
                  </a:lnTo>
                  <a:lnTo>
                    <a:pt x="78104" y="226186"/>
                  </a:lnTo>
                  <a:lnTo>
                    <a:pt x="64722" y="220237"/>
                  </a:lnTo>
                  <a:lnTo>
                    <a:pt x="53149" y="211931"/>
                  </a:lnTo>
                  <a:lnTo>
                    <a:pt x="29338" y="173291"/>
                  </a:lnTo>
                  <a:lnTo>
                    <a:pt x="21462" y="116712"/>
                  </a:lnTo>
                  <a:lnTo>
                    <a:pt x="22342" y="96565"/>
                  </a:lnTo>
                  <a:lnTo>
                    <a:pt x="35432" y="46862"/>
                  </a:lnTo>
                  <a:lnTo>
                    <a:pt x="64936" y="15430"/>
                  </a:lnTo>
                  <a:lnTo>
                    <a:pt x="78486" y="9525"/>
                  </a:lnTo>
                  <a:lnTo>
                    <a:pt x="75183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795140" y="3396234"/>
            <a:ext cx="182816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411605" algn="l"/>
              </a:tabLst>
            </a:pPr>
            <a:r>
              <a:rPr sz="1450" spc="40" dirty="0">
                <a:solidFill>
                  <a:srgbClr val="4F6128"/>
                </a:solidFill>
                <a:latin typeface="Cambria Math"/>
                <a:cs typeface="Cambria Math"/>
              </a:rPr>
              <a:t>2</a:t>
            </a:r>
            <a:r>
              <a:rPr sz="1450" spc="210" dirty="0">
                <a:solidFill>
                  <a:srgbClr val="4F6128"/>
                </a:solidFill>
                <a:latin typeface="Cambria Math"/>
                <a:cs typeface="Cambria Math"/>
              </a:rPr>
              <a:t> </a:t>
            </a:r>
            <a:r>
              <a:rPr sz="3000" baseline="-20833" dirty="0">
                <a:latin typeface="Cambria Math"/>
                <a:cs typeface="Cambria Math"/>
              </a:rPr>
              <a:t>−	</a:t>
            </a:r>
            <a:r>
              <a:rPr sz="1450" spc="40" dirty="0">
                <a:solidFill>
                  <a:srgbClr val="C00000"/>
                </a:solidFill>
                <a:latin typeface="Cambria Math"/>
                <a:cs typeface="Cambria Math"/>
              </a:rPr>
              <a:t>2</a:t>
            </a:r>
            <a:r>
              <a:rPr sz="1450" spc="155" dirty="0">
                <a:solidFill>
                  <a:srgbClr val="C00000"/>
                </a:solidFill>
                <a:latin typeface="Cambria Math"/>
                <a:cs typeface="Cambria Math"/>
              </a:rPr>
              <a:t> </a:t>
            </a:r>
            <a:r>
              <a:rPr sz="3000" baseline="-20833" dirty="0">
                <a:latin typeface="Cambria Math"/>
                <a:cs typeface="Cambria Math"/>
              </a:rPr>
              <a:t>+</a:t>
            </a:r>
            <a:endParaRPr sz="3000" baseline="-20833">
              <a:latin typeface="Cambria Math"/>
              <a:cs typeface="Cambria Math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851021" y="3565271"/>
            <a:ext cx="2694305" cy="713105"/>
            <a:chOff x="3851021" y="3565271"/>
            <a:chExt cx="2694305" cy="713105"/>
          </a:xfrm>
        </p:grpSpPr>
        <p:sp>
          <p:nvSpPr>
            <p:cNvPr id="17" name="object 17"/>
            <p:cNvSpPr/>
            <p:nvPr/>
          </p:nvSpPr>
          <p:spPr>
            <a:xfrm>
              <a:off x="5650865" y="3565271"/>
              <a:ext cx="894715" cy="236220"/>
            </a:xfrm>
            <a:custGeom>
              <a:avLst/>
              <a:gdLst/>
              <a:ahLst/>
              <a:cxnLst/>
              <a:rect l="l" t="t" r="r" b="b"/>
              <a:pathLst>
                <a:path w="894715" h="236220">
                  <a:moveTo>
                    <a:pt x="819276" y="0"/>
                  </a:moveTo>
                  <a:lnTo>
                    <a:pt x="815975" y="9525"/>
                  </a:lnTo>
                  <a:lnTo>
                    <a:pt x="829615" y="15430"/>
                  </a:lnTo>
                  <a:lnTo>
                    <a:pt x="841375" y="23621"/>
                  </a:lnTo>
                  <a:lnTo>
                    <a:pt x="865229" y="61652"/>
                  </a:lnTo>
                  <a:lnTo>
                    <a:pt x="872998" y="116712"/>
                  </a:lnTo>
                  <a:lnTo>
                    <a:pt x="872118" y="137477"/>
                  </a:lnTo>
                  <a:lnTo>
                    <a:pt x="859028" y="188340"/>
                  </a:lnTo>
                  <a:lnTo>
                    <a:pt x="829810" y="220237"/>
                  </a:lnTo>
                  <a:lnTo>
                    <a:pt x="816356" y="226186"/>
                  </a:lnTo>
                  <a:lnTo>
                    <a:pt x="819276" y="235711"/>
                  </a:lnTo>
                  <a:lnTo>
                    <a:pt x="864389" y="208994"/>
                  </a:lnTo>
                  <a:lnTo>
                    <a:pt x="889666" y="159591"/>
                  </a:lnTo>
                  <a:lnTo>
                    <a:pt x="894461" y="117855"/>
                  </a:lnTo>
                  <a:lnTo>
                    <a:pt x="893246" y="96281"/>
                  </a:lnTo>
                  <a:lnTo>
                    <a:pt x="883531" y="57991"/>
                  </a:lnTo>
                  <a:lnTo>
                    <a:pt x="851392" y="15112"/>
                  </a:lnTo>
                  <a:lnTo>
                    <a:pt x="836400" y="6163"/>
                  </a:lnTo>
                  <a:lnTo>
                    <a:pt x="819276" y="0"/>
                  </a:lnTo>
                  <a:close/>
                </a:path>
                <a:path w="894715" h="236220">
                  <a:moveTo>
                    <a:pt x="75184" y="0"/>
                  </a:moveTo>
                  <a:lnTo>
                    <a:pt x="30196" y="26824"/>
                  </a:lnTo>
                  <a:lnTo>
                    <a:pt x="4857" y="76326"/>
                  </a:lnTo>
                  <a:lnTo>
                    <a:pt x="0" y="117855"/>
                  </a:lnTo>
                  <a:lnTo>
                    <a:pt x="1214" y="139574"/>
                  </a:lnTo>
                  <a:lnTo>
                    <a:pt x="10929" y="177917"/>
                  </a:lnTo>
                  <a:lnTo>
                    <a:pt x="43021" y="220662"/>
                  </a:lnTo>
                  <a:lnTo>
                    <a:pt x="75184" y="235711"/>
                  </a:lnTo>
                  <a:lnTo>
                    <a:pt x="78105" y="226186"/>
                  </a:lnTo>
                  <a:lnTo>
                    <a:pt x="64722" y="220237"/>
                  </a:lnTo>
                  <a:lnTo>
                    <a:pt x="53149" y="211931"/>
                  </a:lnTo>
                  <a:lnTo>
                    <a:pt x="29338" y="173291"/>
                  </a:lnTo>
                  <a:lnTo>
                    <a:pt x="21462" y="116712"/>
                  </a:lnTo>
                  <a:lnTo>
                    <a:pt x="22342" y="96565"/>
                  </a:lnTo>
                  <a:lnTo>
                    <a:pt x="35433" y="46862"/>
                  </a:lnTo>
                  <a:lnTo>
                    <a:pt x="64936" y="15430"/>
                  </a:lnTo>
                  <a:lnTo>
                    <a:pt x="78486" y="9525"/>
                  </a:lnTo>
                  <a:lnTo>
                    <a:pt x="7518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851021" y="4042283"/>
              <a:ext cx="1748155" cy="236220"/>
            </a:xfrm>
            <a:custGeom>
              <a:avLst/>
              <a:gdLst/>
              <a:ahLst/>
              <a:cxnLst/>
              <a:rect l="l" t="t" r="r" b="b"/>
              <a:pathLst>
                <a:path w="1748154" h="236220">
                  <a:moveTo>
                    <a:pt x="1672716" y="0"/>
                  </a:moveTo>
                  <a:lnTo>
                    <a:pt x="1669414" y="9525"/>
                  </a:lnTo>
                  <a:lnTo>
                    <a:pt x="1683055" y="15430"/>
                  </a:lnTo>
                  <a:lnTo>
                    <a:pt x="1694814" y="23622"/>
                  </a:lnTo>
                  <a:lnTo>
                    <a:pt x="1718669" y="61652"/>
                  </a:lnTo>
                  <a:lnTo>
                    <a:pt x="1726438" y="116713"/>
                  </a:lnTo>
                  <a:lnTo>
                    <a:pt x="1725558" y="137477"/>
                  </a:lnTo>
                  <a:lnTo>
                    <a:pt x="1712467" y="188341"/>
                  </a:lnTo>
                  <a:lnTo>
                    <a:pt x="1683250" y="220237"/>
                  </a:lnTo>
                  <a:lnTo>
                    <a:pt x="1669795" y="226187"/>
                  </a:lnTo>
                  <a:lnTo>
                    <a:pt x="1672716" y="235712"/>
                  </a:lnTo>
                  <a:lnTo>
                    <a:pt x="1717829" y="208994"/>
                  </a:lnTo>
                  <a:lnTo>
                    <a:pt x="1743106" y="159591"/>
                  </a:lnTo>
                  <a:lnTo>
                    <a:pt x="1747901" y="117856"/>
                  </a:lnTo>
                  <a:lnTo>
                    <a:pt x="1746686" y="96281"/>
                  </a:lnTo>
                  <a:lnTo>
                    <a:pt x="1736971" y="57991"/>
                  </a:lnTo>
                  <a:lnTo>
                    <a:pt x="1704832" y="15113"/>
                  </a:lnTo>
                  <a:lnTo>
                    <a:pt x="1689840" y="6163"/>
                  </a:lnTo>
                  <a:lnTo>
                    <a:pt x="1672716" y="0"/>
                  </a:lnTo>
                  <a:close/>
                </a:path>
                <a:path w="1748154" h="236220">
                  <a:moveTo>
                    <a:pt x="75183" y="0"/>
                  </a:moveTo>
                  <a:lnTo>
                    <a:pt x="30214" y="26824"/>
                  </a:lnTo>
                  <a:lnTo>
                    <a:pt x="4857" y="76327"/>
                  </a:lnTo>
                  <a:lnTo>
                    <a:pt x="0" y="117856"/>
                  </a:lnTo>
                  <a:lnTo>
                    <a:pt x="1214" y="139574"/>
                  </a:lnTo>
                  <a:lnTo>
                    <a:pt x="10929" y="177917"/>
                  </a:lnTo>
                  <a:lnTo>
                    <a:pt x="43021" y="220662"/>
                  </a:lnTo>
                  <a:lnTo>
                    <a:pt x="75183" y="235712"/>
                  </a:lnTo>
                  <a:lnTo>
                    <a:pt x="78104" y="226187"/>
                  </a:lnTo>
                  <a:lnTo>
                    <a:pt x="64722" y="220237"/>
                  </a:lnTo>
                  <a:lnTo>
                    <a:pt x="53149" y="211931"/>
                  </a:lnTo>
                  <a:lnTo>
                    <a:pt x="29338" y="173291"/>
                  </a:lnTo>
                  <a:lnTo>
                    <a:pt x="21462" y="116713"/>
                  </a:lnTo>
                  <a:lnTo>
                    <a:pt x="22342" y="96565"/>
                  </a:lnTo>
                  <a:lnTo>
                    <a:pt x="35432" y="46863"/>
                  </a:lnTo>
                  <a:lnTo>
                    <a:pt x="64936" y="15430"/>
                  </a:lnTo>
                  <a:lnTo>
                    <a:pt x="78486" y="9525"/>
                  </a:lnTo>
                  <a:lnTo>
                    <a:pt x="75183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373758" y="3317595"/>
            <a:ext cx="4206875" cy="979805"/>
          </a:xfrm>
          <a:prstGeom prst="rect">
            <a:avLst/>
          </a:prstGeom>
        </p:spPr>
        <p:txBody>
          <a:bodyPr vert="horz" wrap="square" lIns="0" tIns="184785" rIns="0" bIns="0" rtlCol="0">
            <a:spAutoFit/>
          </a:bodyPr>
          <a:lstStyle/>
          <a:p>
            <a:pPr marL="1037590">
              <a:lnSpc>
                <a:spcPct val="100000"/>
              </a:lnSpc>
              <a:spcBef>
                <a:spcPts val="1455"/>
              </a:spcBef>
              <a:tabLst>
                <a:tab pos="1637664" algn="l"/>
                <a:tab pos="2999105" algn="l"/>
              </a:tabLst>
            </a:pPr>
            <a:r>
              <a:rPr sz="2000" dirty="0">
                <a:latin typeface="Cambria Math"/>
                <a:cs typeface="Cambria Math"/>
              </a:rPr>
              <a:t>𝐴</a:t>
            </a:r>
            <a:r>
              <a:rPr sz="2000" spc="12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=	</a:t>
            </a:r>
            <a:r>
              <a:rPr sz="2000" spc="-5" dirty="0">
                <a:solidFill>
                  <a:srgbClr val="4F6128"/>
                </a:solidFill>
                <a:latin typeface="Cambria Math"/>
                <a:cs typeface="Cambria Math"/>
              </a:rPr>
              <a:t>2𝑥</a:t>
            </a:r>
            <a:r>
              <a:rPr sz="2000" spc="70" dirty="0">
                <a:solidFill>
                  <a:srgbClr val="4F6128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4F6128"/>
                </a:solidFill>
                <a:latin typeface="Cambria Math"/>
                <a:cs typeface="Cambria Math"/>
              </a:rPr>
              <a:t>−</a:t>
            </a:r>
            <a:r>
              <a:rPr sz="2000" spc="5" dirty="0">
                <a:solidFill>
                  <a:srgbClr val="4F6128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4F6128"/>
                </a:solidFill>
                <a:latin typeface="Cambria Math"/>
                <a:cs typeface="Cambria Math"/>
              </a:rPr>
              <a:t>3	</a:t>
            </a:r>
            <a:r>
              <a:rPr sz="2000" spc="-5" dirty="0">
                <a:solidFill>
                  <a:srgbClr val="C00000"/>
                </a:solidFill>
                <a:latin typeface="Cambria Math"/>
                <a:cs typeface="Cambria Math"/>
              </a:rPr>
              <a:t>2𝑥</a:t>
            </a:r>
            <a:r>
              <a:rPr sz="2000" spc="40" dirty="0">
                <a:solidFill>
                  <a:srgbClr val="C00000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C00000"/>
                </a:solidFill>
                <a:latin typeface="Cambria Math"/>
                <a:cs typeface="Cambria Math"/>
              </a:rPr>
              <a:t>+</a:t>
            </a:r>
            <a:r>
              <a:rPr sz="2000" spc="-20" dirty="0">
                <a:solidFill>
                  <a:srgbClr val="C00000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C00000"/>
                </a:solidFill>
                <a:latin typeface="Cambria Math"/>
                <a:cs typeface="Cambria Math"/>
              </a:rPr>
              <a:t>3</a:t>
            </a:r>
            <a:endParaRPr sz="2000">
              <a:latin typeface="Cambria Math"/>
              <a:cs typeface="Cambria Math"/>
            </a:endParaRPr>
          </a:p>
          <a:p>
            <a:pPr marL="76200">
              <a:lnSpc>
                <a:spcPct val="100000"/>
              </a:lnSpc>
              <a:spcBef>
                <a:spcPts val="1355"/>
              </a:spcBef>
              <a:tabLst>
                <a:tab pos="2560320" algn="l"/>
              </a:tabLst>
            </a:pPr>
            <a:r>
              <a:rPr sz="2000" dirty="0">
                <a:latin typeface="Cambria Math"/>
                <a:cs typeface="Cambria Math"/>
              </a:rPr>
              <a:t>𝐴</a:t>
            </a:r>
            <a:r>
              <a:rPr sz="2000" spc="12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=</a:t>
            </a:r>
            <a:r>
              <a:rPr sz="2000" spc="114" dirty="0">
                <a:latin typeface="Cambria Math"/>
                <a:cs typeface="Cambria Math"/>
              </a:rPr>
              <a:t> </a:t>
            </a:r>
            <a:r>
              <a:rPr sz="2000" spc="50" dirty="0">
                <a:latin typeface="Cambria Math"/>
                <a:cs typeface="Cambria Math"/>
              </a:rPr>
              <a:t>4</a:t>
            </a:r>
            <a:r>
              <a:rPr sz="2000" spc="50" dirty="0">
                <a:solidFill>
                  <a:srgbClr val="4F6128"/>
                </a:solidFill>
                <a:latin typeface="Cambria Math"/>
                <a:cs typeface="Cambria Math"/>
              </a:rPr>
              <a:t>𝑥</a:t>
            </a:r>
            <a:r>
              <a:rPr sz="2175" spc="75" baseline="28735" dirty="0">
                <a:solidFill>
                  <a:srgbClr val="4F6128"/>
                </a:solidFill>
                <a:latin typeface="Cambria Math"/>
                <a:cs typeface="Cambria Math"/>
              </a:rPr>
              <a:t>2</a:t>
            </a:r>
            <a:r>
              <a:rPr sz="2175" spc="307" baseline="28735" dirty="0">
                <a:solidFill>
                  <a:srgbClr val="4F6128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4F6128"/>
                </a:solidFill>
                <a:latin typeface="Cambria Math"/>
                <a:cs typeface="Cambria Math"/>
              </a:rPr>
              <a:t>−</a:t>
            </a:r>
            <a:r>
              <a:rPr sz="2000" spc="10" dirty="0">
                <a:solidFill>
                  <a:srgbClr val="4F6128"/>
                </a:solidFill>
                <a:latin typeface="Cambria Math"/>
                <a:cs typeface="Cambria Math"/>
              </a:rPr>
              <a:t> </a:t>
            </a:r>
            <a:r>
              <a:rPr sz="2000" spc="-5" dirty="0">
                <a:solidFill>
                  <a:srgbClr val="4F6128"/>
                </a:solidFill>
                <a:latin typeface="Cambria Math"/>
                <a:cs typeface="Cambria Math"/>
              </a:rPr>
              <a:t>12𝑥</a:t>
            </a:r>
            <a:r>
              <a:rPr sz="2000" spc="80" dirty="0">
                <a:solidFill>
                  <a:srgbClr val="4F6128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4F6128"/>
                </a:solidFill>
                <a:latin typeface="Cambria Math"/>
                <a:cs typeface="Cambria Math"/>
              </a:rPr>
              <a:t>+</a:t>
            </a:r>
            <a:r>
              <a:rPr sz="2000" spc="10" dirty="0">
                <a:solidFill>
                  <a:srgbClr val="4F6128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4F6128"/>
                </a:solidFill>
                <a:latin typeface="Cambria Math"/>
                <a:cs typeface="Cambria Math"/>
              </a:rPr>
              <a:t>9 −	</a:t>
            </a:r>
            <a:r>
              <a:rPr sz="2000" spc="50" dirty="0">
                <a:solidFill>
                  <a:srgbClr val="C00000"/>
                </a:solidFill>
                <a:latin typeface="Cambria Math"/>
                <a:cs typeface="Cambria Math"/>
              </a:rPr>
              <a:t>4𝑥</a:t>
            </a:r>
            <a:r>
              <a:rPr sz="2175" spc="75" baseline="28735" dirty="0">
                <a:solidFill>
                  <a:srgbClr val="C00000"/>
                </a:solidFill>
                <a:latin typeface="Cambria Math"/>
                <a:cs typeface="Cambria Math"/>
              </a:rPr>
              <a:t>2</a:t>
            </a:r>
            <a:r>
              <a:rPr sz="2175" spc="284" baseline="28735" dirty="0">
                <a:solidFill>
                  <a:srgbClr val="C00000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C00000"/>
                </a:solidFill>
                <a:latin typeface="Cambria Math"/>
                <a:cs typeface="Cambria Math"/>
              </a:rPr>
              <a:t>+</a:t>
            </a:r>
            <a:r>
              <a:rPr sz="2000" spc="-10" dirty="0">
                <a:solidFill>
                  <a:srgbClr val="C00000"/>
                </a:solidFill>
                <a:latin typeface="Cambria Math"/>
                <a:cs typeface="Cambria Math"/>
              </a:rPr>
              <a:t> </a:t>
            </a:r>
            <a:r>
              <a:rPr sz="2000" spc="-5" dirty="0">
                <a:solidFill>
                  <a:srgbClr val="C00000"/>
                </a:solidFill>
                <a:latin typeface="Cambria Math"/>
                <a:cs typeface="Cambria Math"/>
              </a:rPr>
              <a:t>12𝑥</a:t>
            </a:r>
            <a:r>
              <a:rPr sz="2000" spc="60" dirty="0">
                <a:solidFill>
                  <a:srgbClr val="C00000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C00000"/>
                </a:solidFill>
                <a:latin typeface="Cambria Math"/>
                <a:cs typeface="Cambria Math"/>
              </a:rPr>
              <a:t>+</a:t>
            </a:r>
            <a:r>
              <a:rPr sz="2000" spc="-10" dirty="0">
                <a:solidFill>
                  <a:srgbClr val="C00000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C00000"/>
                </a:solidFill>
                <a:latin typeface="Cambria Math"/>
                <a:cs typeface="Cambria Math"/>
              </a:rPr>
              <a:t>9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41594" y="3317595"/>
            <a:ext cx="3342640" cy="979805"/>
          </a:xfrm>
          <a:prstGeom prst="rect">
            <a:avLst/>
          </a:prstGeom>
        </p:spPr>
        <p:txBody>
          <a:bodyPr vert="horz" wrap="square" lIns="0" tIns="18478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455"/>
              </a:spcBef>
            </a:pPr>
            <a:r>
              <a:rPr sz="2000" spc="-5" dirty="0">
                <a:solidFill>
                  <a:srgbClr val="001F5F"/>
                </a:solidFill>
                <a:latin typeface="Cambria Math"/>
                <a:cs typeface="Cambria Math"/>
              </a:rPr>
              <a:t>3𝑥</a:t>
            </a:r>
            <a:r>
              <a:rPr sz="2000" spc="65" dirty="0">
                <a:solidFill>
                  <a:srgbClr val="001F5F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001F5F"/>
                </a:solidFill>
                <a:latin typeface="Cambria Math"/>
                <a:cs typeface="Cambria Math"/>
              </a:rPr>
              <a:t>+ 4</a:t>
            </a:r>
            <a:r>
              <a:rPr sz="2000" spc="365" dirty="0">
                <a:solidFill>
                  <a:srgbClr val="001F5F"/>
                </a:solidFill>
                <a:latin typeface="Cambria Math"/>
                <a:cs typeface="Cambria Math"/>
              </a:rPr>
              <a:t> </a:t>
            </a:r>
            <a:r>
              <a:rPr sz="2175" spc="60" baseline="28735" dirty="0">
                <a:solidFill>
                  <a:srgbClr val="001F5F"/>
                </a:solidFill>
                <a:latin typeface="Cambria Math"/>
                <a:cs typeface="Cambria Math"/>
              </a:rPr>
              <a:t>2</a:t>
            </a:r>
            <a:r>
              <a:rPr sz="2175" spc="300" baseline="28735" dirty="0">
                <a:solidFill>
                  <a:srgbClr val="001F5F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− </a:t>
            </a:r>
            <a:r>
              <a:rPr sz="2000" spc="50" dirty="0">
                <a:latin typeface="Cambria Math"/>
                <a:cs typeface="Cambria Math"/>
              </a:rPr>
              <a:t>8𝑥</a:t>
            </a:r>
            <a:r>
              <a:rPr sz="2175" spc="75" baseline="28735" dirty="0">
                <a:latin typeface="Cambria Math"/>
                <a:cs typeface="Cambria Math"/>
              </a:rPr>
              <a:t>2</a:t>
            </a:r>
            <a:r>
              <a:rPr sz="2175" spc="284" baseline="2873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−</a:t>
            </a:r>
            <a:r>
              <a:rPr sz="2000" spc="10" dirty="0">
                <a:latin typeface="Cambria Math"/>
                <a:cs typeface="Cambria Math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16</a:t>
            </a:r>
            <a:endParaRPr sz="20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355"/>
              </a:spcBef>
            </a:pPr>
            <a:r>
              <a:rPr sz="2000" dirty="0">
                <a:latin typeface="Cambria Math"/>
                <a:cs typeface="Cambria Math"/>
              </a:rPr>
              <a:t>+</a:t>
            </a:r>
            <a:r>
              <a:rPr sz="2000" spc="-5" dirty="0">
                <a:latin typeface="Cambria Math"/>
                <a:cs typeface="Cambria Math"/>
              </a:rPr>
              <a:t> </a:t>
            </a:r>
            <a:r>
              <a:rPr sz="2000" spc="45" dirty="0">
                <a:solidFill>
                  <a:srgbClr val="001F5F"/>
                </a:solidFill>
                <a:latin typeface="Cambria Math"/>
                <a:cs typeface="Cambria Math"/>
              </a:rPr>
              <a:t>9𝑥</a:t>
            </a:r>
            <a:r>
              <a:rPr sz="2175" spc="67" baseline="28735" dirty="0">
                <a:solidFill>
                  <a:srgbClr val="001F5F"/>
                </a:solidFill>
                <a:latin typeface="Cambria Math"/>
                <a:cs typeface="Cambria Math"/>
              </a:rPr>
              <a:t>2</a:t>
            </a:r>
            <a:r>
              <a:rPr sz="2175" spc="307" baseline="28735" dirty="0">
                <a:solidFill>
                  <a:srgbClr val="001F5F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001F5F"/>
                </a:solidFill>
                <a:latin typeface="Cambria Math"/>
                <a:cs typeface="Cambria Math"/>
              </a:rPr>
              <a:t>+ </a:t>
            </a:r>
            <a:r>
              <a:rPr sz="2000" spc="-5" dirty="0">
                <a:solidFill>
                  <a:srgbClr val="001F5F"/>
                </a:solidFill>
                <a:latin typeface="Cambria Math"/>
                <a:cs typeface="Cambria Math"/>
              </a:rPr>
              <a:t>24𝑥</a:t>
            </a:r>
            <a:r>
              <a:rPr sz="2000" spc="70" dirty="0">
                <a:solidFill>
                  <a:srgbClr val="001F5F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001F5F"/>
                </a:solidFill>
                <a:latin typeface="Cambria Math"/>
                <a:cs typeface="Cambria Math"/>
              </a:rPr>
              <a:t>+</a:t>
            </a:r>
            <a:r>
              <a:rPr sz="2000" spc="-5" dirty="0">
                <a:solidFill>
                  <a:srgbClr val="001F5F"/>
                </a:solidFill>
                <a:latin typeface="Cambria Math"/>
                <a:cs typeface="Cambria Math"/>
              </a:rPr>
              <a:t> 16</a:t>
            </a:r>
            <a:r>
              <a:rPr sz="2000" spc="15" dirty="0">
                <a:solidFill>
                  <a:srgbClr val="001F5F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001F5F"/>
                </a:solidFill>
                <a:latin typeface="Cambria Math"/>
                <a:cs typeface="Cambria Math"/>
              </a:rPr>
              <a:t>− </a:t>
            </a:r>
            <a:r>
              <a:rPr sz="2000" spc="45" dirty="0">
                <a:solidFill>
                  <a:srgbClr val="001F5F"/>
                </a:solidFill>
                <a:latin typeface="Cambria Math"/>
                <a:cs typeface="Cambria Math"/>
              </a:rPr>
              <a:t>8</a:t>
            </a:r>
            <a:r>
              <a:rPr sz="2000" spc="45" dirty="0">
                <a:latin typeface="Cambria Math"/>
                <a:cs typeface="Cambria Math"/>
              </a:rPr>
              <a:t>𝑥</a:t>
            </a:r>
            <a:r>
              <a:rPr sz="2175" spc="67" baseline="28735" dirty="0">
                <a:latin typeface="Cambria Math"/>
                <a:cs typeface="Cambria Math"/>
              </a:rPr>
              <a:t>2</a:t>
            </a:r>
            <a:r>
              <a:rPr sz="2175" spc="307" baseline="2873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− </a:t>
            </a:r>
            <a:r>
              <a:rPr sz="2000" spc="-10" dirty="0">
                <a:latin typeface="Cambria Math"/>
                <a:cs typeface="Cambria Math"/>
              </a:rPr>
              <a:t>16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53438" y="4390042"/>
            <a:ext cx="2887980" cy="1548765"/>
          </a:xfrm>
          <a:prstGeom prst="rect">
            <a:avLst/>
          </a:prstGeom>
        </p:spPr>
        <p:txBody>
          <a:bodyPr vert="horz" wrap="square" lIns="0" tIns="18542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460"/>
              </a:spcBef>
            </a:pPr>
            <a:r>
              <a:rPr sz="2000" dirty="0">
                <a:latin typeface="Cambria Math"/>
                <a:cs typeface="Cambria Math"/>
              </a:rPr>
              <a:t>𝐴</a:t>
            </a:r>
            <a:r>
              <a:rPr sz="2000" spc="11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=</a:t>
            </a:r>
            <a:r>
              <a:rPr sz="2000" spc="114" dirty="0">
                <a:latin typeface="Cambria Math"/>
                <a:cs typeface="Cambria Math"/>
              </a:rPr>
              <a:t> </a:t>
            </a:r>
            <a:r>
              <a:rPr sz="2000" spc="45" dirty="0">
                <a:latin typeface="Cambria Math"/>
                <a:cs typeface="Cambria Math"/>
              </a:rPr>
              <a:t>9𝑥</a:t>
            </a:r>
            <a:r>
              <a:rPr sz="2175" spc="67" baseline="28735" dirty="0">
                <a:latin typeface="Cambria Math"/>
                <a:cs typeface="Cambria Math"/>
              </a:rPr>
              <a:t>2</a:t>
            </a:r>
            <a:r>
              <a:rPr sz="2175" spc="307" baseline="2873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+</a:t>
            </a:r>
            <a:r>
              <a:rPr sz="2000" spc="-5" dirty="0">
                <a:latin typeface="Cambria Math"/>
                <a:cs typeface="Cambria Math"/>
              </a:rPr>
              <a:t> 16</a:t>
            </a:r>
            <a:r>
              <a:rPr sz="2000" spc="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−</a:t>
            </a:r>
            <a:r>
              <a:rPr sz="2000" spc="-5" dirty="0">
                <a:latin typeface="Cambria Math"/>
                <a:cs typeface="Cambria Math"/>
              </a:rPr>
              <a:t> </a:t>
            </a:r>
            <a:r>
              <a:rPr sz="2000" spc="50" dirty="0">
                <a:latin typeface="Cambria Math"/>
                <a:cs typeface="Cambria Math"/>
              </a:rPr>
              <a:t>8𝑥</a:t>
            </a:r>
            <a:r>
              <a:rPr sz="2175" spc="75" baseline="28735" dirty="0">
                <a:latin typeface="Cambria Math"/>
                <a:cs typeface="Cambria Math"/>
              </a:rPr>
              <a:t>2</a:t>
            </a:r>
            <a:r>
              <a:rPr sz="2175" spc="307" baseline="2873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−</a:t>
            </a:r>
            <a:r>
              <a:rPr sz="2000" spc="-5" dirty="0">
                <a:latin typeface="Cambria Math"/>
                <a:cs typeface="Cambria Math"/>
              </a:rPr>
              <a:t> </a:t>
            </a:r>
            <a:r>
              <a:rPr sz="2000" spc="-10" dirty="0">
                <a:latin typeface="Cambria Math"/>
                <a:cs typeface="Cambria Math"/>
              </a:rPr>
              <a:t>16</a:t>
            </a:r>
            <a:endParaRPr sz="2000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1355"/>
              </a:spcBef>
            </a:pPr>
            <a:r>
              <a:rPr sz="2000" dirty="0">
                <a:latin typeface="Cambria Math"/>
                <a:cs typeface="Cambria Math"/>
              </a:rPr>
              <a:t>𝐴</a:t>
            </a:r>
            <a:r>
              <a:rPr sz="2000" spc="114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=</a:t>
            </a:r>
            <a:r>
              <a:rPr sz="2000" spc="114" dirty="0">
                <a:latin typeface="Cambria Math"/>
                <a:cs typeface="Cambria Math"/>
              </a:rPr>
              <a:t> </a:t>
            </a:r>
            <a:r>
              <a:rPr sz="2000" spc="45" dirty="0">
                <a:latin typeface="Cambria Math"/>
                <a:cs typeface="Cambria Math"/>
              </a:rPr>
              <a:t>9𝑥</a:t>
            </a:r>
            <a:r>
              <a:rPr sz="2175" spc="67" baseline="28735" dirty="0">
                <a:latin typeface="Cambria Math"/>
                <a:cs typeface="Cambria Math"/>
              </a:rPr>
              <a:t>2</a:t>
            </a:r>
            <a:r>
              <a:rPr sz="2175" spc="300" baseline="2873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+ </a:t>
            </a:r>
            <a:r>
              <a:rPr sz="2000" spc="-5" dirty="0">
                <a:solidFill>
                  <a:srgbClr val="4F6128"/>
                </a:solidFill>
                <a:latin typeface="Cambria Math"/>
                <a:cs typeface="Cambria Math"/>
              </a:rPr>
              <a:t>16</a:t>
            </a:r>
            <a:r>
              <a:rPr sz="2000" dirty="0">
                <a:solidFill>
                  <a:srgbClr val="4F6128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−</a:t>
            </a:r>
            <a:r>
              <a:rPr sz="2000" spc="-5" dirty="0">
                <a:latin typeface="Cambria Math"/>
                <a:cs typeface="Cambria Math"/>
              </a:rPr>
              <a:t> </a:t>
            </a:r>
            <a:r>
              <a:rPr sz="2000" spc="50" dirty="0">
                <a:latin typeface="Cambria Math"/>
                <a:cs typeface="Cambria Math"/>
              </a:rPr>
              <a:t>8𝑥</a:t>
            </a:r>
            <a:r>
              <a:rPr sz="2175" spc="75" baseline="28735" dirty="0">
                <a:latin typeface="Cambria Math"/>
                <a:cs typeface="Cambria Math"/>
              </a:rPr>
              <a:t>2</a:t>
            </a:r>
            <a:r>
              <a:rPr sz="2175" spc="315" baseline="2873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−</a:t>
            </a:r>
            <a:r>
              <a:rPr sz="2000" spc="-5" dirty="0">
                <a:latin typeface="Cambria Math"/>
                <a:cs typeface="Cambria Math"/>
              </a:rPr>
              <a:t> </a:t>
            </a:r>
            <a:r>
              <a:rPr sz="2000" spc="-10" dirty="0">
                <a:solidFill>
                  <a:srgbClr val="4F6128"/>
                </a:solidFill>
                <a:latin typeface="Cambria Math"/>
                <a:cs typeface="Cambria Math"/>
              </a:rPr>
              <a:t>16</a:t>
            </a:r>
            <a:endParaRPr sz="2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mbria Math"/>
              <a:cs typeface="Cambria Math"/>
            </a:endParaRPr>
          </a:p>
          <a:p>
            <a:pPr marL="104139">
              <a:lnSpc>
                <a:spcPct val="100000"/>
              </a:lnSpc>
            </a:pPr>
            <a:r>
              <a:rPr sz="2000" dirty="0">
                <a:latin typeface="Cambria Math"/>
                <a:cs typeface="Cambria Math"/>
              </a:rPr>
              <a:t>𝐴</a:t>
            </a:r>
            <a:r>
              <a:rPr sz="2000" spc="9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=</a:t>
            </a:r>
            <a:r>
              <a:rPr sz="2000" spc="80" dirty="0">
                <a:latin typeface="Cambria Math"/>
                <a:cs typeface="Cambria Math"/>
              </a:rPr>
              <a:t> </a:t>
            </a:r>
            <a:r>
              <a:rPr sz="2000" spc="75" dirty="0">
                <a:latin typeface="Cambria Math"/>
                <a:cs typeface="Cambria Math"/>
              </a:rPr>
              <a:t>𝑥</a:t>
            </a:r>
            <a:r>
              <a:rPr sz="2175" spc="112" baseline="28735" dirty="0">
                <a:latin typeface="Cambria Math"/>
                <a:cs typeface="Cambria Math"/>
              </a:rPr>
              <a:t>2</a:t>
            </a:r>
            <a:endParaRPr sz="2175" baseline="28735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6261" y="145914"/>
            <a:ext cx="11558270" cy="6312535"/>
            <a:chOff x="136261" y="145914"/>
            <a:chExt cx="11558270" cy="6312535"/>
          </a:xfrm>
        </p:grpSpPr>
        <p:sp>
          <p:nvSpPr>
            <p:cNvPr id="3" name="object 3"/>
            <p:cNvSpPr/>
            <p:nvPr/>
          </p:nvSpPr>
          <p:spPr>
            <a:xfrm>
              <a:off x="2012854" y="2166293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89">
                  <a:moveTo>
                    <a:pt x="0" y="21153"/>
                  </a:moveTo>
                  <a:lnTo>
                    <a:pt x="34578" y="0"/>
                  </a:lnTo>
                </a:path>
              </a:pathLst>
            </a:custGeom>
            <a:ln w="63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033500" y="2150427"/>
              <a:ext cx="52069" cy="146050"/>
            </a:xfrm>
            <a:custGeom>
              <a:avLst/>
              <a:gdLst/>
              <a:ahLst/>
              <a:cxnLst/>
              <a:rect l="l" t="t" r="r" b="b"/>
              <a:pathLst>
                <a:path w="52069" h="146050">
                  <a:moveTo>
                    <a:pt x="0" y="0"/>
                  </a:moveTo>
                  <a:lnTo>
                    <a:pt x="51907" y="145739"/>
                  </a:lnTo>
                </a:path>
              </a:pathLst>
            </a:custGeom>
            <a:ln w="56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99341" y="1937083"/>
              <a:ext cx="562610" cy="376555"/>
            </a:xfrm>
            <a:custGeom>
              <a:avLst/>
              <a:gdLst/>
              <a:ahLst/>
              <a:cxnLst/>
              <a:rect l="l" t="t" r="r" b="b"/>
              <a:pathLst>
                <a:path w="562610" h="376555">
                  <a:moveTo>
                    <a:pt x="0" y="376127"/>
                  </a:moveTo>
                  <a:lnTo>
                    <a:pt x="53780" y="1196"/>
                  </a:lnTo>
                </a:path>
                <a:path w="562610" h="376555">
                  <a:moveTo>
                    <a:pt x="53780" y="0"/>
                  </a:moveTo>
                  <a:lnTo>
                    <a:pt x="197872" y="0"/>
                  </a:lnTo>
                </a:path>
                <a:path w="562610" h="376555">
                  <a:moveTo>
                    <a:pt x="529338" y="249191"/>
                  </a:moveTo>
                  <a:lnTo>
                    <a:pt x="562004" y="226861"/>
                  </a:lnTo>
                </a:path>
              </a:pathLst>
            </a:custGeom>
            <a:ln w="60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48349" y="2149250"/>
              <a:ext cx="53340" cy="142240"/>
            </a:xfrm>
            <a:custGeom>
              <a:avLst/>
              <a:gdLst/>
              <a:ahLst/>
              <a:cxnLst/>
              <a:rect l="l" t="t" r="r" b="b"/>
              <a:pathLst>
                <a:path w="53339" h="142239">
                  <a:moveTo>
                    <a:pt x="0" y="0"/>
                  </a:moveTo>
                  <a:lnTo>
                    <a:pt x="52844" y="142213"/>
                  </a:lnTo>
                </a:path>
              </a:pathLst>
            </a:custGeom>
            <a:ln w="56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15126" y="1937083"/>
              <a:ext cx="843915" cy="371475"/>
            </a:xfrm>
            <a:custGeom>
              <a:avLst/>
              <a:gdLst/>
              <a:ahLst/>
              <a:cxnLst/>
              <a:rect l="l" t="t" r="r" b="b"/>
              <a:pathLst>
                <a:path w="843914" h="371475">
                  <a:moveTo>
                    <a:pt x="0" y="371423"/>
                  </a:moveTo>
                  <a:lnTo>
                    <a:pt x="53819" y="1196"/>
                  </a:lnTo>
                </a:path>
                <a:path w="843914" h="371475">
                  <a:moveTo>
                    <a:pt x="53819" y="0"/>
                  </a:moveTo>
                  <a:lnTo>
                    <a:pt x="212312" y="0"/>
                  </a:lnTo>
                </a:path>
                <a:path w="843914" h="371475">
                  <a:moveTo>
                    <a:pt x="810848" y="250364"/>
                  </a:moveTo>
                  <a:lnTo>
                    <a:pt x="843475" y="229210"/>
                  </a:lnTo>
                </a:path>
              </a:pathLst>
            </a:custGeom>
            <a:ln w="60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545644" y="2150427"/>
              <a:ext cx="53340" cy="146050"/>
            </a:xfrm>
            <a:custGeom>
              <a:avLst/>
              <a:gdLst/>
              <a:ahLst/>
              <a:cxnLst/>
              <a:rect l="l" t="t" r="r" b="b"/>
              <a:pathLst>
                <a:path w="53339" h="146050">
                  <a:moveTo>
                    <a:pt x="0" y="0"/>
                  </a:moveTo>
                  <a:lnTo>
                    <a:pt x="52844" y="145739"/>
                  </a:lnTo>
                </a:path>
              </a:pathLst>
            </a:custGeom>
            <a:ln w="56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12422" y="1937083"/>
              <a:ext cx="558800" cy="376555"/>
            </a:xfrm>
            <a:custGeom>
              <a:avLst/>
              <a:gdLst/>
              <a:ahLst/>
              <a:cxnLst/>
              <a:rect l="l" t="t" r="r" b="b"/>
              <a:pathLst>
                <a:path w="558800" h="376555">
                  <a:moveTo>
                    <a:pt x="0" y="376127"/>
                  </a:moveTo>
                  <a:lnTo>
                    <a:pt x="53780" y="1196"/>
                  </a:lnTo>
                </a:path>
                <a:path w="558800" h="376555">
                  <a:moveTo>
                    <a:pt x="53780" y="0"/>
                  </a:moveTo>
                  <a:lnTo>
                    <a:pt x="197911" y="0"/>
                  </a:lnTo>
                </a:path>
                <a:path w="558800" h="376555">
                  <a:moveTo>
                    <a:pt x="524537" y="249191"/>
                  </a:moveTo>
                  <a:lnTo>
                    <a:pt x="558180" y="226861"/>
                  </a:lnTo>
                </a:path>
              </a:pathLst>
            </a:custGeom>
            <a:ln w="60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57606" y="2149250"/>
              <a:ext cx="53340" cy="142240"/>
            </a:xfrm>
            <a:custGeom>
              <a:avLst/>
              <a:gdLst/>
              <a:ahLst/>
              <a:cxnLst/>
              <a:rect l="l" t="t" r="r" b="b"/>
              <a:pathLst>
                <a:path w="53339" h="142239">
                  <a:moveTo>
                    <a:pt x="0" y="0"/>
                  </a:moveTo>
                  <a:lnTo>
                    <a:pt x="52844" y="142213"/>
                  </a:lnTo>
                </a:path>
              </a:pathLst>
            </a:custGeom>
            <a:ln w="56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224382" y="1937083"/>
              <a:ext cx="212725" cy="371475"/>
            </a:xfrm>
            <a:custGeom>
              <a:avLst/>
              <a:gdLst/>
              <a:ahLst/>
              <a:cxnLst/>
              <a:rect l="l" t="t" r="r" b="b"/>
              <a:pathLst>
                <a:path w="212725" h="371475">
                  <a:moveTo>
                    <a:pt x="0" y="371423"/>
                  </a:moveTo>
                  <a:lnTo>
                    <a:pt x="52844" y="1196"/>
                  </a:lnTo>
                </a:path>
                <a:path w="212725" h="371475">
                  <a:moveTo>
                    <a:pt x="52844" y="0"/>
                  </a:moveTo>
                  <a:lnTo>
                    <a:pt x="212312" y="0"/>
                  </a:lnTo>
                </a:path>
              </a:pathLst>
            </a:custGeom>
            <a:ln w="60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2315" y="809243"/>
              <a:ext cx="3240024" cy="289560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549859" y="1434615"/>
            <a:ext cx="4073525" cy="88201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40"/>
              </a:spcBef>
            </a:pPr>
            <a:r>
              <a:rPr sz="2400" spc="-5" dirty="0">
                <a:latin typeface="Arial MT"/>
                <a:cs typeface="Arial MT"/>
              </a:rPr>
              <a:t>Reducir</a:t>
            </a:r>
            <a:endParaRPr sz="2400">
              <a:latin typeface="Arial MT"/>
              <a:cs typeface="Arial MT"/>
            </a:endParaRPr>
          </a:p>
          <a:p>
            <a:pPr marL="870585">
              <a:lnSpc>
                <a:spcPct val="100000"/>
              </a:lnSpc>
              <a:spcBef>
                <a:spcPts val="555"/>
              </a:spcBef>
              <a:tabLst>
                <a:tab pos="1596390" algn="l"/>
                <a:tab pos="2219325" algn="l"/>
                <a:tab pos="3108960" algn="l"/>
                <a:tab pos="3728720" algn="l"/>
              </a:tabLst>
            </a:pPr>
            <a:r>
              <a:rPr sz="2300" i="1" spc="-250" dirty="0">
                <a:latin typeface="Times New Roman"/>
                <a:cs typeface="Times New Roman"/>
              </a:rPr>
              <a:t>A</a:t>
            </a:r>
            <a:r>
              <a:rPr sz="2300" i="1" spc="-240" dirty="0">
                <a:latin typeface="Times New Roman"/>
                <a:cs typeface="Times New Roman"/>
              </a:rPr>
              <a:t> </a:t>
            </a:r>
            <a:r>
              <a:rPr sz="2300" spc="-225" dirty="0">
                <a:latin typeface="Symbol"/>
                <a:cs typeface="Symbol"/>
              </a:rPr>
              <a:t></a:t>
            </a:r>
            <a:r>
              <a:rPr sz="2300" spc="-204" dirty="0">
                <a:latin typeface="Times New Roman"/>
                <a:cs typeface="Times New Roman"/>
              </a:rPr>
              <a:t> </a:t>
            </a:r>
            <a:r>
              <a:rPr sz="2300" spc="-110" dirty="0">
                <a:latin typeface="Times New Roman"/>
                <a:cs typeface="Times New Roman"/>
              </a:rPr>
              <a:t>(</a:t>
            </a:r>
            <a:r>
              <a:rPr sz="2300" spc="-204" dirty="0">
                <a:latin typeface="Times New Roman"/>
                <a:cs typeface="Times New Roman"/>
              </a:rPr>
              <a:t>2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204" dirty="0">
                <a:latin typeface="Times New Roman"/>
                <a:cs typeface="Times New Roman"/>
              </a:rPr>
              <a:t>3</a:t>
            </a:r>
            <a:r>
              <a:rPr sz="2300" spc="-65" dirty="0">
                <a:latin typeface="Times New Roman"/>
                <a:cs typeface="Times New Roman"/>
              </a:rPr>
              <a:t> </a:t>
            </a:r>
            <a:r>
              <a:rPr sz="2300" spc="-225" dirty="0">
                <a:latin typeface="Symbol"/>
                <a:cs typeface="Symbol"/>
              </a:rPr>
              <a:t></a:t>
            </a:r>
            <a:r>
              <a:rPr sz="2300" spc="-320" dirty="0">
                <a:latin typeface="Times New Roman"/>
                <a:cs typeface="Times New Roman"/>
              </a:rPr>
              <a:t> </a:t>
            </a:r>
            <a:r>
              <a:rPr sz="2300" spc="-204" dirty="0">
                <a:latin typeface="Times New Roman"/>
                <a:cs typeface="Times New Roman"/>
              </a:rPr>
              <a:t>3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204" dirty="0">
                <a:latin typeface="Times New Roman"/>
                <a:cs typeface="Times New Roman"/>
              </a:rPr>
              <a:t>2</a:t>
            </a:r>
            <a:r>
              <a:rPr sz="2300" spc="-295" dirty="0">
                <a:latin typeface="Times New Roman"/>
                <a:cs typeface="Times New Roman"/>
              </a:rPr>
              <a:t> </a:t>
            </a:r>
            <a:r>
              <a:rPr sz="2300" spc="-60" dirty="0">
                <a:latin typeface="Times New Roman"/>
                <a:cs typeface="Times New Roman"/>
              </a:rPr>
              <a:t>)</a:t>
            </a:r>
            <a:r>
              <a:rPr sz="1725" spc="-150" baseline="50724" dirty="0">
                <a:latin typeface="Times New Roman"/>
                <a:cs typeface="Times New Roman"/>
              </a:rPr>
              <a:t>2</a:t>
            </a:r>
            <a:r>
              <a:rPr sz="1725" baseline="50724" dirty="0">
                <a:latin typeface="Times New Roman"/>
                <a:cs typeface="Times New Roman"/>
              </a:rPr>
              <a:t> </a:t>
            </a:r>
            <a:r>
              <a:rPr sz="1725" spc="-142" baseline="50724" dirty="0">
                <a:latin typeface="Times New Roman"/>
                <a:cs typeface="Times New Roman"/>
              </a:rPr>
              <a:t> </a:t>
            </a:r>
            <a:r>
              <a:rPr sz="2300" spc="-225" dirty="0">
                <a:latin typeface="Symbol"/>
                <a:cs typeface="Symbol"/>
              </a:rPr>
              <a:t></a:t>
            </a:r>
            <a:r>
              <a:rPr sz="2300" spc="-325" dirty="0">
                <a:latin typeface="Times New Roman"/>
                <a:cs typeface="Times New Roman"/>
              </a:rPr>
              <a:t> </a:t>
            </a:r>
            <a:r>
              <a:rPr sz="2300" spc="-105" dirty="0">
                <a:latin typeface="Times New Roman"/>
                <a:cs typeface="Times New Roman"/>
              </a:rPr>
              <a:t>(</a:t>
            </a:r>
            <a:r>
              <a:rPr sz="2300" spc="-204" dirty="0">
                <a:latin typeface="Times New Roman"/>
                <a:cs typeface="Times New Roman"/>
              </a:rPr>
              <a:t>2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204" dirty="0">
                <a:latin typeface="Times New Roman"/>
                <a:cs typeface="Times New Roman"/>
              </a:rPr>
              <a:t>3</a:t>
            </a:r>
            <a:r>
              <a:rPr sz="2300" spc="-60" dirty="0">
                <a:latin typeface="Times New Roman"/>
                <a:cs typeface="Times New Roman"/>
              </a:rPr>
              <a:t> </a:t>
            </a:r>
            <a:r>
              <a:rPr sz="2300" spc="-225" dirty="0">
                <a:latin typeface="Symbol"/>
                <a:cs typeface="Symbol"/>
              </a:rPr>
              <a:t></a:t>
            </a:r>
            <a:r>
              <a:rPr sz="2300" spc="-355" dirty="0">
                <a:latin typeface="Times New Roman"/>
                <a:cs typeface="Times New Roman"/>
              </a:rPr>
              <a:t> </a:t>
            </a:r>
            <a:r>
              <a:rPr sz="2300" spc="-204" dirty="0">
                <a:latin typeface="Times New Roman"/>
                <a:cs typeface="Times New Roman"/>
              </a:rPr>
              <a:t>3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204" dirty="0">
                <a:latin typeface="Times New Roman"/>
                <a:cs typeface="Times New Roman"/>
              </a:rPr>
              <a:t>2</a:t>
            </a:r>
            <a:r>
              <a:rPr sz="2300" spc="-300" dirty="0">
                <a:latin typeface="Times New Roman"/>
                <a:cs typeface="Times New Roman"/>
              </a:rPr>
              <a:t> </a:t>
            </a:r>
            <a:r>
              <a:rPr sz="2300" spc="-60" dirty="0">
                <a:latin typeface="Times New Roman"/>
                <a:cs typeface="Times New Roman"/>
              </a:rPr>
              <a:t>)</a:t>
            </a:r>
            <a:r>
              <a:rPr sz="1725" spc="-150" baseline="50724" dirty="0">
                <a:latin typeface="Times New Roman"/>
                <a:cs typeface="Times New Roman"/>
              </a:rPr>
              <a:t>2</a:t>
            </a:r>
            <a:endParaRPr sz="1725" baseline="50724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76655" y="2517648"/>
            <a:ext cx="5478780" cy="3994150"/>
            <a:chOff x="676655" y="2517648"/>
            <a:chExt cx="5478780" cy="3994150"/>
          </a:xfrm>
        </p:grpSpPr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6655" y="2517648"/>
              <a:ext cx="1296924" cy="26822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2991666" y="4073656"/>
              <a:ext cx="453390" cy="414020"/>
            </a:xfrm>
            <a:custGeom>
              <a:avLst/>
              <a:gdLst/>
              <a:ahLst/>
              <a:cxnLst/>
              <a:rect l="l" t="t" r="r" b="b"/>
              <a:pathLst>
                <a:path w="453389" h="414020">
                  <a:moveTo>
                    <a:pt x="0" y="280004"/>
                  </a:moveTo>
                  <a:lnTo>
                    <a:pt x="38455" y="257521"/>
                  </a:lnTo>
                </a:path>
                <a:path w="453389" h="414020">
                  <a:moveTo>
                    <a:pt x="39453" y="257521"/>
                  </a:moveTo>
                  <a:lnTo>
                    <a:pt x="133562" y="412874"/>
                  </a:lnTo>
                </a:path>
                <a:path w="453389" h="414020">
                  <a:moveTo>
                    <a:pt x="133562" y="413882"/>
                  </a:moveTo>
                  <a:lnTo>
                    <a:pt x="236733" y="1007"/>
                  </a:lnTo>
                </a:path>
                <a:path w="453389" h="414020">
                  <a:moveTo>
                    <a:pt x="236733" y="0"/>
                  </a:moveTo>
                  <a:lnTo>
                    <a:pt x="45323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88153" y="4063948"/>
              <a:ext cx="457834" cy="423545"/>
            </a:xfrm>
            <a:custGeom>
              <a:avLst/>
              <a:gdLst/>
              <a:ahLst/>
              <a:cxnLst/>
              <a:rect l="l" t="t" r="r" b="b"/>
              <a:pathLst>
                <a:path w="457835" h="423545">
                  <a:moveTo>
                    <a:pt x="457281" y="0"/>
                  </a:moveTo>
                  <a:lnTo>
                    <a:pt x="232687" y="0"/>
                  </a:lnTo>
                  <a:lnTo>
                    <a:pt x="137580" y="382201"/>
                  </a:lnTo>
                  <a:lnTo>
                    <a:pt x="53601" y="254484"/>
                  </a:lnTo>
                  <a:lnTo>
                    <a:pt x="0" y="284121"/>
                  </a:lnTo>
                  <a:lnTo>
                    <a:pt x="6055" y="295348"/>
                  </a:lnTo>
                  <a:lnTo>
                    <a:pt x="32371" y="278997"/>
                  </a:lnTo>
                  <a:lnTo>
                    <a:pt x="127450" y="423094"/>
                  </a:lnTo>
                  <a:lnTo>
                    <a:pt x="146671" y="423094"/>
                  </a:lnTo>
                  <a:lnTo>
                    <a:pt x="246835" y="19417"/>
                  </a:lnTo>
                  <a:lnTo>
                    <a:pt x="457281" y="19417"/>
                  </a:lnTo>
                  <a:lnTo>
                    <a:pt x="45728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670626" y="4073656"/>
              <a:ext cx="453390" cy="414020"/>
            </a:xfrm>
            <a:custGeom>
              <a:avLst/>
              <a:gdLst/>
              <a:ahLst/>
              <a:cxnLst/>
              <a:rect l="l" t="t" r="r" b="b"/>
              <a:pathLst>
                <a:path w="453389" h="414020">
                  <a:moveTo>
                    <a:pt x="0" y="280004"/>
                  </a:moveTo>
                  <a:lnTo>
                    <a:pt x="38455" y="257521"/>
                  </a:lnTo>
                </a:path>
                <a:path w="453389" h="414020">
                  <a:moveTo>
                    <a:pt x="39453" y="257521"/>
                  </a:moveTo>
                  <a:lnTo>
                    <a:pt x="133562" y="412874"/>
                  </a:lnTo>
                </a:path>
                <a:path w="453389" h="414020">
                  <a:moveTo>
                    <a:pt x="133562" y="413882"/>
                  </a:moveTo>
                  <a:lnTo>
                    <a:pt x="236733" y="1007"/>
                  </a:lnTo>
                </a:path>
                <a:path w="453389" h="414020">
                  <a:moveTo>
                    <a:pt x="236733" y="0"/>
                  </a:moveTo>
                  <a:lnTo>
                    <a:pt x="45323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667113" y="4063948"/>
              <a:ext cx="457834" cy="423545"/>
            </a:xfrm>
            <a:custGeom>
              <a:avLst/>
              <a:gdLst/>
              <a:ahLst/>
              <a:cxnLst/>
              <a:rect l="l" t="t" r="r" b="b"/>
              <a:pathLst>
                <a:path w="457835" h="423545">
                  <a:moveTo>
                    <a:pt x="457295" y="0"/>
                  </a:moveTo>
                  <a:lnTo>
                    <a:pt x="232687" y="0"/>
                  </a:lnTo>
                  <a:lnTo>
                    <a:pt x="137580" y="382201"/>
                  </a:lnTo>
                  <a:lnTo>
                    <a:pt x="53601" y="254484"/>
                  </a:lnTo>
                  <a:lnTo>
                    <a:pt x="0" y="284121"/>
                  </a:lnTo>
                  <a:lnTo>
                    <a:pt x="6055" y="295348"/>
                  </a:lnTo>
                  <a:lnTo>
                    <a:pt x="32371" y="278997"/>
                  </a:lnTo>
                  <a:lnTo>
                    <a:pt x="127450" y="423094"/>
                  </a:lnTo>
                  <a:lnTo>
                    <a:pt x="146671" y="423094"/>
                  </a:lnTo>
                  <a:lnTo>
                    <a:pt x="246835" y="19417"/>
                  </a:lnTo>
                  <a:lnTo>
                    <a:pt x="457295" y="19417"/>
                  </a:lnTo>
                  <a:lnTo>
                    <a:pt x="4572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991666" y="4748141"/>
              <a:ext cx="453390" cy="414020"/>
            </a:xfrm>
            <a:custGeom>
              <a:avLst/>
              <a:gdLst/>
              <a:ahLst/>
              <a:cxnLst/>
              <a:rect l="l" t="t" r="r" b="b"/>
              <a:pathLst>
                <a:path w="453389" h="414020">
                  <a:moveTo>
                    <a:pt x="0" y="280033"/>
                  </a:moveTo>
                  <a:lnTo>
                    <a:pt x="38455" y="257549"/>
                  </a:lnTo>
                </a:path>
                <a:path w="453389" h="414020">
                  <a:moveTo>
                    <a:pt x="39453" y="257549"/>
                  </a:moveTo>
                  <a:lnTo>
                    <a:pt x="133562" y="412874"/>
                  </a:lnTo>
                </a:path>
                <a:path w="453389" h="414020">
                  <a:moveTo>
                    <a:pt x="133562" y="413925"/>
                  </a:moveTo>
                  <a:lnTo>
                    <a:pt x="236733" y="1036"/>
                  </a:lnTo>
                </a:path>
                <a:path w="453389" h="414020">
                  <a:moveTo>
                    <a:pt x="236733" y="0"/>
                  </a:moveTo>
                  <a:lnTo>
                    <a:pt x="45323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988153" y="4738460"/>
              <a:ext cx="457834" cy="423545"/>
            </a:xfrm>
            <a:custGeom>
              <a:avLst/>
              <a:gdLst/>
              <a:ahLst/>
              <a:cxnLst/>
              <a:rect l="l" t="t" r="r" b="b"/>
              <a:pathLst>
                <a:path w="457835" h="423545">
                  <a:moveTo>
                    <a:pt x="457281" y="0"/>
                  </a:moveTo>
                  <a:lnTo>
                    <a:pt x="232687" y="0"/>
                  </a:lnTo>
                  <a:lnTo>
                    <a:pt x="137580" y="382201"/>
                  </a:lnTo>
                  <a:lnTo>
                    <a:pt x="53601" y="254455"/>
                  </a:lnTo>
                  <a:lnTo>
                    <a:pt x="0" y="284092"/>
                  </a:lnTo>
                  <a:lnTo>
                    <a:pt x="6055" y="295348"/>
                  </a:lnTo>
                  <a:lnTo>
                    <a:pt x="32371" y="278997"/>
                  </a:lnTo>
                  <a:lnTo>
                    <a:pt x="127450" y="423094"/>
                  </a:lnTo>
                  <a:lnTo>
                    <a:pt x="146671" y="423094"/>
                  </a:lnTo>
                  <a:lnTo>
                    <a:pt x="246835" y="19417"/>
                  </a:lnTo>
                  <a:lnTo>
                    <a:pt x="457281" y="19417"/>
                  </a:lnTo>
                  <a:lnTo>
                    <a:pt x="45728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700989" y="4748141"/>
              <a:ext cx="453390" cy="414020"/>
            </a:xfrm>
            <a:custGeom>
              <a:avLst/>
              <a:gdLst/>
              <a:ahLst/>
              <a:cxnLst/>
              <a:rect l="l" t="t" r="r" b="b"/>
              <a:pathLst>
                <a:path w="453389" h="414020">
                  <a:moveTo>
                    <a:pt x="0" y="280033"/>
                  </a:moveTo>
                  <a:lnTo>
                    <a:pt x="38455" y="257549"/>
                  </a:lnTo>
                </a:path>
                <a:path w="453389" h="414020">
                  <a:moveTo>
                    <a:pt x="39467" y="257549"/>
                  </a:moveTo>
                  <a:lnTo>
                    <a:pt x="133534" y="412874"/>
                  </a:lnTo>
                </a:path>
                <a:path w="453389" h="414020">
                  <a:moveTo>
                    <a:pt x="133534" y="413925"/>
                  </a:moveTo>
                  <a:lnTo>
                    <a:pt x="236733" y="1036"/>
                  </a:lnTo>
                </a:path>
                <a:path w="453389" h="414020">
                  <a:moveTo>
                    <a:pt x="236733" y="0"/>
                  </a:moveTo>
                  <a:lnTo>
                    <a:pt x="45324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697448" y="4738460"/>
              <a:ext cx="457834" cy="423545"/>
            </a:xfrm>
            <a:custGeom>
              <a:avLst/>
              <a:gdLst/>
              <a:ahLst/>
              <a:cxnLst/>
              <a:rect l="l" t="t" r="r" b="b"/>
              <a:pathLst>
                <a:path w="457835" h="423545">
                  <a:moveTo>
                    <a:pt x="457281" y="0"/>
                  </a:moveTo>
                  <a:lnTo>
                    <a:pt x="232687" y="0"/>
                  </a:lnTo>
                  <a:lnTo>
                    <a:pt x="137580" y="382201"/>
                  </a:lnTo>
                  <a:lnTo>
                    <a:pt x="53644" y="254455"/>
                  </a:lnTo>
                  <a:lnTo>
                    <a:pt x="0" y="284092"/>
                  </a:lnTo>
                  <a:lnTo>
                    <a:pt x="6083" y="295348"/>
                  </a:lnTo>
                  <a:lnTo>
                    <a:pt x="32371" y="278997"/>
                  </a:lnTo>
                  <a:lnTo>
                    <a:pt x="127478" y="423094"/>
                  </a:lnTo>
                  <a:lnTo>
                    <a:pt x="146713" y="423094"/>
                  </a:lnTo>
                  <a:lnTo>
                    <a:pt x="246864" y="19417"/>
                  </a:lnTo>
                  <a:lnTo>
                    <a:pt x="457281" y="19417"/>
                  </a:lnTo>
                  <a:lnTo>
                    <a:pt x="45728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991666" y="5422653"/>
              <a:ext cx="453390" cy="414020"/>
            </a:xfrm>
            <a:custGeom>
              <a:avLst/>
              <a:gdLst/>
              <a:ahLst/>
              <a:cxnLst/>
              <a:rect l="l" t="t" r="r" b="b"/>
              <a:pathLst>
                <a:path w="453389" h="414020">
                  <a:moveTo>
                    <a:pt x="0" y="280033"/>
                  </a:moveTo>
                  <a:lnTo>
                    <a:pt x="38455" y="257549"/>
                  </a:lnTo>
                </a:path>
                <a:path w="453389" h="414020">
                  <a:moveTo>
                    <a:pt x="39453" y="257549"/>
                  </a:moveTo>
                  <a:lnTo>
                    <a:pt x="133562" y="412874"/>
                  </a:lnTo>
                </a:path>
                <a:path w="453389" h="414020">
                  <a:moveTo>
                    <a:pt x="133562" y="413896"/>
                  </a:moveTo>
                  <a:lnTo>
                    <a:pt x="236733" y="1007"/>
                  </a:lnTo>
                </a:path>
                <a:path w="453389" h="414020">
                  <a:moveTo>
                    <a:pt x="236733" y="0"/>
                  </a:moveTo>
                  <a:lnTo>
                    <a:pt x="45323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988153" y="5412944"/>
              <a:ext cx="457834" cy="423545"/>
            </a:xfrm>
            <a:custGeom>
              <a:avLst/>
              <a:gdLst/>
              <a:ahLst/>
              <a:cxnLst/>
              <a:rect l="l" t="t" r="r" b="b"/>
              <a:pathLst>
                <a:path w="457835" h="423545">
                  <a:moveTo>
                    <a:pt x="457281" y="0"/>
                  </a:moveTo>
                  <a:lnTo>
                    <a:pt x="232687" y="0"/>
                  </a:lnTo>
                  <a:lnTo>
                    <a:pt x="137580" y="382229"/>
                  </a:lnTo>
                  <a:lnTo>
                    <a:pt x="53601" y="254484"/>
                  </a:lnTo>
                  <a:lnTo>
                    <a:pt x="0" y="284121"/>
                  </a:lnTo>
                  <a:lnTo>
                    <a:pt x="6055" y="295348"/>
                  </a:lnTo>
                  <a:lnTo>
                    <a:pt x="32371" y="278997"/>
                  </a:lnTo>
                  <a:lnTo>
                    <a:pt x="127450" y="423094"/>
                  </a:lnTo>
                  <a:lnTo>
                    <a:pt x="146671" y="423094"/>
                  </a:lnTo>
                  <a:lnTo>
                    <a:pt x="246835" y="19417"/>
                  </a:lnTo>
                  <a:lnTo>
                    <a:pt x="457281" y="19417"/>
                  </a:lnTo>
                  <a:lnTo>
                    <a:pt x="45728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573510" y="5422653"/>
              <a:ext cx="453390" cy="414020"/>
            </a:xfrm>
            <a:custGeom>
              <a:avLst/>
              <a:gdLst/>
              <a:ahLst/>
              <a:cxnLst/>
              <a:rect l="l" t="t" r="r" b="b"/>
              <a:pathLst>
                <a:path w="453389" h="414020">
                  <a:moveTo>
                    <a:pt x="0" y="280033"/>
                  </a:moveTo>
                  <a:lnTo>
                    <a:pt x="38455" y="257549"/>
                  </a:lnTo>
                </a:path>
                <a:path w="453389" h="414020">
                  <a:moveTo>
                    <a:pt x="39453" y="257549"/>
                  </a:moveTo>
                  <a:lnTo>
                    <a:pt x="133534" y="412874"/>
                  </a:lnTo>
                </a:path>
                <a:path w="453389" h="414020">
                  <a:moveTo>
                    <a:pt x="133534" y="413896"/>
                  </a:moveTo>
                  <a:lnTo>
                    <a:pt x="236733" y="1007"/>
                  </a:lnTo>
                </a:path>
                <a:path w="453389" h="414020">
                  <a:moveTo>
                    <a:pt x="236733" y="0"/>
                  </a:moveTo>
                  <a:lnTo>
                    <a:pt x="45323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569970" y="5412944"/>
              <a:ext cx="457834" cy="423545"/>
            </a:xfrm>
            <a:custGeom>
              <a:avLst/>
              <a:gdLst/>
              <a:ahLst/>
              <a:cxnLst/>
              <a:rect l="l" t="t" r="r" b="b"/>
              <a:pathLst>
                <a:path w="457835" h="423545">
                  <a:moveTo>
                    <a:pt x="457281" y="0"/>
                  </a:moveTo>
                  <a:lnTo>
                    <a:pt x="232687" y="0"/>
                  </a:lnTo>
                  <a:lnTo>
                    <a:pt x="137608" y="382229"/>
                  </a:lnTo>
                  <a:lnTo>
                    <a:pt x="53630" y="254484"/>
                  </a:lnTo>
                  <a:lnTo>
                    <a:pt x="0" y="284121"/>
                  </a:lnTo>
                  <a:lnTo>
                    <a:pt x="6083" y="295348"/>
                  </a:lnTo>
                  <a:lnTo>
                    <a:pt x="32400" y="278997"/>
                  </a:lnTo>
                  <a:lnTo>
                    <a:pt x="127478" y="423094"/>
                  </a:lnTo>
                  <a:lnTo>
                    <a:pt x="146699" y="423094"/>
                  </a:lnTo>
                  <a:lnTo>
                    <a:pt x="246864" y="19417"/>
                  </a:lnTo>
                  <a:lnTo>
                    <a:pt x="457281" y="19417"/>
                  </a:lnTo>
                  <a:lnTo>
                    <a:pt x="45728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342176" y="6097166"/>
              <a:ext cx="453390" cy="414020"/>
            </a:xfrm>
            <a:custGeom>
              <a:avLst/>
              <a:gdLst/>
              <a:ahLst/>
              <a:cxnLst/>
              <a:rect l="l" t="t" r="r" b="b"/>
              <a:pathLst>
                <a:path w="453389" h="414020">
                  <a:moveTo>
                    <a:pt x="0" y="280004"/>
                  </a:moveTo>
                  <a:lnTo>
                    <a:pt x="38427" y="257521"/>
                  </a:lnTo>
                </a:path>
                <a:path w="453389" h="414020">
                  <a:moveTo>
                    <a:pt x="39467" y="257521"/>
                  </a:moveTo>
                  <a:lnTo>
                    <a:pt x="133534" y="412883"/>
                  </a:lnTo>
                </a:path>
                <a:path w="453389" h="414020">
                  <a:moveTo>
                    <a:pt x="133534" y="413893"/>
                  </a:moveTo>
                  <a:lnTo>
                    <a:pt x="236747" y="1007"/>
                  </a:lnTo>
                </a:path>
                <a:path w="453389" h="414020">
                  <a:moveTo>
                    <a:pt x="236747" y="0"/>
                  </a:moveTo>
                  <a:lnTo>
                    <a:pt x="45324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338635" y="6087457"/>
              <a:ext cx="457834" cy="423545"/>
            </a:xfrm>
            <a:custGeom>
              <a:avLst/>
              <a:gdLst/>
              <a:ahLst/>
              <a:cxnLst/>
              <a:rect l="l" t="t" r="r" b="b"/>
              <a:pathLst>
                <a:path w="457835" h="423545">
                  <a:moveTo>
                    <a:pt x="457295" y="0"/>
                  </a:moveTo>
                  <a:lnTo>
                    <a:pt x="232687" y="0"/>
                  </a:lnTo>
                  <a:lnTo>
                    <a:pt x="137580" y="382234"/>
                  </a:lnTo>
                  <a:lnTo>
                    <a:pt x="53601" y="254484"/>
                  </a:lnTo>
                  <a:lnTo>
                    <a:pt x="0" y="284121"/>
                  </a:lnTo>
                  <a:lnTo>
                    <a:pt x="6055" y="295348"/>
                  </a:lnTo>
                  <a:lnTo>
                    <a:pt x="32371" y="278997"/>
                  </a:lnTo>
                  <a:lnTo>
                    <a:pt x="127478" y="423097"/>
                  </a:lnTo>
                  <a:lnTo>
                    <a:pt x="146671" y="423097"/>
                  </a:lnTo>
                  <a:lnTo>
                    <a:pt x="246835" y="19417"/>
                  </a:lnTo>
                  <a:lnTo>
                    <a:pt x="457295" y="19417"/>
                  </a:lnTo>
                  <a:lnTo>
                    <a:pt x="4572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225888" y="3841722"/>
            <a:ext cx="2471420" cy="2049145"/>
          </a:xfrm>
          <a:prstGeom prst="rect">
            <a:avLst/>
          </a:prstGeom>
        </p:spPr>
        <p:txBody>
          <a:bodyPr vert="horz" wrap="square" lIns="0" tIns="2146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89"/>
              </a:spcBef>
            </a:pPr>
            <a:r>
              <a:rPr sz="3100" spc="-20" dirty="0">
                <a:latin typeface="Times New Roman"/>
                <a:cs typeface="Times New Roman"/>
              </a:rPr>
              <a:t>6</a:t>
            </a:r>
            <a:r>
              <a:rPr sz="3100" spc="-70" dirty="0">
                <a:latin typeface="Times New Roman"/>
                <a:cs typeface="Times New Roman"/>
              </a:rPr>
              <a:t> </a:t>
            </a:r>
            <a:r>
              <a:rPr sz="3100" spc="210" dirty="0">
                <a:latin typeface="Symbol"/>
                <a:cs typeface="Symbol"/>
              </a:rPr>
              <a:t></a:t>
            </a:r>
            <a:r>
              <a:rPr sz="3100" spc="-20" dirty="0">
                <a:latin typeface="Times New Roman"/>
                <a:cs typeface="Times New Roman"/>
              </a:rPr>
              <a:t>18</a:t>
            </a:r>
            <a:r>
              <a:rPr sz="3100" spc="-360" dirty="0">
                <a:latin typeface="Times New Roman"/>
                <a:cs typeface="Times New Roman"/>
              </a:rPr>
              <a:t> </a:t>
            </a:r>
            <a:r>
              <a:rPr sz="3100" spc="-20" dirty="0">
                <a:latin typeface="Symbol"/>
                <a:cs typeface="Symbol"/>
              </a:rPr>
              <a:t></a:t>
            </a:r>
            <a:r>
              <a:rPr sz="3100" spc="-305" dirty="0">
                <a:latin typeface="Times New Roman"/>
                <a:cs typeface="Times New Roman"/>
              </a:rPr>
              <a:t> </a:t>
            </a:r>
            <a:r>
              <a:rPr sz="3100" spc="-275" dirty="0">
                <a:latin typeface="Times New Roman"/>
                <a:cs typeface="Times New Roman"/>
              </a:rPr>
              <a:t>(</a:t>
            </a:r>
            <a:r>
              <a:rPr sz="3100" spc="-20" dirty="0">
                <a:latin typeface="Times New Roman"/>
                <a:cs typeface="Times New Roman"/>
              </a:rPr>
              <a:t>12</a:t>
            </a:r>
            <a:r>
              <a:rPr sz="3100" spc="-310" dirty="0">
                <a:latin typeface="Times New Roman"/>
                <a:cs typeface="Times New Roman"/>
              </a:rPr>
              <a:t> </a:t>
            </a:r>
            <a:r>
              <a:rPr sz="3100" spc="160" dirty="0">
                <a:latin typeface="Symbol"/>
                <a:cs typeface="Symbol"/>
              </a:rPr>
              <a:t></a:t>
            </a:r>
            <a:r>
              <a:rPr sz="3100" spc="-20" dirty="0">
                <a:latin typeface="Times New Roman"/>
                <a:cs typeface="Times New Roman"/>
              </a:rPr>
              <a:t>12</a:t>
            </a: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90"/>
              </a:spcBef>
            </a:pPr>
            <a:r>
              <a:rPr sz="3100" spc="-20" dirty="0">
                <a:latin typeface="Times New Roman"/>
                <a:cs typeface="Times New Roman"/>
              </a:rPr>
              <a:t>6</a:t>
            </a:r>
            <a:r>
              <a:rPr sz="3100" spc="-70" dirty="0">
                <a:latin typeface="Times New Roman"/>
                <a:cs typeface="Times New Roman"/>
              </a:rPr>
              <a:t> </a:t>
            </a:r>
            <a:r>
              <a:rPr sz="3100" spc="210" dirty="0">
                <a:latin typeface="Symbol"/>
                <a:cs typeface="Symbol"/>
              </a:rPr>
              <a:t></a:t>
            </a:r>
            <a:r>
              <a:rPr sz="3100" spc="-20" dirty="0">
                <a:latin typeface="Times New Roman"/>
                <a:cs typeface="Times New Roman"/>
              </a:rPr>
              <a:t>18</a:t>
            </a:r>
            <a:r>
              <a:rPr sz="3100" spc="-360" dirty="0">
                <a:latin typeface="Times New Roman"/>
                <a:cs typeface="Times New Roman"/>
              </a:rPr>
              <a:t> </a:t>
            </a:r>
            <a:r>
              <a:rPr sz="3100" spc="-20" dirty="0">
                <a:latin typeface="Symbol"/>
                <a:cs typeface="Symbol"/>
              </a:rPr>
              <a:t></a:t>
            </a:r>
            <a:r>
              <a:rPr sz="3100" spc="-305" dirty="0">
                <a:latin typeface="Times New Roman"/>
                <a:cs typeface="Times New Roman"/>
              </a:rPr>
              <a:t> </a:t>
            </a:r>
            <a:r>
              <a:rPr sz="3100" spc="-35" dirty="0">
                <a:latin typeface="Times New Roman"/>
                <a:cs typeface="Times New Roman"/>
              </a:rPr>
              <a:t>(</a:t>
            </a:r>
            <a:r>
              <a:rPr sz="3100" spc="-20" dirty="0">
                <a:latin typeface="Times New Roman"/>
                <a:cs typeface="Times New Roman"/>
              </a:rPr>
              <a:t>30</a:t>
            </a:r>
            <a:r>
              <a:rPr sz="3100" spc="-310" dirty="0">
                <a:latin typeface="Times New Roman"/>
                <a:cs typeface="Times New Roman"/>
              </a:rPr>
              <a:t> </a:t>
            </a:r>
            <a:r>
              <a:rPr sz="3100" spc="160" dirty="0">
                <a:latin typeface="Symbol"/>
                <a:cs typeface="Symbol"/>
              </a:rPr>
              <a:t></a:t>
            </a:r>
            <a:r>
              <a:rPr sz="3100" spc="-20" dirty="0">
                <a:latin typeface="Times New Roman"/>
                <a:cs typeface="Times New Roman"/>
              </a:rPr>
              <a:t>12</a:t>
            </a: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90"/>
              </a:spcBef>
            </a:pPr>
            <a:r>
              <a:rPr sz="3100" spc="-20" dirty="0">
                <a:latin typeface="Times New Roman"/>
                <a:cs typeface="Times New Roman"/>
              </a:rPr>
              <a:t>6</a:t>
            </a:r>
            <a:r>
              <a:rPr sz="3100" spc="-70" dirty="0">
                <a:latin typeface="Times New Roman"/>
                <a:cs typeface="Times New Roman"/>
              </a:rPr>
              <a:t> </a:t>
            </a:r>
            <a:r>
              <a:rPr sz="3100" spc="210" dirty="0">
                <a:latin typeface="Symbol"/>
                <a:cs typeface="Symbol"/>
              </a:rPr>
              <a:t></a:t>
            </a:r>
            <a:r>
              <a:rPr sz="3100" spc="-20" dirty="0">
                <a:latin typeface="Times New Roman"/>
                <a:cs typeface="Times New Roman"/>
              </a:rPr>
              <a:t>18</a:t>
            </a:r>
            <a:r>
              <a:rPr sz="3100" spc="-360" dirty="0">
                <a:latin typeface="Times New Roman"/>
                <a:cs typeface="Times New Roman"/>
              </a:rPr>
              <a:t> </a:t>
            </a:r>
            <a:r>
              <a:rPr sz="3100" spc="-20" dirty="0">
                <a:latin typeface="Symbol"/>
                <a:cs typeface="Symbol"/>
              </a:rPr>
              <a:t></a:t>
            </a:r>
            <a:r>
              <a:rPr sz="3100" spc="-355" dirty="0">
                <a:latin typeface="Times New Roman"/>
                <a:cs typeface="Times New Roman"/>
              </a:rPr>
              <a:t> </a:t>
            </a:r>
            <a:r>
              <a:rPr sz="3100" spc="-20" dirty="0">
                <a:latin typeface="Times New Roman"/>
                <a:cs typeface="Times New Roman"/>
              </a:rPr>
              <a:t>30</a:t>
            </a:r>
            <a:r>
              <a:rPr sz="3100" spc="-310" dirty="0">
                <a:latin typeface="Times New Roman"/>
                <a:cs typeface="Times New Roman"/>
              </a:rPr>
              <a:t> </a:t>
            </a:r>
            <a:r>
              <a:rPr sz="3100" spc="210" dirty="0">
                <a:latin typeface="Symbol"/>
                <a:cs typeface="Symbol"/>
              </a:rPr>
              <a:t></a:t>
            </a:r>
            <a:r>
              <a:rPr sz="3100" spc="-20" dirty="0">
                <a:latin typeface="Times New Roman"/>
                <a:cs typeface="Times New Roman"/>
              </a:rPr>
              <a:t>12</a:t>
            </a:r>
            <a:endParaRPr sz="31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21806" y="3841722"/>
            <a:ext cx="1367790" cy="2723515"/>
          </a:xfrm>
          <a:prstGeom prst="rect">
            <a:avLst/>
          </a:prstGeom>
        </p:spPr>
        <p:txBody>
          <a:bodyPr vert="horz" wrap="square" lIns="0" tIns="2146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89"/>
              </a:spcBef>
            </a:pPr>
            <a:r>
              <a:rPr sz="3100" spc="-20" dirty="0">
                <a:latin typeface="Symbol"/>
                <a:cs typeface="Symbol"/>
              </a:rPr>
              <a:t></a:t>
            </a:r>
            <a:r>
              <a:rPr sz="3100" spc="-405" dirty="0">
                <a:latin typeface="Times New Roman"/>
                <a:cs typeface="Times New Roman"/>
              </a:rPr>
              <a:t> </a:t>
            </a:r>
            <a:r>
              <a:rPr sz="3100" spc="-20" dirty="0">
                <a:latin typeface="Times New Roman"/>
                <a:cs typeface="Times New Roman"/>
              </a:rPr>
              <a:t>12</a:t>
            </a:r>
            <a:r>
              <a:rPr sz="3100" spc="-310" dirty="0">
                <a:latin typeface="Times New Roman"/>
                <a:cs typeface="Times New Roman"/>
              </a:rPr>
              <a:t> </a:t>
            </a:r>
            <a:r>
              <a:rPr sz="3100" spc="210" dirty="0">
                <a:latin typeface="Symbol"/>
                <a:cs typeface="Symbol"/>
              </a:rPr>
              <a:t></a:t>
            </a:r>
            <a:r>
              <a:rPr sz="3100" spc="-20" dirty="0">
                <a:latin typeface="Times New Roman"/>
                <a:cs typeface="Times New Roman"/>
              </a:rPr>
              <a:t>12</a:t>
            </a: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90"/>
              </a:spcBef>
            </a:pPr>
            <a:r>
              <a:rPr sz="3100" spc="-20" dirty="0">
                <a:latin typeface="Symbol"/>
                <a:cs typeface="Symbol"/>
              </a:rPr>
              <a:t></a:t>
            </a:r>
            <a:r>
              <a:rPr sz="3100" spc="-405" dirty="0">
                <a:latin typeface="Times New Roman"/>
                <a:cs typeface="Times New Roman"/>
              </a:rPr>
              <a:t> </a:t>
            </a:r>
            <a:r>
              <a:rPr sz="3100" spc="-20" dirty="0">
                <a:latin typeface="Times New Roman"/>
                <a:cs typeface="Times New Roman"/>
              </a:rPr>
              <a:t>12</a:t>
            </a:r>
            <a:r>
              <a:rPr sz="3100" spc="-310" dirty="0">
                <a:latin typeface="Times New Roman"/>
                <a:cs typeface="Times New Roman"/>
              </a:rPr>
              <a:t> </a:t>
            </a:r>
            <a:r>
              <a:rPr sz="3100" spc="210" dirty="0">
                <a:latin typeface="Symbol"/>
                <a:cs typeface="Symbol"/>
              </a:rPr>
              <a:t></a:t>
            </a:r>
            <a:r>
              <a:rPr sz="3100" spc="-20" dirty="0">
                <a:latin typeface="Times New Roman"/>
                <a:cs typeface="Times New Roman"/>
              </a:rPr>
              <a:t>12</a:t>
            </a: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90"/>
              </a:spcBef>
            </a:pPr>
            <a:r>
              <a:rPr sz="3100" spc="-20" dirty="0">
                <a:latin typeface="Symbol"/>
                <a:cs typeface="Symbol"/>
              </a:rPr>
              <a:t></a:t>
            </a:r>
            <a:r>
              <a:rPr sz="3100" spc="-405" dirty="0">
                <a:latin typeface="Times New Roman"/>
                <a:cs typeface="Times New Roman"/>
              </a:rPr>
              <a:t> </a:t>
            </a:r>
            <a:r>
              <a:rPr sz="3100" spc="-20" dirty="0">
                <a:latin typeface="Times New Roman"/>
                <a:cs typeface="Times New Roman"/>
              </a:rPr>
              <a:t>12</a:t>
            </a:r>
            <a:r>
              <a:rPr sz="3100" spc="-310" dirty="0">
                <a:latin typeface="Times New Roman"/>
                <a:cs typeface="Times New Roman"/>
              </a:rPr>
              <a:t> </a:t>
            </a:r>
            <a:r>
              <a:rPr sz="3100" spc="210" dirty="0">
                <a:latin typeface="Symbol"/>
                <a:cs typeface="Symbol"/>
              </a:rPr>
              <a:t></a:t>
            </a:r>
            <a:r>
              <a:rPr sz="3100" spc="-20" dirty="0">
                <a:latin typeface="Times New Roman"/>
                <a:cs typeface="Times New Roman"/>
              </a:rPr>
              <a:t>12</a:t>
            </a: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95"/>
              </a:spcBef>
              <a:tabLst>
                <a:tab pos="967105" algn="l"/>
              </a:tabLst>
            </a:pPr>
            <a:r>
              <a:rPr sz="3100" spc="-20" dirty="0">
                <a:latin typeface="Symbol"/>
                <a:cs typeface="Symbol"/>
              </a:rPr>
              <a:t></a:t>
            </a:r>
            <a:r>
              <a:rPr sz="3100" spc="-70" dirty="0">
                <a:latin typeface="Times New Roman"/>
                <a:cs typeface="Times New Roman"/>
              </a:rPr>
              <a:t> </a:t>
            </a:r>
            <a:r>
              <a:rPr sz="3100" spc="-20" dirty="0">
                <a:latin typeface="Times New Roman"/>
                <a:cs typeface="Times New Roman"/>
              </a:rPr>
              <a:t>24	6</a:t>
            </a:r>
            <a:endParaRPr sz="3100">
              <a:latin typeface="Times New Roman"/>
              <a:cs typeface="Times New Roman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2359294" y="3315932"/>
            <a:ext cx="3667125" cy="448945"/>
            <a:chOff x="2359294" y="3315932"/>
            <a:chExt cx="3667125" cy="448945"/>
          </a:xfrm>
        </p:grpSpPr>
        <p:sp>
          <p:nvSpPr>
            <p:cNvPr id="33" name="object 33"/>
            <p:cNvSpPr/>
            <p:nvPr/>
          </p:nvSpPr>
          <p:spPr>
            <a:xfrm>
              <a:off x="2363260" y="3588502"/>
              <a:ext cx="52705" cy="25400"/>
            </a:xfrm>
            <a:custGeom>
              <a:avLst/>
              <a:gdLst/>
              <a:ahLst/>
              <a:cxnLst/>
              <a:rect l="l" t="t" r="r" b="b"/>
              <a:pathLst>
                <a:path w="52705" h="25400">
                  <a:moveTo>
                    <a:pt x="0" y="24792"/>
                  </a:moveTo>
                  <a:lnTo>
                    <a:pt x="52255" y="0"/>
                  </a:lnTo>
                </a:path>
              </a:pathLst>
            </a:custGeom>
            <a:ln w="79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394461" y="3569906"/>
              <a:ext cx="78740" cy="170815"/>
            </a:xfrm>
            <a:custGeom>
              <a:avLst/>
              <a:gdLst/>
              <a:ahLst/>
              <a:cxnLst/>
              <a:rect l="l" t="t" r="r" b="b"/>
              <a:pathLst>
                <a:path w="78739" h="170814">
                  <a:moveTo>
                    <a:pt x="0" y="0"/>
                  </a:moveTo>
                  <a:lnTo>
                    <a:pt x="78442" y="170813"/>
                  </a:lnTo>
                </a:path>
              </a:pathLst>
            </a:custGeom>
            <a:ln w="81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493959" y="3321259"/>
              <a:ext cx="81280" cy="440055"/>
            </a:xfrm>
            <a:custGeom>
              <a:avLst/>
              <a:gdLst/>
              <a:ahLst/>
              <a:cxnLst/>
              <a:rect l="l" t="t" r="r" b="b"/>
              <a:pathLst>
                <a:path w="81280" h="440054">
                  <a:moveTo>
                    <a:pt x="0" y="439435"/>
                  </a:moveTo>
                  <a:lnTo>
                    <a:pt x="81273" y="0"/>
                  </a:lnTo>
                </a:path>
              </a:pathLst>
            </a:custGeom>
            <a:ln w="82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575233" y="3315932"/>
              <a:ext cx="217804" cy="8255"/>
            </a:xfrm>
            <a:custGeom>
              <a:avLst/>
              <a:gdLst/>
              <a:ahLst/>
              <a:cxnLst/>
              <a:rect l="l" t="t" r="r" b="b"/>
              <a:pathLst>
                <a:path w="217805" h="8254">
                  <a:moveTo>
                    <a:pt x="217752" y="0"/>
                  </a:moveTo>
                  <a:lnTo>
                    <a:pt x="0" y="0"/>
                  </a:lnTo>
                  <a:lnTo>
                    <a:pt x="0" y="7851"/>
                  </a:lnTo>
                  <a:lnTo>
                    <a:pt x="217752" y="7851"/>
                  </a:lnTo>
                  <a:lnTo>
                    <a:pt x="21775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293898" y="3585748"/>
              <a:ext cx="49530" cy="26670"/>
            </a:xfrm>
            <a:custGeom>
              <a:avLst/>
              <a:gdLst/>
              <a:ahLst/>
              <a:cxnLst/>
              <a:rect l="l" t="t" r="r" b="b"/>
              <a:pathLst>
                <a:path w="49529" h="26670">
                  <a:moveTo>
                    <a:pt x="0" y="26172"/>
                  </a:moveTo>
                  <a:lnTo>
                    <a:pt x="49365" y="0"/>
                  </a:lnTo>
                </a:path>
              </a:pathLst>
            </a:custGeom>
            <a:ln w="7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323624" y="3568526"/>
              <a:ext cx="80010" cy="167005"/>
            </a:xfrm>
            <a:custGeom>
              <a:avLst/>
              <a:gdLst/>
              <a:ahLst/>
              <a:cxnLst/>
              <a:rect l="l" t="t" r="r" b="b"/>
              <a:pathLst>
                <a:path w="80010" h="167004">
                  <a:moveTo>
                    <a:pt x="0" y="0"/>
                  </a:moveTo>
                  <a:lnTo>
                    <a:pt x="79858" y="16668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424538" y="3321259"/>
              <a:ext cx="81915" cy="434340"/>
            </a:xfrm>
            <a:custGeom>
              <a:avLst/>
              <a:gdLst/>
              <a:ahLst/>
              <a:cxnLst/>
              <a:rect l="l" t="t" r="r" b="b"/>
              <a:pathLst>
                <a:path w="81914" h="434339">
                  <a:moveTo>
                    <a:pt x="0" y="433922"/>
                  </a:moveTo>
                  <a:lnTo>
                    <a:pt x="81332" y="0"/>
                  </a:lnTo>
                </a:path>
              </a:pathLst>
            </a:custGeom>
            <a:ln w="82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505870" y="3315932"/>
              <a:ext cx="240029" cy="8255"/>
            </a:xfrm>
            <a:custGeom>
              <a:avLst/>
              <a:gdLst/>
              <a:ahLst/>
              <a:cxnLst/>
              <a:rect l="l" t="t" r="r" b="b"/>
              <a:pathLst>
                <a:path w="240029" h="8254">
                  <a:moveTo>
                    <a:pt x="239515" y="0"/>
                  </a:moveTo>
                  <a:lnTo>
                    <a:pt x="0" y="0"/>
                  </a:lnTo>
                  <a:lnTo>
                    <a:pt x="0" y="7851"/>
                  </a:lnTo>
                  <a:lnTo>
                    <a:pt x="239515" y="7851"/>
                  </a:lnTo>
                  <a:lnTo>
                    <a:pt x="2395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649896" y="3588502"/>
              <a:ext cx="49530" cy="25400"/>
            </a:xfrm>
            <a:custGeom>
              <a:avLst/>
              <a:gdLst/>
              <a:ahLst/>
              <a:cxnLst/>
              <a:rect l="l" t="t" r="r" b="b"/>
              <a:pathLst>
                <a:path w="49529" h="25400">
                  <a:moveTo>
                    <a:pt x="0" y="24792"/>
                  </a:moveTo>
                  <a:lnTo>
                    <a:pt x="49306" y="0"/>
                  </a:lnTo>
                </a:path>
              </a:pathLst>
            </a:custGeom>
            <a:ln w="79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679622" y="3569906"/>
              <a:ext cx="80010" cy="170815"/>
            </a:xfrm>
            <a:custGeom>
              <a:avLst/>
              <a:gdLst/>
              <a:ahLst/>
              <a:cxnLst/>
              <a:rect l="l" t="t" r="r" b="b"/>
              <a:pathLst>
                <a:path w="80010" h="170814">
                  <a:moveTo>
                    <a:pt x="0" y="0"/>
                  </a:moveTo>
                  <a:lnTo>
                    <a:pt x="79858" y="170813"/>
                  </a:lnTo>
                </a:path>
              </a:pathLst>
            </a:custGeom>
            <a:ln w="8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780536" y="3321259"/>
              <a:ext cx="81280" cy="440055"/>
            </a:xfrm>
            <a:custGeom>
              <a:avLst/>
              <a:gdLst/>
              <a:ahLst/>
              <a:cxnLst/>
              <a:rect l="l" t="t" r="r" b="b"/>
              <a:pathLst>
                <a:path w="81279" h="440054">
                  <a:moveTo>
                    <a:pt x="0" y="439435"/>
                  </a:moveTo>
                  <a:lnTo>
                    <a:pt x="81273" y="0"/>
                  </a:lnTo>
                </a:path>
              </a:pathLst>
            </a:custGeom>
            <a:ln w="82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861809" y="3315932"/>
              <a:ext cx="217804" cy="8255"/>
            </a:xfrm>
            <a:custGeom>
              <a:avLst/>
              <a:gdLst/>
              <a:ahLst/>
              <a:cxnLst/>
              <a:rect l="l" t="t" r="r" b="b"/>
              <a:pathLst>
                <a:path w="217804" h="8254">
                  <a:moveTo>
                    <a:pt x="217811" y="0"/>
                  </a:moveTo>
                  <a:lnTo>
                    <a:pt x="0" y="0"/>
                  </a:lnTo>
                  <a:lnTo>
                    <a:pt x="0" y="7851"/>
                  </a:lnTo>
                  <a:lnTo>
                    <a:pt x="217811" y="7851"/>
                  </a:lnTo>
                  <a:lnTo>
                    <a:pt x="21781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573220" y="3585748"/>
              <a:ext cx="51435" cy="26670"/>
            </a:xfrm>
            <a:custGeom>
              <a:avLst/>
              <a:gdLst/>
              <a:ahLst/>
              <a:cxnLst/>
              <a:rect l="l" t="t" r="r" b="b"/>
              <a:pathLst>
                <a:path w="51435" h="26670">
                  <a:moveTo>
                    <a:pt x="0" y="26172"/>
                  </a:moveTo>
                  <a:lnTo>
                    <a:pt x="50840" y="0"/>
                  </a:lnTo>
                </a:path>
              </a:pathLst>
            </a:custGeom>
            <a:ln w="79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604420" y="3568526"/>
              <a:ext cx="80010" cy="167005"/>
            </a:xfrm>
            <a:custGeom>
              <a:avLst/>
              <a:gdLst/>
              <a:ahLst/>
              <a:cxnLst/>
              <a:rect l="l" t="t" r="r" b="b"/>
              <a:pathLst>
                <a:path w="80010" h="167004">
                  <a:moveTo>
                    <a:pt x="0" y="0"/>
                  </a:moveTo>
                  <a:lnTo>
                    <a:pt x="79858" y="16668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705334" y="3321259"/>
              <a:ext cx="80010" cy="434340"/>
            </a:xfrm>
            <a:custGeom>
              <a:avLst/>
              <a:gdLst/>
              <a:ahLst/>
              <a:cxnLst/>
              <a:rect l="l" t="t" r="r" b="b"/>
              <a:pathLst>
                <a:path w="80010" h="434339">
                  <a:moveTo>
                    <a:pt x="0" y="433922"/>
                  </a:moveTo>
                  <a:lnTo>
                    <a:pt x="79858" y="0"/>
                  </a:lnTo>
                </a:path>
              </a:pathLst>
            </a:custGeom>
            <a:ln w="82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785193" y="3315932"/>
              <a:ext cx="241300" cy="8255"/>
            </a:xfrm>
            <a:custGeom>
              <a:avLst/>
              <a:gdLst/>
              <a:ahLst/>
              <a:cxnLst/>
              <a:rect l="l" t="t" r="r" b="b"/>
              <a:pathLst>
                <a:path w="241300" h="8254">
                  <a:moveTo>
                    <a:pt x="240990" y="0"/>
                  </a:moveTo>
                  <a:lnTo>
                    <a:pt x="0" y="0"/>
                  </a:lnTo>
                  <a:lnTo>
                    <a:pt x="0" y="7851"/>
                  </a:lnTo>
                  <a:lnTo>
                    <a:pt x="240990" y="7851"/>
                  </a:lnTo>
                  <a:lnTo>
                    <a:pt x="2409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1417429" y="3320919"/>
            <a:ext cx="5589905" cy="25698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25"/>
              </a:spcBef>
              <a:tabLst>
                <a:tab pos="1148080" algn="l"/>
                <a:tab pos="2088514" algn="l"/>
                <a:tab pos="3433445" algn="l"/>
                <a:tab pos="4369435" algn="l"/>
              </a:tabLst>
            </a:pPr>
            <a:r>
              <a:rPr sz="2700" i="1" spc="100" dirty="0">
                <a:latin typeface="Times New Roman"/>
                <a:cs typeface="Times New Roman"/>
              </a:rPr>
              <a:t>A</a:t>
            </a:r>
            <a:r>
              <a:rPr sz="2700" i="1" spc="-165" dirty="0">
                <a:latin typeface="Times New Roman"/>
                <a:cs typeface="Times New Roman"/>
              </a:rPr>
              <a:t> </a:t>
            </a:r>
            <a:r>
              <a:rPr sz="2700" spc="90" dirty="0">
                <a:latin typeface="Symbol"/>
                <a:cs typeface="Symbol"/>
              </a:rPr>
              <a:t></a:t>
            </a:r>
            <a:r>
              <a:rPr sz="2700" spc="-114" dirty="0">
                <a:latin typeface="Times New Roman"/>
                <a:cs typeface="Times New Roman"/>
              </a:rPr>
              <a:t> </a:t>
            </a:r>
            <a:r>
              <a:rPr sz="2700" spc="90" dirty="0">
                <a:latin typeface="Times New Roman"/>
                <a:cs typeface="Times New Roman"/>
              </a:rPr>
              <a:t>(</a:t>
            </a:r>
            <a:r>
              <a:rPr sz="2700" spc="80" dirty="0">
                <a:latin typeface="Times New Roman"/>
                <a:cs typeface="Times New Roman"/>
              </a:rPr>
              <a:t>2</a:t>
            </a:r>
            <a:r>
              <a:rPr sz="2700" dirty="0">
                <a:latin typeface="Times New Roman"/>
                <a:cs typeface="Times New Roman"/>
              </a:rPr>
              <a:t>	</a:t>
            </a:r>
            <a:r>
              <a:rPr sz="2700" spc="80" dirty="0">
                <a:latin typeface="Times New Roman"/>
                <a:cs typeface="Times New Roman"/>
              </a:rPr>
              <a:t>3</a:t>
            </a:r>
            <a:r>
              <a:rPr sz="2700" spc="95" dirty="0">
                <a:latin typeface="Times New Roman"/>
                <a:cs typeface="Times New Roman"/>
              </a:rPr>
              <a:t> </a:t>
            </a:r>
            <a:r>
              <a:rPr sz="2700" spc="90" dirty="0">
                <a:latin typeface="Symbol"/>
                <a:cs typeface="Symbol"/>
              </a:rPr>
              <a:t></a:t>
            </a:r>
            <a:r>
              <a:rPr sz="2700" spc="-285" dirty="0">
                <a:latin typeface="Times New Roman"/>
                <a:cs typeface="Times New Roman"/>
              </a:rPr>
              <a:t> </a:t>
            </a:r>
            <a:r>
              <a:rPr sz="2700" spc="80" dirty="0">
                <a:latin typeface="Times New Roman"/>
                <a:cs typeface="Times New Roman"/>
              </a:rPr>
              <a:t>3</a:t>
            </a:r>
            <a:r>
              <a:rPr sz="2700" dirty="0">
                <a:latin typeface="Times New Roman"/>
                <a:cs typeface="Times New Roman"/>
              </a:rPr>
              <a:t>	</a:t>
            </a:r>
            <a:r>
              <a:rPr sz="2700" spc="80" dirty="0">
                <a:latin typeface="Times New Roman"/>
                <a:cs typeface="Times New Roman"/>
              </a:rPr>
              <a:t>2</a:t>
            </a:r>
            <a:r>
              <a:rPr sz="2700" spc="-250" dirty="0">
                <a:latin typeface="Times New Roman"/>
                <a:cs typeface="Times New Roman"/>
              </a:rPr>
              <a:t> </a:t>
            </a:r>
            <a:r>
              <a:rPr sz="2700" spc="170" dirty="0">
                <a:latin typeface="Times New Roman"/>
                <a:cs typeface="Times New Roman"/>
              </a:rPr>
              <a:t>)</a:t>
            </a:r>
            <a:r>
              <a:rPr sz="2025" spc="67" baseline="51440" dirty="0">
                <a:latin typeface="Times New Roman"/>
                <a:cs typeface="Times New Roman"/>
              </a:rPr>
              <a:t>2</a:t>
            </a:r>
            <a:r>
              <a:rPr sz="2025" baseline="51440" dirty="0">
                <a:latin typeface="Times New Roman"/>
                <a:cs typeface="Times New Roman"/>
              </a:rPr>
              <a:t> </a:t>
            </a:r>
            <a:r>
              <a:rPr sz="2025" spc="82" baseline="51440" dirty="0">
                <a:latin typeface="Times New Roman"/>
                <a:cs typeface="Times New Roman"/>
              </a:rPr>
              <a:t> </a:t>
            </a:r>
            <a:r>
              <a:rPr sz="2700" spc="90" dirty="0">
                <a:latin typeface="Symbol"/>
                <a:cs typeface="Symbol"/>
              </a:rPr>
              <a:t></a:t>
            </a:r>
            <a:r>
              <a:rPr sz="2700" spc="-300" dirty="0">
                <a:latin typeface="Times New Roman"/>
                <a:cs typeface="Times New Roman"/>
              </a:rPr>
              <a:t> </a:t>
            </a:r>
            <a:r>
              <a:rPr sz="2700" spc="105" dirty="0">
                <a:latin typeface="Times New Roman"/>
                <a:cs typeface="Times New Roman"/>
              </a:rPr>
              <a:t>(</a:t>
            </a:r>
            <a:r>
              <a:rPr sz="2700" spc="80" dirty="0">
                <a:latin typeface="Times New Roman"/>
                <a:cs typeface="Times New Roman"/>
              </a:rPr>
              <a:t>2</a:t>
            </a:r>
            <a:r>
              <a:rPr sz="2700" dirty="0">
                <a:latin typeface="Times New Roman"/>
                <a:cs typeface="Times New Roman"/>
              </a:rPr>
              <a:t>	</a:t>
            </a:r>
            <a:r>
              <a:rPr sz="2700" spc="80" dirty="0">
                <a:latin typeface="Times New Roman"/>
                <a:cs typeface="Times New Roman"/>
              </a:rPr>
              <a:t>3</a:t>
            </a:r>
            <a:r>
              <a:rPr sz="2700" spc="105" dirty="0">
                <a:latin typeface="Times New Roman"/>
                <a:cs typeface="Times New Roman"/>
              </a:rPr>
              <a:t> </a:t>
            </a:r>
            <a:r>
              <a:rPr sz="2700" spc="90" dirty="0">
                <a:latin typeface="Symbol"/>
                <a:cs typeface="Symbol"/>
              </a:rPr>
              <a:t></a:t>
            </a:r>
            <a:r>
              <a:rPr sz="2700" spc="-345" dirty="0">
                <a:latin typeface="Times New Roman"/>
                <a:cs typeface="Times New Roman"/>
              </a:rPr>
              <a:t> </a:t>
            </a:r>
            <a:r>
              <a:rPr sz="2700" spc="80" dirty="0">
                <a:latin typeface="Times New Roman"/>
                <a:cs typeface="Times New Roman"/>
              </a:rPr>
              <a:t>3</a:t>
            </a:r>
            <a:r>
              <a:rPr sz="2700" dirty="0">
                <a:latin typeface="Times New Roman"/>
                <a:cs typeface="Times New Roman"/>
              </a:rPr>
              <a:t>	</a:t>
            </a:r>
            <a:r>
              <a:rPr sz="2700" spc="80" dirty="0">
                <a:latin typeface="Times New Roman"/>
                <a:cs typeface="Times New Roman"/>
              </a:rPr>
              <a:t>2</a:t>
            </a:r>
            <a:r>
              <a:rPr sz="2700" spc="-260" dirty="0">
                <a:latin typeface="Times New Roman"/>
                <a:cs typeface="Times New Roman"/>
              </a:rPr>
              <a:t> </a:t>
            </a:r>
            <a:r>
              <a:rPr sz="2700" spc="170" dirty="0">
                <a:latin typeface="Times New Roman"/>
                <a:cs typeface="Times New Roman"/>
              </a:rPr>
              <a:t>)</a:t>
            </a:r>
            <a:r>
              <a:rPr sz="2025" spc="67" baseline="51440" dirty="0">
                <a:latin typeface="Times New Roman"/>
                <a:cs typeface="Times New Roman"/>
              </a:rPr>
              <a:t>2</a:t>
            </a:r>
            <a:endParaRPr sz="2025" baseline="51440">
              <a:latin typeface="Times New Roman"/>
              <a:cs typeface="Times New Roman"/>
            </a:endParaRPr>
          </a:p>
          <a:p>
            <a:pPr marL="4498340">
              <a:lnSpc>
                <a:spcPct val="100000"/>
              </a:lnSpc>
              <a:spcBef>
                <a:spcPts val="2425"/>
              </a:spcBef>
            </a:pPr>
            <a:r>
              <a:rPr sz="3100" spc="-20" dirty="0">
                <a:latin typeface="Times New Roman"/>
                <a:cs typeface="Times New Roman"/>
              </a:rPr>
              <a:t>6</a:t>
            </a:r>
            <a:r>
              <a:rPr sz="3100" spc="-114" dirty="0">
                <a:latin typeface="Times New Roman"/>
                <a:cs typeface="Times New Roman"/>
              </a:rPr>
              <a:t> </a:t>
            </a:r>
            <a:r>
              <a:rPr sz="3100" spc="20" dirty="0">
                <a:latin typeface="Symbol"/>
                <a:cs typeface="Symbol"/>
              </a:rPr>
              <a:t></a:t>
            </a:r>
            <a:r>
              <a:rPr sz="3100" spc="20" dirty="0">
                <a:latin typeface="Times New Roman"/>
                <a:cs typeface="Times New Roman"/>
              </a:rPr>
              <a:t>18)</a:t>
            </a:r>
            <a:endParaRPr sz="3100">
              <a:latin typeface="Times New Roman"/>
              <a:cs typeface="Times New Roman"/>
            </a:endParaRPr>
          </a:p>
          <a:p>
            <a:pPr marL="4528820">
              <a:lnSpc>
                <a:spcPct val="100000"/>
              </a:lnSpc>
              <a:spcBef>
                <a:spcPts val="1590"/>
              </a:spcBef>
            </a:pPr>
            <a:r>
              <a:rPr sz="3100" spc="100" dirty="0">
                <a:latin typeface="Times New Roman"/>
                <a:cs typeface="Times New Roman"/>
              </a:rPr>
              <a:t>6)</a:t>
            </a:r>
            <a:endParaRPr sz="3100">
              <a:latin typeface="Times New Roman"/>
              <a:cs typeface="Times New Roman"/>
            </a:endParaRPr>
          </a:p>
          <a:p>
            <a:pPr marL="4401185">
              <a:lnSpc>
                <a:spcPct val="100000"/>
              </a:lnSpc>
              <a:spcBef>
                <a:spcPts val="1595"/>
              </a:spcBef>
            </a:pPr>
            <a:r>
              <a:rPr sz="3100" spc="-20" dirty="0">
                <a:latin typeface="Times New Roman"/>
                <a:cs typeface="Times New Roman"/>
              </a:rPr>
              <a:t>6</a:t>
            </a:r>
            <a:endParaRPr sz="3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3247" y="1242314"/>
            <a:ext cx="137160" cy="20320"/>
          </a:xfrm>
          <a:custGeom>
            <a:avLst/>
            <a:gdLst/>
            <a:ahLst/>
            <a:cxnLst/>
            <a:rect l="l" t="t" r="r" b="b"/>
            <a:pathLst>
              <a:path w="137160" h="20319">
                <a:moveTo>
                  <a:pt x="137159" y="0"/>
                </a:moveTo>
                <a:lnTo>
                  <a:pt x="0" y="0"/>
                </a:lnTo>
                <a:lnTo>
                  <a:pt x="0" y="19812"/>
                </a:lnTo>
                <a:lnTo>
                  <a:pt x="137159" y="19812"/>
                </a:lnTo>
                <a:lnTo>
                  <a:pt x="1371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90802" y="1257427"/>
            <a:ext cx="157480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190" dirty="0">
                <a:latin typeface="Cambria Math"/>
                <a:cs typeface="Cambria Math"/>
              </a:rPr>
              <a:t>𝑥</a:t>
            </a:r>
            <a:endParaRPr sz="175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7219" y="1021207"/>
            <a:ext cx="172656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Si: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𝑥</a:t>
            </a:r>
            <a:r>
              <a:rPr sz="2400" spc="6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−</a:t>
            </a:r>
            <a:r>
              <a:rPr sz="2400" spc="15" dirty="0">
                <a:latin typeface="Cambria Math"/>
                <a:cs typeface="Cambria Math"/>
              </a:rPr>
              <a:t> </a:t>
            </a:r>
            <a:r>
              <a:rPr sz="2625" spc="60" baseline="44444" dirty="0">
                <a:latin typeface="Cambria Math"/>
                <a:cs typeface="Cambria Math"/>
              </a:rPr>
              <a:t>1</a:t>
            </a:r>
            <a:r>
              <a:rPr sz="2625" spc="450" baseline="44444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=</a:t>
            </a:r>
            <a:r>
              <a:rPr sz="2400" spc="11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2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48966" y="1021207"/>
            <a:ext cx="2480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Calcular: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𝐸</a:t>
            </a:r>
            <a:r>
              <a:rPr sz="2400" spc="22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=</a:t>
            </a:r>
            <a:r>
              <a:rPr sz="2400" spc="105" dirty="0">
                <a:latin typeface="Cambria Math"/>
                <a:cs typeface="Cambria Math"/>
              </a:rPr>
              <a:t> </a:t>
            </a:r>
            <a:r>
              <a:rPr sz="2400" spc="80" dirty="0">
                <a:latin typeface="Cambria Math"/>
                <a:cs typeface="Cambria Math"/>
              </a:rPr>
              <a:t>𝑥</a:t>
            </a:r>
            <a:r>
              <a:rPr sz="2625" spc="120" baseline="28571" dirty="0">
                <a:latin typeface="Cambria Math"/>
                <a:cs typeface="Cambria Math"/>
              </a:rPr>
              <a:t>4</a:t>
            </a:r>
            <a:r>
              <a:rPr sz="2625" spc="337" baseline="28571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+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58740" y="1242313"/>
            <a:ext cx="260985" cy="20320"/>
          </a:xfrm>
          <a:custGeom>
            <a:avLst/>
            <a:gdLst/>
            <a:ahLst/>
            <a:cxnLst/>
            <a:rect l="l" t="t" r="r" b="b"/>
            <a:pathLst>
              <a:path w="260985" h="20319">
                <a:moveTo>
                  <a:pt x="260603" y="0"/>
                </a:moveTo>
                <a:lnTo>
                  <a:pt x="0" y="0"/>
                </a:lnTo>
                <a:lnTo>
                  <a:pt x="0" y="19812"/>
                </a:lnTo>
                <a:lnTo>
                  <a:pt x="260603" y="19812"/>
                </a:lnTo>
                <a:lnTo>
                  <a:pt x="2606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212207" y="925194"/>
            <a:ext cx="15430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40" dirty="0">
                <a:latin typeface="Cambria Math"/>
                <a:cs typeface="Cambria Math"/>
              </a:rPr>
              <a:t>1</a:t>
            </a:r>
            <a:endParaRPr sz="175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21275" y="1190371"/>
            <a:ext cx="32702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625" spc="172" baseline="-17460" dirty="0">
                <a:latin typeface="Cambria Math"/>
                <a:cs typeface="Cambria Math"/>
              </a:rPr>
              <a:t>𝑥</a:t>
            </a:r>
            <a:r>
              <a:rPr sz="1450" spc="114" dirty="0">
                <a:latin typeface="Cambria Math"/>
                <a:cs typeface="Cambria Math"/>
              </a:rPr>
              <a:t>4</a:t>
            </a:r>
            <a:endParaRPr sz="1450">
              <a:latin typeface="Cambria Math"/>
              <a:cs typeface="Cambria Math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89559" y="388620"/>
            <a:ext cx="3456304" cy="2654300"/>
            <a:chOff x="289559" y="388620"/>
            <a:chExt cx="3456304" cy="2654300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6323" y="388620"/>
              <a:ext cx="3240024" cy="289560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9559" y="1653539"/>
              <a:ext cx="1296924" cy="26974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508585" y="2249206"/>
              <a:ext cx="2230755" cy="786765"/>
            </a:xfrm>
            <a:custGeom>
              <a:avLst/>
              <a:gdLst/>
              <a:ahLst/>
              <a:cxnLst/>
              <a:rect l="l" t="t" r="r" b="b"/>
              <a:pathLst>
                <a:path w="2230754" h="786764">
                  <a:moveTo>
                    <a:pt x="0" y="0"/>
                  </a:moveTo>
                  <a:lnTo>
                    <a:pt x="202444" y="0"/>
                  </a:lnTo>
                </a:path>
                <a:path w="2230754" h="786764">
                  <a:moveTo>
                    <a:pt x="224957" y="786551"/>
                  </a:moveTo>
                  <a:lnTo>
                    <a:pt x="427401" y="786551"/>
                  </a:lnTo>
                </a:path>
                <a:path w="2230754" h="786764">
                  <a:moveTo>
                    <a:pt x="1047720" y="786551"/>
                  </a:moveTo>
                  <a:lnTo>
                    <a:pt x="2230440" y="786551"/>
                  </a:lnTo>
                </a:path>
              </a:pathLst>
            </a:custGeom>
            <a:ln w="147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582689" y="3019301"/>
            <a:ext cx="121920" cy="21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155" dirty="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51476" y="2656819"/>
            <a:ext cx="192405" cy="3441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260" dirty="0">
                <a:latin typeface="Times New Roman"/>
                <a:cs typeface="Times New Roman"/>
              </a:rPr>
              <a:t>1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5319" y="2037219"/>
            <a:ext cx="1216025" cy="5511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ts val="2075"/>
              </a:lnSpc>
              <a:spcBef>
                <a:spcPts val="90"/>
              </a:spcBef>
            </a:pPr>
            <a:r>
              <a:rPr sz="2100" i="1" spc="229" dirty="0">
                <a:latin typeface="Times New Roman"/>
                <a:cs typeface="Times New Roman"/>
              </a:rPr>
              <a:t>x</a:t>
            </a:r>
            <a:r>
              <a:rPr sz="2100" i="1" spc="110" dirty="0">
                <a:latin typeface="Times New Roman"/>
                <a:cs typeface="Times New Roman"/>
              </a:rPr>
              <a:t> </a:t>
            </a:r>
            <a:r>
              <a:rPr sz="2100" spc="285" dirty="0">
                <a:latin typeface="Symbol"/>
                <a:cs typeface="Symbol"/>
              </a:rPr>
              <a:t></a:t>
            </a:r>
            <a:r>
              <a:rPr sz="2100" spc="80" dirty="0">
                <a:latin typeface="Times New Roman"/>
                <a:cs typeface="Times New Roman"/>
              </a:rPr>
              <a:t> </a:t>
            </a:r>
            <a:r>
              <a:rPr sz="2100" spc="260" dirty="0">
                <a:latin typeface="Times New Roman"/>
                <a:cs typeface="Times New Roman"/>
              </a:rPr>
              <a:t>2</a:t>
            </a:r>
            <a:r>
              <a:rPr sz="2100" spc="-120" dirty="0">
                <a:latin typeface="Times New Roman"/>
                <a:cs typeface="Times New Roman"/>
              </a:rPr>
              <a:t> </a:t>
            </a:r>
            <a:r>
              <a:rPr sz="2100" spc="285" dirty="0">
                <a:latin typeface="Symbol"/>
                <a:cs typeface="Symbol"/>
              </a:rPr>
              <a:t></a:t>
            </a:r>
            <a:r>
              <a:rPr sz="2100" spc="140" dirty="0">
                <a:latin typeface="Times New Roman"/>
                <a:cs typeface="Times New Roman"/>
              </a:rPr>
              <a:t> </a:t>
            </a:r>
            <a:r>
              <a:rPr sz="3150" spc="390" baseline="34391" dirty="0">
                <a:latin typeface="Times New Roman"/>
                <a:cs typeface="Times New Roman"/>
              </a:rPr>
              <a:t>1</a:t>
            </a:r>
            <a:endParaRPr sz="3150" baseline="34391">
              <a:latin typeface="Times New Roman"/>
              <a:cs typeface="Times New Roman"/>
            </a:endParaRPr>
          </a:p>
          <a:p>
            <a:pPr marR="30480" algn="r">
              <a:lnSpc>
                <a:spcPts val="2075"/>
              </a:lnSpc>
            </a:pPr>
            <a:r>
              <a:rPr sz="2100" i="1" spc="229" dirty="0">
                <a:latin typeface="Times New Roman"/>
                <a:cs typeface="Times New Roman"/>
              </a:rPr>
              <a:t>x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80594" y="2677504"/>
            <a:ext cx="153670" cy="3441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200" dirty="0">
                <a:latin typeface="Symbol"/>
                <a:cs typeface="Symbol"/>
              </a:rPr>
              <a:t>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13596" y="2497437"/>
            <a:ext cx="542925" cy="3441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3150" spc="390" baseline="-33068" dirty="0">
                <a:latin typeface="Times New Roman"/>
                <a:cs typeface="Times New Roman"/>
              </a:rPr>
              <a:t>1</a:t>
            </a:r>
            <a:r>
              <a:rPr sz="3150" spc="-104" baseline="-33068" dirty="0">
                <a:latin typeface="Times New Roman"/>
                <a:cs typeface="Times New Roman"/>
              </a:rPr>
              <a:t> </a:t>
            </a:r>
            <a:r>
              <a:rPr sz="3150" spc="322" baseline="-37037" dirty="0">
                <a:latin typeface="Symbol"/>
                <a:cs typeface="Symbol"/>
              </a:rPr>
              <a:t></a:t>
            </a:r>
            <a:r>
              <a:rPr sz="1200" spc="215" dirty="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7444" y="2823799"/>
            <a:ext cx="2030095" cy="3441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1808480" algn="l"/>
              </a:tabLst>
            </a:pPr>
            <a:r>
              <a:rPr sz="2100" i="1" spc="315" dirty="0">
                <a:latin typeface="Times New Roman"/>
                <a:cs typeface="Times New Roman"/>
              </a:rPr>
              <a:t>E</a:t>
            </a:r>
            <a:r>
              <a:rPr sz="2100" i="1" spc="200" dirty="0">
                <a:latin typeface="Times New Roman"/>
                <a:cs typeface="Times New Roman"/>
              </a:rPr>
              <a:t> </a:t>
            </a:r>
            <a:r>
              <a:rPr sz="2100" spc="285" dirty="0">
                <a:latin typeface="Symbol"/>
                <a:cs typeface="Symbol"/>
              </a:rPr>
              <a:t></a:t>
            </a:r>
            <a:r>
              <a:rPr sz="2100" spc="-5" dirty="0">
                <a:latin typeface="Times New Roman"/>
                <a:cs typeface="Times New Roman"/>
              </a:rPr>
              <a:t> </a:t>
            </a:r>
            <a:r>
              <a:rPr sz="3150" spc="300" baseline="-14550" dirty="0">
                <a:latin typeface="Symbol"/>
                <a:cs typeface="Symbol"/>
              </a:rPr>
              <a:t></a:t>
            </a:r>
            <a:r>
              <a:rPr sz="3150" spc="-254" baseline="-14550" dirty="0">
                <a:latin typeface="Times New Roman"/>
                <a:cs typeface="Times New Roman"/>
              </a:rPr>
              <a:t> </a:t>
            </a:r>
            <a:r>
              <a:rPr sz="2100" spc="260" dirty="0">
                <a:latin typeface="Times New Roman"/>
                <a:cs typeface="Times New Roman"/>
              </a:rPr>
              <a:t>2</a:t>
            </a:r>
            <a:r>
              <a:rPr sz="2100" spc="-125" dirty="0">
                <a:latin typeface="Times New Roman"/>
                <a:cs typeface="Times New Roman"/>
              </a:rPr>
              <a:t> </a:t>
            </a:r>
            <a:r>
              <a:rPr sz="2100" spc="285" dirty="0">
                <a:latin typeface="Symbol"/>
                <a:cs typeface="Symbol"/>
              </a:rPr>
              <a:t></a:t>
            </a:r>
            <a:r>
              <a:rPr sz="2100" spc="285" dirty="0">
                <a:latin typeface="Times New Roman"/>
                <a:cs typeface="Times New Roman"/>
              </a:rPr>
              <a:t> </a:t>
            </a:r>
            <a:r>
              <a:rPr sz="3150" i="1" spc="345" baseline="-43650" dirty="0">
                <a:latin typeface="Times New Roman"/>
                <a:cs typeface="Times New Roman"/>
              </a:rPr>
              <a:t>x</a:t>
            </a:r>
            <a:r>
              <a:rPr sz="3150" i="1" spc="7" baseline="-43650" dirty="0">
                <a:latin typeface="Times New Roman"/>
                <a:cs typeface="Times New Roman"/>
              </a:rPr>
              <a:t> </a:t>
            </a:r>
            <a:r>
              <a:rPr sz="3150" spc="300" baseline="-14550" dirty="0">
                <a:latin typeface="Symbol"/>
                <a:cs typeface="Symbol"/>
              </a:rPr>
              <a:t></a:t>
            </a:r>
            <a:r>
              <a:rPr sz="3150" spc="300" baseline="-14550" dirty="0">
                <a:latin typeface="Times New Roman"/>
                <a:cs typeface="Times New Roman"/>
              </a:rPr>
              <a:t>	</a:t>
            </a:r>
            <a:r>
              <a:rPr sz="2100" spc="285" dirty="0">
                <a:latin typeface="Symbol"/>
                <a:cs typeface="Symbol"/>
              </a:rPr>
              <a:t>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80594" y="3061151"/>
            <a:ext cx="1044575" cy="3441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03605" algn="l"/>
              </a:tabLst>
            </a:pPr>
            <a:r>
              <a:rPr sz="2100" spc="200" dirty="0">
                <a:latin typeface="Symbol"/>
                <a:cs typeface="Symbol"/>
              </a:rPr>
              <a:t></a:t>
            </a:r>
            <a:r>
              <a:rPr sz="2100" spc="200" dirty="0">
                <a:latin typeface="Times New Roman"/>
                <a:cs typeface="Times New Roman"/>
              </a:rPr>
              <a:t>	</a:t>
            </a:r>
            <a:r>
              <a:rPr sz="2100" spc="200" dirty="0">
                <a:latin typeface="Symbol"/>
                <a:cs typeface="Symbol"/>
              </a:rPr>
              <a:t>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28586" y="3087365"/>
            <a:ext cx="1095375" cy="3441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100" spc="200" dirty="0">
                <a:latin typeface="Symbol"/>
                <a:cs typeface="Symbol"/>
              </a:rPr>
              <a:t></a:t>
            </a:r>
            <a:r>
              <a:rPr sz="2100" spc="-170" dirty="0">
                <a:latin typeface="Times New Roman"/>
                <a:cs typeface="Times New Roman"/>
              </a:rPr>
              <a:t> </a:t>
            </a:r>
            <a:r>
              <a:rPr sz="3150" spc="390" baseline="-29100" dirty="0">
                <a:latin typeface="Times New Roman"/>
                <a:cs typeface="Times New Roman"/>
              </a:rPr>
              <a:t>2</a:t>
            </a:r>
            <a:r>
              <a:rPr sz="3150" spc="-179" baseline="-29100" dirty="0">
                <a:latin typeface="Times New Roman"/>
                <a:cs typeface="Times New Roman"/>
              </a:rPr>
              <a:t> </a:t>
            </a:r>
            <a:r>
              <a:rPr sz="3150" spc="427" baseline="-29100" dirty="0">
                <a:latin typeface="Symbol"/>
                <a:cs typeface="Symbol"/>
              </a:rPr>
              <a:t></a:t>
            </a:r>
            <a:r>
              <a:rPr sz="3150" spc="209" baseline="-29100" dirty="0">
                <a:latin typeface="Times New Roman"/>
                <a:cs typeface="Times New Roman"/>
              </a:rPr>
              <a:t> </a:t>
            </a:r>
            <a:r>
              <a:rPr sz="3150" u="sng" spc="390" baseline="396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3150" spc="-7" baseline="3968" dirty="0">
                <a:latin typeface="Times New Roman"/>
                <a:cs typeface="Times New Roman"/>
              </a:rPr>
              <a:t> </a:t>
            </a:r>
            <a:r>
              <a:rPr sz="2100" spc="200" dirty="0">
                <a:latin typeface="Symbol"/>
                <a:cs typeface="Symbol"/>
              </a:rPr>
              <a:t>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28586" y="3296425"/>
            <a:ext cx="1108075" cy="3441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714375" algn="l"/>
              </a:tabLst>
            </a:pPr>
            <a:r>
              <a:rPr sz="2100" spc="200" dirty="0">
                <a:latin typeface="Symbol"/>
                <a:cs typeface="Symbol"/>
              </a:rPr>
              <a:t></a:t>
            </a:r>
            <a:r>
              <a:rPr sz="2100" spc="200" dirty="0">
                <a:latin typeface="Times New Roman"/>
                <a:cs typeface="Times New Roman"/>
              </a:rPr>
              <a:t>	</a:t>
            </a:r>
            <a:r>
              <a:rPr sz="3150" i="1" spc="345" baseline="-27777" dirty="0">
                <a:latin typeface="Times New Roman"/>
                <a:cs typeface="Times New Roman"/>
              </a:rPr>
              <a:t>x</a:t>
            </a:r>
            <a:r>
              <a:rPr sz="3150" i="1" spc="-89" baseline="-27777" dirty="0">
                <a:latin typeface="Times New Roman"/>
                <a:cs typeface="Times New Roman"/>
              </a:rPr>
              <a:t> </a:t>
            </a:r>
            <a:r>
              <a:rPr sz="2100" spc="200" dirty="0">
                <a:latin typeface="Symbol"/>
                <a:cs typeface="Symbol"/>
              </a:rPr>
              <a:t>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53986" y="3462703"/>
            <a:ext cx="153670" cy="3441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200" dirty="0">
                <a:latin typeface="Symbol"/>
                <a:cs typeface="Symbol"/>
              </a:rPr>
              <a:t>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45195" y="3462703"/>
            <a:ext cx="153670" cy="3441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200" dirty="0">
                <a:latin typeface="Symbol"/>
                <a:cs typeface="Symbol"/>
              </a:rPr>
              <a:t>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37432" y="4389821"/>
            <a:ext cx="2660650" cy="1165860"/>
          </a:xfrm>
          <a:custGeom>
            <a:avLst/>
            <a:gdLst/>
            <a:ahLst/>
            <a:cxnLst/>
            <a:rect l="l" t="t" r="r" b="b"/>
            <a:pathLst>
              <a:path w="2660650" h="1165860">
                <a:moveTo>
                  <a:pt x="1488858" y="0"/>
                </a:moveTo>
                <a:lnTo>
                  <a:pt x="2660331" y="0"/>
                </a:lnTo>
              </a:path>
              <a:path w="2660650" h="1165860">
                <a:moveTo>
                  <a:pt x="0" y="1165480"/>
                </a:moveTo>
                <a:lnTo>
                  <a:pt x="1758521" y="1165480"/>
                </a:lnTo>
              </a:path>
            </a:pathLst>
          </a:custGeom>
          <a:ln w="164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349417" y="5537861"/>
            <a:ext cx="121920" cy="2565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500" spc="10" dirty="0">
                <a:latin typeface="Times New Roman"/>
                <a:cs typeface="Times New Roman"/>
              </a:rPr>
              <a:t>4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38222" y="3769474"/>
            <a:ext cx="337185" cy="4248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3900" i="1" spc="104" baseline="-24572" dirty="0">
                <a:latin typeface="Times New Roman"/>
                <a:cs typeface="Times New Roman"/>
              </a:rPr>
              <a:t>x</a:t>
            </a:r>
            <a:r>
              <a:rPr sz="1500" spc="70" dirty="0">
                <a:latin typeface="Times New Roman"/>
                <a:cs typeface="Times New Roman"/>
              </a:rPr>
              <a:t>4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09736" y="3786514"/>
            <a:ext cx="1216025" cy="8763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ts val="3810"/>
              </a:lnSpc>
              <a:spcBef>
                <a:spcPts val="130"/>
              </a:spcBef>
            </a:pPr>
            <a:r>
              <a:rPr sz="5100" u="heavy" spc="-82" baseline="-3267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sz="2600" u="heavy" spc="1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2600" i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sz="2600" i="1" u="heavy" spc="-1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spc="21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</a:t>
            </a:r>
            <a:r>
              <a:rPr sz="2600" u="heavy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5100" u="heavy" spc="-7" baseline="-3267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sz="2250" spc="15" baseline="57407" dirty="0">
                <a:latin typeface="Times New Roman"/>
                <a:cs typeface="Times New Roman"/>
              </a:rPr>
              <a:t>4</a:t>
            </a:r>
            <a:endParaRPr sz="2250" baseline="57407">
              <a:latin typeface="Times New Roman"/>
              <a:cs typeface="Times New Roman"/>
            </a:endParaRPr>
          </a:p>
          <a:p>
            <a:pPr marR="132715" algn="ctr">
              <a:lnSpc>
                <a:spcPts val="2850"/>
              </a:lnSpc>
            </a:pPr>
            <a:r>
              <a:rPr sz="3900" i="1" spc="104" baseline="-24572" dirty="0">
                <a:latin typeface="Times New Roman"/>
                <a:cs typeface="Times New Roman"/>
              </a:rPr>
              <a:t>x</a:t>
            </a:r>
            <a:r>
              <a:rPr sz="1500" spc="70" dirty="0">
                <a:latin typeface="Times New Roman"/>
                <a:cs typeface="Times New Roman"/>
              </a:rPr>
              <a:t>4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59394" y="4127436"/>
            <a:ext cx="208915" cy="4248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600" spc="15" dirty="0">
                <a:latin typeface="Symbol"/>
                <a:cs typeface="Symbol"/>
              </a:rPr>
              <a:t>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38499" y="4327776"/>
            <a:ext cx="1450340" cy="548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3900" spc="22" baseline="51282" dirty="0">
                <a:latin typeface="Symbol"/>
                <a:cs typeface="Symbol"/>
              </a:rPr>
              <a:t></a:t>
            </a:r>
            <a:r>
              <a:rPr sz="3900" spc="-67" baseline="51282" dirty="0">
                <a:latin typeface="Times New Roman"/>
                <a:cs typeface="Times New Roman"/>
              </a:rPr>
              <a:t> </a:t>
            </a:r>
            <a:r>
              <a:rPr sz="5100" spc="-82" baseline="-3267" dirty="0">
                <a:latin typeface="Symbol"/>
                <a:cs typeface="Symbol"/>
              </a:rPr>
              <a:t></a:t>
            </a:r>
            <a:r>
              <a:rPr sz="2600" spc="170" dirty="0">
                <a:latin typeface="Times New Roman"/>
                <a:cs typeface="Times New Roman"/>
              </a:rPr>
              <a:t>2</a:t>
            </a:r>
            <a:r>
              <a:rPr sz="2600" i="1" spc="10" dirty="0">
                <a:latin typeface="Times New Roman"/>
                <a:cs typeface="Times New Roman"/>
              </a:rPr>
              <a:t>x</a:t>
            </a:r>
            <a:r>
              <a:rPr sz="2600" i="1" spc="-180" dirty="0">
                <a:latin typeface="Times New Roman"/>
                <a:cs typeface="Times New Roman"/>
              </a:rPr>
              <a:t> </a:t>
            </a:r>
            <a:r>
              <a:rPr sz="2600" spc="210" dirty="0">
                <a:latin typeface="Symbol"/>
                <a:cs typeface="Symbol"/>
              </a:rPr>
              <a:t></a:t>
            </a:r>
            <a:r>
              <a:rPr sz="2600" spc="-65" dirty="0">
                <a:latin typeface="Times New Roman"/>
                <a:cs typeface="Times New Roman"/>
              </a:rPr>
              <a:t>1</a:t>
            </a:r>
            <a:r>
              <a:rPr sz="5100" spc="-315" baseline="-3267" dirty="0">
                <a:latin typeface="Symbol"/>
                <a:cs typeface="Symbol"/>
              </a:rPr>
              <a:t></a:t>
            </a:r>
            <a:r>
              <a:rPr sz="2250" spc="15" baseline="57407" dirty="0">
                <a:latin typeface="Times New Roman"/>
                <a:cs typeface="Times New Roman"/>
              </a:rPr>
              <a:t>4</a:t>
            </a:r>
            <a:endParaRPr sz="2250" baseline="57407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09736" y="4952031"/>
            <a:ext cx="1779905" cy="548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5100" spc="-82" baseline="-3267" dirty="0">
                <a:latin typeface="Symbol"/>
                <a:cs typeface="Symbol"/>
              </a:rPr>
              <a:t></a:t>
            </a:r>
            <a:r>
              <a:rPr sz="2600" spc="170" dirty="0">
                <a:latin typeface="Times New Roman"/>
                <a:cs typeface="Times New Roman"/>
              </a:rPr>
              <a:t>2</a:t>
            </a:r>
            <a:r>
              <a:rPr sz="2600" i="1" spc="10" dirty="0">
                <a:latin typeface="Times New Roman"/>
                <a:cs typeface="Times New Roman"/>
              </a:rPr>
              <a:t>x</a:t>
            </a:r>
            <a:r>
              <a:rPr sz="2600" i="1" spc="-180" dirty="0">
                <a:latin typeface="Times New Roman"/>
                <a:cs typeface="Times New Roman"/>
              </a:rPr>
              <a:t> </a:t>
            </a:r>
            <a:r>
              <a:rPr sz="2600" spc="210" dirty="0">
                <a:latin typeface="Symbol"/>
                <a:cs typeface="Symbol"/>
              </a:rPr>
              <a:t></a:t>
            </a:r>
            <a:r>
              <a:rPr sz="2600" spc="-65" dirty="0">
                <a:latin typeface="Times New Roman"/>
                <a:cs typeface="Times New Roman"/>
              </a:rPr>
              <a:t>1</a:t>
            </a:r>
            <a:r>
              <a:rPr sz="5100" spc="-419" baseline="-3267" dirty="0">
                <a:latin typeface="Symbol"/>
                <a:cs typeface="Symbol"/>
              </a:rPr>
              <a:t></a:t>
            </a:r>
            <a:r>
              <a:rPr sz="2250" spc="15" baseline="57407" dirty="0">
                <a:latin typeface="Times New Roman"/>
                <a:cs typeface="Times New Roman"/>
              </a:rPr>
              <a:t>8</a:t>
            </a:r>
            <a:r>
              <a:rPr sz="2250" baseline="57407" dirty="0">
                <a:latin typeface="Times New Roman"/>
                <a:cs typeface="Times New Roman"/>
              </a:rPr>
              <a:t> </a:t>
            </a:r>
            <a:r>
              <a:rPr sz="2250" spc="-104" baseline="57407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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i="1" spc="65" dirty="0">
                <a:latin typeface="Times New Roman"/>
                <a:cs typeface="Times New Roman"/>
              </a:rPr>
              <a:t>x</a:t>
            </a:r>
            <a:r>
              <a:rPr sz="2250" spc="15" baseline="42592" dirty="0">
                <a:latin typeface="Times New Roman"/>
                <a:cs typeface="Times New Roman"/>
              </a:rPr>
              <a:t>8</a:t>
            </a:r>
            <a:endParaRPr sz="2250" baseline="42592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59394" y="5292916"/>
            <a:ext cx="208915" cy="4248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600" spc="15" dirty="0">
                <a:latin typeface="Symbol"/>
                <a:cs typeface="Symbol"/>
              </a:rPr>
              <a:t>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99619" y="5446409"/>
            <a:ext cx="1293495" cy="655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6150" spc="-434" baseline="-4742" dirty="0">
                <a:latin typeface="Symbol"/>
                <a:cs typeface="Symbol"/>
              </a:rPr>
              <a:t></a:t>
            </a:r>
            <a:r>
              <a:rPr sz="2600" spc="170" dirty="0">
                <a:latin typeface="Times New Roman"/>
                <a:cs typeface="Times New Roman"/>
              </a:rPr>
              <a:t>2</a:t>
            </a:r>
            <a:r>
              <a:rPr sz="2600" i="1" spc="130" dirty="0">
                <a:latin typeface="Times New Roman"/>
                <a:cs typeface="Times New Roman"/>
              </a:rPr>
              <a:t>x</a:t>
            </a:r>
            <a:r>
              <a:rPr sz="2250" spc="15" baseline="42592" dirty="0">
                <a:latin typeface="Times New Roman"/>
                <a:cs typeface="Times New Roman"/>
              </a:rPr>
              <a:t>2</a:t>
            </a:r>
            <a:r>
              <a:rPr sz="2250" baseline="42592" dirty="0">
                <a:latin typeface="Times New Roman"/>
                <a:cs typeface="Times New Roman"/>
              </a:rPr>
              <a:t> </a:t>
            </a:r>
            <a:r>
              <a:rPr sz="2250" spc="-75" baseline="42592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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i="1" spc="204" dirty="0">
                <a:latin typeface="Times New Roman"/>
                <a:cs typeface="Times New Roman"/>
              </a:rPr>
              <a:t>x</a:t>
            </a:r>
            <a:r>
              <a:rPr sz="6150" spc="-757" baseline="-4742" dirty="0">
                <a:latin typeface="Symbol"/>
                <a:cs typeface="Symbol"/>
              </a:rPr>
              <a:t></a:t>
            </a:r>
            <a:endParaRPr sz="6150" baseline="-4742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799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2127" y="371856"/>
              <a:ext cx="1905000" cy="291084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2606801" y="1156208"/>
            <a:ext cx="57892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rebuchet MS"/>
                <a:cs typeface="Trebuchet MS"/>
              </a:rPr>
              <a:t>¿Como</a:t>
            </a:r>
            <a:r>
              <a:rPr sz="2400" b="1" spc="-10" dirty="0">
                <a:latin typeface="Trebuchet MS"/>
                <a:cs typeface="Trebuchet MS"/>
              </a:rPr>
              <a:t> </a:t>
            </a:r>
            <a:r>
              <a:rPr sz="2400" b="1" spc="-5" dirty="0">
                <a:latin typeface="Trebuchet MS"/>
                <a:cs typeface="Trebuchet MS"/>
              </a:rPr>
              <a:t>calcularía</a:t>
            </a:r>
            <a:r>
              <a:rPr sz="2400" b="1" spc="-30" dirty="0">
                <a:latin typeface="Trebuchet MS"/>
                <a:cs typeface="Trebuchet MS"/>
              </a:rPr>
              <a:t> </a:t>
            </a:r>
            <a:r>
              <a:rPr sz="2400" b="1" dirty="0">
                <a:latin typeface="Trebuchet MS"/>
                <a:cs typeface="Trebuchet MS"/>
              </a:rPr>
              <a:t>la</a:t>
            </a:r>
            <a:r>
              <a:rPr sz="2400" b="1" spc="-15" dirty="0">
                <a:latin typeface="Trebuchet MS"/>
                <a:cs typeface="Trebuchet MS"/>
              </a:rPr>
              <a:t> </a:t>
            </a:r>
            <a:r>
              <a:rPr sz="2400" b="1" dirty="0">
                <a:latin typeface="Trebuchet MS"/>
                <a:cs typeface="Trebuchet MS"/>
              </a:rPr>
              <a:t>siguiente</a:t>
            </a:r>
            <a:r>
              <a:rPr sz="2400" b="1" spc="-20" dirty="0">
                <a:latin typeface="Trebuchet MS"/>
                <a:cs typeface="Trebuchet MS"/>
              </a:rPr>
              <a:t> </a:t>
            </a:r>
            <a:r>
              <a:rPr sz="2400" b="1" spc="-10" dirty="0">
                <a:latin typeface="Trebuchet MS"/>
                <a:cs typeface="Trebuchet MS"/>
              </a:rPr>
              <a:t>operación?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292877" y="1811455"/>
            <a:ext cx="4306570" cy="630555"/>
          </a:xfrm>
          <a:prstGeom prst="rect">
            <a:avLst/>
          </a:prstGeom>
          <a:ln w="7993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24130">
              <a:lnSpc>
                <a:spcPct val="100000"/>
              </a:lnSpc>
              <a:spcBef>
                <a:spcPts val="330"/>
              </a:spcBef>
              <a:tabLst>
                <a:tab pos="2044064" algn="l"/>
              </a:tabLst>
            </a:pPr>
            <a:r>
              <a:rPr sz="3600" spc="125" dirty="0">
                <a:latin typeface="Times New Roman"/>
                <a:cs typeface="Times New Roman"/>
              </a:rPr>
              <a:t>1234568</a:t>
            </a:r>
            <a:r>
              <a:rPr sz="3150" spc="187" baseline="42328" dirty="0">
                <a:latin typeface="Times New Roman"/>
                <a:cs typeface="Times New Roman"/>
              </a:rPr>
              <a:t>2	</a:t>
            </a:r>
            <a:r>
              <a:rPr sz="3600" spc="160" dirty="0">
                <a:latin typeface="Symbol"/>
                <a:cs typeface="Symbol"/>
              </a:rPr>
              <a:t></a:t>
            </a:r>
            <a:r>
              <a:rPr sz="3600" spc="160" dirty="0">
                <a:latin typeface="Times New Roman"/>
                <a:cs typeface="Times New Roman"/>
              </a:rPr>
              <a:t>1234567</a:t>
            </a:r>
            <a:r>
              <a:rPr sz="3150" spc="240" baseline="42328" dirty="0">
                <a:latin typeface="Times New Roman"/>
                <a:cs typeface="Times New Roman"/>
              </a:rPr>
              <a:t>2</a:t>
            </a:r>
            <a:endParaRPr sz="3150" baseline="42328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311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20"/>
              </a:spcBef>
            </a:pPr>
            <a:r>
              <a:rPr b="1" dirty="0">
                <a:latin typeface="Arial"/>
                <a:cs typeface="Arial"/>
              </a:rPr>
              <a:t>Por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teoría:</a:t>
            </a:r>
            <a:r>
              <a:rPr b="1" spc="-35" dirty="0">
                <a:latin typeface="Arial"/>
                <a:cs typeface="Arial"/>
              </a:rPr>
              <a:t> </a:t>
            </a:r>
            <a:r>
              <a:rPr spc="5" dirty="0"/>
              <a:t>a</a:t>
            </a:r>
            <a:r>
              <a:rPr sz="3150" spc="7" baseline="25132" dirty="0"/>
              <a:t>2</a:t>
            </a:r>
            <a:r>
              <a:rPr sz="3150" spc="450" baseline="25132" dirty="0"/>
              <a:t> </a:t>
            </a:r>
            <a:r>
              <a:rPr sz="3200" dirty="0"/>
              <a:t>–</a:t>
            </a:r>
            <a:r>
              <a:rPr sz="3200" spc="-10" dirty="0"/>
              <a:t> </a:t>
            </a:r>
            <a:r>
              <a:rPr sz="3200" spc="5" dirty="0"/>
              <a:t>b</a:t>
            </a:r>
            <a:r>
              <a:rPr sz="3150" spc="7" baseline="25132" dirty="0"/>
              <a:t>2</a:t>
            </a:r>
            <a:r>
              <a:rPr sz="3150" spc="442" baseline="25132" dirty="0"/>
              <a:t> </a:t>
            </a:r>
            <a:r>
              <a:rPr sz="3200" dirty="0"/>
              <a:t>=</a:t>
            </a:r>
            <a:r>
              <a:rPr sz="3200" spc="-5" dirty="0"/>
              <a:t> </a:t>
            </a:r>
            <a:r>
              <a:rPr sz="3200" dirty="0"/>
              <a:t>(a</a:t>
            </a:r>
            <a:r>
              <a:rPr sz="3200" spc="-30" dirty="0"/>
              <a:t> </a:t>
            </a:r>
            <a:r>
              <a:rPr sz="3200" dirty="0"/>
              <a:t>+</a:t>
            </a:r>
            <a:r>
              <a:rPr sz="3200" spc="-5" dirty="0"/>
              <a:t> </a:t>
            </a:r>
            <a:r>
              <a:rPr sz="3200" dirty="0"/>
              <a:t>b)(a</a:t>
            </a:r>
            <a:r>
              <a:rPr sz="3200" spc="-20" dirty="0"/>
              <a:t> </a:t>
            </a:r>
            <a:r>
              <a:rPr sz="3200" dirty="0"/>
              <a:t>–</a:t>
            </a:r>
            <a:r>
              <a:rPr sz="3200" spc="-25" dirty="0"/>
              <a:t> </a:t>
            </a:r>
            <a:r>
              <a:rPr sz="3200" spc="-10" dirty="0"/>
              <a:t>b)</a:t>
            </a:r>
            <a:endParaRPr sz="32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725"/>
              </a:spcBef>
            </a:pPr>
            <a:r>
              <a:rPr dirty="0"/>
              <a:t>En </a:t>
            </a:r>
            <a:r>
              <a:rPr spc="-10" dirty="0"/>
              <a:t>el</a:t>
            </a:r>
            <a:r>
              <a:rPr spc="5" dirty="0"/>
              <a:t> </a:t>
            </a:r>
            <a:r>
              <a:rPr spc="-5" dirty="0"/>
              <a:t>ejercicio</a:t>
            </a:r>
            <a:r>
              <a:rPr spc="-25" dirty="0"/>
              <a:t> </a:t>
            </a:r>
            <a:r>
              <a:rPr dirty="0"/>
              <a:t>se</a:t>
            </a:r>
            <a:r>
              <a:rPr spc="5" dirty="0"/>
              <a:t> </a:t>
            </a:r>
            <a:r>
              <a:rPr spc="-5" dirty="0"/>
              <a:t>observa:</a:t>
            </a:r>
            <a:r>
              <a:rPr spc="-40" dirty="0"/>
              <a:t> </a:t>
            </a:r>
            <a:r>
              <a:rPr dirty="0"/>
              <a:t>a</a:t>
            </a:r>
            <a:r>
              <a:rPr spc="5" dirty="0"/>
              <a:t> </a:t>
            </a:r>
            <a:r>
              <a:rPr dirty="0"/>
              <a:t>=</a:t>
            </a:r>
            <a:r>
              <a:rPr spc="-5" dirty="0"/>
              <a:t> 1234568</a:t>
            </a:r>
            <a:r>
              <a:rPr dirty="0"/>
              <a:t> y</a:t>
            </a:r>
            <a:r>
              <a:rPr spc="-10" dirty="0"/>
              <a:t> </a:t>
            </a:r>
            <a:r>
              <a:rPr dirty="0"/>
              <a:t>b =</a:t>
            </a:r>
            <a:r>
              <a:rPr spc="-5" dirty="0"/>
              <a:t> 1234567</a:t>
            </a:r>
          </a:p>
          <a:p>
            <a:pPr marL="64135">
              <a:lnSpc>
                <a:spcPct val="100000"/>
              </a:lnSpc>
              <a:spcBef>
                <a:spcPts val="2035"/>
              </a:spcBef>
            </a:pPr>
            <a:r>
              <a:rPr b="1" dirty="0">
                <a:latin typeface="Arial"/>
                <a:cs typeface="Arial"/>
              </a:rPr>
              <a:t>Reemplazando:</a:t>
            </a:r>
          </a:p>
          <a:p>
            <a:pPr marL="2205990">
              <a:lnSpc>
                <a:spcPct val="100000"/>
              </a:lnSpc>
            </a:pPr>
            <a:r>
              <a:rPr spc="-5" dirty="0"/>
              <a:t>(1234568</a:t>
            </a:r>
            <a:r>
              <a:rPr spc="-20" dirty="0"/>
              <a:t> </a:t>
            </a:r>
            <a:r>
              <a:rPr dirty="0"/>
              <a:t>+ </a:t>
            </a:r>
            <a:r>
              <a:rPr spc="-5" dirty="0"/>
              <a:t>1234567)</a:t>
            </a:r>
            <a:r>
              <a:rPr spc="-25" dirty="0"/>
              <a:t> </a:t>
            </a:r>
            <a:r>
              <a:rPr spc="-10" dirty="0"/>
              <a:t>(1234568</a:t>
            </a:r>
            <a:r>
              <a:rPr spc="-15" dirty="0"/>
              <a:t> </a:t>
            </a:r>
            <a:r>
              <a:rPr dirty="0"/>
              <a:t>–</a:t>
            </a:r>
            <a:r>
              <a:rPr spc="-10" dirty="0"/>
              <a:t> 1234567)</a:t>
            </a:r>
          </a:p>
          <a:p>
            <a:pPr marL="167005" algn="ctr">
              <a:lnSpc>
                <a:spcPct val="100000"/>
              </a:lnSpc>
              <a:spcBef>
                <a:spcPts val="2720"/>
              </a:spcBef>
            </a:pPr>
            <a:r>
              <a:rPr spc="-5" dirty="0"/>
              <a:t>(2469135)(1)</a:t>
            </a:r>
            <a:r>
              <a:rPr spc="-50" dirty="0"/>
              <a:t> </a:t>
            </a:r>
            <a:r>
              <a:rPr dirty="0"/>
              <a:t>=</a:t>
            </a:r>
            <a:r>
              <a:rPr spc="-10" dirty="0"/>
              <a:t> </a:t>
            </a:r>
            <a:r>
              <a:rPr spc="-5" dirty="0"/>
              <a:t>2469135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636" y="76201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CuadroTexto 3"/>
          <p:cNvSpPr txBox="1"/>
          <p:nvPr/>
        </p:nvSpPr>
        <p:spPr>
          <a:xfrm>
            <a:off x="609600" y="6096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rgbClr val="FF0000"/>
                </a:solidFill>
              </a:rPr>
              <a:t>¿Qué aprendimos hoy?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object 2"/>
          <p:cNvSpPr/>
          <p:nvPr/>
        </p:nvSpPr>
        <p:spPr>
          <a:xfrm>
            <a:off x="609600" y="1295400"/>
            <a:ext cx="6548628" cy="2926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/>
          <p:cNvSpPr/>
          <p:nvPr/>
        </p:nvSpPr>
        <p:spPr>
          <a:xfrm>
            <a:off x="568037" y="1868737"/>
            <a:ext cx="8194964" cy="1007744"/>
          </a:xfrm>
          <a:custGeom>
            <a:avLst/>
            <a:gdLst/>
            <a:ahLst/>
            <a:cxnLst/>
            <a:rect l="l" t="t" r="r" b="b"/>
            <a:pathLst>
              <a:path w="9817735" h="1007744">
                <a:moveTo>
                  <a:pt x="9649714" y="0"/>
                </a:moveTo>
                <a:lnTo>
                  <a:pt x="167894" y="0"/>
                </a:lnTo>
                <a:lnTo>
                  <a:pt x="123266" y="5998"/>
                </a:lnTo>
                <a:lnTo>
                  <a:pt x="83161" y="22925"/>
                </a:lnTo>
                <a:lnTo>
                  <a:pt x="49180" y="49180"/>
                </a:lnTo>
                <a:lnTo>
                  <a:pt x="22925" y="83161"/>
                </a:lnTo>
                <a:lnTo>
                  <a:pt x="5998" y="123266"/>
                </a:lnTo>
                <a:lnTo>
                  <a:pt x="0" y="167894"/>
                </a:lnTo>
                <a:lnTo>
                  <a:pt x="0" y="839470"/>
                </a:lnTo>
                <a:lnTo>
                  <a:pt x="5998" y="884097"/>
                </a:lnTo>
                <a:lnTo>
                  <a:pt x="22925" y="924202"/>
                </a:lnTo>
                <a:lnTo>
                  <a:pt x="49180" y="958183"/>
                </a:lnTo>
                <a:lnTo>
                  <a:pt x="83161" y="984438"/>
                </a:lnTo>
                <a:lnTo>
                  <a:pt x="123266" y="1001365"/>
                </a:lnTo>
                <a:lnTo>
                  <a:pt x="167894" y="1007363"/>
                </a:lnTo>
                <a:lnTo>
                  <a:pt x="9649714" y="1007363"/>
                </a:lnTo>
                <a:lnTo>
                  <a:pt x="9694341" y="1001365"/>
                </a:lnTo>
                <a:lnTo>
                  <a:pt x="9734446" y="984438"/>
                </a:lnTo>
                <a:lnTo>
                  <a:pt x="9768427" y="958183"/>
                </a:lnTo>
                <a:lnTo>
                  <a:pt x="9794682" y="924202"/>
                </a:lnTo>
                <a:lnTo>
                  <a:pt x="9811609" y="884097"/>
                </a:lnTo>
                <a:lnTo>
                  <a:pt x="9817608" y="839470"/>
                </a:lnTo>
                <a:lnTo>
                  <a:pt x="9817608" y="167894"/>
                </a:lnTo>
                <a:lnTo>
                  <a:pt x="9811609" y="123266"/>
                </a:lnTo>
                <a:lnTo>
                  <a:pt x="9794682" y="83161"/>
                </a:lnTo>
                <a:lnTo>
                  <a:pt x="9768427" y="49180"/>
                </a:lnTo>
                <a:lnTo>
                  <a:pt x="9734446" y="22925"/>
                </a:lnTo>
                <a:lnTo>
                  <a:pt x="9694341" y="5998"/>
                </a:lnTo>
                <a:lnTo>
                  <a:pt x="9649714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CuadroTexto 7"/>
          <p:cNvSpPr txBox="1"/>
          <p:nvPr/>
        </p:nvSpPr>
        <p:spPr>
          <a:xfrm>
            <a:off x="1295400" y="2228165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spc="-5" dirty="0">
                <a:latin typeface="Times New Roman"/>
                <a:cs typeface="Times New Roman"/>
              </a:rPr>
              <a:t>(x + </a:t>
            </a:r>
            <a:r>
              <a:rPr lang="es-MX" sz="2800" b="1" dirty="0">
                <a:latin typeface="Times New Roman"/>
                <a:cs typeface="Times New Roman"/>
              </a:rPr>
              <a:t>y)² </a:t>
            </a:r>
            <a:r>
              <a:rPr lang="es-MX" sz="2800" b="1" spc="-5" dirty="0">
                <a:latin typeface="Times New Roman"/>
                <a:cs typeface="Times New Roman"/>
              </a:rPr>
              <a:t>= </a:t>
            </a:r>
            <a:r>
              <a:rPr lang="es-MX" sz="2800" b="1" dirty="0">
                <a:latin typeface="Times New Roman"/>
                <a:cs typeface="Times New Roman"/>
              </a:rPr>
              <a:t>x² </a:t>
            </a:r>
            <a:r>
              <a:rPr lang="es-MX" sz="2800" b="1" spc="-5" dirty="0">
                <a:latin typeface="Times New Roman"/>
                <a:cs typeface="Times New Roman"/>
              </a:rPr>
              <a:t>+ 2xy</a:t>
            </a:r>
            <a:r>
              <a:rPr lang="es-MX" sz="2800" b="1" spc="30" dirty="0">
                <a:latin typeface="Times New Roman"/>
                <a:cs typeface="Times New Roman"/>
              </a:rPr>
              <a:t> </a:t>
            </a:r>
            <a:r>
              <a:rPr lang="es-MX" sz="2800" b="1" spc="-5" dirty="0">
                <a:latin typeface="Times New Roman"/>
                <a:cs typeface="Times New Roman"/>
              </a:rPr>
              <a:t>+</a:t>
            </a:r>
            <a:r>
              <a:rPr lang="es-MX" sz="2800" b="1" spc="10" dirty="0">
                <a:latin typeface="Times New Roman"/>
                <a:cs typeface="Times New Roman"/>
              </a:rPr>
              <a:t> </a:t>
            </a:r>
            <a:r>
              <a:rPr lang="es-MX" sz="2800" b="1" spc="-5" dirty="0">
                <a:latin typeface="Times New Roman"/>
                <a:cs typeface="Times New Roman"/>
              </a:rPr>
              <a:t>y²	   (x - </a:t>
            </a:r>
            <a:r>
              <a:rPr lang="es-MX" sz="2800" b="1" dirty="0">
                <a:latin typeface="Times New Roman"/>
                <a:cs typeface="Times New Roman"/>
              </a:rPr>
              <a:t>y)² </a:t>
            </a:r>
            <a:r>
              <a:rPr lang="es-MX" sz="2800" b="1" spc="-5" dirty="0">
                <a:latin typeface="Times New Roman"/>
                <a:cs typeface="Times New Roman"/>
              </a:rPr>
              <a:t>= x² - </a:t>
            </a:r>
            <a:r>
              <a:rPr lang="es-MX" sz="2800" b="1" dirty="0">
                <a:latin typeface="Times New Roman"/>
                <a:cs typeface="Times New Roman"/>
              </a:rPr>
              <a:t>2xy </a:t>
            </a:r>
            <a:r>
              <a:rPr lang="es-MX" sz="2800" b="1" spc="-5" dirty="0">
                <a:latin typeface="Times New Roman"/>
                <a:cs typeface="Times New Roman"/>
              </a:rPr>
              <a:t>+</a:t>
            </a:r>
            <a:r>
              <a:rPr lang="es-MX" sz="2800" b="1" dirty="0">
                <a:latin typeface="Times New Roman"/>
                <a:cs typeface="Times New Roman"/>
              </a:rPr>
              <a:t> y²</a:t>
            </a:r>
            <a:endParaRPr lang="en-US" sz="2800" dirty="0"/>
          </a:p>
        </p:txBody>
      </p:sp>
      <p:sp>
        <p:nvSpPr>
          <p:cNvPr id="10" name="Rectángulo redondeado 9"/>
          <p:cNvSpPr/>
          <p:nvPr/>
        </p:nvSpPr>
        <p:spPr>
          <a:xfrm>
            <a:off x="609600" y="3559815"/>
            <a:ext cx="6172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762000" y="2986911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Diferencia de cuadrados</a:t>
            </a:r>
            <a:endParaRPr lang="en-US" sz="28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690254" y="3550843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5"/>
              </a:spcBef>
            </a:pPr>
            <a:r>
              <a:rPr lang="pt-BR" sz="2800" spc="-5" dirty="0">
                <a:latin typeface="Arial"/>
                <a:cs typeface="Arial"/>
              </a:rPr>
              <a:t>(a </a:t>
            </a:r>
            <a:r>
              <a:rPr lang="pt-BR" sz="2800" dirty="0">
                <a:latin typeface="Arial"/>
                <a:cs typeface="Arial"/>
              </a:rPr>
              <a:t>+ </a:t>
            </a:r>
            <a:r>
              <a:rPr lang="pt-BR" sz="2800" spc="-5" dirty="0">
                <a:latin typeface="Arial"/>
                <a:cs typeface="Arial"/>
              </a:rPr>
              <a:t>b)(a </a:t>
            </a:r>
            <a:r>
              <a:rPr lang="pt-BR" sz="2800" dirty="0">
                <a:latin typeface="Arial"/>
                <a:cs typeface="Arial"/>
              </a:rPr>
              <a:t>– </a:t>
            </a:r>
            <a:r>
              <a:rPr lang="pt-BR" sz="2800" spc="-5" dirty="0">
                <a:latin typeface="Arial"/>
                <a:cs typeface="Arial"/>
              </a:rPr>
              <a:t>b) </a:t>
            </a:r>
            <a:r>
              <a:rPr lang="pt-BR" sz="2800" dirty="0">
                <a:latin typeface="Arial"/>
                <a:cs typeface="Arial"/>
              </a:rPr>
              <a:t>= </a:t>
            </a:r>
            <a:r>
              <a:rPr lang="pt-BR" sz="2800" spc="-10" dirty="0">
                <a:latin typeface="Arial"/>
                <a:cs typeface="Arial"/>
              </a:rPr>
              <a:t>a</a:t>
            </a:r>
            <a:r>
              <a:rPr lang="pt-BR" sz="2800" spc="-15" baseline="24305" dirty="0">
                <a:latin typeface="Arial"/>
                <a:cs typeface="Arial"/>
              </a:rPr>
              <a:t>2 </a:t>
            </a:r>
            <a:r>
              <a:rPr lang="pt-BR" sz="2800" dirty="0">
                <a:latin typeface="Arial"/>
                <a:cs typeface="Arial"/>
              </a:rPr>
              <a:t>–</a:t>
            </a:r>
            <a:r>
              <a:rPr lang="pt-BR" sz="2800" spc="-254" dirty="0">
                <a:latin typeface="Arial"/>
                <a:cs typeface="Arial"/>
              </a:rPr>
              <a:t> </a:t>
            </a:r>
            <a:r>
              <a:rPr lang="pt-BR" sz="2800" spc="-5" dirty="0">
                <a:latin typeface="Arial"/>
                <a:cs typeface="Arial"/>
              </a:rPr>
              <a:t>b</a:t>
            </a:r>
            <a:r>
              <a:rPr lang="pt-BR" sz="2800" spc="-7" baseline="24305" dirty="0">
                <a:latin typeface="Arial"/>
                <a:cs typeface="Arial"/>
              </a:rPr>
              <a:t>2</a:t>
            </a:r>
            <a:endParaRPr lang="pt-BR" sz="2800" baseline="24305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pt-BR"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0" grpId="0" animBg="1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636" y="76201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3" name="Imagen 2" descr="Calendario&#10;&#10;Descripción generada automáticamente con confianza media">
            <a:extLst>
              <a:ext uri="{FF2B5EF4-FFF2-40B4-BE49-F238E27FC236}">
                <a16:creationId xmlns:a16="http://schemas.microsoft.com/office/drawing/2014/main" id="{ED863EE2-5DCD-7D47-C77D-78E45E1E96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36" y="1295400"/>
            <a:ext cx="12122728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632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799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25340" y="2769107"/>
              <a:ext cx="2240280" cy="5166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81183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969" y="145914"/>
            <a:ext cx="10650988" cy="65661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67734" y="2788158"/>
            <a:ext cx="42316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125" dirty="0">
                <a:latin typeface="Arial"/>
                <a:cs typeface="Arial"/>
              </a:rPr>
              <a:t>PRODUCTOS</a:t>
            </a:r>
            <a:r>
              <a:rPr sz="2400" b="1" spc="229" dirty="0">
                <a:latin typeface="Arial"/>
                <a:cs typeface="Arial"/>
              </a:rPr>
              <a:t> </a:t>
            </a:r>
            <a:r>
              <a:rPr sz="2400" b="1" spc="105" dirty="0">
                <a:latin typeface="Arial"/>
                <a:cs typeface="Arial"/>
              </a:rPr>
              <a:t>NOTABLES</a:t>
            </a:r>
            <a:r>
              <a:rPr sz="2400" b="1" spc="2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819785" marR="5080" indent="-363220">
              <a:lnSpc>
                <a:spcPts val="5830"/>
              </a:lnSpc>
              <a:spcBef>
                <a:spcPts val="835"/>
              </a:spcBef>
            </a:pPr>
            <a:r>
              <a:rPr spc="-15" dirty="0"/>
              <a:t>PRODUCTOS</a:t>
            </a:r>
            <a:r>
              <a:rPr spc="-60" dirty="0"/>
              <a:t> </a:t>
            </a:r>
            <a:r>
              <a:rPr spc="-45" dirty="0"/>
              <a:t>NOTABLES. </a:t>
            </a:r>
            <a:r>
              <a:rPr spc="-1485" dirty="0"/>
              <a:t> </a:t>
            </a:r>
            <a:r>
              <a:rPr dirty="0"/>
              <a:t>DIVISIÓN</a:t>
            </a:r>
            <a:r>
              <a:rPr spc="-245" dirty="0"/>
              <a:t> </a:t>
            </a:r>
            <a:r>
              <a:rPr dirty="0"/>
              <a:t>ALGEBRAICA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1819890" cy="6858000"/>
            <a:chOff x="0" y="0"/>
            <a:chExt cx="1181989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3044" y="810768"/>
              <a:ext cx="2113788" cy="6797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41448" y="810768"/>
              <a:ext cx="800100" cy="67970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19983" y="810768"/>
              <a:ext cx="1556004" cy="679703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10844" y="889203"/>
            <a:ext cx="336422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"/>
                <a:cs typeface="Arial"/>
              </a:rPr>
              <a:t>LOGRO</a:t>
            </a:r>
            <a:r>
              <a:rPr b="1" spc="-5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DE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LA</a:t>
            </a:r>
            <a:r>
              <a:rPr b="1" spc="-114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SESIÓN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880997" y="2398598"/>
            <a:ext cx="8169909" cy="16046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34"/>
              </a:spcBef>
            </a:pPr>
            <a:r>
              <a:rPr sz="2800" b="1" spc="-5" dirty="0">
                <a:latin typeface="Arial"/>
                <a:cs typeface="Arial"/>
              </a:rPr>
              <a:t>Al</a:t>
            </a:r>
            <a:r>
              <a:rPr sz="2800" b="1" dirty="0">
                <a:latin typeface="Arial"/>
                <a:cs typeface="Arial"/>
              </a:rPr>
              <a:t> finalizar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la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sesión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de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aprendizaje</a:t>
            </a:r>
            <a:r>
              <a:rPr sz="2800" b="1" spc="77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el </a:t>
            </a:r>
            <a:r>
              <a:rPr sz="2800" b="1" spc="-77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estudiante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reconoce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y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aplica</a:t>
            </a:r>
            <a:r>
              <a:rPr sz="2800" b="1" dirty="0">
                <a:latin typeface="Arial"/>
                <a:cs typeface="Arial"/>
              </a:rPr>
              <a:t> conceptos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de 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binomio </a:t>
            </a:r>
            <a:r>
              <a:rPr sz="2800" b="1" dirty="0">
                <a:latin typeface="Arial"/>
                <a:cs typeface="Arial"/>
              </a:rPr>
              <a:t>al cuadrado </a:t>
            </a:r>
            <a:r>
              <a:rPr sz="2800" b="1" spc="-5" dirty="0">
                <a:latin typeface="Arial"/>
                <a:cs typeface="Arial"/>
              </a:rPr>
              <a:t>y diferencia de </a:t>
            </a:r>
            <a:r>
              <a:rPr sz="2800" b="1" dirty="0">
                <a:latin typeface="Arial"/>
                <a:cs typeface="Arial"/>
              </a:rPr>
              <a:t>cuadrados 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en</a:t>
            </a:r>
            <a:r>
              <a:rPr sz="2800" b="1" spc="-5" dirty="0">
                <a:latin typeface="Arial"/>
                <a:cs typeface="Arial"/>
              </a:rPr>
              <a:t> la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resolución</a:t>
            </a:r>
            <a:r>
              <a:rPr sz="2800" b="1" spc="3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de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ejercicios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y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problemas.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5571" y="664590"/>
            <a:ext cx="3242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Esquema</a:t>
            </a:r>
            <a:r>
              <a:rPr b="1" spc="-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de</a:t>
            </a:r>
            <a:r>
              <a:rPr b="1" spc="-3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la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unidad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530852" y="1251203"/>
            <a:ext cx="2628900" cy="1983105"/>
            <a:chOff x="4530852" y="1251203"/>
            <a:chExt cx="2628900" cy="198310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30852" y="2606039"/>
              <a:ext cx="2628900" cy="62788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74692" y="1251203"/>
              <a:ext cx="2141219" cy="136245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06340" y="1469135"/>
              <a:ext cx="2153412" cy="1376172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5383529" y="1687448"/>
            <a:ext cx="1400175" cy="90043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5080" algn="ctr">
              <a:lnSpc>
                <a:spcPct val="86300"/>
              </a:lnSpc>
              <a:spcBef>
                <a:spcPts val="359"/>
              </a:spcBef>
            </a:pPr>
            <a:r>
              <a:rPr sz="1600" b="1" spc="-10" dirty="0">
                <a:latin typeface="Times New Roman"/>
                <a:cs typeface="Times New Roman"/>
              </a:rPr>
              <a:t>PRODUCTOS 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Times New Roman"/>
                <a:cs typeface="Times New Roman"/>
              </a:rPr>
              <a:t>NOTABLES, 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DIVISIÓN 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ALGEBRAICA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471671" y="3226307"/>
            <a:ext cx="2385060" cy="2173605"/>
            <a:chOff x="3471671" y="3226307"/>
            <a:chExt cx="2385060" cy="2173605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71671" y="3226307"/>
              <a:ext cx="2141220" cy="194157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01795" y="3445763"/>
              <a:ext cx="2154936" cy="1953768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3824985" y="3689730"/>
            <a:ext cx="1759585" cy="142303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309245">
              <a:lnSpc>
                <a:spcPts val="1860"/>
              </a:lnSpc>
              <a:spcBef>
                <a:spcPts val="409"/>
              </a:spcBef>
            </a:pPr>
            <a:r>
              <a:rPr sz="1800" b="1" spc="-5" dirty="0">
                <a:latin typeface="Times New Roman"/>
                <a:cs typeface="Times New Roman"/>
              </a:rPr>
              <a:t>PRODU</a:t>
            </a:r>
            <a:r>
              <a:rPr sz="1800" b="1" spc="-15" dirty="0">
                <a:latin typeface="Times New Roman"/>
                <a:cs typeface="Times New Roman"/>
              </a:rPr>
              <a:t>C</a:t>
            </a:r>
            <a:r>
              <a:rPr sz="1800" b="1" spc="-40" dirty="0">
                <a:latin typeface="Times New Roman"/>
                <a:cs typeface="Times New Roman"/>
              </a:rPr>
              <a:t>T</a:t>
            </a:r>
            <a:r>
              <a:rPr sz="1800" b="1" spc="-5" dirty="0">
                <a:latin typeface="Times New Roman"/>
                <a:cs typeface="Times New Roman"/>
              </a:rPr>
              <a:t>OS  </a:t>
            </a:r>
            <a:r>
              <a:rPr sz="1800" b="1" spc="-20" dirty="0">
                <a:latin typeface="Times New Roman"/>
                <a:cs typeface="Times New Roman"/>
              </a:rPr>
              <a:t>NOTABLES: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600" spc="-5" dirty="0">
                <a:latin typeface="Times New Roman"/>
                <a:cs typeface="Times New Roman"/>
              </a:rPr>
              <a:t>-Definición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600" spc="-25" dirty="0">
                <a:latin typeface="Times New Roman"/>
                <a:cs typeface="Times New Roman"/>
              </a:rPr>
              <a:t>-Tabla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identidades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600" spc="-5" dirty="0">
                <a:latin typeface="Times New Roman"/>
                <a:cs typeface="Times New Roman"/>
              </a:rPr>
              <a:t>-Casos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especiales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079235" y="3226307"/>
            <a:ext cx="2385060" cy="2603500"/>
            <a:chOff x="6079235" y="3226307"/>
            <a:chExt cx="2385060" cy="2603500"/>
          </a:xfrm>
        </p:grpSpPr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79235" y="3226307"/>
              <a:ext cx="2141219" cy="237134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09359" y="3445763"/>
              <a:ext cx="2154936" cy="2383536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6439280" y="3533394"/>
            <a:ext cx="1753235" cy="171513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128905">
              <a:lnSpc>
                <a:spcPts val="1860"/>
              </a:lnSpc>
              <a:spcBef>
                <a:spcPts val="409"/>
              </a:spcBef>
            </a:pPr>
            <a:r>
              <a:rPr sz="1800" b="1" spc="-5" dirty="0">
                <a:latin typeface="Times New Roman"/>
                <a:cs typeface="Times New Roman"/>
              </a:rPr>
              <a:t>DIVISIÓN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ALGEBR</a:t>
            </a:r>
            <a:r>
              <a:rPr sz="1800" b="1" spc="-15" dirty="0">
                <a:latin typeface="Times New Roman"/>
                <a:cs typeface="Times New Roman"/>
              </a:rPr>
              <a:t>A</a:t>
            </a:r>
            <a:r>
              <a:rPr sz="1800" b="1" spc="-5" dirty="0">
                <a:latin typeface="Times New Roman"/>
                <a:cs typeface="Times New Roman"/>
              </a:rPr>
              <a:t>I</a:t>
            </a:r>
            <a:r>
              <a:rPr sz="1800" b="1" spc="-15" dirty="0">
                <a:latin typeface="Times New Roman"/>
                <a:cs typeface="Times New Roman"/>
              </a:rPr>
              <a:t>C</a:t>
            </a:r>
            <a:r>
              <a:rPr sz="1800" b="1" spc="-10" dirty="0">
                <a:latin typeface="Times New Roman"/>
                <a:cs typeface="Times New Roman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600" spc="-10" dirty="0">
                <a:latin typeface="Times New Roman"/>
                <a:cs typeface="Times New Roman"/>
              </a:rPr>
              <a:t>-Elementos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latin typeface="Times New Roman"/>
                <a:cs typeface="Times New Roman"/>
              </a:rPr>
              <a:t>-Casos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600" spc="-5" dirty="0">
                <a:latin typeface="Times New Roman"/>
                <a:cs typeface="Times New Roman"/>
              </a:rPr>
              <a:t>-Métodos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división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600" spc="-25" dirty="0">
                <a:latin typeface="Times New Roman"/>
                <a:cs typeface="Times New Roman"/>
              </a:rPr>
              <a:t>-Teorema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del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resto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>
            <a:extLst>
              <a:ext uri="{FF2B5EF4-FFF2-40B4-BE49-F238E27FC236}">
                <a16:creationId xmlns:a16="http://schemas.microsoft.com/office/drawing/2014/main" id="{6ACBD37F-D68B-DBFA-36AF-3062A1917236}"/>
              </a:ext>
            </a:extLst>
          </p:cNvPr>
          <p:cNvSpPr txBox="1"/>
          <p:nvPr/>
        </p:nvSpPr>
        <p:spPr>
          <a:xfrm>
            <a:off x="533400" y="533400"/>
            <a:ext cx="28204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spc="-5" dirty="0">
                <a:latin typeface="Arial"/>
                <a:cs typeface="Arial"/>
              </a:rPr>
              <a:t>R</a:t>
            </a:r>
            <a:r>
              <a:rPr lang="es-PE" b="1" spc="-5" dirty="0">
                <a:latin typeface="Arial"/>
                <a:cs typeface="Arial"/>
              </a:rPr>
              <a:t>EFORZAMIENTO</a:t>
            </a:r>
            <a:endParaRPr lang="es-PE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550CAAD-7AF4-B301-7F78-BA4CD213D86C}"/>
              </a:ext>
            </a:extLst>
          </p:cNvPr>
          <p:cNvSpPr txBox="1"/>
          <p:nvPr/>
        </p:nvSpPr>
        <p:spPr>
          <a:xfrm>
            <a:off x="2133601" y="990600"/>
            <a:ext cx="3733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spc="-5" dirty="0">
                <a:latin typeface="Arial"/>
                <a:cs typeface="Arial"/>
              </a:rPr>
              <a:t>De</a:t>
            </a:r>
            <a:r>
              <a:rPr lang="es-PE" b="1" spc="-5" dirty="0">
                <a:latin typeface="Arial"/>
                <a:cs typeface="Arial"/>
              </a:rPr>
              <a:t> que se trato la clase anterior</a:t>
            </a:r>
            <a:endParaRPr lang="es-PE" dirty="0"/>
          </a:p>
        </p:txBody>
      </p:sp>
      <p:sp>
        <p:nvSpPr>
          <p:cNvPr id="24" name="Abrir llave 23">
            <a:extLst>
              <a:ext uri="{FF2B5EF4-FFF2-40B4-BE49-F238E27FC236}">
                <a16:creationId xmlns:a16="http://schemas.microsoft.com/office/drawing/2014/main" id="{15E11986-6822-63F0-9BA5-CD8814D3FCFE}"/>
              </a:ext>
            </a:extLst>
          </p:cNvPr>
          <p:cNvSpPr/>
          <p:nvPr/>
        </p:nvSpPr>
        <p:spPr>
          <a:xfrm>
            <a:off x="6096000" y="762000"/>
            <a:ext cx="228601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7322824-574F-06CA-51D8-5A1D59D872D6}"/>
              </a:ext>
            </a:extLst>
          </p:cNvPr>
          <p:cNvSpPr txBox="1"/>
          <p:nvPr/>
        </p:nvSpPr>
        <p:spPr>
          <a:xfrm>
            <a:off x="381000" y="2554069"/>
            <a:ext cx="2667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spc="-5" dirty="0">
                <a:latin typeface="Arial"/>
                <a:cs typeface="Arial"/>
              </a:rPr>
              <a:t>SABERES PREVIOS</a:t>
            </a:r>
            <a:endParaRPr lang="es-PE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F002CFB-57F0-8762-FABD-9D59C419EA6D}"/>
              </a:ext>
            </a:extLst>
          </p:cNvPr>
          <p:cNvSpPr txBox="1"/>
          <p:nvPr/>
        </p:nvSpPr>
        <p:spPr>
          <a:xfrm>
            <a:off x="376989" y="3749934"/>
            <a:ext cx="3581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spc="-5" dirty="0">
                <a:latin typeface="Arial"/>
                <a:cs typeface="Arial"/>
              </a:rPr>
              <a:t>IMPORTANCIA UTILIDAD</a:t>
            </a:r>
            <a:endParaRPr lang="es-PE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3E8B4CC7-98F7-EABC-DD2F-F352C294E146}"/>
              </a:ext>
            </a:extLst>
          </p:cNvPr>
          <p:cNvSpPr txBox="1"/>
          <p:nvPr/>
        </p:nvSpPr>
        <p:spPr>
          <a:xfrm>
            <a:off x="2818396" y="2738735"/>
            <a:ext cx="853540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spc="-5" dirty="0">
                <a:latin typeface="Arial"/>
                <a:cs typeface="Arial"/>
              </a:rPr>
              <a:t>-Que es un producto noble y cuales son sus aplicaciones</a:t>
            </a:r>
          </a:p>
          <a:p>
            <a:r>
              <a:rPr lang="es-MX" b="1" spc="-5" dirty="0">
                <a:latin typeface="Arial"/>
                <a:cs typeface="Arial"/>
              </a:rPr>
              <a:t>-Ejemplo de potencia de un binomio</a:t>
            </a:r>
          </a:p>
          <a:p>
            <a:r>
              <a:rPr lang="es-MX" b="1" spc="-5" dirty="0">
                <a:latin typeface="Arial"/>
                <a:cs typeface="Arial"/>
              </a:rPr>
              <a:t>-Cuales son las propiedades de la multiplicación de expresiones algebraicas</a:t>
            </a:r>
            <a:endParaRPr lang="es-PE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150A0024-B613-37F3-2965-F8F736FE1A85}"/>
              </a:ext>
            </a:extLst>
          </p:cNvPr>
          <p:cNvSpPr txBox="1"/>
          <p:nvPr/>
        </p:nvSpPr>
        <p:spPr>
          <a:xfrm>
            <a:off x="411079" y="4137020"/>
            <a:ext cx="113698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Los productos notables nos ayudan a reducir los procedimientos para ahorrarnos ciertos pasos durante las operaciones. Se utilizan en el campo de la ingeniería </a:t>
            </a:r>
            <a:endParaRPr lang="es-PE" b="1" dirty="0">
              <a:solidFill>
                <a:schemeClr val="tx2"/>
              </a:solidFill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FE1184B-1C53-01BC-194C-487246D407DF}"/>
              </a:ext>
            </a:extLst>
          </p:cNvPr>
          <p:cNvSpPr txBox="1"/>
          <p:nvPr/>
        </p:nvSpPr>
        <p:spPr>
          <a:xfrm>
            <a:off x="332874" y="4801105"/>
            <a:ext cx="11201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 los </a:t>
            </a:r>
            <a:r>
              <a:rPr lang="es-MX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MX" b="1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roductos notables podemos obtener superficies con tan  solo aplicar las formulas.     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A3A919C0-F861-154E-4B95-60B384C47B9B}"/>
              </a:ext>
            </a:extLst>
          </p:cNvPr>
          <p:cNvSpPr txBox="1"/>
          <p:nvPr/>
        </p:nvSpPr>
        <p:spPr>
          <a:xfrm>
            <a:off x="320842" y="5113612"/>
            <a:ext cx="841007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chemeClr val="tx2"/>
                </a:solidFill>
                <a:effectLst/>
                <a:latin typeface="Georgia" panose="02040502050405020303" pitchFamily="18" charset="0"/>
              </a:rPr>
              <a:t>Productos notables es el nombre que reciben aquellas multiplicaciones con expresiones algebraicas cuyo resultado puede ser escrito por simple inspección , sin verificar la multiplicación que cumplen ciertas reglas fijas . Su aplicación simplifica y sistematiza la resolución de muchas multiplicaciones habituales.</a:t>
            </a:r>
            <a:endParaRPr lang="es-PE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651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1819890" cy="6858000"/>
            <a:chOff x="0" y="0"/>
            <a:chExt cx="1181989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1819811" cy="685799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07947" y="477012"/>
              <a:ext cx="2842260" cy="23012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823715" y="3159251"/>
              <a:ext cx="1987550" cy="1049655"/>
            </a:xfrm>
            <a:custGeom>
              <a:avLst/>
              <a:gdLst/>
              <a:ahLst/>
              <a:cxnLst/>
              <a:rect l="l" t="t" r="r" b="b"/>
              <a:pathLst>
                <a:path w="1987550" h="1049654">
                  <a:moveTo>
                    <a:pt x="0" y="445008"/>
                  </a:moveTo>
                  <a:lnTo>
                    <a:pt x="529589" y="445008"/>
                  </a:lnTo>
                  <a:lnTo>
                    <a:pt x="529589" y="1049528"/>
                  </a:lnTo>
                  <a:lnTo>
                    <a:pt x="1059180" y="1049528"/>
                  </a:lnTo>
                </a:path>
                <a:path w="1987550" h="1049654">
                  <a:moveTo>
                    <a:pt x="0" y="445770"/>
                  </a:moveTo>
                  <a:lnTo>
                    <a:pt x="993775" y="445770"/>
                  </a:lnTo>
                  <a:lnTo>
                    <a:pt x="993775" y="0"/>
                  </a:lnTo>
                  <a:lnTo>
                    <a:pt x="1987550" y="0"/>
                  </a:lnTo>
                </a:path>
              </a:pathLst>
            </a:custGeom>
            <a:ln w="12192">
              <a:solidFill>
                <a:srgbClr val="467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65704" y="1345691"/>
              <a:ext cx="858519" cy="4517390"/>
            </a:xfrm>
            <a:custGeom>
              <a:avLst/>
              <a:gdLst/>
              <a:ahLst/>
              <a:cxnLst/>
              <a:rect l="l" t="t" r="r" b="b"/>
              <a:pathLst>
                <a:path w="858520" h="4517390">
                  <a:moveTo>
                    <a:pt x="858012" y="0"/>
                  </a:moveTo>
                  <a:lnTo>
                    <a:pt x="0" y="0"/>
                  </a:lnTo>
                  <a:lnTo>
                    <a:pt x="0" y="4517136"/>
                  </a:lnTo>
                  <a:lnTo>
                    <a:pt x="858012" y="4517136"/>
                  </a:lnTo>
                  <a:lnTo>
                    <a:pt x="858012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65704" y="1345691"/>
              <a:ext cx="858519" cy="4517390"/>
            </a:xfrm>
            <a:custGeom>
              <a:avLst/>
              <a:gdLst/>
              <a:ahLst/>
              <a:cxnLst/>
              <a:rect l="l" t="t" r="r" b="b"/>
              <a:pathLst>
                <a:path w="858520" h="4517390">
                  <a:moveTo>
                    <a:pt x="0" y="4517136"/>
                  </a:moveTo>
                  <a:lnTo>
                    <a:pt x="858012" y="4517136"/>
                  </a:lnTo>
                  <a:lnTo>
                    <a:pt x="858012" y="0"/>
                  </a:lnTo>
                  <a:lnTo>
                    <a:pt x="0" y="0"/>
                  </a:lnTo>
                  <a:lnTo>
                    <a:pt x="0" y="4517136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924522" y="2318243"/>
            <a:ext cx="915669" cy="2574925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93675" marR="5080" indent="-181610">
              <a:lnSpc>
                <a:spcPts val="3460"/>
              </a:lnSpc>
              <a:spcBef>
                <a:spcPts val="190"/>
              </a:spcBef>
            </a:pPr>
            <a:r>
              <a:rPr sz="3200" b="1" dirty="0">
                <a:latin typeface="Times New Roman"/>
                <a:cs typeface="Times New Roman"/>
              </a:rPr>
              <a:t>PRODUC</a:t>
            </a:r>
            <a:r>
              <a:rPr sz="3200" b="1" spc="-65" dirty="0">
                <a:latin typeface="Times New Roman"/>
                <a:cs typeface="Times New Roman"/>
              </a:rPr>
              <a:t>T</a:t>
            </a:r>
            <a:r>
              <a:rPr sz="3200" b="1" dirty="0">
                <a:latin typeface="Times New Roman"/>
                <a:cs typeface="Times New Roman"/>
              </a:rPr>
              <a:t>OS  </a:t>
            </a:r>
            <a:r>
              <a:rPr sz="3200" b="1" spc="-30" dirty="0">
                <a:latin typeface="Times New Roman"/>
                <a:cs typeface="Times New Roman"/>
              </a:rPr>
              <a:t>NOTABLES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11011" y="2729483"/>
            <a:ext cx="2814955" cy="866775"/>
          </a:xfrm>
          <a:prstGeom prst="rect">
            <a:avLst/>
          </a:prstGeom>
          <a:solidFill>
            <a:srgbClr val="5B9BD4"/>
          </a:solidFill>
          <a:ln w="12192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655">
              <a:lnSpc>
                <a:spcPts val="2055"/>
              </a:lnSpc>
            </a:pPr>
            <a:r>
              <a:rPr sz="2100" b="1" spc="-5" dirty="0">
                <a:latin typeface="Times New Roman"/>
                <a:cs typeface="Times New Roman"/>
              </a:rPr>
              <a:t>S</a:t>
            </a:r>
            <a:r>
              <a:rPr sz="2100" b="1" spc="-15" dirty="0">
                <a:latin typeface="Times New Roman"/>
                <a:cs typeface="Times New Roman"/>
              </a:rPr>
              <a:t>U</a:t>
            </a:r>
            <a:r>
              <a:rPr sz="2100" b="1" spc="-5" dirty="0">
                <a:latin typeface="Times New Roman"/>
                <a:cs typeface="Times New Roman"/>
              </a:rPr>
              <a:t>MA</a:t>
            </a:r>
            <a:r>
              <a:rPr sz="2100" b="1" spc="-200" dirty="0">
                <a:latin typeface="Times New Roman"/>
                <a:cs typeface="Times New Roman"/>
              </a:rPr>
              <a:t> </a:t>
            </a:r>
            <a:r>
              <a:rPr sz="2100" b="1" spc="-5" dirty="0">
                <a:latin typeface="Times New Roman"/>
                <a:cs typeface="Times New Roman"/>
              </a:rPr>
              <a:t>Y</a:t>
            </a:r>
            <a:r>
              <a:rPr sz="2100" b="1" spc="-85" dirty="0">
                <a:latin typeface="Times New Roman"/>
                <a:cs typeface="Times New Roman"/>
              </a:rPr>
              <a:t> </a:t>
            </a:r>
            <a:r>
              <a:rPr sz="2100" b="1" spc="-5" dirty="0">
                <a:latin typeface="Times New Roman"/>
                <a:cs typeface="Times New Roman"/>
              </a:rPr>
              <a:t>DIFEREN</a:t>
            </a:r>
            <a:r>
              <a:rPr sz="2100" b="1" spc="-20" dirty="0">
                <a:latin typeface="Times New Roman"/>
                <a:cs typeface="Times New Roman"/>
              </a:rPr>
              <a:t>C</a:t>
            </a:r>
            <a:r>
              <a:rPr sz="2100" b="1" spc="-5" dirty="0">
                <a:latin typeface="Times New Roman"/>
                <a:cs typeface="Times New Roman"/>
              </a:rPr>
              <a:t>IA</a:t>
            </a:r>
            <a:endParaRPr sz="2100">
              <a:latin typeface="Times New Roman"/>
              <a:cs typeface="Times New Roman"/>
            </a:endParaRPr>
          </a:p>
          <a:p>
            <a:pPr marL="631190" marR="114935" indent="-494030">
              <a:lnSpc>
                <a:spcPts val="2270"/>
              </a:lnSpc>
              <a:spcBef>
                <a:spcPts val="155"/>
              </a:spcBef>
            </a:pPr>
            <a:r>
              <a:rPr sz="2100" b="1" spc="-5" dirty="0">
                <a:latin typeface="Times New Roman"/>
                <a:cs typeface="Times New Roman"/>
              </a:rPr>
              <a:t>DE</a:t>
            </a:r>
            <a:r>
              <a:rPr sz="2100" b="1" spc="-30" dirty="0">
                <a:latin typeface="Times New Roman"/>
                <a:cs typeface="Times New Roman"/>
              </a:rPr>
              <a:t> </a:t>
            </a:r>
            <a:r>
              <a:rPr sz="2100" b="1" spc="-5" dirty="0">
                <a:latin typeface="Times New Roman"/>
                <a:cs typeface="Times New Roman"/>
              </a:rPr>
              <a:t>UN</a:t>
            </a:r>
            <a:r>
              <a:rPr sz="2100" b="1" spc="-25" dirty="0">
                <a:latin typeface="Times New Roman"/>
                <a:cs typeface="Times New Roman"/>
              </a:rPr>
              <a:t> </a:t>
            </a:r>
            <a:r>
              <a:rPr sz="2100" b="1" spc="-5" dirty="0">
                <a:latin typeface="Times New Roman"/>
                <a:cs typeface="Times New Roman"/>
              </a:rPr>
              <a:t>BINOMIO</a:t>
            </a:r>
            <a:r>
              <a:rPr sz="2100" b="1" spc="-125" dirty="0">
                <a:latin typeface="Times New Roman"/>
                <a:cs typeface="Times New Roman"/>
              </a:rPr>
              <a:t> </a:t>
            </a:r>
            <a:r>
              <a:rPr sz="2100" b="1" spc="-5" dirty="0">
                <a:latin typeface="Times New Roman"/>
                <a:cs typeface="Times New Roman"/>
              </a:rPr>
              <a:t>AL </a:t>
            </a:r>
            <a:r>
              <a:rPr sz="2100" b="1" spc="-509" dirty="0">
                <a:latin typeface="Times New Roman"/>
                <a:cs typeface="Times New Roman"/>
              </a:rPr>
              <a:t> </a:t>
            </a:r>
            <a:r>
              <a:rPr sz="2100" b="1" spc="-10" dirty="0">
                <a:latin typeface="Times New Roman"/>
                <a:cs typeface="Times New Roman"/>
              </a:rPr>
              <a:t>CUADRADO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82896" y="3779520"/>
            <a:ext cx="2814955" cy="858519"/>
          </a:xfrm>
          <a:prstGeom prst="rect">
            <a:avLst/>
          </a:prstGeom>
          <a:solidFill>
            <a:srgbClr val="5B9BD4"/>
          </a:solidFill>
          <a:ln w="12192">
            <a:solidFill>
              <a:srgbClr val="FFFFFF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557530" marR="345440" indent="-204470">
              <a:lnSpc>
                <a:spcPts val="2270"/>
              </a:lnSpc>
              <a:spcBef>
                <a:spcPts val="1080"/>
              </a:spcBef>
            </a:pPr>
            <a:r>
              <a:rPr sz="2100" b="1" spc="-5" dirty="0">
                <a:latin typeface="Times New Roman"/>
                <a:cs typeface="Times New Roman"/>
              </a:rPr>
              <a:t>DIFEREN</a:t>
            </a:r>
            <a:r>
              <a:rPr sz="2100" b="1" spc="-20" dirty="0">
                <a:latin typeface="Times New Roman"/>
                <a:cs typeface="Times New Roman"/>
              </a:rPr>
              <a:t>C</a:t>
            </a:r>
            <a:r>
              <a:rPr sz="2100" b="1" spc="-5" dirty="0">
                <a:latin typeface="Times New Roman"/>
                <a:cs typeface="Times New Roman"/>
              </a:rPr>
              <a:t>IA</a:t>
            </a:r>
            <a:r>
              <a:rPr sz="2100" b="1" spc="-135" dirty="0">
                <a:latin typeface="Times New Roman"/>
                <a:cs typeface="Times New Roman"/>
              </a:rPr>
              <a:t> </a:t>
            </a:r>
            <a:r>
              <a:rPr sz="2100" b="1" spc="-5" dirty="0">
                <a:latin typeface="Times New Roman"/>
                <a:cs typeface="Times New Roman"/>
              </a:rPr>
              <a:t>DE  </a:t>
            </a:r>
            <a:r>
              <a:rPr sz="2100" b="1" spc="-10" dirty="0">
                <a:latin typeface="Times New Roman"/>
                <a:cs typeface="Times New Roman"/>
              </a:rPr>
              <a:t>CUADRADOS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1819890" cy="6858000"/>
            <a:chOff x="0" y="0"/>
            <a:chExt cx="1181989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1819811" cy="685799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01852" y="472440"/>
              <a:ext cx="5003292" cy="292608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>
              <a:lnSpc>
                <a:spcPts val="2735"/>
              </a:lnSpc>
              <a:spcBef>
                <a:spcPts val="100"/>
              </a:spcBef>
            </a:pPr>
            <a:r>
              <a:rPr spc="-5" dirty="0"/>
              <a:t>Son</a:t>
            </a:r>
            <a:r>
              <a:rPr spc="220" dirty="0"/>
              <a:t> </a:t>
            </a:r>
            <a:r>
              <a:rPr dirty="0"/>
              <a:t>productos</a:t>
            </a:r>
            <a:r>
              <a:rPr spc="229" dirty="0"/>
              <a:t> </a:t>
            </a:r>
            <a:r>
              <a:rPr spc="-5" dirty="0"/>
              <a:t>que</a:t>
            </a:r>
            <a:r>
              <a:rPr spc="225" dirty="0"/>
              <a:t> </a:t>
            </a:r>
            <a:r>
              <a:rPr dirty="0"/>
              <a:t>cumplen</a:t>
            </a:r>
            <a:r>
              <a:rPr spc="225" dirty="0"/>
              <a:t> </a:t>
            </a:r>
            <a:r>
              <a:rPr dirty="0"/>
              <a:t>reglas</a:t>
            </a:r>
            <a:r>
              <a:rPr spc="235" dirty="0"/>
              <a:t> </a:t>
            </a:r>
            <a:r>
              <a:rPr dirty="0"/>
              <a:t>fijas</a:t>
            </a:r>
            <a:r>
              <a:rPr spc="229" dirty="0"/>
              <a:t> </a:t>
            </a:r>
            <a:r>
              <a:rPr dirty="0"/>
              <a:t>y</a:t>
            </a:r>
            <a:r>
              <a:rPr spc="225" dirty="0"/>
              <a:t> </a:t>
            </a:r>
            <a:r>
              <a:rPr dirty="0"/>
              <a:t>cuyo</a:t>
            </a:r>
            <a:r>
              <a:rPr spc="225" dirty="0"/>
              <a:t> </a:t>
            </a:r>
            <a:r>
              <a:rPr spc="-5" dirty="0"/>
              <a:t>resultado</a:t>
            </a:r>
            <a:r>
              <a:rPr spc="229" dirty="0"/>
              <a:t> </a:t>
            </a:r>
            <a:r>
              <a:rPr spc="10" dirty="0"/>
              <a:t>se</a:t>
            </a:r>
          </a:p>
          <a:p>
            <a:pPr marL="192405">
              <a:lnSpc>
                <a:spcPts val="2735"/>
              </a:lnSpc>
            </a:pPr>
            <a:r>
              <a:rPr spc="-5" dirty="0"/>
              <a:t>puede</a:t>
            </a:r>
            <a:r>
              <a:rPr spc="10" dirty="0"/>
              <a:t> </a:t>
            </a:r>
            <a:r>
              <a:rPr spc="-5" dirty="0"/>
              <a:t>obtener</a:t>
            </a:r>
            <a:r>
              <a:rPr spc="20" dirty="0"/>
              <a:t> </a:t>
            </a:r>
            <a:r>
              <a:rPr spc="-5" dirty="0"/>
              <a:t>sin realizar</a:t>
            </a:r>
            <a:r>
              <a:rPr spc="35" dirty="0"/>
              <a:t> </a:t>
            </a:r>
            <a:r>
              <a:rPr spc="-5" dirty="0"/>
              <a:t>la</a:t>
            </a:r>
            <a:r>
              <a:rPr spc="10" dirty="0"/>
              <a:t> </a:t>
            </a:r>
            <a:r>
              <a:rPr spc="-5" dirty="0"/>
              <a:t>multiplicación.</a:t>
            </a: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102352" y="2389632"/>
            <a:ext cx="2385059" cy="30236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1819890" cy="6858000"/>
            <a:chOff x="0" y="0"/>
            <a:chExt cx="1181989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4172" y="265175"/>
              <a:ext cx="6548628" cy="29260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490472" y="1447800"/>
              <a:ext cx="9817735" cy="1007744"/>
            </a:xfrm>
            <a:custGeom>
              <a:avLst/>
              <a:gdLst/>
              <a:ahLst/>
              <a:cxnLst/>
              <a:rect l="l" t="t" r="r" b="b"/>
              <a:pathLst>
                <a:path w="9817735" h="1007744">
                  <a:moveTo>
                    <a:pt x="9649714" y="0"/>
                  </a:moveTo>
                  <a:lnTo>
                    <a:pt x="167894" y="0"/>
                  </a:lnTo>
                  <a:lnTo>
                    <a:pt x="123266" y="5998"/>
                  </a:lnTo>
                  <a:lnTo>
                    <a:pt x="83161" y="22925"/>
                  </a:lnTo>
                  <a:lnTo>
                    <a:pt x="49180" y="49180"/>
                  </a:lnTo>
                  <a:lnTo>
                    <a:pt x="22925" y="83161"/>
                  </a:lnTo>
                  <a:lnTo>
                    <a:pt x="5998" y="123266"/>
                  </a:lnTo>
                  <a:lnTo>
                    <a:pt x="0" y="167894"/>
                  </a:lnTo>
                  <a:lnTo>
                    <a:pt x="0" y="839470"/>
                  </a:lnTo>
                  <a:lnTo>
                    <a:pt x="5998" y="884097"/>
                  </a:lnTo>
                  <a:lnTo>
                    <a:pt x="22925" y="924202"/>
                  </a:lnTo>
                  <a:lnTo>
                    <a:pt x="49180" y="958183"/>
                  </a:lnTo>
                  <a:lnTo>
                    <a:pt x="83161" y="984438"/>
                  </a:lnTo>
                  <a:lnTo>
                    <a:pt x="123266" y="1001365"/>
                  </a:lnTo>
                  <a:lnTo>
                    <a:pt x="167894" y="1007363"/>
                  </a:lnTo>
                  <a:lnTo>
                    <a:pt x="9649714" y="1007363"/>
                  </a:lnTo>
                  <a:lnTo>
                    <a:pt x="9694341" y="1001365"/>
                  </a:lnTo>
                  <a:lnTo>
                    <a:pt x="9734446" y="984438"/>
                  </a:lnTo>
                  <a:lnTo>
                    <a:pt x="9768427" y="958183"/>
                  </a:lnTo>
                  <a:lnTo>
                    <a:pt x="9794682" y="924202"/>
                  </a:lnTo>
                  <a:lnTo>
                    <a:pt x="9811609" y="884097"/>
                  </a:lnTo>
                  <a:lnTo>
                    <a:pt x="9817608" y="839470"/>
                  </a:lnTo>
                  <a:lnTo>
                    <a:pt x="9817608" y="167894"/>
                  </a:lnTo>
                  <a:lnTo>
                    <a:pt x="9811609" y="123266"/>
                  </a:lnTo>
                  <a:lnTo>
                    <a:pt x="9794682" y="83161"/>
                  </a:lnTo>
                  <a:lnTo>
                    <a:pt x="9768427" y="49180"/>
                  </a:lnTo>
                  <a:lnTo>
                    <a:pt x="9734446" y="22925"/>
                  </a:lnTo>
                  <a:lnTo>
                    <a:pt x="9694341" y="5998"/>
                  </a:lnTo>
                  <a:lnTo>
                    <a:pt x="9649714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90472" y="1447800"/>
              <a:ext cx="9817735" cy="1007744"/>
            </a:xfrm>
            <a:custGeom>
              <a:avLst/>
              <a:gdLst/>
              <a:ahLst/>
              <a:cxnLst/>
              <a:rect l="l" t="t" r="r" b="b"/>
              <a:pathLst>
                <a:path w="9817735" h="1007744">
                  <a:moveTo>
                    <a:pt x="0" y="167894"/>
                  </a:moveTo>
                  <a:lnTo>
                    <a:pt x="5998" y="123266"/>
                  </a:lnTo>
                  <a:lnTo>
                    <a:pt x="22925" y="83161"/>
                  </a:lnTo>
                  <a:lnTo>
                    <a:pt x="49180" y="49180"/>
                  </a:lnTo>
                  <a:lnTo>
                    <a:pt x="83161" y="22925"/>
                  </a:lnTo>
                  <a:lnTo>
                    <a:pt x="123266" y="5998"/>
                  </a:lnTo>
                  <a:lnTo>
                    <a:pt x="167894" y="0"/>
                  </a:lnTo>
                  <a:lnTo>
                    <a:pt x="9649714" y="0"/>
                  </a:lnTo>
                  <a:lnTo>
                    <a:pt x="9694341" y="5998"/>
                  </a:lnTo>
                  <a:lnTo>
                    <a:pt x="9734446" y="22925"/>
                  </a:lnTo>
                  <a:lnTo>
                    <a:pt x="9768427" y="49180"/>
                  </a:lnTo>
                  <a:lnTo>
                    <a:pt x="9794682" y="83161"/>
                  </a:lnTo>
                  <a:lnTo>
                    <a:pt x="9811609" y="123266"/>
                  </a:lnTo>
                  <a:lnTo>
                    <a:pt x="9817608" y="167894"/>
                  </a:lnTo>
                  <a:lnTo>
                    <a:pt x="9817608" y="839470"/>
                  </a:lnTo>
                  <a:lnTo>
                    <a:pt x="9811609" y="884097"/>
                  </a:lnTo>
                  <a:lnTo>
                    <a:pt x="9794682" y="924202"/>
                  </a:lnTo>
                  <a:lnTo>
                    <a:pt x="9768427" y="958183"/>
                  </a:lnTo>
                  <a:lnTo>
                    <a:pt x="9734446" y="984438"/>
                  </a:lnTo>
                  <a:lnTo>
                    <a:pt x="9694341" y="1001365"/>
                  </a:lnTo>
                  <a:lnTo>
                    <a:pt x="9649714" y="1007363"/>
                  </a:lnTo>
                  <a:lnTo>
                    <a:pt x="167894" y="1007363"/>
                  </a:lnTo>
                  <a:lnTo>
                    <a:pt x="123266" y="1001365"/>
                  </a:lnTo>
                  <a:lnTo>
                    <a:pt x="83161" y="984438"/>
                  </a:lnTo>
                  <a:lnTo>
                    <a:pt x="49180" y="958183"/>
                  </a:lnTo>
                  <a:lnTo>
                    <a:pt x="22925" y="924202"/>
                  </a:lnTo>
                  <a:lnTo>
                    <a:pt x="5998" y="884097"/>
                  </a:lnTo>
                  <a:lnTo>
                    <a:pt x="0" y="839470"/>
                  </a:lnTo>
                  <a:lnTo>
                    <a:pt x="0" y="167894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87500" y="1637537"/>
            <a:ext cx="79330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75805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(x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+</a:t>
            </a:r>
            <a:r>
              <a:rPr sz="2800" b="1" dirty="0">
                <a:latin typeface="Times New Roman"/>
                <a:cs typeface="Times New Roman"/>
              </a:rPr>
              <a:t> y)²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dirty="0">
                <a:latin typeface="Times New Roman"/>
                <a:cs typeface="Times New Roman"/>
              </a:rPr>
              <a:t> x² </a:t>
            </a:r>
            <a:r>
              <a:rPr sz="2800" b="1" spc="-5" dirty="0">
                <a:latin typeface="Times New Roman"/>
                <a:cs typeface="Times New Roman"/>
              </a:rPr>
              <a:t>+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2xy +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y²	(x</a:t>
            </a:r>
            <a:r>
              <a:rPr sz="2800" b="1" spc="2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-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y)²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 x²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- </a:t>
            </a:r>
            <a:r>
              <a:rPr sz="2800" b="1" dirty="0">
                <a:latin typeface="Times New Roman"/>
                <a:cs typeface="Times New Roman"/>
              </a:rPr>
              <a:t>2xy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+</a:t>
            </a:r>
            <a:r>
              <a:rPr sz="2800" b="1" dirty="0">
                <a:latin typeface="Times New Roman"/>
                <a:cs typeface="Times New Roman"/>
              </a:rPr>
              <a:t> y²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74800" y="2518807"/>
            <a:ext cx="7056755" cy="276606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825"/>
              </a:spcBef>
            </a:pPr>
            <a:r>
              <a:rPr sz="2400" b="1" dirty="0">
                <a:latin typeface="Times New Roman"/>
                <a:cs typeface="Times New Roman"/>
              </a:rPr>
              <a:t>Por</a:t>
            </a:r>
            <a:r>
              <a:rPr sz="2400" b="1" spc="-9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ejemplo:</a:t>
            </a:r>
            <a:endParaRPr sz="2400">
              <a:latin typeface="Times New Roman"/>
              <a:cs typeface="Times New Roman"/>
            </a:endParaRPr>
          </a:p>
          <a:p>
            <a:pPr marL="25400" marR="1713230">
              <a:lnSpc>
                <a:spcPts val="3640"/>
              </a:lnSpc>
              <a:spcBef>
                <a:spcPts val="220"/>
              </a:spcBef>
              <a:tabLst>
                <a:tab pos="3635375" algn="l"/>
              </a:tabLst>
            </a:pPr>
            <a:r>
              <a:rPr sz="2400" dirty="0">
                <a:latin typeface="Arial MT"/>
                <a:cs typeface="Arial MT"/>
              </a:rPr>
              <a:t>(x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+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3)²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=</a:t>
            </a:r>
            <a:r>
              <a:rPr sz="2400" spc="290" dirty="0">
                <a:latin typeface="Arial MT"/>
                <a:cs typeface="Arial MT"/>
              </a:rPr>
              <a:t> </a:t>
            </a:r>
            <a:r>
              <a:rPr sz="3600" spc="-15" baseline="1157" dirty="0">
                <a:latin typeface="Arial MT"/>
                <a:cs typeface="Arial MT"/>
              </a:rPr>
              <a:t>x²</a:t>
            </a:r>
            <a:r>
              <a:rPr sz="3600" spc="7" baseline="1157" dirty="0">
                <a:latin typeface="Arial MT"/>
                <a:cs typeface="Arial MT"/>
              </a:rPr>
              <a:t> </a:t>
            </a:r>
            <a:r>
              <a:rPr sz="3600" baseline="1157" dirty="0">
                <a:latin typeface="Arial MT"/>
                <a:cs typeface="Arial MT"/>
              </a:rPr>
              <a:t>+</a:t>
            </a:r>
            <a:r>
              <a:rPr sz="3600" spc="7" baseline="1157" dirty="0">
                <a:latin typeface="Arial MT"/>
                <a:cs typeface="Arial MT"/>
              </a:rPr>
              <a:t> </a:t>
            </a:r>
            <a:r>
              <a:rPr sz="3600" spc="-7" baseline="1157" dirty="0">
                <a:latin typeface="Arial MT"/>
                <a:cs typeface="Arial MT"/>
              </a:rPr>
              <a:t>2(x)(3)</a:t>
            </a:r>
            <a:r>
              <a:rPr sz="3600" spc="15" baseline="1157" dirty="0">
                <a:latin typeface="Arial MT"/>
                <a:cs typeface="Arial MT"/>
              </a:rPr>
              <a:t> </a:t>
            </a:r>
            <a:r>
              <a:rPr sz="3600" baseline="1157" dirty="0">
                <a:latin typeface="Arial MT"/>
                <a:cs typeface="Arial MT"/>
              </a:rPr>
              <a:t>+</a:t>
            </a:r>
            <a:r>
              <a:rPr sz="3600" spc="-22" baseline="1157" dirty="0">
                <a:latin typeface="Arial MT"/>
                <a:cs typeface="Arial MT"/>
              </a:rPr>
              <a:t> </a:t>
            </a:r>
            <a:r>
              <a:rPr sz="3600" spc="-7" baseline="1157" dirty="0">
                <a:latin typeface="Arial MT"/>
                <a:cs typeface="Arial MT"/>
              </a:rPr>
              <a:t>3²	</a:t>
            </a:r>
            <a:r>
              <a:rPr sz="3600" baseline="3472" dirty="0">
                <a:latin typeface="Arial MT"/>
                <a:cs typeface="Arial MT"/>
              </a:rPr>
              <a:t>=</a:t>
            </a:r>
            <a:r>
              <a:rPr sz="3600" spc="-22" baseline="3472" dirty="0">
                <a:latin typeface="Arial MT"/>
                <a:cs typeface="Arial MT"/>
              </a:rPr>
              <a:t> </a:t>
            </a:r>
            <a:r>
              <a:rPr sz="3600" spc="-15" baseline="3472" dirty="0">
                <a:latin typeface="Arial MT"/>
                <a:cs typeface="Arial MT"/>
              </a:rPr>
              <a:t>x²</a:t>
            </a:r>
            <a:r>
              <a:rPr sz="3600" spc="-22" baseline="3472" dirty="0">
                <a:latin typeface="Arial MT"/>
                <a:cs typeface="Arial MT"/>
              </a:rPr>
              <a:t> </a:t>
            </a:r>
            <a:r>
              <a:rPr sz="3600" baseline="3472" dirty="0">
                <a:latin typeface="Arial MT"/>
                <a:cs typeface="Arial MT"/>
              </a:rPr>
              <a:t>+</a:t>
            </a:r>
            <a:r>
              <a:rPr sz="3600" spc="-22" baseline="3472" dirty="0">
                <a:latin typeface="Arial MT"/>
                <a:cs typeface="Arial MT"/>
              </a:rPr>
              <a:t> </a:t>
            </a:r>
            <a:r>
              <a:rPr sz="3600" spc="-15" baseline="3472" dirty="0">
                <a:latin typeface="Arial MT"/>
                <a:cs typeface="Arial MT"/>
              </a:rPr>
              <a:t>6x</a:t>
            </a:r>
            <a:r>
              <a:rPr sz="3600" spc="-44" baseline="3472" dirty="0">
                <a:latin typeface="Arial MT"/>
                <a:cs typeface="Arial MT"/>
              </a:rPr>
              <a:t> </a:t>
            </a:r>
            <a:r>
              <a:rPr sz="3600" baseline="3472" dirty="0">
                <a:latin typeface="Arial MT"/>
                <a:cs typeface="Arial MT"/>
              </a:rPr>
              <a:t>+</a:t>
            </a:r>
            <a:r>
              <a:rPr sz="3600" spc="-22" baseline="3472" dirty="0">
                <a:latin typeface="Arial MT"/>
                <a:cs typeface="Arial MT"/>
              </a:rPr>
              <a:t> </a:t>
            </a:r>
            <a:r>
              <a:rPr sz="3600" spc="-7" baseline="3472" dirty="0">
                <a:latin typeface="Arial MT"/>
                <a:cs typeface="Arial MT"/>
              </a:rPr>
              <a:t>9 </a:t>
            </a:r>
            <a:r>
              <a:rPr sz="3600" spc="-975" baseline="3472" dirty="0">
                <a:latin typeface="Arial MT"/>
                <a:cs typeface="Arial MT"/>
              </a:rPr>
              <a:t> </a:t>
            </a:r>
            <a:r>
              <a:rPr sz="3600" spc="-7" baseline="1157" dirty="0">
                <a:latin typeface="Arial MT"/>
                <a:cs typeface="Arial MT"/>
              </a:rPr>
              <a:t>(a </a:t>
            </a:r>
            <a:r>
              <a:rPr sz="3600" baseline="1157" dirty="0">
                <a:latin typeface="Arial MT"/>
                <a:cs typeface="Arial MT"/>
              </a:rPr>
              <a:t>- </a:t>
            </a:r>
            <a:r>
              <a:rPr sz="3600" spc="-7" baseline="1157" dirty="0">
                <a:latin typeface="Arial MT"/>
                <a:cs typeface="Arial MT"/>
              </a:rPr>
              <a:t>2)²</a:t>
            </a:r>
            <a:r>
              <a:rPr sz="3600" spc="15" baseline="1157" dirty="0">
                <a:latin typeface="Arial MT"/>
                <a:cs typeface="Arial MT"/>
              </a:rPr>
              <a:t> </a:t>
            </a:r>
            <a:r>
              <a:rPr sz="3600" baseline="1157" dirty="0">
                <a:latin typeface="Arial MT"/>
                <a:cs typeface="Arial MT"/>
              </a:rPr>
              <a:t>=</a:t>
            </a:r>
            <a:r>
              <a:rPr sz="3600" spc="-292" baseline="1157" dirty="0">
                <a:latin typeface="Arial MT"/>
                <a:cs typeface="Arial MT"/>
              </a:rPr>
              <a:t> </a:t>
            </a:r>
            <a:r>
              <a:rPr sz="3600" spc="-7" baseline="2314" dirty="0">
                <a:latin typeface="Arial MT"/>
                <a:cs typeface="Arial MT"/>
              </a:rPr>
              <a:t>a²</a:t>
            </a:r>
            <a:r>
              <a:rPr sz="3600" baseline="2314" dirty="0">
                <a:latin typeface="Arial MT"/>
                <a:cs typeface="Arial MT"/>
              </a:rPr>
              <a:t> - 2(a)(2)</a:t>
            </a:r>
            <a:r>
              <a:rPr sz="3600" spc="7" baseline="2314" dirty="0">
                <a:latin typeface="Arial MT"/>
                <a:cs typeface="Arial MT"/>
              </a:rPr>
              <a:t> </a:t>
            </a:r>
            <a:r>
              <a:rPr sz="3600" baseline="2314" dirty="0">
                <a:latin typeface="Arial MT"/>
                <a:cs typeface="Arial MT"/>
              </a:rPr>
              <a:t>+</a:t>
            </a:r>
            <a:r>
              <a:rPr sz="3600" spc="-7" baseline="2314" dirty="0">
                <a:latin typeface="Arial MT"/>
                <a:cs typeface="Arial MT"/>
              </a:rPr>
              <a:t> 2²	</a:t>
            </a:r>
            <a:r>
              <a:rPr sz="2400" dirty="0">
                <a:latin typeface="Arial MT"/>
                <a:cs typeface="Arial MT"/>
              </a:rPr>
              <a:t>=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a²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-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4a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+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4</a:t>
            </a:r>
            <a:endParaRPr sz="2400">
              <a:latin typeface="Arial MT"/>
              <a:cs typeface="Arial MT"/>
            </a:endParaRPr>
          </a:p>
          <a:p>
            <a:pPr marL="25400">
              <a:lnSpc>
                <a:spcPct val="100000"/>
              </a:lnSpc>
              <a:spcBef>
                <a:spcPts val="325"/>
              </a:spcBef>
            </a:pPr>
            <a:r>
              <a:rPr sz="3600" spc="-7" baseline="-2314" dirty="0">
                <a:latin typeface="Arial MT"/>
                <a:cs typeface="Arial MT"/>
              </a:rPr>
              <a:t>(4y +</a:t>
            </a:r>
            <a:r>
              <a:rPr sz="3600" spc="-15" baseline="-2314" dirty="0">
                <a:latin typeface="Arial MT"/>
                <a:cs typeface="Arial MT"/>
              </a:rPr>
              <a:t> </a:t>
            </a:r>
            <a:r>
              <a:rPr sz="3600" spc="-7" baseline="-2314" dirty="0">
                <a:latin typeface="Arial MT"/>
                <a:cs typeface="Arial MT"/>
              </a:rPr>
              <a:t>1)²</a:t>
            </a:r>
            <a:r>
              <a:rPr sz="3600" spc="7" baseline="-2314" dirty="0">
                <a:latin typeface="Arial MT"/>
                <a:cs typeface="Arial MT"/>
              </a:rPr>
              <a:t> </a:t>
            </a:r>
            <a:r>
              <a:rPr sz="3600" baseline="-2314" dirty="0">
                <a:latin typeface="Arial MT"/>
                <a:cs typeface="Arial MT"/>
              </a:rPr>
              <a:t>=</a:t>
            </a:r>
            <a:r>
              <a:rPr sz="3600" spc="-682" baseline="-2314" dirty="0">
                <a:latin typeface="Arial MT"/>
                <a:cs typeface="Arial MT"/>
              </a:rPr>
              <a:t> </a:t>
            </a:r>
            <a:r>
              <a:rPr sz="3600" baseline="2314" dirty="0">
                <a:latin typeface="Arial MT"/>
                <a:cs typeface="Arial MT"/>
              </a:rPr>
              <a:t>(4y)² +</a:t>
            </a:r>
            <a:r>
              <a:rPr sz="3600" spc="-15" baseline="2314" dirty="0">
                <a:latin typeface="Arial MT"/>
                <a:cs typeface="Arial MT"/>
              </a:rPr>
              <a:t> </a:t>
            </a:r>
            <a:r>
              <a:rPr sz="3600" baseline="2314" dirty="0">
                <a:latin typeface="Arial MT"/>
                <a:cs typeface="Arial MT"/>
              </a:rPr>
              <a:t>2(4y)(1) +</a:t>
            </a:r>
            <a:r>
              <a:rPr sz="3600" spc="-22" baseline="2314" dirty="0">
                <a:latin typeface="Arial MT"/>
                <a:cs typeface="Arial MT"/>
              </a:rPr>
              <a:t> </a:t>
            </a:r>
            <a:r>
              <a:rPr sz="3600" baseline="2314" dirty="0">
                <a:latin typeface="Arial MT"/>
                <a:cs typeface="Arial MT"/>
              </a:rPr>
              <a:t>1²</a:t>
            </a:r>
            <a:r>
              <a:rPr sz="3600" spc="150" baseline="2314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= </a:t>
            </a:r>
            <a:r>
              <a:rPr sz="2400" spc="-10" dirty="0">
                <a:latin typeface="Arial MT"/>
                <a:cs typeface="Arial MT"/>
              </a:rPr>
              <a:t>1</a:t>
            </a:r>
            <a:r>
              <a:rPr sz="2400" dirty="0">
                <a:latin typeface="Arial MT"/>
                <a:cs typeface="Arial MT"/>
              </a:rPr>
              <a:t>6y² + </a:t>
            </a:r>
            <a:r>
              <a:rPr sz="2400" spc="-10" dirty="0">
                <a:latin typeface="Arial MT"/>
                <a:cs typeface="Arial MT"/>
              </a:rPr>
              <a:t>8</a:t>
            </a:r>
            <a:r>
              <a:rPr sz="2400" dirty="0">
                <a:latin typeface="Arial MT"/>
                <a:cs typeface="Arial MT"/>
              </a:rPr>
              <a:t>y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+ 1</a:t>
            </a:r>
            <a:endParaRPr sz="2400">
              <a:latin typeface="Arial MT"/>
              <a:cs typeface="Arial MT"/>
            </a:endParaRPr>
          </a:p>
          <a:p>
            <a:pPr marL="25400">
              <a:lnSpc>
                <a:spcPct val="100000"/>
              </a:lnSpc>
              <a:spcBef>
                <a:spcPts val="975"/>
              </a:spcBef>
              <a:tabLst>
                <a:tab pos="4761865" algn="l"/>
              </a:tabLst>
            </a:pPr>
            <a:r>
              <a:rPr sz="3600" spc="-7" baseline="3472" dirty="0">
                <a:latin typeface="Arial MT"/>
                <a:cs typeface="Arial MT"/>
              </a:rPr>
              <a:t>(5n</a:t>
            </a:r>
            <a:r>
              <a:rPr sz="3600" spc="15" baseline="3472" dirty="0">
                <a:latin typeface="Arial MT"/>
                <a:cs typeface="Arial MT"/>
              </a:rPr>
              <a:t> </a:t>
            </a:r>
            <a:r>
              <a:rPr sz="3600" baseline="3472" dirty="0">
                <a:latin typeface="Arial MT"/>
                <a:cs typeface="Arial MT"/>
              </a:rPr>
              <a:t>-</a:t>
            </a:r>
            <a:r>
              <a:rPr sz="3600" spc="7" baseline="3472" dirty="0">
                <a:latin typeface="Arial MT"/>
                <a:cs typeface="Arial MT"/>
              </a:rPr>
              <a:t> </a:t>
            </a:r>
            <a:r>
              <a:rPr sz="3600" baseline="3472" dirty="0">
                <a:latin typeface="Arial MT"/>
                <a:cs typeface="Arial MT"/>
              </a:rPr>
              <a:t>m)²</a:t>
            </a:r>
            <a:r>
              <a:rPr sz="3600" spc="-7" baseline="3472" dirty="0">
                <a:latin typeface="Arial MT"/>
                <a:cs typeface="Arial MT"/>
              </a:rPr>
              <a:t> </a:t>
            </a:r>
            <a:r>
              <a:rPr sz="3600" baseline="3472" dirty="0">
                <a:latin typeface="Arial MT"/>
                <a:cs typeface="Arial MT"/>
              </a:rPr>
              <a:t>=</a:t>
            </a:r>
            <a:r>
              <a:rPr sz="3600" spc="-7" baseline="3472" dirty="0">
                <a:latin typeface="Arial MT"/>
                <a:cs typeface="Arial MT"/>
              </a:rPr>
              <a:t> </a:t>
            </a:r>
            <a:r>
              <a:rPr sz="3600" spc="-7" baseline="2314" dirty="0">
                <a:latin typeface="Arial MT"/>
                <a:cs typeface="Arial MT"/>
              </a:rPr>
              <a:t>(5n)²</a:t>
            </a:r>
            <a:r>
              <a:rPr sz="3600" spc="15" baseline="2314" dirty="0">
                <a:latin typeface="Arial MT"/>
                <a:cs typeface="Arial MT"/>
              </a:rPr>
              <a:t> </a:t>
            </a:r>
            <a:r>
              <a:rPr sz="3600" baseline="2314" dirty="0">
                <a:latin typeface="Arial MT"/>
                <a:cs typeface="Arial MT"/>
              </a:rPr>
              <a:t>-</a:t>
            </a:r>
            <a:r>
              <a:rPr sz="3600" spc="7" baseline="2314" dirty="0">
                <a:latin typeface="Arial MT"/>
                <a:cs typeface="Arial MT"/>
              </a:rPr>
              <a:t> </a:t>
            </a:r>
            <a:r>
              <a:rPr sz="3600" spc="-7" baseline="2314" dirty="0">
                <a:latin typeface="Arial MT"/>
                <a:cs typeface="Arial MT"/>
              </a:rPr>
              <a:t>2(5n)(m)</a:t>
            </a:r>
            <a:r>
              <a:rPr sz="3600" spc="22" baseline="2314" dirty="0">
                <a:latin typeface="Arial MT"/>
                <a:cs typeface="Arial MT"/>
              </a:rPr>
              <a:t> </a:t>
            </a:r>
            <a:r>
              <a:rPr sz="3600" baseline="2314" dirty="0">
                <a:latin typeface="Arial MT"/>
                <a:cs typeface="Arial MT"/>
              </a:rPr>
              <a:t>+</a:t>
            </a:r>
            <a:r>
              <a:rPr sz="3600" spc="-15" baseline="2314" dirty="0">
                <a:latin typeface="Arial MT"/>
                <a:cs typeface="Arial MT"/>
              </a:rPr>
              <a:t> </a:t>
            </a:r>
            <a:r>
              <a:rPr sz="3600" baseline="2314" dirty="0">
                <a:latin typeface="Arial MT"/>
                <a:cs typeface="Arial MT"/>
              </a:rPr>
              <a:t>(m)²	</a:t>
            </a:r>
            <a:r>
              <a:rPr sz="2400" dirty="0">
                <a:latin typeface="Arial MT"/>
                <a:cs typeface="Arial MT"/>
              </a:rPr>
              <a:t>=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25n²-10nm+m²</a:t>
            </a:r>
            <a:endParaRPr sz="2400">
              <a:latin typeface="Arial MT"/>
              <a:cs typeface="Arial MT"/>
            </a:endParaRPr>
          </a:p>
          <a:p>
            <a:pPr marL="25400">
              <a:lnSpc>
                <a:spcPct val="100000"/>
              </a:lnSpc>
              <a:spcBef>
                <a:spcPts val="530"/>
              </a:spcBef>
              <a:tabLst>
                <a:tab pos="4798695" algn="l"/>
              </a:tabLst>
            </a:pPr>
            <a:r>
              <a:rPr sz="2400" dirty="0">
                <a:latin typeface="Arial MT"/>
                <a:cs typeface="Arial MT"/>
              </a:rPr>
              <a:t>(3+(-2b))</a:t>
            </a:r>
            <a:r>
              <a:rPr sz="2400" baseline="24305" dirty="0">
                <a:latin typeface="Times New Roman"/>
                <a:cs typeface="Times New Roman"/>
              </a:rPr>
              <a:t>2</a:t>
            </a:r>
            <a:r>
              <a:rPr sz="2400" spc="284" baseline="2430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=</a:t>
            </a:r>
            <a:r>
              <a:rPr sz="3600" spc="15" baseline="1157" dirty="0">
                <a:latin typeface="Arial MT"/>
                <a:cs typeface="Arial MT"/>
              </a:rPr>
              <a:t>3²</a:t>
            </a:r>
            <a:r>
              <a:rPr sz="3600" spc="7" baseline="1157" dirty="0">
                <a:latin typeface="Arial MT"/>
                <a:cs typeface="Arial MT"/>
              </a:rPr>
              <a:t> </a:t>
            </a:r>
            <a:r>
              <a:rPr sz="3600" baseline="1157" dirty="0">
                <a:latin typeface="Arial MT"/>
                <a:cs typeface="Arial MT"/>
              </a:rPr>
              <a:t>+</a:t>
            </a:r>
            <a:r>
              <a:rPr sz="3600" spc="-7" baseline="1157" dirty="0">
                <a:latin typeface="Arial MT"/>
                <a:cs typeface="Arial MT"/>
              </a:rPr>
              <a:t> </a:t>
            </a:r>
            <a:r>
              <a:rPr sz="3600" baseline="1157" dirty="0">
                <a:latin typeface="Arial MT"/>
                <a:cs typeface="Arial MT"/>
              </a:rPr>
              <a:t>2(3)(-2b) +</a:t>
            </a:r>
            <a:r>
              <a:rPr sz="3600" spc="-15" baseline="1157" dirty="0">
                <a:latin typeface="Arial MT"/>
                <a:cs typeface="Arial MT"/>
              </a:rPr>
              <a:t> </a:t>
            </a:r>
            <a:r>
              <a:rPr sz="3600" baseline="1157" dirty="0">
                <a:latin typeface="Arial MT"/>
                <a:cs typeface="Arial MT"/>
              </a:rPr>
              <a:t>(-2b)²=	</a:t>
            </a:r>
            <a:r>
              <a:rPr sz="3600" baseline="3472" dirty="0">
                <a:latin typeface="Arial MT"/>
                <a:cs typeface="Arial MT"/>
              </a:rPr>
              <a:t>9</a:t>
            </a:r>
            <a:r>
              <a:rPr sz="3600" spc="-30" baseline="3472" dirty="0">
                <a:latin typeface="Arial MT"/>
                <a:cs typeface="Arial MT"/>
              </a:rPr>
              <a:t> </a:t>
            </a:r>
            <a:r>
              <a:rPr sz="3600" spc="-7" baseline="3472" dirty="0">
                <a:latin typeface="Arial MT"/>
                <a:cs typeface="Arial MT"/>
              </a:rPr>
              <a:t>-12b</a:t>
            </a:r>
            <a:r>
              <a:rPr sz="3600" spc="-22" baseline="3472" dirty="0">
                <a:latin typeface="Arial MT"/>
                <a:cs typeface="Arial MT"/>
              </a:rPr>
              <a:t> </a:t>
            </a:r>
            <a:r>
              <a:rPr sz="3600" baseline="3472" dirty="0">
                <a:latin typeface="Arial MT"/>
                <a:cs typeface="Arial MT"/>
              </a:rPr>
              <a:t>+</a:t>
            </a:r>
            <a:r>
              <a:rPr sz="3600" spc="-30" baseline="3472" dirty="0">
                <a:latin typeface="Arial MT"/>
                <a:cs typeface="Arial MT"/>
              </a:rPr>
              <a:t> </a:t>
            </a:r>
            <a:r>
              <a:rPr sz="3600" spc="-7" baseline="3472" dirty="0">
                <a:latin typeface="Arial MT"/>
                <a:cs typeface="Arial MT"/>
              </a:rPr>
              <a:t>4b²</a:t>
            </a:r>
            <a:endParaRPr sz="3600" baseline="3472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1819890" cy="6858000"/>
            <a:chOff x="0" y="0"/>
            <a:chExt cx="11819890" cy="6858000"/>
          </a:xfrm>
        </p:grpSpPr>
        <p:sp>
          <p:nvSpPr>
            <p:cNvPr id="3" name="object 3"/>
            <p:cNvSpPr/>
            <p:nvPr/>
          </p:nvSpPr>
          <p:spPr>
            <a:xfrm>
              <a:off x="2782823" y="3947159"/>
              <a:ext cx="3175000" cy="462280"/>
            </a:xfrm>
            <a:custGeom>
              <a:avLst/>
              <a:gdLst/>
              <a:ahLst/>
              <a:cxnLst/>
              <a:rect l="l" t="t" r="r" b="b"/>
              <a:pathLst>
                <a:path w="3175000" h="462279">
                  <a:moveTo>
                    <a:pt x="3097529" y="0"/>
                  </a:moveTo>
                  <a:lnTo>
                    <a:pt x="76962" y="0"/>
                  </a:lnTo>
                  <a:lnTo>
                    <a:pt x="46988" y="6042"/>
                  </a:lnTo>
                  <a:lnTo>
                    <a:pt x="22526" y="22526"/>
                  </a:lnTo>
                  <a:lnTo>
                    <a:pt x="6042" y="46988"/>
                  </a:lnTo>
                  <a:lnTo>
                    <a:pt x="0" y="76962"/>
                  </a:lnTo>
                  <a:lnTo>
                    <a:pt x="0" y="384809"/>
                  </a:lnTo>
                  <a:lnTo>
                    <a:pt x="6042" y="414783"/>
                  </a:lnTo>
                  <a:lnTo>
                    <a:pt x="22526" y="439245"/>
                  </a:lnTo>
                  <a:lnTo>
                    <a:pt x="46988" y="455729"/>
                  </a:lnTo>
                  <a:lnTo>
                    <a:pt x="76962" y="461771"/>
                  </a:lnTo>
                  <a:lnTo>
                    <a:pt x="3097529" y="461771"/>
                  </a:lnTo>
                  <a:lnTo>
                    <a:pt x="3127503" y="455729"/>
                  </a:lnTo>
                  <a:lnTo>
                    <a:pt x="3151965" y="439245"/>
                  </a:lnTo>
                  <a:lnTo>
                    <a:pt x="3168449" y="414783"/>
                  </a:lnTo>
                  <a:lnTo>
                    <a:pt x="3174491" y="384809"/>
                  </a:lnTo>
                  <a:lnTo>
                    <a:pt x="3174491" y="76962"/>
                  </a:lnTo>
                  <a:lnTo>
                    <a:pt x="3168449" y="46988"/>
                  </a:lnTo>
                  <a:lnTo>
                    <a:pt x="3151965" y="22526"/>
                  </a:lnTo>
                  <a:lnTo>
                    <a:pt x="3127503" y="6042"/>
                  </a:lnTo>
                  <a:lnTo>
                    <a:pt x="3097529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782823" y="3947159"/>
              <a:ext cx="3175000" cy="462280"/>
            </a:xfrm>
            <a:custGeom>
              <a:avLst/>
              <a:gdLst/>
              <a:ahLst/>
              <a:cxnLst/>
              <a:rect l="l" t="t" r="r" b="b"/>
              <a:pathLst>
                <a:path w="3175000" h="462279">
                  <a:moveTo>
                    <a:pt x="0" y="76962"/>
                  </a:moveTo>
                  <a:lnTo>
                    <a:pt x="6042" y="46988"/>
                  </a:lnTo>
                  <a:lnTo>
                    <a:pt x="22526" y="22526"/>
                  </a:lnTo>
                  <a:lnTo>
                    <a:pt x="46988" y="6042"/>
                  </a:lnTo>
                  <a:lnTo>
                    <a:pt x="76962" y="0"/>
                  </a:lnTo>
                  <a:lnTo>
                    <a:pt x="3097529" y="0"/>
                  </a:lnTo>
                  <a:lnTo>
                    <a:pt x="3127503" y="6042"/>
                  </a:lnTo>
                  <a:lnTo>
                    <a:pt x="3151965" y="22526"/>
                  </a:lnTo>
                  <a:lnTo>
                    <a:pt x="3168449" y="46988"/>
                  </a:lnTo>
                  <a:lnTo>
                    <a:pt x="3174491" y="76962"/>
                  </a:lnTo>
                  <a:lnTo>
                    <a:pt x="3174491" y="384809"/>
                  </a:lnTo>
                  <a:lnTo>
                    <a:pt x="3168449" y="414783"/>
                  </a:lnTo>
                  <a:lnTo>
                    <a:pt x="3151965" y="439245"/>
                  </a:lnTo>
                  <a:lnTo>
                    <a:pt x="3127503" y="455729"/>
                  </a:lnTo>
                  <a:lnTo>
                    <a:pt x="3097529" y="461771"/>
                  </a:lnTo>
                  <a:lnTo>
                    <a:pt x="76962" y="461771"/>
                  </a:lnTo>
                  <a:lnTo>
                    <a:pt x="46988" y="455729"/>
                  </a:lnTo>
                  <a:lnTo>
                    <a:pt x="22526" y="439245"/>
                  </a:lnTo>
                  <a:lnTo>
                    <a:pt x="6042" y="414783"/>
                  </a:lnTo>
                  <a:lnTo>
                    <a:pt x="0" y="384809"/>
                  </a:lnTo>
                  <a:lnTo>
                    <a:pt x="0" y="76962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417826" y="2965830"/>
            <a:ext cx="3528060" cy="144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0" marR="1237615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68300" algn="l"/>
              </a:tabLst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Diferencia</a:t>
            </a:r>
            <a:r>
              <a:rPr sz="2400" b="1" u="heavy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cuadrados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00">
              <a:latin typeface="Arial"/>
              <a:cs typeface="Arial"/>
            </a:endParaRPr>
          </a:p>
          <a:p>
            <a:pPr marL="406400" algn="ctr">
              <a:lnSpc>
                <a:spcPct val="100000"/>
              </a:lnSpc>
            </a:pPr>
            <a:r>
              <a:rPr sz="2400" spc="-5" dirty="0">
                <a:latin typeface="Arial MT"/>
                <a:cs typeface="Arial MT"/>
              </a:rPr>
              <a:t>(a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+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b)(a</a:t>
            </a:r>
            <a:r>
              <a:rPr sz="2400" dirty="0">
                <a:latin typeface="Arial MT"/>
                <a:cs typeface="Arial MT"/>
              </a:rPr>
              <a:t> –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b) </a:t>
            </a:r>
            <a:r>
              <a:rPr sz="2400" dirty="0">
                <a:latin typeface="Arial MT"/>
                <a:cs typeface="Arial MT"/>
              </a:rPr>
              <a:t>= </a:t>
            </a:r>
            <a:r>
              <a:rPr sz="2400" spc="-10" dirty="0">
                <a:latin typeface="Arial MT"/>
                <a:cs typeface="Arial MT"/>
              </a:rPr>
              <a:t>a</a:t>
            </a:r>
            <a:r>
              <a:rPr sz="2400" spc="-15" baseline="24305" dirty="0">
                <a:latin typeface="Arial MT"/>
                <a:cs typeface="Arial MT"/>
              </a:rPr>
              <a:t>2</a:t>
            </a:r>
            <a:r>
              <a:rPr sz="2400" spc="315" baseline="2430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–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</a:t>
            </a:r>
            <a:r>
              <a:rPr sz="2400" spc="-7" baseline="24305" dirty="0">
                <a:latin typeface="Arial MT"/>
                <a:cs typeface="Arial MT"/>
              </a:rPr>
              <a:t>2</a:t>
            </a:r>
            <a:endParaRPr sz="2400" baseline="24305">
              <a:latin typeface="Arial MT"/>
              <a:cs typeface="Arial M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40623" y="2305811"/>
            <a:ext cx="1367027" cy="2945891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43990" y="929386"/>
            <a:ext cx="46215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Arial"/>
                <a:cs typeface="Arial"/>
              </a:rPr>
              <a:t>Identidad</a:t>
            </a:r>
            <a:r>
              <a:rPr sz="4000" b="1" spc="-50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adicional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831</Words>
  <Application>Microsoft Office PowerPoint</Application>
  <PresentationFormat>Panorámica</PresentationFormat>
  <Paragraphs>110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9" baseType="lpstr">
      <vt:lpstr>Arial</vt:lpstr>
      <vt:lpstr>Arial</vt:lpstr>
      <vt:lpstr>Arial MT</vt:lpstr>
      <vt:lpstr>Calibri</vt:lpstr>
      <vt:lpstr>Cambria Math</vt:lpstr>
      <vt:lpstr>Georgia</vt:lpstr>
      <vt:lpstr>Symbol</vt:lpstr>
      <vt:lpstr>Times New Roman</vt:lpstr>
      <vt:lpstr>Trebuchet MS</vt:lpstr>
      <vt:lpstr>Wingdings</vt:lpstr>
      <vt:lpstr>Office Theme</vt:lpstr>
      <vt:lpstr>Nivelación de Matemáticas  para Ingeniería</vt:lpstr>
      <vt:lpstr>PRODUCTOS NOTABLES.  DIVISIÓN ALGEBRAICA</vt:lpstr>
      <vt:lpstr>LOGRO DE LA SESIÓN</vt:lpstr>
      <vt:lpstr>Esquema de la unidad</vt:lpstr>
      <vt:lpstr>Presentación de PowerPoint</vt:lpstr>
      <vt:lpstr>Presentación de PowerPoint</vt:lpstr>
      <vt:lpstr>Son productos que cumplen reglas fijas y cuyo resultado se puede obtener sin realizar la multiplicación.</vt:lpstr>
      <vt:lpstr>(x + y)² = x² + 2xy + y² (x - y)² = x² - 2xy + y²</vt:lpstr>
      <vt:lpstr>Identidad adicional</vt:lpstr>
      <vt:lpstr>Triángulo de Pascal</vt:lpstr>
      <vt:lpstr>Presentación de PowerPoint</vt:lpstr>
      <vt:lpstr>Presentación de PowerPoint</vt:lpstr>
      <vt:lpstr>Presentación de PowerPoint</vt:lpstr>
      <vt:lpstr>12345682 12345672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creator>Orians, A.J.</dc:creator>
  <cp:lastModifiedBy>DOCENTE - Betzabe Arteaga Flores</cp:lastModifiedBy>
  <cp:revision>5</cp:revision>
  <dcterms:created xsi:type="dcterms:W3CDTF">2022-10-15T01:40:45Z</dcterms:created>
  <dcterms:modified xsi:type="dcterms:W3CDTF">2023-05-22T16:43:39Z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2022-10-15T00:00:00Z</vt:filetime>
  </property>
</Properties>
</file>