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72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6" r:id="rId18"/>
    <p:sldId id="275" r:id="rId19"/>
    <p:sldId id="271" r:id="rId20"/>
  </p:sldIdLst>
  <p:sldSz cx="12192000" cy="6858000"/>
  <p:notesSz cx="12192000" cy="6858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5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/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" y="0"/>
            <a:ext cx="8121904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32025" y="307594"/>
            <a:ext cx="8727948" cy="1589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1819811" cy="685799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" y="0"/>
            <a:ext cx="8121904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966" y="615518"/>
            <a:ext cx="3901440" cy="3314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94611" y="3386073"/>
            <a:ext cx="9002776" cy="1869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6041" y="1617726"/>
            <a:ext cx="8751570" cy="1589405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1936114" marR="5080" indent="-1924050">
              <a:lnSpc>
                <a:spcPts val="5830"/>
              </a:lnSpc>
              <a:spcBef>
                <a:spcPts val="835"/>
              </a:spcBef>
            </a:pPr>
            <a:r>
              <a:rPr sz="5400" b="1" spc="-5" dirty="0">
                <a:latin typeface="Arial"/>
                <a:cs typeface="Arial"/>
              </a:rPr>
              <a:t>Nivelación de Matemáticas </a:t>
            </a:r>
            <a:r>
              <a:rPr sz="5400" b="1" spc="-1490" dirty="0">
                <a:latin typeface="Arial"/>
                <a:cs typeface="Arial"/>
              </a:rPr>
              <a:t> </a:t>
            </a:r>
            <a:r>
              <a:rPr sz="5400" b="1" spc="-5" dirty="0">
                <a:latin typeface="Arial"/>
                <a:cs typeface="Arial"/>
              </a:rPr>
              <a:t>para Ingeniería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1819890" cy="6858000"/>
            <a:chOff x="0" y="0"/>
            <a:chExt cx="11819890" cy="6858000"/>
          </a:xfrm>
        </p:grpSpPr>
        <p:sp>
          <p:nvSpPr>
            <p:cNvPr id="3" name="object 3"/>
            <p:cNvSpPr/>
            <p:nvPr/>
          </p:nvSpPr>
          <p:spPr>
            <a:xfrm>
              <a:off x="4620005" y="1110233"/>
              <a:ext cx="5088890" cy="1018540"/>
            </a:xfrm>
            <a:custGeom>
              <a:avLst/>
              <a:gdLst/>
              <a:ahLst/>
              <a:cxnLst/>
              <a:rect l="l" t="t" r="r" b="b"/>
              <a:pathLst>
                <a:path w="5088890" h="1018539">
                  <a:moveTo>
                    <a:pt x="5088636" y="0"/>
                  </a:moveTo>
                  <a:lnTo>
                    <a:pt x="0" y="0"/>
                  </a:lnTo>
                  <a:lnTo>
                    <a:pt x="0" y="1018032"/>
                  </a:lnTo>
                  <a:lnTo>
                    <a:pt x="5088636" y="1018032"/>
                  </a:lnTo>
                  <a:lnTo>
                    <a:pt x="5088636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20005" y="1110233"/>
              <a:ext cx="5088890" cy="1018540"/>
            </a:xfrm>
            <a:custGeom>
              <a:avLst/>
              <a:gdLst/>
              <a:ahLst/>
              <a:cxnLst/>
              <a:rect l="l" t="t" r="r" b="b"/>
              <a:pathLst>
                <a:path w="5088890" h="1018539">
                  <a:moveTo>
                    <a:pt x="0" y="1018032"/>
                  </a:moveTo>
                  <a:lnTo>
                    <a:pt x="5088636" y="1018032"/>
                  </a:lnTo>
                  <a:lnTo>
                    <a:pt x="5088636" y="0"/>
                  </a:lnTo>
                  <a:lnTo>
                    <a:pt x="0" y="0"/>
                  </a:lnTo>
                  <a:lnTo>
                    <a:pt x="0" y="1018032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144773" y="1110233"/>
              <a:ext cx="1327785" cy="3491865"/>
            </a:xfrm>
            <a:custGeom>
              <a:avLst/>
              <a:gdLst/>
              <a:ahLst/>
              <a:cxnLst/>
              <a:rect l="l" t="t" r="r" b="b"/>
              <a:pathLst>
                <a:path w="1327785" h="3491865">
                  <a:moveTo>
                    <a:pt x="1327403" y="0"/>
                  </a:moveTo>
                  <a:lnTo>
                    <a:pt x="0" y="0"/>
                  </a:lnTo>
                  <a:lnTo>
                    <a:pt x="0" y="3491484"/>
                  </a:lnTo>
                  <a:lnTo>
                    <a:pt x="1327403" y="3491484"/>
                  </a:lnTo>
                  <a:lnTo>
                    <a:pt x="1327403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144773" y="1110233"/>
              <a:ext cx="1327785" cy="3491865"/>
            </a:xfrm>
            <a:custGeom>
              <a:avLst/>
              <a:gdLst/>
              <a:ahLst/>
              <a:cxnLst/>
              <a:rect l="l" t="t" r="r" b="b"/>
              <a:pathLst>
                <a:path w="1327785" h="3491865">
                  <a:moveTo>
                    <a:pt x="0" y="3491484"/>
                  </a:moveTo>
                  <a:lnTo>
                    <a:pt x="1327403" y="3491484"/>
                  </a:lnTo>
                  <a:lnTo>
                    <a:pt x="1327403" y="0"/>
                  </a:lnTo>
                  <a:lnTo>
                    <a:pt x="0" y="0"/>
                  </a:lnTo>
                  <a:lnTo>
                    <a:pt x="0" y="3491484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620005" y="2274570"/>
              <a:ext cx="5088890" cy="2327275"/>
            </a:xfrm>
            <a:custGeom>
              <a:avLst/>
              <a:gdLst/>
              <a:ahLst/>
              <a:cxnLst/>
              <a:rect l="l" t="t" r="r" b="b"/>
              <a:pathLst>
                <a:path w="5088890" h="2327275">
                  <a:moveTo>
                    <a:pt x="5088636" y="0"/>
                  </a:moveTo>
                  <a:lnTo>
                    <a:pt x="0" y="0"/>
                  </a:lnTo>
                  <a:lnTo>
                    <a:pt x="0" y="2327147"/>
                  </a:lnTo>
                  <a:lnTo>
                    <a:pt x="5088636" y="2327147"/>
                  </a:lnTo>
                  <a:lnTo>
                    <a:pt x="5088636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20005" y="2274570"/>
              <a:ext cx="5088890" cy="2327275"/>
            </a:xfrm>
            <a:custGeom>
              <a:avLst/>
              <a:gdLst/>
              <a:ahLst/>
              <a:cxnLst/>
              <a:rect l="l" t="t" r="r" b="b"/>
              <a:pathLst>
                <a:path w="5088890" h="2327275">
                  <a:moveTo>
                    <a:pt x="0" y="2327147"/>
                  </a:moveTo>
                  <a:lnTo>
                    <a:pt x="5088636" y="2327147"/>
                  </a:lnTo>
                  <a:lnTo>
                    <a:pt x="5088636" y="0"/>
                  </a:lnTo>
                  <a:lnTo>
                    <a:pt x="0" y="0"/>
                  </a:lnTo>
                  <a:lnTo>
                    <a:pt x="0" y="2327147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144773" y="4674870"/>
              <a:ext cx="6562725" cy="1905"/>
            </a:xfrm>
            <a:custGeom>
              <a:avLst/>
              <a:gdLst/>
              <a:ahLst/>
              <a:cxnLst/>
              <a:rect l="l" t="t" r="r" b="b"/>
              <a:pathLst>
                <a:path w="6562725" h="1904">
                  <a:moveTo>
                    <a:pt x="0" y="0"/>
                  </a:moveTo>
                  <a:lnTo>
                    <a:pt x="6562725" y="1650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546853" y="1110233"/>
              <a:ext cx="0" cy="4582795"/>
            </a:xfrm>
            <a:custGeom>
              <a:avLst/>
              <a:gdLst/>
              <a:ahLst/>
              <a:cxnLst/>
              <a:rect l="l" t="t" r="r" b="b"/>
              <a:pathLst>
                <a:path h="4582795">
                  <a:moveTo>
                    <a:pt x="0" y="0"/>
                  </a:moveTo>
                  <a:lnTo>
                    <a:pt x="0" y="4582363"/>
                  </a:lnTo>
                </a:path>
              </a:pathLst>
            </a:custGeom>
            <a:ln w="381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125723" y="2202243"/>
              <a:ext cx="6600825" cy="0"/>
            </a:xfrm>
            <a:custGeom>
              <a:avLst/>
              <a:gdLst/>
              <a:ahLst/>
              <a:cxnLst/>
              <a:rect l="l" t="t" r="r" b="b"/>
              <a:pathLst>
                <a:path w="6600825">
                  <a:moveTo>
                    <a:pt x="0" y="0"/>
                  </a:moveTo>
                  <a:lnTo>
                    <a:pt x="166115" y="0"/>
                  </a:lnTo>
                </a:path>
                <a:path w="6600825">
                  <a:moveTo>
                    <a:pt x="1199388" y="0"/>
                  </a:moveTo>
                  <a:lnTo>
                    <a:pt x="6600825" y="0"/>
                  </a:lnTo>
                </a:path>
              </a:pathLst>
            </a:custGeom>
            <a:ln w="3975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423022" y="1092708"/>
              <a:ext cx="0" cy="4620260"/>
            </a:xfrm>
            <a:custGeom>
              <a:avLst/>
              <a:gdLst/>
              <a:ahLst/>
              <a:cxnLst/>
              <a:rect l="l" t="t" r="r" b="b"/>
              <a:pathLst>
                <a:path h="4620260">
                  <a:moveTo>
                    <a:pt x="0" y="890015"/>
                  </a:moveTo>
                  <a:lnTo>
                    <a:pt x="0" y="4619663"/>
                  </a:lnTo>
                </a:path>
                <a:path h="4620260">
                  <a:moveTo>
                    <a:pt x="0" y="0"/>
                  </a:moveTo>
                  <a:lnTo>
                    <a:pt x="0" y="163067"/>
                  </a:lnTo>
                </a:path>
              </a:pathLst>
            </a:custGeom>
            <a:ln w="38861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619244" y="4747259"/>
              <a:ext cx="2727960" cy="944880"/>
            </a:xfrm>
            <a:custGeom>
              <a:avLst/>
              <a:gdLst/>
              <a:ahLst/>
              <a:cxnLst/>
              <a:rect l="l" t="t" r="r" b="b"/>
              <a:pathLst>
                <a:path w="2727959" h="944879">
                  <a:moveTo>
                    <a:pt x="2727959" y="0"/>
                  </a:moveTo>
                  <a:lnTo>
                    <a:pt x="0" y="0"/>
                  </a:lnTo>
                  <a:lnTo>
                    <a:pt x="0" y="944879"/>
                  </a:lnTo>
                  <a:lnTo>
                    <a:pt x="2727959" y="944879"/>
                  </a:lnTo>
                  <a:lnTo>
                    <a:pt x="2727959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619244" y="4747259"/>
              <a:ext cx="2727960" cy="944880"/>
            </a:xfrm>
            <a:custGeom>
              <a:avLst/>
              <a:gdLst/>
              <a:ahLst/>
              <a:cxnLst/>
              <a:rect l="l" t="t" r="r" b="b"/>
              <a:pathLst>
                <a:path w="2727959" h="944879">
                  <a:moveTo>
                    <a:pt x="0" y="944879"/>
                  </a:moveTo>
                  <a:lnTo>
                    <a:pt x="2727959" y="944879"/>
                  </a:lnTo>
                  <a:lnTo>
                    <a:pt x="2727959" y="0"/>
                  </a:lnTo>
                  <a:lnTo>
                    <a:pt x="0" y="0"/>
                  </a:lnTo>
                  <a:lnTo>
                    <a:pt x="0" y="944879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4619244" y="4747259"/>
            <a:ext cx="2727960" cy="94488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440055" marR="266065" indent="-238125">
              <a:lnSpc>
                <a:spcPct val="100000"/>
              </a:lnSpc>
              <a:spcBef>
                <a:spcPts val="785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COEFICIE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TES  COCIENTES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7459980" y="4740909"/>
            <a:ext cx="2254250" cy="957580"/>
            <a:chOff x="7459980" y="4740909"/>
            <a:chExt cx="2254250" cy="957580"/>
          </a:xfrm>
        </p:grpSpPr>
        <p:sp>
          <p:nvSpPr>
            <p:cNvPr id="17" name="object 17"/>
            <p:cNvSpPr/>
            <p:nvPr/>
          </p:nvSpPr>
          <p:spPr>
            <a:xfrm>
              <a:off x="7495032" y="4747259"/>
              <a:ext cx="2212975" cy="944880"/>
            </a:xfrm>
            <a:custGeom>
              <a:avLst/>
              <a:gdLst/>
              <a:ahLst/>
              <a:cxnLst/>
              <a:rect l="l" t="t" r="r" b="b"/>
              <a:pathLst>
                <a:path w="2212975" h="944879">
                  <a:moveTo>
                    <a:pt x="2212848" y="0"/>
                  </a:moveTo>
                  <a:lnTo>
                    <a:pt x="0" y="0"/>
                  </a:lnTo>
                  <a:lnTo>
                    <a:pt x="0" y="944879"/>
                  </a:lnTo>
                  <a:lnTo>
                    <a:pt x="2212848" y="944879"/>
                  </a:lnTo>
                  <a:lnTo>
                    <a:pt x="2212848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495032" y="4747259"/>
              <a:ext cx="2212975" cy="944880"/>
            </a:xfrm>
            <a:custGeom>
              <a:avLst/>
              <a:gdLst/>
              <a:ahLst/>
              <a:cxnLst/>
              <a:rect l="l" t="t" r="r" b="b"/>
              <a:pathLst>
                <a:path w="2212975" h="944879">
                  <a:moveTo>
                    <a:pt x="0" y="944879"/>
                  </a:moveTo>
                  <a:lnTo>
                    <a:pt x="2212848" y="944879"/>
                  </a:lnTo>
                  <a:lnTo>
                    <a:pt x="2212848" y="0"/>
                  </a:lnTo>
                  <a:lnTo>
                    <a:pt x="0" y="0"/>
                  </a:lnTo>
                  <a:lnTo>
                    <a:pt x="0" y="944879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459980" y="4818887"/>
              <a:ext cx="2211705" cy="873760"/>
            </a:xfrm>
            <a:custGeom>
              <a:avLst/>
              <a:gdLst/>
              <a:ahLst/>
              <a:cxnLst/>
              <a:rect l="l" t="t" r="r" b="b"/>
              <a:pathLst>
                <a:path w="2211704" h="873760">
                  <a:moveTo>
                    <a:pt x="2211324" y="0"/>
                  </a:moveTo>
                  <a:lnTo>
                    <a:pt x="0" y="0"/>
                  </a:lnTo>
                  <a:lnTo>
                    <a:pt x="0" y="873252"/>
                  </a:lnTo>
                  <a:lnTo>
                    <a:pt x="2211324" y="873252"/>
                  </a:lnTo>
                  <a:lnTo>
                    <a:pt x="2211324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7612760" y="4931790"/>
            <a:ext cx="1905000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COEFICIENTES</a:t>
            </a:r>
            <a:endParaRPr sz="20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sz="2000" b="1" spc="-10" dirty="0">
                <a:solidFill>
                  <a:srgbClr val="FFFFFF"/>
                </a:solidFill>
                <a:latin typeface="Arial"/>
                <a:cs typeface="Arial"/>
              </a:rPr>
              <a:t>RESTO</a:t>
            </a:r>
            <a:endParaRPr sz="200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147317" y="4594605"/>
            <a:ext cx="2961640" cy="1233805"/>
            <a:chOff x="1147317" y="4594605"/>
            <a:chExt cx="2961640" cy="1233805"/>
          </a:xfrm>
        </p:grpSpPr>
        <p:sp>
          <p:nvSpPr>
            <p:cNvPr id="22" name="object 22"/>
            <p:cNvSpPr/>
            <p:nvPr/>
          </p:nvSpPr>
          <p:spPr>
            <a:xfrm>
              <a:off x="1153667" y="4600955"/>
              <a:ext cx="2948940" cy="1221105"/>
            </a:xfrm>
            <a:custGeom>
              <a:avLst/>
              <a:gdLst/>
              <a:ahLst/>
              <a:cxnLst/>
              <a:rect l="l" t="t" r="r" b="b"/>
              <a:pathLst>
                <a:path w="2948940" h="1221104">
                  <a:moveTo>
                    <a:pt x="2338578" y="0"/>
                  </a:moveTo>
                  <a:lnTo>
                    <a:pt x="2338578" y="305181"/>
                  </a:lnTo>
                  <a:lnTo>
                    <a:pt x="0" y="305181"/>
                  </a:lnTo>
                  <a:lnTo>
                    <a:pt x="0" y="915543"/>
                  </a:lnTo>
                  <a:lnTo>
                    <a:pt x="2338578" y="915543"/>
                  </a:lnTo>
                  <a:lnTo>
                    <a:pt x="2338578" y="1220724"/>
                  </a:lnTo>
                  <a:lnTo>
                    <a:pt x="2948940" y="610362"/>
                  </a:lnTo>
                  <a:lnTo>
                    <a:pt x="2338578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153667" y="4600955"/>
              <a:ext cx="2948940" cy="1221105"/>
            </a:xfrm>
            <a:custGeom>
              <a:avLst/>
              <a:gdLst/>
              <a:ahLst/>
              <a:cxnLst/>
              <a:rect l="l" t="t" r="r" b="b"/>
              <a:pathLst>
                <a:path w="2948940" h="1221104">
                  <a:moveTo>
                    <a:pt x="0" y="305181"/>
                  </a:moveTo>
                  <a:lnTo>
                    <a:pt x="2338578" y="305181"/>
                  </a:lnTo>
                  <a:lnTo>
                    <a:pt x="2338578" y="0"/>
                  </a:lnTo>
                  <a:lnTo>
                    <a:pt x="2948940" y="610362"/>
                  </a:lnTo>
                  <a:lnTo>
                    <a:pt x="2338578" y="1220724"/>
                  </a:lnTo>
                  <a:lnTo>
                    <a:pt x="2338578" y="915543"/>
                  </a:lnTo>
                  <a:lnTo>
                    <a:pt x="0" y="915543"/>
                  </a:lnTo>
                  <a:lnTo>
                    <a:pt x="0" y="305181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1693545" y="5009515"/>
            <a:ext cx="15659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OBJ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TIVO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993647" y="2415539"/>
            <a:ext cx="1784985" cy="1249680"/>
            <a:chOff x="993647" y="2415539"/>
            <a:chExt cx="1784985" cy="1249680"/>
          </a:xfrm>
        </p:grpSpPr>
        <p:sp>
          <p:nvSpPr>
            <p:cNvPr id="26" name="object 26"/>
            <p:cNvSpPr/>
            <p:nvPr/>
          </p:nvSpPr>
          <p:spPr>
            <a:xfrm>
              <a:off x="1008125" y="2430017"/>
              <a:ext cx="1755775" cy="1221105"/>
            </a:xfrm>
            <a:custGeom>
              <a:avLst/>
              <a:gdLst/>
              <a:ahLst/>
              <a:cxnLst/>
              <a:rect l="l" t="t" r="r" b="b"/>
              <a:pathLst>
                <a:path w="1755775" h="1221104">
                  <a:moveTo>
                    <a:pt x="1145286" y="0"/>
                  </a:moveTo>
                  <a:lnTo>
                    <a:pt x="1145286" y="305181"/>
                  </a:lnTo>
                  <a:lnTo>
                    <a:pt x="0" y="305181"/>
                  </a:lnTo>
                  <a:lnTo>
                    <a:pt x="0" y="915543"/>
                  </a:lnTo>
                  <a:lnTo>
                    <a:pt x="1145286" y="915543"/>
                  </a:lnTo>
                  <a:lnTo>
                    <a:pt x="1145286" y="1220724"/>
                  </a:lnTo>
                  <a:lnTo>
                    <a:pt x="1755648" y="610362"/>
                  </a:lnTo>
                  <a:lnTo>
                    <a:pt x="1145286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08125" y="2430017"/>
              <a:ext cx="1755775" cy="1221105"/>
            </a:xfrm>
            <a:custGeom>
              <a:avLst/>
              <a:gdLst/>
              <a:ahLst/>
              <a:cxnLst/>
              <a:rect l="l" t="t" r="r" b="b"/>
              <a:pathLst>
                <a:path w="1755775" h="1221104">
                  <a:moveTo>
                    <a:pt x="0" y="305181"/>
                  </a:moveTo>
                  <a:lnTo>
                    <a:pt x="1145286" y="305181"/>
                  </a:lnTo>
                  <a:lnTo>
                    <a:pt x="1145286" y="0"/>
                  </a:lnTo>
                  <a:lnTo>
                    <a:pt x="1755648" y="610362"/>
                  </a:lnTo>
                  <a:lnTo>
                    <a:pt x="1145286" y="1220724"/>
                  </a:lnTo>
                  <a:lnTo>
                    <a:pt x="1145286" y="915543"/>
                  </a:lnTo>
                  <a:lnTo>
                    <a:pt x="0" y="915543"/>
                  </a:lnTo>
                  <a:lnTo>
                    <a:pt x="0" y="305181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1201013" y="2836240"/>
            <a:ext cx="106235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b="1" spc="-19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spc="-5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OS</a:t>
            </a:r>
            <a:endParaRPr sz="2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915914" y="1233296"/>
            <a:ext cx="22758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1465" marR="5080" indent="-2794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COE</a:t>
            </a:r>
            <a:r>
              <a:rPr sz="2400" b="1" spc="-15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ICIENT</a:t>
            </a:r>
            <a:r>
              <a:rPr sz="2400" b="1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S  DIVIDENDO</a:t>
            </a:r>
            <a:endParaRPr sz="2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451522" y="1754357"/>
            <a:ext cx="732155" cy="22758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algn="ctr">
              <a:lnSpc>
                <a:spcPts val="2755"/>
              </a:lnSpc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COEFICIENTES</a:t>
            </a:r>
            <a:endParaRPr sz="2400">
              <a:latin typeface="Arial"/>
              <a:cs typeface="Arial"/>
            </a:endParaRPr>
          </a:p>
          <a:p>
            <a:pPr marL="81915" algn="ctr">
              <a:lnSpc>
                <a:spcPct val="100000"/>
              </a:lnSpc>
            </a:pPr>
            <a:r>
              <a:rPr sz="2400" b="1" spc="-5" dirty="0">
                <a:solidFill>
                  <a:srgbClr val="FFFFFF"/>
                </a:solidFill>
                <a:latin typeface="Arial"/>
                <a:cs typeface="Arial"/>
              </a:rPr>
              <a:t>DIVISOR</a:t>
            </a:r>
            <a:endParaRPr sz="240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3144266" y="235965"/>
            <a:ext cx="602996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4400" b="1" spc="-15" dirty="0">
                <a:latin typeface="Arial"/>
                <a:cs typeface="Arial"/>
              </a:rPr>
              <a:t>MÉTODO</a:t>
            </a:r>
            <a:r>
              <a:rPr sz="4400" b="1" spc="-60" dirty="0">
                <a:latin typeface="Arial"/>
                <a:cs typeface="Arial"/>
              </a:rPr>
              <a:t> </a:t>
            </a:r>
            <a:r>
              <a:rPr sz="4400" b="1" spc="-490" dirty="0">
                <a:latin typeface="Arial"/>
                <a:cs typeface="Arial"/>
              </a:rPr>
              <a:t>D</a:t>
            </a:r>
            <a:r>
              <a:rPr sz="6600" b="1" spc="-735" baseline="-6944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4400" b="1" spc="-490" dirty="0">
                <a:latin typeface="Arial"/>
                <a:cs typeface="Arial"/>
              </a:rPr>
              <a:t>E</a:t>
            </a:r>
            <a:r>
              <a:rPr sz="6600" b="1" spc="-735" baseline="-6944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4400" b="1" spc="-490" dirty="0">
                <a:latin typeface="Arial"/>
                <a:cs typeface="Arial"/>
              </a:rPr>
              <a:t>HORNER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040" y="568197"/>
            <a:ext cx="47383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Arial"/>
                <a:cs typeface="Arial"/>
              </a:rPr>
              <a:t>PROCEDIMIEN</a:t>
            </a:r>
            <a:r>
              <a:rPr sz="4400" b="1" spc="-80" dirty="0">
                <a:latin typeface="Arial"/>
                <a:cs typeface="Arial"/>
              </a:rPr>
              <a:t>T</a:t>
            </a:r>
            <a:r>
              <a:rPr sz="4400" b="1" dirty="0">
                <a:latin typeface="Arial"/>
                <a:cs typeface="Arial"/>
              </a:rPr>
              <a:t>O</a:t>
            </a:r>
            <a:endParaRPr sz="44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49936" y="428244"/>
            <a:ext cx="5386070" cy="3265804"/>
            <a:chOff x="249936" y="428244"/>
            <a:chExt cx="5386070" cy="3265804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9936" y="428244"/>
              <a:ext cx="5385816" cy="1176527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827526" y="3383914"/>
              <a:ext cx="381000" cy="309880"/>
            </a:xfrm>
            <a:custGeom>
              <a:avLst/>
              <a:gdLst/>
              <a:ahLst/>
              <a:cxnLst/>
              <a:rect l="l" t="t" r="r" b="b"/>
              <a:pathLst>
                <a:path w="381000" h="309879">
                  <a:moveTo>
                    <a:pt x="136232" y="238220"/>
                  </a:moveTo>
                  <a:lnTo>
                    <a:pt x="100584" y="256286"/>
                  </a:lnTo>
                  <a:lnTo>
                    <a:pt x="30479" y="273939"/>
                  </a:lnTo>
                  <a:lnTo>
                    <a:pt x="18796" y="276987"/>
                  </a:lnTo>
                  <a:lnTo>
                    <a:pt x="13462" y="278765"/>
                  </a:lnTo>
                  <a:lnTo>
                    <a:pt x="8254" y="280670"/>
                  </a:lnTo>
                  <a:lnTo>
                    <a:pt x="3048" y="283210"/>
                  </a:lnTo>
                  <a:lnTo>
                    <a:pt x="0" y="284988"/>
                  </a:lnTo>
                  <a:lnTo>
                    <a:pt x="15239" y="309626"/>
                  </a:lnTo>
                  <a:lnTo>
                    <a:pt x="18161" y="307848"/>
                  </a:lnTo>
                  <a:lnTo>
                    <a:pt x="20065" y="307086"/>
                  </a:lnTo>
                  <a:lnTo>
                    <a:pt x="23368" y="305943"/>
                  </a:lnTo>
                  <a:lnTo>
                    <a:pt x="27559" y="304673"/>
                  </a:lnTo>
                  <a:lnTo>
                    <a:pt x="37719" y="302006"/>
                  </a:lnTo>
                  <a:lnTo>
                    <a:pt x="78232" y="292989"/>
                  </a:lnTo>
                  <a:lnTo>
                    <a:pt x="93725" y="288798"/>
                  </a:lnTo>
                  <a:lnTo>
                    <a:pt x="109347" y="283845"/>
                  </a:lnTo>
                  <a:lnTo>
                    <a:pt x="124713" y="278003"/>
                  </a:lnTo>
                  <a:lnTo>
                    <a:pt x="139573" y="270510"/>
                  </a:lnTo>
                  <a:lnTo>
                    <a:pt x="153415" y="261620"/>
                  </a:lnTo>
                  <a:lnTo>
                    <a:pt x="154050" y="261239"/>
                  </a:lnTo>
                  <a:lnTo>
                    <a:pt x="154686" y="260731"/>
                  </a:lnTo>
                  <a:lnTo>
                    <a:pt x="155194" y="260223"/>
                  </a:lnTo>
                  <a:lnTo>
                    <a:pt x="165862" y="250444"/>
                  </a:lnTo>
                  <a:lnTo>
                    <a:pt x="171831" y="243459"/>
                  </a:lnTo>
                  <a:lnTo>
                    <a:pt x="175077" y="238760"/>
                  </a:lnTo>
                  <a:lnTo>
                    <a:pt x="135636" y="238760"/>
                  </a:lnTo>
                  <a:lnTo>
                    <a:pt x="136232" y="238220"/>
                  </a:lnTo>
                  <a:close/>
                </a:path>
                <a:path w="381000" h="309879">
                  <a:moveTo>
                    <a:pt x="137540" y="237362"/>
                  </a:moveTo>
                  <a:lnTo>
                    <a:pt x="136232" y="238220"/>
                  </a:lnTo>
                  <a:lnTo>
                    <a:pt x="135636" y="238760"/>
                  </a:lnTo>
                  <a:lnTo>
                    <a:pt x="137540" y="237362"/>
                  </a:lnTo>
                  <a:close/>
                </a:path>
                <a:path w="381000" h="309879">
                  <a:moveTo>
                    <a:pt x="176042" y="237362"/>
                  </a:moveTo>
                  <a:lnTo>
                    <a:pt x="137540" y="237362"/>
                  </a:lnTo>
                  <a:lnTo>
                    <a:pt x="135636" y="238760"/>
                  </a:lnTo>
                  <a:lnTo>
                    <a:pt x="175077" y="238760"/>
                  </a:lnTo>
                  <a:lnTo>
                    <a:pt x="176042" y="237362"/>
                  </a:lnTo>
                  <a:close/>
                </a:path>
                <a:path w="381000" h="309879">
                  <a:moveTo>
                    <a:pt x="293706" y="28870"/>
                  </a:moveTo>
                  <a:lnTo>
                    <a:pt x="253237" y="32893"/>
                  </a:lnTo>
                  <a:lnTo>
                    <a:pt x="215391" y="48260"/>
                  </a:lnTo>
                  <a:lnTo>
                    <a:pt x="183769" y="80010"/>
                  </a:lnTo>
                  <a:lnTo>
                    <a:pt x="168021" y="115950"/>
                  </a:lnTo>
                  <a:lnTo>
                    <a:pt x="160147" y="163575"/>
                  </a:lnTo>
                  <a:lnTo>
                    <a:pt x="159512" y="182752"/>
                  </a:lnTo>
                  <a:lnTo>
                    <a:pt x="159893" y="190500"/>
                  </a:lnTo>
                  <a:lnTo>
                    <a:pt x="159765" y="197485"/>
                  </a:lnTo>
                  <a:lnTo>
                    <a:pt x="136232" y="238220"/>
                  </a:lnTo>
                  <a:lnTo>
                    <a:pt x="137540" y="237362"/>
                  </a:lnTo>
                  <a:lnTo>
                    <a:pt x="176042" y="237362"/>
                  </a:lnTo>
                  <a:lnTo>
                    <a:pt x="176657" y="236474"/>
                  </a:lnTo>
                  <a:lnTo>
                    <a:pt x="188849" y="191770"/>
                  </a:lnTo>
                  <a:lnTo>
                    <a:pt x="188340" y="181229"/>
                  </a:lnTo>
                  <a:lnTo>
                    <a:pt x="189102" y="164592"/>
                  </a:lnTo>
                  <a:lnTo>
                    <a:pt x="196087" y="122809"/>
                  </a:lnTo>
                  <a:lnTo>
                    <a:pt x="214122" y="87375"/>
                  </a:lnTo>
                  <a:lnTo>
                    <a:pt x="245490" y="65277"/>
                  </a:lnTo>
                  <a:lnTo>
                    <a:pt x="284988" y="57912"/>
                  </a:lnTo>
                  <a:lnTo>
                    <a:pt x="294549" y="57709"/>
                  </a:lnTo>
                  <a:lnTo>
                    <a:pt x="293706" y="28870"/>
                  </a:lnTo>
                  <a:close/>
                </a:path>
                <a:path w="381000" h="309879">
                  <a:moveTo>
                    <a:pt x="354175" y="28448"/>
                  </a:moveTo>
                  <a:lnTo>
                    <a:pt x="308356" y="28448"/>
                  </a:lnTo>
                  <a:lnTo>
                    <a:pt x="308990" y="57404"/>
                  </a:lnTo>
                  <a:lnTo>
                    <a:pt x="294549" y="57709"/>
                  </a:lnTo>
                  <a:lnTo>
                    <a:pt x="295401" y="86868"/>
                  </a:lnTo>
                  <a:lnTo>
                    <a:pt x="381000" y="40894"/>
                  </a:lnTo>
                  <a:lnTo>
                    <a:pt x="354175" y="28448"/>
                  </a:lnTo>
                  <a:close/>
                </a:path>
                <a:path w="381000" h="309879">
                  <a:moveTo>
                    <a:pt x="308356" y="28448"/>
                  </a:moveTo>
                  <a:lnTo>
                    <a:pt x="293706" y="28870"/>
                  </a:lnTo>
                  <a:lnTo>
                    <a:pt x="294549" y="57709"/>
                  </a:lnTo>
                  <a:lnTo>
                    <a:pt x="308990" y="57404"/>
                  </a:lnTo>
                  <a:lnTo>
                    <a:pt x="308356" y="28448"/>
                  </a:lnTo>
                  <a:close/>
                </a:path>
                <a:path w="381000" h="309879">
                  <a:moveTo>
                    <a:pt x="292862" y="0"/>
                  </a:moveTo>
                  <a:lnTo>
                    <a:pt x="293706" y="28870"/>
                  </a:lnTo>
                  <a:lnTo>
                    <a:pt x="308356" y="28448"/>
                  </a:lnTo>
                  <a:lnTo>
                    <a:pt x="354175" y="28448"/>
                  </a:lnTo>
                  <a:lnTo>
                    <a:pt x="29286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257294" y="3073145"/>
            <a:ext cx="1624965" cy="678180"/>
          </a:xfrm>
          <a:prstGeom prst="rect">
            <a:avLst/>
          </a:prstGeom>
          <a:ln w="2895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580"/>
              </a:lnSpc>
            </a:pPr>
            <a:r>
              <a:rPr sz="1400" dirty="0">
                <a:latin typeface="Calibri"/>
                <a:cs typeface="Calibri"/>
              </a:rPr>
              <a:t>2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lugares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porque </a:t>
            </a:r>
            <a:r>
              <a:rPr sz="1400" dirty="0">
                <a:latin typeface="Calibri"/>
                <a:cs typeface="Calibri"/>
              </a:rPr>
              <a:t>el</a:t>
            </a:r>
            <a:endParaRPr sz="1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400" spc="-10" dirty="0">
                <a:latin typeface="Calibri"/>
                <a:cs typeface="Calibri"/>
              </a:rPr>
              <a:t>grado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del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divisor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es</a:t>
            </a:r>
            <a:r>
              <a:rPr sz="1400" spc="60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153285" y="3468496"/>
            <a:ext cx="3261995" cy="2103120"/>
            <a:chOff x="2153285" y="3468496"/>
            <a:chExt cx="3261995" cy="2103120"/>
          </a:xfrm>
        </p:grpSpPr>
        <p:sp>
          <p:nvSpPr>
            <p:cNvPr id="8" name="object 8"/>
            <p:cNvSpPr/>
            <p:nvPr/>
          </p:nvSpPr>
          <p:spPr>
            <a:xfrm>
              <a:off x="2167890" y="3483101"/>
              <a:ext cx="3232785" cy="601980"/>
            </a:xfrm>
            <a:custGeom>
              <a:avLst/>
              <a:gdLst/>
              <a:ahLst/>
              <a:cxnLst/>
              <a:rect l="l" t="t" r="r" b="b"/>
              <a:pathLst>
                <a:path w="3232785" h="601979">
                  <a:moveTo>
                    <a:pt x="2919984" y="131064"/>
                  </a:moveTo>
                  <a:lnTo>
                    <a:pt x="2927951" y="89635"/>
                  </a:lnTo>
                  <a:lnTo>
                    <a:pt x="2950134" y="53656"/>
                  </a:lnTo>
                  <a:lnTo>
                    <a:pt x="2983955" y="25286"/>
                  </a:lnTo>
                  <a:lnTo>
                    <a:pt x="3026834" y="6681"/>
                  </a:lnTo>
                  <a:lnTo>
                    <a:pt x="3076194" y="0"/>
                  </a:lnTo>
                  <a:lnTo>
                    <a:pt x="3125553" y="6681"/>
                  </a:lnTo>
                  <a:lnTo>
                    <a:pt x="3168432" y="25286"/>
                  </a:lnTo>
                  <a:lnTo>
                    <a:pt x="3202253" y="53656"/>
                  </a:lnTo>
                  <a:lnTo>
                    <a:pt x="3224436" y="89635"/>
                  </a:lnTo>
                  <a:lnTo>
                    <a:pt x="3232404" y="131064"/>
                  </a:lnTo>
                  <a:lnTo>
                    <a:pt x="3224436" y="172492"/>
                  </a:lnTo>
                  <a:lnTo>
                    <a:pt x="3202253" y="208471"/>
                  </a:lnTo>
                  <a:lnTo>
                    <a:pt x="3168432" y="236841"/>
                  </a:lnTo>
                  <a:lnTo>
                    <a:pt x="3125553" y="255446"/>
                  </a:lnTo>
                  <a:lnTo>
                    <a:pt x="3076194" y="262128"/>
                  </a:lnTo>
                  <a:lnTo>
                    <a:pt x="3026834" y="255446"/>
                  </a:lnTo>
                  <a:lnTo>
                    <a:pt x="2983955" y="236841"/>
                  </a:lnTo>
                  <a:lnTo>
                    <a:pt x="2950134" y="208471"/>
                  </a:lnTo>
                  <a:lnTo>
                    <a:pt x="2927951" y="172492"/>
                  </a:lnTo>
                  <a:lnTo>
                    <a:pt x="2919984" y="131064"/>
                  </a:lnTo>
                  <a:close/>
                </a:path>
                <a:path w="3232785" h="601979">
                  <a:moveTo>
                    <a:pt x="0" y="448056"/>
                  </a:moveTo>
                  <a:lnTo>
                    <a:pt x="6535" y="407153"/>
                  </a:lnTo>
                  <a:lnTo>
                    <a:pt x="24976" y="370388"/>
                  </a:lnTo>
                  <a:lnTo>
                    <a:pt x="53578" y="339232"/>
                  </a:lnTo>
                  <a:lnTo>
                    <a:pt x="90593" y="315157"/>
                  </a:lnTo>
                  <a:lnTo>
                    <a:pt x="134276" y="299633"/>
                  </a:lnTo>
                  <a:lnTo>
                    <a:pt x="182880" y="294131"/>
                  </a:lnTo>
                  <a:lnTo>
                    <a:pt x="231483" y="299633"/>
                  </a:lnTo>
                  <a:lnTo>
                    <a:pt x="275166" y="315157"/>
                  </a:lnTo>
                  <a:lnTo>
                    <a:pt x="312181" y="339232"/>
                  </a:lnTo>
                  <a:lnTo>
                    <a:pt x="340783" y="370388"/>
                  </a:lnTo>
                  <a:lnTo>
                    <a:pt x="359224" y="407153"/>
                  </a:lnTo>
                  <a:lnTo>
                    <a:pt x="365760" y="448056"/>
                  </a:lnTo>
                  <a:lnTo>
                    <a:pt x="359224" y="488958"/>
                  </a:lnTo>
                  <a:lnTo>
                    <a:pt x="340783" y="525723"/>
                  </a:lnTo>
                  <a:lnTo>
                    <a:pt x="312181" y="556879"/>
                  </a:lnTo>
                  <a:lnTo>
                    <a:pt x="275166" y="580954"/>
                  </a:lnTo>
                  <a:lnTo>
                    <a:pt x="231483" y="596478"/>
                  </a:lnTo>
                  <a:lnTo>
                    <a:pt x="182880" y="601980"/>
                  </a:lnTo>
                  <a:lnTo>
                    <a:pt x="134276" y="596478"/>
                  </a:lnTo>
                  <a:lnTo>
                    <a:pt x="90593" y="580954"/>
                  </a:lnTo>
                  <a:lnTo>
                    <a:pt x="53578" y="556879"/>
                  </a:lnTo>
                  <a:lnTo>
                    <a:pt x="24976" y="525723"/>
                  </a:lnTo>
                  <a:lnTo>
                    <a:pt x="6535" y="488958"/>
                  </a:lnTo>
                  <a:lnTo>
                    <a:pt x="0" y="448056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748534" y="3797045"/>
              <a:ext cx="402590" cy="760730"/>
            </a:xfrm>
            <a:custGeom>
              <a:avLst/>
              <a:gdLst/>
              <a:ahLst/>
              <a:cxnLst/>
              <a:rect l="l" t="t" r="r" b="b"/>
              <a:pathLst>
                <a:path w="402589" h="760729">
                  <a:moveTo>
                    <a:pt x="402336" y="0"/>
                  </a:moveTo>
                  <a:lnTo>
                    <a:pt x="0" y="0"/>
                  </a:lnTo>
                  <a:lnTo>
                    <a:pt x="0" y="760476"/>
                  </a:lnTo>
                  <a:lnTo>
                    <a:pt x="402336" y="760476"/>
                  </a:lnTo>
                  <a:lnTo>
                    <a:pt x="4023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748534" y="3797045"/>
              <a:ext cx="402590" cy="760730"/>
            </a:xfrm>
            <a:custGeom>
              <a:avLst/>
              <a:gdLst/>
              <a:ahLst/>
              <a:cxnLst/>
              <a:rect l="l" t="t" r="r" b="b"/>
              <a:pathLst>
                <a:path w="402589" h="760729">
                  <a:moveTo>
                    <a:pt x="0" y="760476"/>
                  </a:moveTo>
                  <a:lnTo>
                    <a:pt x="402336" y="760476"/>
                  </a:lnTo>
                  <a:lnTo>
                    <a:pt x="402336" y="0"/>
                  </a:lnTo>
                  <a:lnTo>
                    <a:pt x="0" y="0"/>
                  </a:lnTo>
                  <a:lnTo>
                    <a:pt x="0" y="760476"/>
                  </a:lnTo>
                  <a:close/>
                </a:path>
              </a:pathLst>
            </a:custGeom>
            <a:ln w="2895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301746" y="3797045"/>
              <a:ext cx="402590" cy="1239520"/>
            </a:xfrm>
            <a:custGeom>
              <a:avLst/>
              <a:gdLst/>
              <a:ahLst/>
              <a:cxnLst/>
              <a:rect l="l" t="t" r="r" b="b"/>
              <a:pathLst>
                <a:path w="402589" h="1239520">
                  <a:moveTo>
                    <a:pt x="402336" y="0"/>
                  </a:moveTo>
                  <a:lnTo>
                    <a:pt x="0" y="0"/>
                  </a:lnTo>
                  <a:lnTo>
                    <a:pt x="0" y="1239011"/>
                  </a:lnTo>
                  <a:lnTo>
                    <a:pt x="402336" y="1239011"/>
                  </a:lnTo>
                  <a:lnTo>
                    <a:pt x="40233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301746" y="3797045"/>
              <a:ext cx="402590" cy="1239520"/>
            </a:xfrm>
            <a:custGeom>
              <a:avLst/>
              <a:gdLst/>
              <a:ahLst/>
              <a:cxnLst/>
              <a:rect l="l" t="t" r="r" b="b"/>
              <a:pathLst>
                <a:path w="402589" h="1239520">
                  <a:moveTo>
                    <a:pt x="0" y="1239011"/>
                  </a:moveTo>
                  <a:lnTo>
                    <a:pt x="402336" y="1239011"/>
                  </a:lnTo>
                  <a:lnTo>
                    <a:pt x="402336" y="0"/>
                  </a:lnTo>
                  <a:lnTo>
                    <a:pt x="0" y="0"/>
                  </a:lnTo>
                  <a:lnTo>
                    <a:pt x="0" y="1239011"/>
                  </a:lnTo>
                  <a:close/>
                </a:path>
              </a:pathLst>
            </a:custGeom>
            <a:ln w="2895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55698" y="4083557"/>
              <a:ext cx="1375410" cy="1488440"/>
            </a:xfrm>
            <a:custGeom>
              <a:avLst/>
              <a:gdLst/>
              <a:ahLst/>
              <a:cxnLst/>
              <a:rect l="l" t="t" r="r" b="b"/>
              <a:pathLst>
                <a:path w="1375410" h="1488439">
                  <a:moveTo>
                    <a:pt x="211074" y="0"/>
                  </a:moveTo>
                  <a:lnTo>
                    <a:pt x="182118" y="0"/>
                  </a:lnTo>
                  <a:lnTo>
                    <a:pt x="182118" y="318439"/>
                  </a:lnTo>
                  <a:lnTo>
                    <a:pt x="68376" y="190030"/>
                  </a:lnTo>
                  <a:lnTo>
                    <a:pt x="80581" y="179197"/>
                  </a:lnTo>
                  <a:lnTo>
                    <a:pt x="90043" y="170815"/>
                  </a:lnTo>
                  <a:lnTo>
                    <a:pt x="0" y="134620"/>
                  </a:lnTo>
                  <a:lnTo>
                    <a:pt x="25019" y="228473"/>
                  </a:lnTo>
                  <a:lnTo>
                    <a:pt x="46774" y="209181"/>
                  </a:lnTo>
                  <a:lnTo>
                    <a:pt x="189738" y="370713"/>
                  </a:lnTo>
                  <a:lnTo>
                    <a:pt x="196088" y="372237"/>
                  </a:lnTo>
                  <a:lnTo>
                    <a:pt x="201676" y="370205"/>
                  </a:lnTo>
                  <a:lnTo>
                    <a:pt x="207391" y="368046"/>
                  </a:lnTo>
                  <a:lnTo>
                    <a:pt x="211074" y="362585"/>
                  </a:lnTo>
                  <a:lnTo>
                    <a:pt x="211074" y="356616"/>
                  </a:lnTo>
                  <a:lnTo>
                    <a:pt x="211074" y="0"/>
                  </a:lnTo>
                  <a:close/>
                </a:path>
                <a:path w="1375410" h="1488439">
                  <a:moveTo>
                    <a:pt x="814578" y="486156"/>
                  </a:moveTo>
                  <a:lnTo>
                    <a:pt x="785622" y="486156"/>
                  </a:lnTo>
                  <a:lnTo>
                    <a:pt x="785622" y="936993"/>
                  </a:lnTo>
                  <a:lnTo>
                    <a:pt x="621703" y="730973"/>
                  </a:lnTo>
                  <a:lnTo>
                    <a:pt x="636066" y="719582"/>
                  </a:lnTo>
                  <a:lnTo>
                    <a:pt x="644398" y="712978"/>
                  </a:lnTo>
                  <a:lnTo>
                    <a:pt x="556260" y="671957"/>
                  </a:lnTo>
                  <a:lnTo>
                    <a:pt x="576326" y="766953"/>
                  </a:lnTo>
                  <a:lnTo>
                    <a:pt x="599046" y="748944"/>
                  </a:lnTo>
                  <a:lnTo>
                    <a:pt x="792607" y="992251"/>
                  </a:lnTo>
                  <a:lnTo>
                    <a:pt x="799084" y="994156"/>
                  </a:lnTo>
                  <a:lnTo>
                    <a:pt x="810641" y="990092"/>
                  </a:lnTo>
                  <a:lnTo>
                    <a:pt x="814578" y="984504"/>
                  </a:lnTo>
                  <a:lnTo>
                    <a:pt x="814578" y="978408"/>
                  </a:lnTo>
                  <a:lnTo>
                    <a:pt x="814578" y="486156"/>
                  </a:lnTo>
                  <a:close/>
                </a:path>
                <a:path w="1375410" h="1488439">
                  <a:moveTo>
                    <a:pt x="1375410" y="979932"/>
                  </a:moveTo>
                  <a:lnTo>
                    <a:pt x="1346454" y="979932"/>
                  </a:lnTo>
                  <a:lnTo>
                    <a:pt x="1346454" y="1430769"/>
                  </a:lnTo>
                  <a:lnTo>
                    <a:pt x="1182535" y="1224749"/>
                  </a:lnTo>
                  <a:lnTo>
                    <a:pt x="1196898" y="1213358"/>
                  </a:lnTo>
                  <a:lnTo>
                    <a:pt x="1205230" y="1206754"/>
                  </a:lnTo>
                  <a:lnTo>
                    <a:pt x="1117092" y="1165733"/>
                  </a:lnTo>
                  <a:lnTo>
                    <a:pt x="1137145" y="1260729"/>
                  </a:lnTo>
                  <a:lnTo>
                    <a:pt x="1159878" y="1242720"/>
                  </a:lnTo>
                  <a:lnTo>
                    <a:pt x="1353439" y="1486027"/>
                  </a:lnTo>
                  <a:lnTo>
                    <a:pt x="1359916" y="1487932"/>
                  </a:lnTo>
                  <a:lnTo>
                    <a:pt x="1371473" y="1483868"/>
                  </a:lnTo>
                  <a:lnTo>
                    <a:pt x="1375410" y="1478280"/>
                  </a:lnTo>
                  <a:lnTo>
                    <a:pt x="1375410" y="1472184"/>
                  </a:lnTo>
                  <a:lnTo>
                    <a:pt x="1375410" y="97993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56866" y="4203953"/>
              <a:ext cx="226060" cy="189230"/>
            </a:xfrm>
            <a:custGeom>
              <a:avLst/>
              <a:gdLst/>
              <a:ahLst/>
              <a:cxnLst/>
              <a:rect l="l" t="t" r="r" b="b"/>
              <a:pathLst>
                <a:path w="226060" h="189229">
                  <a:moveTo>
                    <a:pt x="0" y="188976"/>
                  </a:moveTo>
                  <a:lnTo>
                    <a:pt x="225551" y="188976"/>
                  </a:lnTo>
                  <a:lnTo>
                    <a:pt x="225551" y="0"/>
                  </a:lnTo>
                  <a:lnTo>
                    <a:pt x="0" y="0"/>
                  </a:lnTo>
                  <a:lnTo>
                    <a:pt x="0" y="188976"/>
                  </a:lnTo>
                  <a:close/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406776" y="4186173"/>
            <a:ext cx="1238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Symbol"/>
                <a:cs typeface="Symbol"/>
              </a:rPr>
              <a:t>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71038" y="4850129"/>
            <a:ext cx="226060" cy="190500"/>
          </a:xfrm>
          <a:custGeom>
            <a:avLst/>
            <a:gdLst/>
            <a:ahLst/>
            <a:cxnLst/>
            <a:rect l="l" t="t" r="r" b="b"/>
            <a:pathLst>
              <a:path w="226060" h="190500">
                <a:moveTo>
                  <a:pt x="0" y="190500"/>
                </a:moveTo>
                <a:lnTo>
                  <a:pt x="225551" y="190500"/>
                </a:lnTo>
                <a:lnTo>
                  <a:pt x="225551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020948" y="4832984"/>
            <a:ext cx="1238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Symbol"/>
                <a:cs typeface="Symbol"/>
              </a:rPr>
              <a:t>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512058" y="5363717"/>
            <a:ext cx="226060" cy="189230"/>
          </a:xfrm>
          <a:custGeom>
            <a:avLst/>
            <a:gdLst/>
            <a:ahLst/>
            <a:cxnLst/>
            <a:rect l="l" t="t" r="r" b="b"/>
            <a:pathLst>
              <a:path w="226060" h="189229">
                <a:moveTo>
                  <a:pt x="0" y="188975"/>
                </a:moveTo>
                <a:lnTo>
                  <a:pt x="225551" y="188975"/>
                </a:lnTo>
                <a:lnTo>
                  <a:pt x="225551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574669" y="5345938"/>
            <a:ext cx="1111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Symbol"/>
                <a:cs typeface="Symbol"/>
              </a:rPr>
              <a:t></a:t>
            </a:r>
            <a:endParaRPr sz="1400">
              <a:latin typeface="Symbol"/>
              <a:cs typeface="Symbo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510157" y="3689477"/>
            <a:ext cx="3781425" cy="2969260"/>
            <a:chOff x="1510157" y="3689477"/>
            <a:chExt cx="3781425" cy="2969260"/>
          </a:xfrm>
        </p:grpSpPr>
        <p:sp>
          <p:nvSpPr>
            <p:cNvPr id="21" name="object 21"/>
            <p:cNvSpPr/>
            <p:nvPr/>
          </p:nvSpPr>
          <p:spPr>
            <a:xfrm>
              <a:off x="1524762" y="3704082"/>
              <a:ext cx="3752215" cy="2940050"/>
            </a:xfrm>
            <a:custGeom>
              <a:avLst/>
              <a:gdLst/>
              <a:ahLst/>
              <a:cxnLst/>
              <a:rect l="l" t="t" r="r" b="b"/>
              <a:pathLst>
                <a:path w="3752215" h="2940050">
                  <a:moveTo>
                    <a:pt x="0" y="426720"/>
                  </a:moveTo>
                  <a:lnTo>
                    <a:pt x="3752088" y="426720"/>
                  </a:lnTo>
                </a:path>
                <a:path w="3752215" h="2940050">
                  <a:moveTo>
                    <a:pt x="0" y="2226564"/>
                  </a:moveTo>
                  <a:lnTo>
                    <a:pt x="3752088" y="2226564"/>
                  </a:lnTo>
                </a:path>
                <a:path w="3752215" h="2940050">
                  <a:moveTo>
                    <a:pt x="537971" y="0"/>
                  </a:moveTo>
                  <a:lnTo>
                    <a:pt x="537971" y="2939796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848861" y="3704082"/>
              <a:ext cx="0" cy="2940050"/>
            </a:xfrm>
            <a:custGeom>
              <a:avLst/>
              <a:gdLst/>
              <a:ahLst/>
              <a:cxnLst/>
              <a:rect l="l" t="t" r="r" b="b"/>
              <a:pathLst>
                <a:path h="2940050">
                  <a:moveTo>
                    <a:pt x="0" y="0"/>
                  </a:moveTo>
                  <a:lnTo>
                    <a:pt x="0" y="2939796"/>
                  </a:lnTo>
                </a:path>
              </a:pathLst>
            </a:custGeom>
            <a:ln w="28956">
              <a:solidFill>
                <a:srgbClr val="00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634489" y="3842765"/>
            <a:ext cx="312420" cy="238125"/>
          </a:xfrm>
          <a:prstGeom prst="rect">
            <a:avLst/>
          </a:prstGeom>
          <a:ln w="2895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605"/>
              </a:lnSpc>
            </a:pPr>
            <a:r>
              <a:rPr sz="1400" dirty="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199894" y="3842765"/>
            <a:ext cx="312420" cy="238125"/>
          </a:xfrm>
          <a:prstGeom prst="rect">
            <a:avLst/>
          </a:prstGeom>
          <a:solidFill>
            <a:srgbClr val="FFFFFF"/>
          </a:solidFill>
          <a:ln w="28955">
            <a:solidFill>
              <a:srgbClr val="FF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605"/>
              </a:lnSpc>
            </a:pPr>
            <a:r>
              <a:rPr sz="1400" dirty="0">
                <a:latin typeface="Calibri"/>
                <a:cs typeface="Calibri"/>
              </a:rPr>
              <a:t>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783585" y="3842765"/>
            <a:ext cx="312420" cy="238125"/>
          </a:xfrm>
          <a:custGeom>
            <a:avLst/>
            <a:gdLst/>
            <a:ahLst/>
            <a:cxnLst/>
            <a:rect l="l" t="t" r="r" b="b"/>
            <a:pathLst>
              <a:path w="312419" h="238125">
                <a:moveTo>
                  <a:pt x="0" y="237743"/>
                </a:moveTo>
                <a:lnTo>
                  <a:pt x="312419" y="237743"/>
                </a:lnTo>
                <a:lnTo>
                  <a:pt x="312419" y="0"/>
                </a:lnTo>
                <a:lnTo>
                  <a:pt x="0" y="0"/>
                </a:lnTo>
                <a:lnTo>
                  <a:pt x="0" y="237743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763011" y="3824732"/>
            <a:ext cx="3733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4604" algn="ctr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 MT"/>
                <a:cs typeface="Arial MT"/>
              </a:rPr>
              <a:t>0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50514" y="3842765"/>
            <a:ext cx="312420" cy="238125"/>
          </a:xfrm>
          <a:custGeom>
            <a:avLst/>
            <a:gdLst/>
            <a:ahLst/>
            <a:cxnLst/>
            <a:rect l="l" t="t" r="r" b="b"/>
            <a:pathLst>
              <a:path w="312420" h="238125">
                <a:moveTo>
                  <a:pt x="0" y="237743"/>
                </a:moveTo>
                <a:lnTo>
                  <a:pt x="312420" y="237743"/>
                </a:lnTo>
                <a:lnTo>
                  <a:pt x="312420" y="0"/>
                </a:lnTo>
                <a:lnTo>
                  <a:pt x="0" y="0"/>
                </a:lnTo>
                <a:lnTo>
                  <a:pt x="0" y="237743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316223" y="3820159"/>
            <a:ext cx="3733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" algn="ctr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018026" y="3842765"/>
            <a:ext cx="312420" cy="238125"/>
          </a:xfrm>
          <a:custGeom>
            <a:avLst/>
            <a:gdLst/>
            <a:ahLst/>
            <a:cxnLst/>
            <a:rect l="l" t="t" r="r" b="b"/>
            <a:pathLst>
              <a:path w="312420" h="238125">
                <a:moveTo>
                  <a:pt x="0" y="237743"/>
                </a:moveTo>
                <a:lnTo>
                  <a:pt x="312420" y="237743"/>
                </a:lnTo>
                <a:lnTo>
                  <a:pt x="312420" y="0"/>
                </a:lnTo>
                <a:lnTo>
                  <a:pt x="0" y="0"/>
                </a:lnTo>
                <a:lnTo>
                  <a:pt x="0" y="237743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115561" y="3820159"/>
            <a:ext cx="1162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601717" y="3842765"/>
            <a:ext cx="312420" cy="238125"/>
          </a:xfrm>
          <a:custGeom>
            <a:avLst/>
            <a:gdLst/>
            <a:ahLst/>
            <a:cxnLst/>
            <a:rect l="l" t="t" r="r" b="b"/>
            <a:pathLst>
              <a:path w="312420" h="238125">
                <a:moveTo>
                  <a:pt x="0" y="237743"/>
                </a:moveTo>
                <a:lnTo>
                  <a:pt x="312420" y="237743"/>
                </a:lnTo>
                <a:lnTo>
                  <a:pt x="312420" y="0"/>
                </a:lnTo>
                <a:lnTo>
                  <a:pt x="0" y="0"/>
                </a:lnTo>
                <a:lnTo>
                  <a:pt x="0" y="237743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671821" y="3820159"/>
            <a:ext cx="1708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-8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634489" y="4283202"/>
            <a:ext cx="312420" cy="236220"/>
          </a:xfrm>
          <a:custGeom>
            <a:avLst/>
            <a:gdLst/>
            <a:ahLst/>
            <a:cxnLst/>
            <a:rect l="l" t="t" r="r" b="b"/>
            <a:pathLst>
              <a:path w="312419" h="236220">
                <a:moveTo>
                  <a:pt x="0" y="236220"/>
                </a:moveTo>
                <a:lnTo>
                  <a:pt x="312419" y="236220"/>
                </a:lnTo>
                <a:lnTo>
                  <a:pt x="312419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704213" y="4259707"/>
            <a:ext cx="1708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-1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783585" y="4283202"/>
            <a:ext cx="312420" cy="236220"/>
          </a:xfrm>
          <a:custGeom>
            <a:avLst/>
            <a:gdLst/>
            <a:ahLst/>
            <a:cxnLst/>
            <a:rect l="l" t="t" r="r" b="b"/>
            <a:pathLst>
              <a:path w="312419" h="236220">
                <a:moveTo>
                  <a:pt x="0" y="236220"/>
                </a:moveTo>
                <a:lnTo>
                  <a:pt x="312419" y="236220"/>
                </a:lnTo>
                <a:lnTo>
                  <a:pt x="312419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763011" y="4259707"/>
            <a:ext cx="3733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87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-3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350514" y="4283202"/>
            <a:ext cx="312420" cy="236220"/>
          </a:xfrm>
          <a:custGeom>
            <a:avLst/>
            <a:gdLst/>
            <a:ahLst/>
            <a:cxnLst/>
            <a:rect l="l" t="t" r="r" b="b"/>
            <a:pathLst>
              <a:path w="312420" h="236220">
                <a:moveTo>
                  <a:pt x="0" y="236220"/>
                </a:moveTo>
                <a:lnTo>
                  <a:pt x="312420" y="236220"/>
                </a:lnTo>
                <a:lnTo>
                  <a:pt x="312420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461003" y="4259707"/>
            <a:ext cx="1035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634489" y="4754117"/>
            <a:ext cx="312420" cy="238125"/>
          </a:xfrm>
          <a:custGeom>
            <a:avLst/>
            <a:gdLst/>
            <a:ahLst/>
            <a:cxnLst/>
            <a:rect l="l" t="t" r="r" b="b"/>
            <a:pathLst>
              <a:path w="312419" h="238125">
                <a:moveTo>
                  <a:pt x="0" y="237743"/>
                </a:moveTo>
                <a:lnTo>
                  <a:pt x="312419" y="237743"/>
                </a:lnTo>
                <a:lnTo>
                  <a:pt x="312419" y="0"/>
                </a:lnTo>
                <a:lnTo>
                  <a:pt x="0" y="0"/>
                </a:lnTo>
                <a:lnTo>
                  <a:pt x="0" y="237743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1731645" y="4731765"/>
            <a:ext cx="1162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350514" y="4767834"/>
            <a:ext cx="312420" cy="236220"/>
          </a:xfrm>
          <a:custGeom>
            <a:avLst/>
            <a:gdLst/>
            <a:ahLst/>
            <a:cxnLst/>
            <a:rect l="l" t="t" r="r" b="b"/>
            <a:pathLst>
              <a:path w="312420" h="236220">
                <a:moveTo>
                  <a:pt x="0" y="236219"/>
                </a:moveTo>
                <a:lnTo>
                  <a:pt x="312420" y="236219"/>
                </a:lnTo>
                <a:lnTo>
                  <a:pt x="312420" y="0"/>
                </a:lnTo>
                <a:lnTo>
                  <a:pt x="0" y="0"/>
                </a:lnTo>
                <a:lnTo>
                  <a:pt x="0" y="236219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461003" y="4744592"/>
            <a:ext cx="1035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4018026" y="4767834"/>
            <a:ext cx="312420" cy="236220"/>
          </a:xfrm>
          <a:custGeom>
            <a:avLst/>
            <a:gdLst/>
            <a:ahLst/>
            <a:cxnLst/>
            <a:rect l="l" t="t" r="r" b="b"/>
            <a:pathLst>
              <a:path w="312420" h="236220">
                <a:moveTo>
                  <a:pt x="0" y="236219"/>
                </a:moveTo>
                <a:lnTo>
                  <a:pt x="312420" y="236219"/>
                </a:lnTo>
                <a:lnTo>
                  <a:pt x="312420" y="0"/>
                </a:lnTo>
                <a:lnTo>
                  <a:pt x="0" y="0"/>
                </a:lnTo>
                <a:lnTo>
                  <a:pt x="0" y="236219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4088129" y="4744592"/>
            <a:ext cx="1708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-2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018026" y="5319521"/>
            <a:ext cx="312420" cy="236220"/>
          </a:xfrm>
          <a:custGeom>
            <a:avLst/>
            <a:gdLst/>
            <a:ahLst/>
            <a:cxnLst/>
            <a:rect l="l" t="t" r="r" b="b"/>
            <a:pathLst>
              <a:path w="312420" h="236220">
                <a:moveTo>
                  <a:pt x="0" y="236219"/>
                </a:moveTo>
                <a:lnTo>
                  <a:pt x="312420" y="236219"/>
                </a:lnTo>
                <a:lnTo>
                  <a:pt x="312420" y="0"/>
                </a:lnTo>
                <a:lnTo>
                  <a:pt x="0" y="0"/>
                </a:lnTo>
                <a:lnTo>
                  <a:pt x="0" y="236219"/>
                </a:lnTo>
                <a:close/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4088129" y="5296280"/>
            <a:ext cx="1708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-3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4601717" y="5319521"/>
            <a:ext cx="312420" cy="236220"/>
          </a:xfrm>
          <a:custGeom>
            <a:avLst/>
            <a:gdLst/>
            <a:ahLst/>
            <a:cxnLst/>
            <a:rect l="l" t="t" r="r" b="b"/>
            <a:pathLst>
              <a:path w="312420" h="236220">
                <a:moveTo>
                  <a:pt x="0" y="236219"/>
                </a:moveTo>
                <a:lnTo>
                  <a:pt x="312420" y="236219"/>
                </a:lnTo>
                <a:lnTo>
                  <a:pt x="312420" y="0"/>
                </a:lnTo>
                <a:lnTo>
                  <a:pt x="0" y="0"/>
                </a:lnTo>
                <a:lnTo>
                  <a:pt x="0" y="236219"/>
                </a:lnTo>
                <a:close/>
              </a:path>
            </a:pathLst>
          </a:custGeom>
          <a:ln w="2895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699253" y="5296280"/>
            <a:ext cx="1162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2199894" y="6046470"/>
            <a:ext cx="2714625" cy="550545"/>
          </a:xfrm>
          <a:custGeom>
            <a:avLst/>
            <a:gdLst/>
            <a:ahLst/>
            <a:cxnLst/>
            <a:rect l="l" t="t" r="r" b="b"/>
            <a:pathLst>
              <a:path w="2714625" h="550545">
                <a:moveTo>
                  <a:pt x="0" y="236219"/>
                </a:moveTo>
                <a:lnTo>
                  <a:pt x="312419" y="236219"/>
                </a:lnTo>
                <a:lnTo>
                  <a:pt x="312419" y="0"/>
                </a:lnTo>
                <a:lnTo>
                  <a:pt x="0" y="0"/>
                </a:lnTo>
                <a:lnTo>
                  <a:pt x="0" y="236219"/>
                </a:lnTo>
                <a:close/>
              </a:path>
              <a:path w="2714625" h="550545">
                <a:moveTo>
                  <a:pt x="583692" y="236219"/>
                </a:moveTo>
                <a:lnTo>
                  <a:pt x="896112" y="236219"/>
                </a:lnTo>
                <a:lnTo>
                  <a:pt x="896112" y="0"/>
                </a:lnTo>
                <a:lnTo>
                  <a:pt x="583692" y="0"/>
                </a:lnTo>
                <a:lnTo>
                  <a:pt x="583692" y="236219"/>
                </a:lnTo>
                <a:close/>
              </a:path>
              <a:path w="2714625" h="550545">
                <a:moveTo>
                  <a:pt x="1150620" y="236219"/>
                </a:moveTo>
                <a:lnTo>
                  <a:pt x="1463040" y="236219"/>
                </a:lnTo>
                <a:lnTo>
                  <a:pt x="1463040" y="0"/>
                </a:lnTo>
                <a:lnTo>
                  <a:pt x="1150620" y="0"/>
                </a:lnTo>
                <a:lnTo>
                  <a:pt x="1150620" y="236219"/>
                </a:lnTo>
                <a:close/>
              </a:path>
              <a:path w="2714625" h="550545">
                <a:moveTo>
                  <a:pt x="1818132" y="236219"/>
                </a:moveTo>
                <a:lnTo>
                  <a:pt x="2130552" y="236219"/>
                </a:lnTo>
                <a:lnTo>
                  <a:pt x="2130552" y="0"/>
                </a:lnTo>
                <a:lnTo>
                  <a:pt x="1818132" y="0"/>
                </a:lnTo>
                <a:lnTo>
                  <a:pt x="1818132" y="236219"/>
                </a:lnTo>
                <a:close/>
              </a:path>
              <a:path w="2714625" h="550545">
                <a:moveTo>
                  <a:pt x="2401823" y="236219"/>
                </a:moveTo>
                <a:lnTo>
                  <a:pt x="2714244" y="236219"/>
                </a:lnTo>
                <a:lnTo>
                  <a:pt x="2714244" y="0"/>
                </a:lnTo>
                <a:lnTo>
                  <a:pt x="2401823" y="0"/>
                </a:lnTo>
                <a:lnTo>
                  <a:pt x="2401823" y="236219"/>
                </a:lnTo>
                <a:close/>
              </a:path>
              <a:path w="2714625" h="550545">
                <a:moveTo>
                  <a:pt x="0" y="550163"/>
                </a:moveTo>
                <a:lnTo>
                  <a:pt x="312419" y="550163"/>
                </a:lnTo>
                <a:lnTo>
                  <a:pt x="312419" y="313943"/>
                </a:lnTo>
                <a:lnTo>
                  <a:pt x="0" y="313943"/>
                </a:lnTo>
                <a:lnTo>
                  <a:pt x="0" y="550163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2247264" y="5976010"/>
            <a:ext cx="214629" cy="547370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62230">
              <a:lnSpc>
                <a:spcPct val="100000"/>
              </a:lnSpc>
              <a:spcBef>
                <a:spcPts val="470"/>
              </a:spcBef>
            </a:pPr>
            <a:r>
              <a:rPr sz="1400" dirty="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375"/>
              </a:spcBef>
            </a:pPr>
            <a:r>
              <a:rPr sz="2100" spc="15" baseline="-15873" dirty="0">
                <a:latin typeface="Calibri"/>
                <a:cs typeface="Calibri"/>
              </a:rPr>
              <a:t>x</a:t>
            </a:r>
            <a:r>
              <a:rPr sz="900" spc="10" dirty="0">
                <a:latin typeface="Calibri"/>
                <a:cs typeface="Calibri"/>
              </a:rPr>
              <a:t>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2783585" y="6360414"/>
            <a:ext cx="312420" cy="236220"/>
          </a:xfrm>
          <a:custGeom>
            <a:avLst/>
            <a:gdLst/>
            <a:ahLst/>
            <a:cxnLst/>
            <a:rect l="l" t="t" r="r" b="b"/>
            <a:pathLst>
              <a:path w="312419" h="236220">
                <a:moveTo>
                  <a:pt x="0" y="236220"/>
                </a:moveTo>
                <a:lnTo>
                  <a:pt x="312419" y="236220"/>
                </a:lnTo>
                <a:lnTo>
                  <a:pt x="312419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853308" y="5922670"/>
            <a:ext cx="170815" cy="65405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400" dirty="0">
                <a:latin typeface="Calibri"/>
                <a:cs typeface="Calibri"/>
              </a:rPr>
              <a:t>-1</a:t>
            </a:r>
            <a:endParaRPr sz="1400">
              <a:latin typeface="Calibri"/>
              <a:cs typeface="Calibri"/>
            </a:endParaRPr>
          </a:p>
          <a:p>
            <a:pPr marL="45720">
              <a:lnSpc>
                <a:spcPct val="100000"/>
              </a:lnSpc>
              <a:spcBef>
                <a:spcPts val="795"/>
              </a:spcBef>
            </a:pPr>
            <a:r>
              <a:rPr sz="1400" dirty="0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350514" y="6360414"/>
            <a:ext cx="312420" cy="236220"/>
          </a:xfrm>
          <a:custGeom>
            <a:avLst/>
            <a:gdLst/>
            <a:ahLst/>
            <a:cxnLst/>
            <a:rect l="l" t="t" r="r" b="b"/>
            <a:pathLst>
              <a:path w="312420" h="236220">
                <a:moveTo>
                  <a:pt x="0" y="236220"/>
                </a:moveTo>
                <a:lnTo>
                  <a:pt x="312420" y="236220"/>
                </a:lnTo>
                <a:lnTo>
                  <a:pt x="312420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3414776" y="5922670"/>
            <a:ext cx="184785" cy="65405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890"/>
              </a:spcBef>
            </a:pPr>
            <a:r>
              <a:rPr sz="1400" dirty="0">
                <a:latin typeface="Calibri"/>
                <a:cs typeface="Calibri"/>
              </a:rPr>
              <a:t>3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400" spc="-14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.I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018026" y="6360414"/>
            <a:ext cx="312420" cy="236220"/>
          </a:xfrm>
          <a:custGeom>
            <a:avLst/>
            <a:gdLst/>
            <a:ahLst/>
            <a:cxnLst/>
            <a:rect l="l" t="t" r="r" b="b"/>
            <a:pathLst>
              <a:path w="312420" h="236220">
                <a:moveTo>
                  <a:pt x="0" y="236220"/>
                </a:moveTo>
                <a:lnTo>
                  <a:pt x="312420" y="236220"/>
                </a:lnTo>
                <a:lnTo>
                  <a:pt x="312420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4115561" y="5922670"/>
            <a:ext cx="116205" cy="65405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90"/>
              </a:spcBef>
            </a:pPr>
            <a:r>
              <a:rPr sz="1400" dirty="0">
                <a:latin typeface="Calibri"/>
                <a:cs typeface="Calibri"/>
              </a:rPr>
              <a:t>1</a:t>
            </a:r>
            <a:endParaRPr sz="1400">
              <a:latin typeface="Calibri"/>
              <a:cs typeface="Calibri"/>
            </a:endParaRPr>
          </a:p>
          <a:p>
            <a:pPr marL="18415">
              <a:lnSpc>
                <a:spcPct val="100000"/>
              </a:lnSpc>
              <a:spcBef>
                <a:spcPts val="795"/>
              </a:spcBef>
            </a:pPr>
            <a:r>
              <a:rPr sz="1400" dirty="0">
                <a:latin typeface="Calibri"/>
                <a:cs typeface="Calibri"/>
              </a:rPr>
              <a:t>x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601717" y="6360414"/>
            <a:ext cx="312420" cy="236220"/>
          </a:xfrm>
          <a:custGeom>
            <a:avLst/>
            <a:gdLst/>
            <a:ahLst/>
            <a:cxnLst/>
            <a:rect l="l" t="t" r="r" b="b"/>
            <a:pathLst>
              <a:path w="312420" h="236220">
                <a:moveTo>
                  <a:pt x="0" y="236220"/>
                </a:moveTo>
                <a:lnTo>
                  <a:pt x="312420" y="236220"/>
                </a:lnTo>
                <a:lnTo>
                  <a:pt x="312420" y="0"/>
                </a:lnTo>
                <a:lnTo>
                  <a:pt x="0" y="0"/>
                </a:lnTo>
                <a:lnTo>
                  <a:pt x="0" y="236220"/>
                </a:lnTo>
                <a:close/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665726" y="5922670"/>
            <a:ext cx="184785" cy="65405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890"/>
              </a:spcBef>
            </a:pPr>
            <a:r>
              <a:rPr sz="1400" dirty="0">
                <a:latin typeface="Calibri"/>
                <a:cs typeface="Calibri"/>
              </a:rPr>
              <a:t>-2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400" spc="-145" dirty="0">
                <a:latin typeface="Calibri"/>
                <a:cs typeface="Calibri"/>
              </a:rPr>
              <a:t>T</a:t>
            </a:r>
            <a:r>
              <a:rPr sz="1400" dirty="0">
                <a:latin typeface="Calibri"/>
                <a:cs typeface="Calibri"/>
              </a:rPr>
              <a:t>.I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005750" y="1384553"/>
            <a:ext cx="44049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64565" algn="l"/>
                <a:tab pos="1333500" algn="l"/>
                <a:tab pos="4264660" algn="l"/>
              </a:tabLst>
            </a:pP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o	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ll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	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el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coci</a:t>
            </a:r>
            <a:r>
              <a:rPr sz="1800" spc="-15" dirty="0">
                <a:solidFill>
                  <a:srgbClr val="FFFFFF"/>
                </a:solidFill>
                <a:latin typeface="Arial MT"/>
                <a:cs typeface="Arial MT"/>
              </a:rPr>
              <a:t>e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nte</a:t>
            </a:r>
            <a:r>
              <a:rPr sz="1800" spc="5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y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el</a:t>
            </a:r>
            <a:r>
              <a:rPr sz="1800" spc="-10" dirty="0">
                <a:solidFill>
                  <a:srgbClr val="FFFFFF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resto 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de</a:t>
            </a:r>
            <a:r>
              <a:rPr sz="1800" dirty="0">
                <a:solidFill>
                  <a:srgbClr val="FFFFFF"/>
                </a:solidFill>
                <a:latin typeface="Arial MT"/>
                <a:cs typeface="Arial MT"/>
              </a:rPr>
              <a:t>	</a:t>
            </a:r>
            <a:r>
              <a:rPr sz="1800" spc="-5" dirty="0">
                <a:solidFill>
                  <a:srgbClr val="FFFFFF"/>
                </a:solidFill>
                <a:latin typeface="Arial MT"/>
                <a:cs typeface="Arial MT"/>
              </a:rPr>
              <a:t>ir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19427" y="1696211"/>
            <a:ext cx="3368040" cy="786765"/>
          </a:xfrm>
          <a:prstGeom prst="rect">
            <a:avLst/>
          </a:prstGeom>
          <a:ln w="12192">
            <a:solidFill>
              <a:srgbClr val="FFFFFF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104139" marR="109220" indent="5080">
              <a:lnSpc>
                <a:spcPts val="2680"/>
              </a:lnSpc>
              <a:spcBef>
                <a:spcPts val="90"/>
              </a:spcBef>
            </a:pPr>
            <a:r>
              <a:rPr sz="1700" spc="600" dirty="0">
                <a:latin typeface="Times New Roman"/>
                <a:cs typeface="Times New Roman"/>
              </a:rPr>
              <a:t>D</a:t>
            </a:r>
            <a:r>
              <a:rPr sz="1700" spc="340" dirty="0">
                <a:latin typeface="Times New Roman"/>
                <a:cs typeface="Times New Roman"/>
              </a:rPr>
              <a:t>(</a:t>
            </a:r>
            <a:r>
              <a:rPr sz="1700" spc="355" dirty="0">
                <a:latin typeface="Times New Roman"/>
                <a:cs typeface="Times New Roman"/>
              </a:rPr>
              <a:t>x</a:t>
            </a:r>
            <a:r>
              <a:rPr sz="1700" spc="275" dirty="0">
                <a:latin typeface="Times New Roman"/>
                <a:cs typeface="Times New Roman"/>
              </a:rPr>
              <a:t>)</a:t>
            </a:r>
            <a:r>
              <a:rPr sz="1700" spc="180" dirty="0">
                <a:latin typeface="Times New Roman"/>
                <a:cs typeface="Times New Roman"/>
              </a:rPr>
              <a:t> </a:t>
            </a:r>
            <a:r>
              <a:rPr sz="1700" spc="455" dirty="0">
                <a:latin typeface="Symbol"/>
                <a:cs typeface="Symbol"/>
              </a:rPr>
              <a:t></a:t>
            </a:r>
            <a:r>
              <a:rPr sz="1700" spc="95" dirty="0">
                <a:latin typeface="Times New Roman"/>
                <a:cs typeface="Times New Roman"/>
              </a:rPr>
              <a:t> </a:t>
            </a:r>
            <a:r>
              <a:rPr sz="1700" spc="355" dirty="0">
                <a:latin typeface="Times New Roman"/>
                <a:cs typeface="Times New Roman"/>
              </a:rPr>
              <a:t>9</a:t>
            </a:r>
            <a:r>
              <a:rPr sz="1700" spc="415" dirty="0">
                <a:latin typeface="Times New Roman"/>
                <a:cs typeface="Times New Roman"/>
              </a:rPr>
              <a:t>x</a:t>
            </a:r>
            <a:r>
              <a:rPr sz="1700" spc="-110" dirty="0">
                <a:latin typeface="Times New Roman"/>
                <a:cs typeface="Times New Roman"/>
              </a:rPr>
              <a:t> </a:t>
            </a:r>
            <a:r>
              <a:rPr sz="1275" spc="307" baseline="49019" dirty="0">
                <a:latin typeface="Times New Roman"/>
                <a:cs typeface="Times New Roman"/>
              </a:rPr>
              <a:t>4</a:t>
            </a:r>
            <a:r>
              <a:rPr sz="1275" baseline="49019" dirty="0">
                <a:latin typeface="Times New Roman"/>
                <a:cs typeface="Times New Roman"/>
              </a:rPr>
              <a:t>  </a:t>
            </a:r>
            <a:r>
              <a:rPr sz="1275" spc="97" baseline="49019" dirty="0">
                <a:latin typeface="Times New Roman"/>
                <a:cs typeface="Times New Roman"/>
              </a:rPr>
              <a:t> </a:t>
            </a:r>
            <a:r>
              <a:rPr sz="1700" spc="455" dirty="0">
                <a:latin typeface="Symbol"/>
                <a:cs typeface="Symbol"/>
              </a:rPr>
              <a:t></a:t>
            </a:r>
            <a:r>
              <a:rPr sz="1700" spc="65" dirty="0">
                <a:latin typeface="Times New Roman"/>
                <a:cs typeface="Times New Roman"/>
              </a:rPr>
              <a:t> </a:t>
            </a:r>
            <a:r>
              <a:rPr sz="1700" spc="355" dirty="0">
                <a:latin typeface="Times New Roman"/>
                <a:cs typeface="Times New Roman"/>
              </a:rPr>
              <a:t>2</a:t>
            </a:r>
            <a:r>
              <a:rPr sz="1700" spc="415" dirty="0">
                <a:latin typeface="Times New Roman"/>
                <a:cs typeface="Times New Roman"/>
              </a:rPr>
              <a:t>x</a:t>
            </a:r>
            <a:r>
              <a:rPr sz="1700" spc="-120" dirty="0">
                <a:latin typeface="Times New Roman"/>
                <a:cs typeface="Times New Roman"/>
              </a:rPr>
              <a:t> </a:t>
            </a:r>
            <a:r>
              <a:rPr sz="1275" spc="307" baseline="49019" dirty="0">
                <a:latin typeface="Times New Roman"/>
                <a:cs typeface="Times New Roman"/>
              </a:rPr>
              <a:t>2</a:t>
            </a:r>
            <a:r>
              <a:rPr sz="1275" baseline="49019" dirty="0">
                <a:latin typeface="Times New Roman"/>
                <a:cs typeface="Times New Roman"/>
              </a:rPr>
              <a:t>  </a:t>
            </a:r>
            <a:r>
              <a:rPr sz="1275" spc="97" baseline="49019" dirty="0">
                <a:latin typeface="Times New Roman"/>
                <a:cs typeface="Times New Roman"/>
              </a:rPr>
              <a:t> </a:t>
            </a:r>
            <a:r>
              <a:rPr sz="1700" spc="455" dirty="0">
                <a:latin typeface="Symbol"/>
                <a:cs typeface="Symbol"/>
              </a:rPr>
              <a:t></a:t>
            </a:r>
            <a:r>
              <a:rPr sz="1700" spc="25" dirty="0">
                <a:latin typeface="Times New Roman"/>
                <a:cs typeface="Times New Roman"/>
              </a:rPr>
              <a:t> </a:t>
            </a:r>
            <a:r>
              <a:rPr sz="1700" spc="355" dirty="0">
                <a:latin typeface="Times New Roman"/>
                <a:cs typeface="Times New Roman"/>
              </a:rPr>
              <a:t>6</a:t>
            </a:r>
            <a:r>
              <a:rPr sz="1700" spc="415" dirty="0">
                <a:latin typeface="Times New Roman"/>
                <a:cs typeface="Times New Roman"/>
              </a:rPr>
              <a:t>x</a:t>
            </a:r>
            <a:r>
              <a:rPr sz="1700" spc="135" dirty="0">
                <a:latin typeface="Times New Roman"/>
                <a:cs typeface="Times New Roman"/>
              </a:rPr>
              <a:t> </a:t>
            </a:r>
            <a:r>
              <a:rPr sz="1700" spc="275" dirty="0">
                <a:latin typeface="Times New Roman"/>
                <a:cs typeface="Times New Roman"/>
              </a:rPr>
              <a:t>-</a:t>
            </a:r>
            <a:r>
              <a:rPr sz="1700" spc="-155" dirty="0">
                <a:latin typeface="Times New Roman"/>
                <a:cs typeface="Times New Roman"/>
              </a:rPr>
              <a:t> </a:t>
            </a:r>
            <a:r>
              <a:rPr sz="1700" spc="275" dirty="0">
                <a:latin typeface="Times New Roman"/>
                <a:cs typeface="Times New Roman"/>
              </a:rPr>
              <a:t>8  </a:t>
            </a:r>
            <a:r>
              <a:rPr sz="1700" spc="355" dirty="0">
                <a:latin typeface="Times New Roman"/>
                <a:cs typeface="Times New Roman"/>
              </a:rPr>
              <a:t>d</a:t>
            </a:r>
            <a:r>
              <a:rPr sz="1700" spc="345" dirty="0">
                <a:latin typeface="Times New Roman"/>
                <a:cs typeface="Times New Roman"/>
              </a:rPr>
              <a:t>(</a:t>
            </a:r>
            <a:r>
              <a:rPr sz="1700" spc="355" dirty="0">
                <a:latin typeface="Times New Roman"/>
                <a:cs typeface="Times New Roman"/>
              </a:rPr>
              <a:t>x</a:t>
            </a:r>
            <a:r>
              <a:rPr sz="1700" spc="275" dirty="0">
                <a:latin typeface="Times New Roman"/>
                <a:cs typeface="Times New Roman"/>
              </a:rPr>
              <a:t>)</a:t>
            </a:r>
            <a:r>
              <a:rPr sz="1700" dirty="0">
                <a:latin typeface="Times New Roman"/>
                <a:cs typeface="Times New Roman"/>
              </a:rPr>
              <a:t> </a:t>
            </a:r>
            <a:r>
              <a:rPr sz="1700" spc="-195" dirty="0">
                <a:latin typeface="Times New Roman"/>
                <a:cs typeface="Times New Roman"/>
              </a:rPr>
              <a:t> </a:t>
            </a:r>
            <a:r>
              <a:rPr sz="1700" spc="455" dirty="0">
                <a:latin typeface="Symbol"/>
                <a:cs typeface="Symbol"/>
              </a:rPr>
              <a:t></a:t>
            </a:r>
            <a:r>
              <a:rPr sz="1700" spc="95" dirty="0">
                <a:latin typeface="Times New Roman"/>
                <a:cs typeface="Times New Roman"/>
              </a:rPr>
              <a:t> </a:t>
            </a:r>
            <a:r>
              <a:rPr sz="1700" spc="355" dirty="0">
                <a:latin typeface="Times New Roman"/>
                <a:cs typeface="Times New Roman"/>
              </a:rPr>
              <a:t>3</a:t>
            </a:r>
            <a:r>
              <a:rPr sz="1700" spc="415" dirty="0">
                <a:latin typeface="Times New Roman"/>
                <a:cs typeface="Times New Roman"/>
              </a:rPr>
              <a:t>x</a:t>
            </a:r>
            <a:r>
              <a:rPr sz="1700" spc="-110" dirty="0">
                <a:latin typeface="Times New Roman"/>
                <a:cs typeface="Times New Roman"/>
              </a:rPr>
              <a:t> </a:t>
            </a:r>
            <a:r>
              <a:rPr sz="1275" spc="307" baseline="49019" dirty="0">
                <a:latin typeface="Times New Roman"/>
                <a:cs typeface="Times New Roman"/>
              </a:rPr>
              <a:t>2</a:t>
            </a:r>
            <a:r>
              <a:rPr sz="1275" baseline="49019" dirty="0">
                <a:latin typeface="Times New Roman"/>
                <a:cs typeface="Times New Roman"/>
              </a:rPr>
              <a:t>  </a:t>
            </a:r>
            <a:r>
              <a:rPr sz="1275" spc="97" baseline="49019" dirty="0">
                <a:latin typeface="Times New Roman"/>
                <a:cs typeface="Times New Roman"/>
              </a:rPr>
              <a:t> </a:t>
            </a:r>
            <a:r>
              <a:rPr sz="1700" spc="455" dirty="0">
                <a:latin typeface="Symbol"/>
                <a:cs typeface="Symbol"/>
              </a:rPr>
              <a:t></a:t>
            </a:r>
            <a:r>
              <a:rPr sz="1700" spc="95" dirty="0">
                <a:latin typeface="Times New Roman"/>
                <a:cs typeface="Times New Roman"/>
              </a:rPr>
              <a:t> </a:t>
            </a:r>
            <a:r>
              <a:rPr sz="1700" spc="415" dirty="0">
                <a:latin typeface="Times New Roman"/>
                <a:cs typeface="Times New Roman"/>
              </a:rPr>
              <a:t>x</a:t>
            </a:r>
            <a:r>
              <a:rPr sz="1700" spc="105" dirty="0">
                <a:latin typeface="Times New Roman"/>
                <a:cs typeface="Times New Roman"/>
              </a:rPr>
              <a:t> </a:t>
            </a:r>
            <a:r>
              <a:rPr sz="1700" spc="455" dirty="0">
                <a:latin typeface="Symbol"/>
                <a:cs typeface="Symbol"/>
              </a:rPr>
              <a:t></a:t>
            </a:r>
            <a:r>
              <a:rPr sz="1700" spc="25" dirty="0">
                <a:latin typeface="Times New Roman"/>
                <a:cs typeface="Times New Roman"/>
              </a:rPr>
              <a:t> </a:t>
            </a:r>
            <a:r>
              <a:rPr sz="1700" spc="415" dirty="0">
                <a:latin typeface="Times New Roman"/>
                <a:cs typeface="Times New Roman"/>
              </a:rPr>
              <a:t>2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380744" y="2570988"/>
            <a:ext cx="8013700" cy="370840"/>
          </a:xfrm>
          <a:custGeom>
            <a:avLst/>
            <a:gdLst/>
            <a:ahLst/>
            <a:cxnLst/>
            <a:rect l="l" t="t" r="r" b="b"/>
            <a:pathLst>
              <a:path w="8013700" h="370839">
                <a:moveTo>
                  <a:pt x="0" y="370332"/>
                </a:moveTo>
                <a:lnTo>
                  <a:pt x="8013192" y="370332"/>
                </a:lnTo>
                <a:lnTo>
                  <a:pt x="8013192" y="0"/>
                </a:lnTo>
                <a:lnTo>
                  <a:pt x="0" y="0"/>
                </a:lnTo>
                <a:lnTo>
                  <a:pt x="0" y="370332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460119" y="2599182"/>
            <a:ext cx="8891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1°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Colocamos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los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coeficientes</a:t>
            </a:r>
            <a:r>
              <a:rPr sz="1800" b="1" dirty="0">
                <a:latin typeface="Arial"/>
                <a:cs typeface="Arial"/>
              </a:rPr>
              <a:t> del </a:t>
            </a:r>
            <a:r>
              <a:rPr sz="1800" b="1" spc="-5" dirty="0">
                <a:latin typeface="Arial"/>
                <a:cs typeface="Arial"/>
              </a:rPr>
              <a:t>dividendo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y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el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divisor</a:t>
            </a:r>
            <a:r>
              <a:rPr sz="1800" b="1" spc="3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(completos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y</a:t>
            </a:r>
            <a:r>
              <a:rPr sz="1800" b="1" spc="1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ordenados)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727063" y="3761688"/>
            <a:ext cx="2454910" cy="882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299"/>
              </a:lnSpc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Nota: </a:t>
            </a:r>
            <a:r>
              <a:rPr sz="1400" dirty="0">
                <a:latin typeface="Calibri"/>
                <a:cs typeface="Calibri"/>
              </a:rPr>
              <a:t>La </a:t>
            </a:r>
            <a:r>
              <a:rPr sz="1400" spc="-5" dirty="0">
                <a:latin typeface="Calibri"/>
                <a:cs typeface="Calibri"/>
              </a:rPr>
              <a:t>cantidad de </a:t>
            </a:r>
            <a:r>
              <a:rPr sz="1400" spc="-10" dirty="0">
                <a:latin typeface="Calibri"/>
                <a:cs typeface="Calibri"/>
              </a:rPr>
              <a:t>lugares </a:t>
            </a:r>
            <a:r>
              <a:rPr sz="1400" spc="5" dirty="0">
                <a:latin typeface="Calibri"/>
                <a:cs typeface="Calibri"/>
              </a:rPr>
              <a:t>que 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tiene </a:t>
            </a:r>
            <a:r>
              <a:rPr sz="1400" spc="-5" dirty="0">
                <a:latin typeface="Calibri"/>
                <a:cs typeface="Calibri"/>
              </a:rPr>
              <a:t>el residuo es </a:t>
            </a:r>
            <a:r>
              <a:rPr sz="1400" dirty="0">
                <a:latin typeface="Calibri"/>
                <a:cs typeface="Calibri"/>
              </a:rPr>
              <a:t>igual </a:t>
            </a:r>
            <a:r>
              <a:rPr sz="1400" spc="-5" dirty="0">
                <a:latin typeface="Calibri"/>
                <a:cs typeface="Calibri"/>
              </a:rPr>
              <a:t>al </a:t>
            </a:r>
            <a:r>
              <a:rPr sz="1400" spc="-10" dirty="0">
                <a:latin typeface="Calibri"/>
                <a:cs typeface="Calibri"/>
              </a:rPr>
              <a:t>grado </a:t>
            </a:r>
            <a:r>
              <a:rPr sz="1400" spc="-5" dirty="0">
                <a:latin typeface="Calibri"/>
                <a:cs typeface="Calibri"/>
              </a:rPr>
              <a:t> del</a:t>
            </a:r>
            <a:r>
              <a:rPr sz="1400" dirty="0">
                <a:latin typeface="Calibri"/>
                <a:cs typeface="Calibri"/>
              </a:rPr>
              <a:t> divisor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contar</a:t>
            </a:r>
            <a:r>
              <a:rPr sz="1400" spc="-5" dirty="0">
                <a:latin typeface="Calibri"/>
                <a:cs typeface="Calibri"/>
              </a:rPr>
              <a:t> de</a:t>
            </a:r>
            <a:r>
              <a:rPr sz="140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derecha</a:t>
            </a:r>
            <a:r>
              <a:rPr sz="1400" dirty="0">
                <a:latin typeface="Calibri"/>
                <a:cs typeface="Calibri"/>
              </a:rPr>
              <a:t> a </a:t>
            </a:r>
            <a:r>
              <a:rPr sz="1400" spc="-30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izquierda.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562979" y="4879975"/>
            <a:ext cx="31070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Por lo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tanto: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q(x)</a:t>
            </a:r>
            <a:r>
              <a:rPr sz="1800" spc="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= </a:t>
            </a:r>
            <a:r>
              <a:rPr sz="1800" spc="-10" dirty="0">
                <a:latin typeface="Arial MT"/>
                <a:cs typeface="Arial MT"/>
              </a:rPr>
              <a:t>3x</a:t>
            </a:r>
            <a:r>
              <a:rPr sz="1800" spc="-15" baseline="25462" dirty="0">
                <a:latin typeface="Arial MT"/>
                <a:cs typeface="Arial MT"/>
              </a:rPr>
              <a:t>2</a:t>
            </a:r>
            <a:r>
              <a:rPr sz="1800" spc="254" baseline="25462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–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x +</a:t>
            </a:r>
            <a:r>
              <a:rPr sz="1800" spc="-5" dirty="0">
                <a:latin typeface="Arial MT"/>
                <a:cs typeface="Arial MT"/>
              </a:rPr>
              <a:t> 3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883779" y="5428589"/>
            <a:ext cx="1073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r(x)</a:t>
            </a:r>
            <a:r>
              <a:rPr sz="1800" spc="-15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=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x</a:t>
            </a:r>
            <a:r>
              <a:rPr sz="1800" spc="-30" dirty="0">
                <a:latin typeface="Arial MT"/>
                <a:cs typeface="Arial MT"/>
              </a:rPr>
              <a:t> </a:t>
            </a:r>
            <a:r>
              <a:rPr sz="1800" dirty="0">
                <a:latin typeface="Arial MT"/>
                <a:cs typeface="Arial MT"/>
              </a:rPr>
              <a:t>-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2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021579" y="1735835"/>
            <a:ext cx="3324225" cy="378460"/>
          </a:xfrm>
          <a:prstGeom prst="rect">
            <a:avLst/>
          </a:prstGeom>
          <a:ln w="9144">
            <a:solidFill>
              <a:srgbClr val="FFFFFF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315"/>
              </a:spcBef>
            </a:pPr>
            <a:r>
              <a:rPr sz="1750" spc="484" dirty="0">
                <a:latin typeface="Symbol"/>
                <a:cs typeface="Symbol"/>
              </a:rPr>
              <a:t></a:t>
            </a:r>
            <a:r>
              <a:rPr sz="1750" spc="-30" dirty="0">
                <a:latin typeface="Times New Roman"/>
                <a:cs typeface="Times New Roman"/>
              </a:rPr>
              <a:t> </a:t>
            </a:r>
            <a:r>
              <a:rPr sz="1750" spc="310" dirty="0">
                <a:latin typeface="Times New Roman"/>
                <a:cs typeface="Times New Roman"/>
              </a:rPr>
              <a:t>9</a:t>
            </a:r>
            <a:r>
              <a:rPr sz="1750" spc="440" dirty="0">
                <a:latin typeface="Times New Roman"/>
                <a:cs typeface="Times New Roman"/>
              </a:rPr>
              <a:t>x</a:t>
            </a:r>
            <a:r>
              <a:rPr sz="1750" spc="-254" dirty="0">
                <a:latin typeface="Times New Roman"/>
                <a:cs typeface="Times New Roman"/>
              </a:rPr>
              <a:t> </a:t>
            </a:r>
            <a:r>
              <a:rPr sz="1275" spc="345" baseline="49019" dirty="0">
                <a:latin typeface="Times New Roman"/>
                <a:cs typeface="Times New Roman"/>
              </a:rPr>
              <a:t>4</a:t>
            </a:r>
            <a:r>
              <a:rPr sz="1275" baseline="49019" dirty="0">
                <a:latin typeface="Times New Roman"/>
                <a:cs typeface="Times New Roman"/>
              </a:rPr>
              <a:t>  </a:t>
            </a:r>
            <a:r>
              <a:rPr sz="1275" spc="-7" baseline="49019" dirty="0">
                <a:latin typeface="Times New Roman"/>
                <a:cs typeface="Times New Roman"/>
              </a:rPr>
              <a:t> </a:t>
            </a:r>
            <a:r>
              <a:rPr sz="1750" spc="484" dirty="0">
                <a:latin typeface="Symbol"/>
                <a:cs typeface="Symbol"/>
              </a:rPr>
              <a:t></a:t>
            </a:r>
            <a:r>
              <a:rPr sz="1750" spc="-110" dirty="0">
                <a:latin typeface="Times New Roman"/>
                <a:cs typeface="Times New Roman"/>
              </a:rPr>
              <a:t> </a:t>
            </a:r>
            <a:r>
              <a:rPr sz="1750" spc="310" dirty="0">
                <a:latin typeface="Times New Roman"/>
                <a:cs typeface="Times New Roman"/>
              </a:rPr>
              <a:t>0</a:t>
            </a:r>
            <a:r>
              <a:rPr sz="1750" spc="585" dirty="0">
                <a:latin typeface="Times New Roman"/>
                <a:cs typeface="Times New Roman"/>
              </a:rPr>
              <a:t>x</a:t>
            </a:r>
            <a:r>
              <a:rPr sz="1275" spc="345" baseline="49019" dirty="0">
                <a:latin typeface="Times New Roman"/>
                <a:cs typeface="Times New Roman"/>
              </a:rPr>
              <a:t>3</a:t>
            </a:r>
            <a:r>
              <a:rPr sz="1275" baseline="49019" dirty="0">
                <a:latin typeface="Times New Roman"/>
                <a:cs typeface="Times New Roman"/>
              </a:rPr>
              <a:t>  </a:t>
            </a:r>
            <a:r>
              <a:rPr sz="1275" spc="-67" baseline="49019" dirty="0">
                <a:latin typeface="Times New Roman"/>
                <a:cs typeface="Times New Roman"/>
              </a:rPr>
              <a:t> </a:t>
            </a:r>
            <a:r>
              <a:rPr sz="1750" spc="484" dirty="0">
                <a:latin typeface="Symbol"/>
                <a:cs typeface="Symbol"/>
              </a:rPr>
              <a:t></a:t>
            </a:r>
            <a:r>
              <a:rPr sz="1750" spc="-70" dirty="0">
                <a:latin typeface="Times New Roman"/>
                <a:cs typeface="Times New Roman"/>
              </a:rPr>
              <a:t> </a:t>
            </a:r>
            <a:r>
              <a:rPr sz="1750" spc="310" dirty="0">
                <a:latin typeface="Times New Roman"/>
                <a:cs typeface="Times New Roman"/>
              </a:rPr>
              <a:t>2</a:t>
            </a:r>
            <a:r>
              <a:rPr sz="1750" spc="440" dirty="0">
                <a:latin typeface="Times New Roman"/>
                <a:cs typeface="Times New Roman"/>
              </a:rPr>
              <a:t>x</a:t>
            </a:r>
            <a:r>
              <a:rPr sz="1750" spc="-254" dirty="0">
                <a:latin typeface="Times New Roman"/>
                <a:cs typeface="Times New Roman"/>
              </a:rPr>
              <a:t> </a:t>
            </a:r>
            <a:r>
              <a:rPr sz="1275" spc="345" baseline="49019" dirty="0">
                <a:latin typeface="Times New Roman"/>
                <a:cs typeface="Times New Roman"/>
              </a:rPr>
              <a:t>2</a:t>
            </a:r>
            <a:r>
              <a:rPr sz="1275" baseline="49019" dirty="0">
                <a:latin typeface="Times New Roman"/>
                <a:cs typeface="Times New Roman"/>
              </a:rPr>
              <a:t>  </a:t>
            </a:r>
            <a:r>
              <a:rPr sz="1275" spc="-7" baseline="49019" dirty="0">
                <a:latin typeface="Times New Roman"/>
                <a:cs typeface="Times New Roman"/>
              </a:rPr>
              <a:t> </a:t>
            </a:r>
            <a:r>
              <a:rPr sz="1750" spc="484" dirty="0">
                <a:latin typeface="Symbol"/>
                <a:cs typeface="Symbol"/>
              </a:rPr>
              <a:t></a:t>
            </a:r>
            <a:r>
              <a:rPr sz="1750" spc="-110" dirty="0">
                <a:latin typeface="Times New Roman"/>
                <a:cs typeface="Times New Roman"/>
              </a:rPr>
              <a:t> </a:t>
            </a:r>
            <a:r>
              <a:rPr sz="1750" spc="310" dirty="0">
                <a:latin typeface="Times New Roman"/>
                <a:cs typeface="Times New Roman"/>
              </a:rPr>
              <a:t>6</a:t>
            </a:r>
            <a:r>
              <a:rPr sz="1750" spc="440" dirty="0">
                <a:latin typeface="Times New Roman"/>
                <a:cs typeface="Times New Roman"/>
              </a:rPr>
              <a:t>x</a:t>
            </a:r>
            <a:r>
              <a:rPr sz="1750" spc="-10" dirty="0">
                <a:latin typeface="Times New Roman"/>
                <a:cs typeface="Times New Roman"/>
              </a:rPr>
              <a:t> </a:t>
            </a:r>
            <a:r>
              <a:rPr sz="1750" spc="295" dirty="0">
                <a:latin typeface="Times New Roman"/>
                <a:cs typeface="Times New Roman"/>
              </a:rPr>
              <a:t>-</a:t>
            </a:r>
            <a:r>
              <a:rPr sz="1750" spc="-225" dirty="0">
                <a:latin typeface="Times New Roman"/>
                <a:cs typeface="Times New Roman"/>
              </a:rPr>
              <a:t> </a:t>
            </a:r>
            <a:r>
              <a:rPr sz="1750" spc="440" dirty="0">
                <a:latin typeface="Times New Roman"/>
                <a:cs typeface="Times New Roman"/>
              </a:rPr>
              <a:t>8</a:t>
            </a:r>
            <a:endParaRPr sz="17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9728" y="145914"/>
            <a:ext cx="11584940" cy="6312535"/>
            <a:chOff x="109728" y="145914"/>
            <a:chExt cx="11584940" cy="63125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6261" y="145914"/>
              <a:ext cx="11557895" cy="63124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9728" y="217931"/>
              <a:ext cx="4111752" cy="23317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0415" y="1737359"/>
              <a:ext cx="1298448" cy="268224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1)</a:t>
            </a:r>
            <a:r>
              <a:rPr spc="440" dirty="0"/>
              <a:t> </a:t>
            </a:r>
            <a:r>
              <a:rPr dirty="0"/>
              <a:t>Indicar</a:t>
            </a:r>
            <a:r>
              <a:rPr spc="-25" dirty="0"/>
              <a:t> </a:t>
            </a:r>
            <a:r>
              <a:rPr dirty="0"/>
              <a:t>la</a:t>
            </a:r>
            <a:r>
              <a:rPr spc="-5" dirty="0"/>
              <a:t> suma</a:t>
            </a:r>
            <a:r>
              <a:rPr spc="5" dirty="0"/>
              <a:t> </a:t>
            </a:r>
            <a:r>
              <a:rPr dirty="0"/>
              <a:t>de</a:t>
            </a:r>
            <a:r>
              <a:rPr spc="-20" dirty="0"/>
              <a:t> </a:t>
            </a:r>
            <a:r>
              <a:rPr spc="-10" dirty="0"/>
              <a:t>coeficientes</a:t>
            </a:r>
            <a:r>
              <a:rPr spc="5" dirty="0"/>
              <a:t> </a:t>
            </a:r>
            <a:r>
              <a:rPr spc="-5" dirty="0"/>
              <a:t>de:</a:t>
            </a:r>
          </a:p>
        </p:txBody>
      </p:sp>
      <p:sp>
        <p:nvSpPr>
          <p:cNvPr id="7" name="object 7"/>
          <p:cNvSpPr/>
          <p:nvPr/>
        </p:nvSpPr>
        <p:spPr>
          <a:xfrm>
            <a:off x="2180208" y="1562608"/>
            <a:ext cx="2917190" cy="17145"/>
          </a:xfrm>
          <a:custGeom>
            <a:avLst/>
            <a:gdLst/>
            <a:ahLst/>
            <a:cxnLst/>
            <a:rect l="l" t="t" r="r" b="b"/>
            <a:pathLst>
              <a:path w="2917190" h="17144">
                <a:moveTo>
                  <a:pt x="2916936" y="0"/>
                </a:moveTo>
                <a:lnTo>
                  <a:pt x="0" y="0"/>
                </a:lnTo>
                <a:lnTo>
                  <a:pt x="0" y="16763"/>
                </a:lnTo>
                <a:lnTo>
                  <a:pt x="2916936" y="16763"/>
                </a:lnTo>
                <a:lnTo>
                  <a:pt x="29169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69211" y="941298"/>
            <a:ext cx="3569970" cy="1370330"/>
          </a:xfrm>
          <a:prstGeom prst="rect">
            <a:avLst/>
          </a:prstGeom>
        </p:spPr>
        <p:txBody>
          <a:bodyPr vert="horz" wrap="square" lIns="0" tIns="163195" rIns="0" bIns="0" rtlCol="0">
            <a:spAutoFit/>
          </a:bodyPr>
          <a:lstStyle/>
          <a:p>
            <a:pPr marL="560070" algn="ctr">
              <a:lnSpc>
                <a:spcPct val="100000"/>
              </a:lnSpc>
              <a:spcBef>
                <a:spcPts val="1285"/>
              </a:spcBef>
            </a:pPr>
            <a:r>
              <a:rPr sz="3000" spc="104" baseline="-20833" dirty="0">
                <a:latin typeface="Cambria Math"/>
                <a:cs typeface="Cambria Math"/>
              </a:rPr>
              <a:t>4𝑥</a:t>
            </a:r>
            <a:r>
              <a:rPr sz="1450" spc="70" dirty="0">
                <a:latin typeface="Cambria Math"/>
                <a:cs typeface="Cambria Math"/>
              </a:rPr>
              <a:t>𝑎−𝑏</a:t>
            </a:r>
            <a:r>
              <a:rPr sz="3000" spc="104" baseline="-20833" dirty="0">
                <a:latin typeface="Cambria Math"/>
                <a:cs typeface="Cambria Math"/>
              </a:rPr>
              <a:t>𝑦</a:t>
            </a:r>
            <a:r>
              <a:rPr sz="1450" spc="70" dirty="0">
                <a:latin typeface="Cambria Math"/>
                <a:cs typeface="Cambria Math"/>
              </a:rPr>
              <a:t>2𝑎−3</a:t>
            </a:r>
            <a:r>
              <a:rPr sz="1450" spc="195" dirty="0">
                <a:latin typeface="Cambria Math"/>
                <a:cs typeface="Cambria Math"/>
              </a:rPr>
              <a:t> </a:t>
            </a:r>
            <a:r>
              <a:rPr sz="3000" baseline="-20833" dirty="0">
                <a:latin typeface="Cambria Math"/>
                <a:cs typeface="Cambria Math"/>
              </a:rPr>
              <a:t>+ </a:t>
            </a:r>
            <a:r>
              <a:rPr sz="3000" spc="104" baseline="-20833" dirty="0">
                <a:latin typeface="Cambria Math"/>
                <a:cs typeface="Cambria Math"/>
              </a:rPr>
              <a:t>7𝑥</a:t>
            </a:r>
            <a:r>
              <a:rPr sz="1450" spc="70" dirty="0">
                <a:latin typeface="Cambria Math"/>
                <a:cs typeface="Cambria Math"/>
              </a:rPr>
              <a:t>𝑏−𝑎</a:t>
            </a:r>
            <a:r>
              <a:rPr sz="3000" spc="104" baseline="-20833" dirty="0">
                <a:latin typeface="Cambria Math"/>
                <a:cs typeface="Cambria Math"/>
              </a:rPr>
              <a:t>𝑦</a:t>
            </a:r>
            <a:r>
              <a:rPr sz="1450" spc="70" dirty="0">
                <a:latin typeface="Cambria Math"/>
                <a:cs typeface="Cambria Math"/>
              </a:rPr>
              <a:t>2𝑏−7</a:t>
            </a:r>
            <a:endParaRPr sz="1450">
              <a:latin typeface="Cambria Math"/>
              <a:cs typeface="Cambria Math"/>
            </a:endParaRPr>
          </a:p>
          <a:p>
            <a:pPr marL="554990" algn="ctr">
              <a:lnSpc>
                <a:spcPct val="100000"/>
              </a:lnSpc>
              <a:spcBef>
                <a:spcPts val="1190"/>
              </a:spcBef>
            </a:pPr>
            <a:r>
              <a:rPr sz="2000" spc="85" dirty="0">
                <a:latin typeface="Cambria Math"/>
                <a:cs typeface="Cambria Math"/>
              </a:rPr>
              <a:t>15𝑥</a:t>
            </a:r>
            <a:r>
              <a:rPr sz="2175" spc="127" baseline="22988" dirty="0">
                <a:latin typeface="Cambria Math"/>
                <a:cs typeface="Cambria Math"/>
              </a:rPr>
              <a:t>𝑎</a:t>
            </a:r>
            <a:r>
              <a:rPr sz="2000" spc="85" dirty="0">
                <a:latin typeface="Cambria Math"/>
                <a:cs typeface="Cambria Math"/>
              </a:rPr>
              <a:t>𝑦</a:t>
            </a:r>
            <a:r>
              <a:rPr sz="2175" spc="127" baseline="22988" dirty="0">
                <a:latin typeface="Cambria Math"/>
                <a:cs typeface="Cambria Math"/>
              </a:rPr>
              <a:t>𝑏</a:t>
            </a:r>
            <a:endParaRPr sz="2175" baseline="22988">
              <a:latin typeface="Cambria Math"/>
              <a:cs typeface="Cambria Math"/>
            </a:endParaRPr>
          </a:p>
          <a:p>
            <a:pPr marL="50800">
              <a:lnSpc>
                <a:spcPct val="100000"/>
              </a:lnSpc>
              <a:spcBef>
                <a:spcPts val="1010"/>
              </a:spcBef>
            </a:pPr>
            <a:r>
              <a:rPr sz="2000" spc="-5" dirty="0">
                <a:latin typeface="Calibri"/>
                <a:cs typeface="Calibri"/>
              </a:rPr>
              <a:t>Dividimos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término</a:t>
            </a:r>
            <a:r>
              <a:rPr sz="2000" dirty="0">
                <a:latin typeface="Calibri"/>
                <a:cs typeface="Calibri"/>
              </a:rPr>
              <a:t> 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término: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74238" y="2927222"/>
            <a:ext cx="4558665" cy="17145"/>
          </a:xfrm>
          <a:custGeom>
            <a:avLst/>
            <a:gdLst/>
            <a:ahLst/>
            <a:cxnLst/>
            <a:rect l="l" t="t" r="r" b="b"/>
            <a:pathLst>
              <a:path w="4558665" h="17144">
                <a:moveTo>
                  <a:pt x="2916936" y="0"/>
                </a:moveTo>
                <a:lnTo>
                  <a:pt x="0" y="0"/>
                </a:lnTo>
                <a:lnTo>
                  <a:pt x="0" y="16764"/>
                </a:lnTo>
                <a:lnTo>
                  <a:pt x="2916936" y="16764"/>
                </a:lnTo>
                <a:lnTo>
                  <a:pt x="2916936" y="0"/>
                </a:lnTo>
                <a:close/>
              </a:path>
              <a:path w="4558665" h="17144">
                <a:moveTo>
                  <a:pt x="4558284" y="0"/>
                </a:moveTo>
                <a:lnTo>
                  <a:pt x="3249168" y="0"/>
                </a:lnTo>
                <a:lnTo>
                  <a:pt x="3249168" y="16764"/>
                </a:lnTo>
                <a:lnTo>
                  <a:pt x="4558284" y="16764"/>
                </a:lnTo>
                <a:lnTo>
                  <a:pt x="45582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136645" y="2456433"/>
            <a:ext cx="29838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3000" spc="104" baseline="-20833" dirty="0">
                <a:latin typeface="Cambria Math"/>
                <a:cs typeface="Cambria Math"/>
              </a:rPr>
              <a:t>4𝑥</a:t>
            </a:r>
            <a:r>
              <a:rPr sz="1450" spc="70" dirty="0">
                <a:latin typeface="Cambria Math"/>
                <a:cs typeface="Cambria Math"/>
              </a:rPr>
              <a:t>𝑎−𝑏</a:t>
            </a:r>
            <a:r>
              <a:rPr sz="3000" spc="104" baseline="-20833" dirty="0">
                <a:latin typeface="Cambria Math"/>
                <a:cs typeface="Cambria Math"/>
              </a:rPr>
              <a:t>𝑦</a:t>
            </a:r>
            <a:r>
              <a:rPr sz="1450" spc="70" dirty="0">
                <a:latin typeface="Cambria Math"/>
                <a:cs typeface="Cambria Math"/>
              </a:rPr>
              <a:t>2𝑎−3</a:t>
            </a:r>
            <a:r>
              <a:rPr sz="1450" spc="195" dirty="0">
                <a:latin typeface="Cambria Math"/>
                <a:cs typeface="Cambria Math"/>
              </a:rPr>
              <a:t> </a:t>
            </a:r>
            <a:r>
              <a:rPr sz="3000" baseline="-20833" dirty="0">
                <a:latin typeface="Cambria Math"/>
                <a:cs typeface="Cambria Math"/>
              </a:rPr>
              <a:t>+</a:t>
            </a:r>
            <a:r>
              <a:rPr sz="3000" spc="-15" baseline="-20833" dirty="0">
                <a:latin typeface="Cambria Math"/>
                <a:cs typeface="Cambria Math"/>
              </a:rPr>
              <a:t> </a:t>
            </a:r>
            <a:r>
              <a:rPr sz="3000" spc="104" baseline="-20833" dirty="0">
                <a:latin typeface="Cambria Math"/>
                <a:cs typeface="Cambria Math"/>
              </a:rPr>
              <a:t>7𝑥</a:t>
            </a:r>
            <a:r>
              <a:rPr sz="1450" spc="70" dirty="0">
                <a:latin typeface="Cambria Math"/>
                <a:cs typeface="Cambria Math"/>
              </a:rPr>
              <a:t>𝑏−𝑎</a:t>
            </a:r>
            <a:r>
              <a:rPr sz="3000" spc="104" baseline="-20833" dirty="0">
                <a:latin typeface="Cambria Math"/>
                <a:cs typeface="Cambria Math"/>
              </a:rPr>
              <a:t>𝑦</a:t>
            </a:r>
            <a:r>
              <a:rPr sz="1450" spc="70" dirty="0">
                <a:latin typeface="Cambria Math"/>
                <a:cs typeface="Cambria Math"/>
              </a:rPr>
              <a:t>2𝑏−7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49466" y="2741422"/>
            <a:ext cx="184403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40205" algn="l"/>
              </a:tabLst>
            </a:pPr>
            <a:r>
              <a:rPr sz="2000" dirty="0">
                <a:latin typeface="Cambria Math"/>
                <a:cs typeface="Cambria Math"/>
              </a:rPr>
              <a:t>=	+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035797" y="2927223"/>
            <a:ext cx="1304925" cy="17145"/>
          </a:xfrm>
          <a:custGeom>
            <a:avLst/>
            <a:gdLst/>
            <a:ahLst/>
            <a:cxnLst/>
            <a:rect l="l" t="t" r="r" b="b"/>
            <a:pathLst>
              <a:path w="1304925" h="17144">
                <a:moveTo>
                  <a:pt x="1304544" y="0"/>
                </a:moveTo>
                <a:lnTo>
                  <a:pt x="0" y="0"/>
                </a:lnTo>
                <a:lnTo>
                  <a:pt x="0" y="16763"/>
                </a:lnTo>
                <a:lnTo>
                  <a:pt x="1304544" y="16763"/>
                </a:lnTo>
                <a:lnTo>
                  <a:pt x="13045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386195" y="2456433"/>
            <a:ext cx="29825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650364" algn="l"/>
              </a:tabLst>
            </a:pPr>
            <a:r>
              <a:rPr sz="3000" spc="104" baseline="-20833" dirty="0">
                <a:latin typeface="Cambria Math"/>
                <a:cs typeface="Cambria Math"/>
              </a:rPr>
              <a:t>4𝑥</a:t>
            </a:r>
            <a:r>
              <a:rPr sz="1450" spc="70" dirty="0">
                <a:latin typeface="Cambria Math"/>
                <a:cs typeface="Cambria Math"/>
              </a:rPr>
              <a:t>𝑎−𝑏</a:t>
            </a:r>
            <a:r>
              <a:rPr sz="3000" spc="104" baseline="-20833" dirty="0">
                <a:latin typeface="Cambria Math"/>
                <a:cs typeface="Cambria Math"/>
              </a:rPr>
              <a:t>𝑦</a:t>
            </a:r>
            <a:r>
              <a:rPr sz="1450" spc="70" dirty="0">
                <a:latin typeface="Cambria Math"/>
                <a:cs typeface="Cambria Math"/>
              </a:rPr>
              <a:t>2𝑎−3	</a:t>
            </a:r>
            <a:r>
              <a:rPr sz="3000" spc="104" baseline="-20833" dirty="0">
                <a:latin typeface="Cambria Math"/>
                <a:cs typeface="Cambria Math"/>
              </a:rPr>
              <a:t>7𝑥</a:t>
            </a:r>
            <a:r>
              <a:rPr sz="1450" spc="70" dirty="0">
                <a:latin typeface="Cambria Math"/>
                <a:cs typeface="Cambria Math"/>
              </a:rPr>
              <a:t>𝑏−𝑎</a:t>
            </a:r>
            <a:r>
              <a:rPr sz="3000" spc="104" baseline="-20833" dirty="0">
                <a:latin typeface="Cambria Math"/>
                <a:cs typeface="Cambria Math"/>
              </a:rPr>
              <a:t>𝑦</a:t>
            </a:r>
            <a:r>
              <a:rPr sz="1450" spc="70" dirty="0">
                <a:latin typeface="Cambria Math"/>
                <a:cs typeface="Cambria Math"/>
              </a:rPr>
              <a:t>2𝑏−7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60265" y="2912110"/>
            <a:ext cx="499808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2495550" algn="l"/>
                <a:tab pos="4106545" algn="l"/>
              </a:tabLst>
            </a:pPr>
            <a:r>
              <a:rPr sz="2000" spc="85" dirty="0">
                <a:latin typeface="Cambria Math"/>
                <a:cs typeface="Cambria Math"/>
              </a:rPr>
              <a:t>15𝑥</a:t>
            </a:r>
            <a:r>
              <a:rPr sz="2175" spc="127" baseline="22988" dirty="0">
                <a:latin typeface="Cambria Math"/>
                <a:cs typeface="Cambria Math"/>
              </a:rPr>
              <a:t>𝑎</a:t>
            </a:r>
            <a:r>
              <a:rPr sz="2000" spc="85" dirty="0">
                <a:latin typeface="Cambria Math"/>
                <a:cs typeface="Cambria Math"/>
              </a:rPr>
              <a:t>𝑦</a:t>
            </a:r>
            <a:r>
              <a:rPr sz="2175" spc="127" baseline="22988" dirty="0">
                <a:latin typeface="Cambria Math"/>
                <a:cs typeface="Cambria Math"/>
              </a:rPr>
              <a:t>𝑏	</a:t>
            </a:r>
            <a:r>
              <a:rPr sz="2000" spc="85" dirty="0">
                <a:latin typeface="Cambria Math"/>
                <a:cs typeface="Cambria Math"/>
              </a:rPr>
              <a:t>15𝑥</a:t>
            </a:r>
            <a:r>
              <a:rPr sz="2175" spc="127" baseline="22988" dirty="0">
                <a:latin typeface="Cambria Math"/>
                <a:cs typeface="Cambria Math"/>
              </a:rPr>
              <a:t>𝑎</a:t>
            </a:r>
            <a:r>
              <a:rPr sz="2000" spc="85" dirty="0">
                <a:latin typeface="Cambria Math"/>
                <a:cs typeface="Cambria Math"/>
              </a:rPr>
              <a:t>𝑦</a:t>
            </a:r>
            <a:r>
              <a:rPr sz="2175" spc="127" baseline="22988" dirty="0">
                <a:latin typeface="Cambria Math"/>
                <a:cs typeface="Cambria Math"/>
              </a:rPr>
              <a:t>𝑏	</a:t>
            </a:r>
            <a:r>
              <a:rPr sz="2000" spc="85" dirty="0">
                <a:latin typeface="Cambria Math"/>
                <a:cs typeface="Cambria Math"/>
              </a:rPr>
              <a:t>15𝑥</a:t>
            </a:r>
            <a:r>
              <a:rPr sz="2175" spc="127" baseline="22988" dirty="0">
                <a:latin typeface="Cambria Math"/>
                <a:cs typeface="Cambria Math"/>
              </a:rPr>
              <a:t>𝑎</a:t>
            </a:r>
            <a:r>
              <a:rPr sz="2000" spc="85" dirty="0">
                <a:latin typeface="Cambria Math"/>
                <a:cs typeface="Cambria Math"/>
              </a:rPr>
              <a:t>𝑦</a:t>
            </a:r>
            <a:r>
              <a:rPr sz="2175" spc="127" baseline="22988" dirty="0">
                <a:latin typeface="Cambria Math"/>
                <a:cs typeface="Cambria Math"/>
              </a:rPr>
              <a:t>𝑏</a:t>
            </a:r>
            <a:endParaRPr sz="2175" baseline="22988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108450" y="3763898"/>
            <a:ext cx="2650490" cy="800100"/>
          </a:xfrm>
          <a:custGeom>
            <a:avLst/>
            <a:gdLst/>
            <a:ahLst/>
            <a:cxnLst/>
            <a:rect l="l" t="t" r="r" b="b"/>
            <a:pathLst>
              <a:path w="2650490" h="800100">
                <a:moveTo>
                  <a:pt x="281940" y="0"/>
                </a:moveTo>
                <a:lnTo>
                  <a:pt x="0" y="0"/>
                </a:lnTo>
                <a:lnTo>
                  <a:pt x="0" y="16764"/>
                </a:lnTo>
                <a:lnTo>
                  <a:pt x="281940" y="16764"/>
                </a:lnTo>
                <a:lnTo>
                  <a:pt x="281940" y="0"/>
                </a:lnTo>
                <a:close/>
              </a:path>
              <a:path w="2650490" h="800100">
                <a:moveTo>
                  <a:pt x="722376" y="783336"/>
                </a:moveTo>
                <a:lnTo>
                  <a:pt x="440436" y="783336"/>
                </a:lnTo>
                <a:lnTo>
                  <a:pt x="440436" y="800100"/>
                </a:lnTo>
                <a:lnTo>
                  <a:pt x="722376" y="800100"/>
                </a:lnTo>
                <a:lnTo>
                  <a:pt x="722376" y="783336"/>
                </a:lnTo>
                <a:close/>
              </a:path>
              <a:path w="2650490" h="800100">
                <a:moveTo>
                  <a:pt x="2584704" y="0"/>
                </a:moveTo>
                <a:lnTo>
                  <a:pt x="2302764" y="0"/>
                </a:lnTo>
                <a:lnTo>
                  <a:pt x="2302764" y="16764"/>
                </a:lnTo>
                <a:lnTo>
                  <a:pt x="2584704" y="16764"/>
                </a:lnTo>
                <a:lnTo>
                  <a:pt x="2584704" y="0"/>
                </a:lnTo>
                <a:close/>
              </a:path>
              <a:path w="2650490" h="800100">
                <a:moveTo>
                  <a:pt x="2650236" y="783336"/>
                </a:moveTo>
                <a:lnTo>
                  <a:pt x="2368296" y="783336"/>
                </a:lnTo>
                <a:lnTo>
                  <a:pt x="2368296" y="800100"/>
                </a:lnTo>
                <a:lnTo>
                  <a:pt x="2650236" y="800100"/>
                </a:lnTo>
                <a:lnTo>
                  <a:pt x="2650236" y="7833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594611" y="3386073"/>
            <a:ext cx="6875780" cy="18694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84450">
              <a:lnSpc>
                <a:spcPts val="1590"/>
              </a:lnSpc>
              <a:spcBef>
                <a:spcPts val="105"/>
              </a:spcBef>
              <a:tabLst>
                <a:tab pos="4886960" algn="l"/>
              </a:tabLst>
            </a:pPr>
            <a:r>
              <a:rPr sz="2000" dirty="0">
                <a:latin typeface="Cambria Math"/>
                <a:cs typeface="Cambria Math"/>
              </a:rPr>
              <a:t>4	7</a:t>
            </a:r>
            <a:endParaRPr sz="2000">
              <a:latin typeface="Cambria Math"/>
              <a:cs typeface="Cambria Math"/>
            </a:endParaRPr>
          </a:p>
          <a:p>
            <a:pPr marL="2762250" algn="ctr">
              <a:lnSpc>
                <a:spcPts val="1430"/>
              </a:lnSpc>
              <a:tabLst>
                <a:tab pos="5065395" algn="l"/>
              </a:tabLst>
            </a:pPr>
            <a:r>
              <a:rPr sz="3000" spc="104" baseline="-20833" dirty="0">
                <a:latin typeface="Cambria Math"/>
                <a:cs typeface="Cambria Math"/>
              </a:rPr>
              <a:t>𝑥</a:t>
            </a:r>
            <a:r>
              <a:rPr sz="1450" spc="70" dirty="0">
                <a:latin typeface="Cambria Math"/>
                <a:cs typeface="Cambria Math"/>
              </a:rPr>
              <a:t>𝑎−𝑏−𝑎</a:t>
            </a:r>
            <a:r>
              <a:rPr sz="3000" spc="104" baseline="-20833" dirty="0">
                <a:latin typeface="Cambria Math"/>
                <a:cs typeface="Cambria Math"/>
              </a:rPr>
              <a:t>𝑦</a:t>
            </a:r>
            <a:r>
              <a:rPr sz="1450" spc="70" dirty="0">
                <a:latin typeface="Cambria Math"/>
                <a:cs typeface="Cambria Math"/>
              </a:rPr>
              <a:t>2𝑎−3−𝑏</a:t>
            </a:r>
            <a:r>
              <a:rPr sz="1450" spc="235" dirty="0">
                <a:latin typeface="Cambria Math"/>
                <a:cs typeface="Cambria Math"/>
              </a:rPr>
              <a:t> </a:t>
            </a:r>
            <a:r>
              <a:rPr sz="3000" baseline="-20833" dirty="0">
                <a:latin typeface="Cambria Math"/>
                <a:cs typeface="Cambria Math"/>
              </a:rPr>
              <a:t>+	</a:t>
            </a:r>
            <a:r>
              <a:rPr sz="3000" spc="104" baseline="-20833" dirty="0">
                <a:latin typeface="Cambria Math"/>
                <a:cs typeface="Cambria Math"/>
              </a:rPr>
              <a:t>𝑥</a:t>
            </a:r>
            <a:r>
              <a:rPr sz="1450" spc="70" dirty="0">
                <a:latin typeface="Cambria Math"/>
                <a:cs typeface="Cambria Math"/>
              </a:rPr>
              <a:t>𝑏−𝑎−𝑎</a:t>
            </a:r>
            <a:r>
              <a:rPr sz="3000" spc="104" baseline="-20833" dirty="0">
                <a:latin typeface="Cambria Math"/>
                <a:cs typeface="Cambria Math"/>
              </a:rPr>
              <a:t>𝑦</a:t>
            </a:r>
            <a:r>
              <a:rPr sz="1450" spc="70" dirty="0">
                <a:latin typeface="Cambria Math"/>
                <a:cs typeface="Cambria Math"/>
              </a:rPr>
              <a:t>2𝑏−7−𝑏</a:t>
            </a:r>
            <a:endParaRPr sz="1450">
              <a:latin typeface="Cambria Math"/>
              <a:cs typeface="Cambria Math"/>
            </a:endParaRPr>
          </a:p>
          <a:p>
            <a:pPr marR="1769110" algn="r">
              <a:lnSpc>
                <a:spcPts val="2240"/>
              </a:lnSpc>
              <a:tabLst>
                <a:tab pos="2302510" algn="l"/>
              </a:tabLst>
            </a:pPr>
            <a:r>
              <a:rPr sz="2000" spc="-5" dirty="0">
                <a:latin typeface="Cambria Math"/>
                <a:cs typeface="Cambria Math"/>
              </a:rPr>
              <a:t>15	</a:t>
            </a:r>
            <a:r>
              <a:rPr sz="2000" spc="-10" dirty="0">
                <a:latin typeface="Cambria Math"/>
                <a:cs typeface="Cambria Math"/>
              </a:rPr>
              <a:t>15</a:t>
            </a:r>
            <a:endParaRPr sz="2000">
              <a:latin typeface="Cambria Math"/>
              <a:cs typeface="Cambria Math"/>
            </a:endParaRPr>
          </a:p>
          <a:p>
            <a:pPr marR="1772920" algn="r">
              <a:lnSpc>
                <a:spcPts val="1590"/>
              </a:lnSpc>
              <a:spcBef>
                <a:spcPts val="910"/>
              </a:spcBef>
              <a:tabLst>
                <a:tab pos="1927860" algn="l"/>
              </a:tabLst>
            </a:pPr>
            <a:r>
              <a:rPr sz="2000" dirty="0">
                <a:latin typeface="Cambria Math"/>
                <a:cs typeface="Cambria Math"/>
              </a:rPr>
              <a:t>4	7</a:t>
            </a:r>
            <a:endParaRPr sz="2000">
              <a:latin typeface="Cambria Math"/>
              <a:cs typeface="Cambria Math"/>
            </a:endParaRPr>
          </a:p>
          <a:p>
            <a:pPr marL="2764790" algn="ctr">
              <a:lnSpc>
                <a:spcPts val="1430"/>
              </a:lnSpc>
              <a:tabLst>
                <a:tab pos="4693285" algn="l"/>
              </a:tabLst>
            </a:pPr>
            <a:r>
              <a:rPr sz="3000" spc="104" baseline="-20833" dirty="0">
                <a:latin typeface="Cambria Math"/>
                <a:cs typeface="Cambria Math"/>
              </a:rPr>
              <a:t>𝑥</a:t>
            </a:r>
            <a:r>
              <a:rPr sz="1450" spc="70" dirty="0">
                <a:latin typeface="Cambria Math"/>
                <a:cs typeface="Cambria Math"/>
              </a:rPr>
              <a:t>−𝑏</a:t>
            </a:r>
            <a:r>
              <a:rPr sz="3000" spc="104" baseline="-20833" dirty="0">
                <a:latin typeface="Cambria Math"/>
                <a:cs typeface="Cambria Math"/>
              </a:rPr>
              <a:t>𝑦</a:t>
            </a:r>
            <a:r>
              <a:rPr sz="1450" spc="70" dirty="0">
                <a:latin typeface="Cambria Math"/>
                <a:cs typeface="Cambria Math"/>
              </a:rPr>
              <a:t>2𝑎−𝑏−3</a:t>
            </a:r>
            <a:r>
              <a:rPr sz="1450" spc="200" dirty="0">
                <a:latin typeface="Cambria Math"/>
                <a:cs typeface="Cambria Math"/>
              </a:rPr>
              <a:t> </a:t>
            </a:r>
            <a:r>
              <a:rPr sz="3000" baseline="-20833" dirty="0">
                <a:latin typeface="Cambria Math"/>
                <a:cs typeface="Cambria Math"/>
              </a:rPr>
              <a:t>+	</a:t>
            </a:r>
            <a:r>
              <a:rPr sz="3000" spc="120" baseline="-20833" dirty="0">
                <a:latin typeface="Cambria Math"/>
                <a:cs typeface="Cambria Math"/>
              </a:rPr>
              <a:t>𝑥</a:t>
            </a:r>
            <a:r>
              <a:rPr sz="1450" spc="80" dirty="0">
                <a:latin typeface="Cambria Math"/>
                <a:cs typeface="Cambria Math"/>
              </a:rPr>
              <a:t>𝑏−2𝑎</a:t>
            </a:r>
            <a:r>
              <a:rPr sz="3000" spc="120" baseline="-20833" dirty="0">
                <a:latin typeface="Cambria Math"/>
                <a:cs typeface="Cambria Math"/>
              </a:rPr>
              <a:t>𝑦</a:t>
            </a:r>
            <a:r>
              <a:rPr sz="1450" spc="80" dirty="0">
                <a:latin typeface="Cambria Math"/>
                <a:cs typeface="Cambria Math"/>
              </a:rPr>
              <a:t>𝑏−7</a:t>
            </a:r>
            <a:endParaRPr sz="1450">
              <a:latin typeface="Cambria Math"/>
              <a:cs typeface="Cambria Math"/>
            </a:endParaRPr>
          </a:p>
          <a:p>
            <a:pPr marL="2954655">
              <a:lnSpc>
                <a:spcPts val="2240"/>
              </a:lnSpc>
              <a:tabLst>
                <a:tab pos="4882515" algn="l"/>
              </a:tabLst>
            </a:pPr>
            <a:r>
              <a:rPr sz="2000" spc="-5" dirty="0">
                <a:latin typeface="Cambria Math"/>
                <a:cs typeface="Cambria Math"/>
              </a:rPr>
              <a:t>15	</a:t>
            </a:r>
            <a:r>
              <a:rPr sz="2000" spc="-10" dirty="0">
                <a:latin typeface="Cambria Math"/>
                <a:cs typeface="Cambria Math"/>
              </a:rPr>
              <a:t>15</a:t>
            </a:r>
            <a:endParaRPr sz="2000">
              <a:latin typeface="Cambria Math"/>
              <a:cs typeface="Cambria Math"/>
            </a:endParaRPr>
          </a:p>
          <a:p>
            <a:pPr marL="25400">
              <a:lnSpc>
                <a:spcPct val="100000"/>
              </a:lnSpc>
              <a:spcBef>
                <a:spcPts val="685"/>
              </a:spcBef>
            </a:pPr>
            <a:r>
              <a:rPr sz="2000" spc="-5" dirty="0">
                <a:latin typeface="Calibri"/>
                <a:cs typeface="Calibri"/>
              </a:rPr>
              <a:t>Los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coeficientes </a:t>
            </a:r>
            <a:r>
              <a:rPr sz="2000" spc="-5" dirty="0">
                <a:latin typeface="Calibri"/>
                <a:cs typeface="Calibri"/>
              </a:rPr>
              <a:t>son: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43958" y="5810681"/>
            <a:ext cx="2552700" cy="17145"/>
          </a:xfrm>
          <a:custGeom>
            <a:avLst/>
            <a:gdLst/>
            <a:ahLst/>
            <a:cxnLst/>
            <a:rect l="l" t="t" r="r" b="b"/>
            <a:pathLst>
              <a:path w="2552700" h="17145">
                <a:moveTo>
                  <a:pt x="281940" y="0"/>
                </a:moveTo>
                <a:lnTo>
                  <a:pt x="0" y="0"/>
                </a:lnTo>
                <a:lnTo>
                  <a:pt x="0" y="16764"/>
                </a:lnTo>
                <a:lnTo>
                  <a:pt x="281940" y="16764"/>
                </a:lnTo>
                <a:lnTo>
                  <a:pt x="281940" y="0"/>
                </a:lnTo>
                <a:close/>
              </a:path>
              <a:path w="2552700" h="17145">
                <a:moveTo>
                  <a:pt x="716280" y="0"/>
                </a:moveTo>
                <a:lnTo>
                  <a:pt x="434340" y="0"/>
                </a:lnTo>
                <a:lnTo>
                  <a:pt x="434340" y="16764"/>
                </a:lnTo>
                <a:lnTo>
                  <a:pt x="716280" y="16764"/>
                </a:lnTo>
                <a:lnTo>
                  <a:pt x="716280" y="0"/>
                </a:lnTo>
                <a:close/>
              </a:path>
              <a:path w="2552700" h="17145">
                <a:moveTo>
                  <a:pt x="1351775" y="0"/>
                </a:moveTo>
                <a:lnTo>
                  <a:pt x="1069848" y="0"/>
                </a:lnTo>
                <a:lnTo>
                  <a:pt x="1069848" y="16764"/>
                </a:lnTo>
                <a:lnTo>
                  <a:pt x="1351775" y="16764"/>
                </a:lnTo>
                <a:lnTo>
                  <a:pt x="1351775" y="0"/>
                </a:lnTo>
                <a:close/>
              </a:path>
              <a:path w="2552700" h="17145">
                <a:moveTo>
                  <a:pt x="1938528" y="0"/>
                </a:moveTo>
                <a:lnTo>
                  <a:pt x="1656588" y="0"/>
                </a:lnTo>
                <a:lnTo>
                  <a:pt x="1656588" y="16764"/>
                </a:lnTo>
                <a:lnTo>
                  <a:pt x="1938528" y="16764"/>
                </a:lnTo>
                <a:lnTo>
                  <a:pt x="1938528" y="0"/>
                </a:lnTo>
                <a:close/>
              </a:path>
              <a:path w="2552700" h="17145">
                <a:moveTo>
                  <a:pt x="2552700" y="0"/>
                </a:moveTo>
                <a:lnTo>
                  <a:pt x="2270760" y="0"/>
                </a:lnTo>
                <a:lnTo>
                  <a:pt x="2270760" y="16764"/>
                </a:lnTo>
                <a:lnTo>
                  <a:pt x="2552700" y="16764"/>
                </a:lnTo>
                <a:lnTo>
                  <a:pt x="2552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801870" y="5433466"/>
            <a:ext cx="6013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7040" algn="l"/>
              </a:tabLst>
            </a:pPr>
            <a:r>
              <a:rPr sz="2000" dirty="0">
                <a:latin typeface="Cambria Math"/>
                <a:cs typeface="Cambria Math"/>
              </a:rPr>
              <a:t>4	7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56378" y="5625490"/>
            <a:ext cx="25146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74345" algn="l"/>
                <a:tab pos="1097915" algn="l"/>
                <a:tab pos="1696720" algn="l"/>
                <a:tab pos="2310765" algn="l"/>
              </a:tabLst>
            </a:pPr>
            <a:r>
              <a:rPr sz="2000" dirty="0">
                <a:latin typeface="Cambria Math"/>
                <a:cs typeface="Cambria Math"/>
              </a:rPr>
              <a:t>;	→	+	=	=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628890" y="5810681"/>
            <a:ext cx="142240" cy="17145"/>
          </a:xfrm>
          <a:custGeom>
            <a:avLst/>
            <a:gdLst/>
            <a:ahLst/>
            <a:cxnLst/>
            <a:rect l="l" t="t" r="r" b="b"/>
            <a:pathLst>
              <a:path w="142240" h="17145">
                <a:moveTo>
                  <a:pt x="141731" y="0"/>
                </a:moveTo>
                <a:lnTo>
                  <a:pt x="0" y="0"/>
                </a:lnTo>
                <a:lnTo>
                  <a:pt x="0" y="16764"/>
                </a:lnTo>
                <a:lnTo>
                  <a:pt x="141731" y="16764"/>
                </a:lnTo>
                <a:lnTo>
                  <a:pt x="1417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731765" y="5376164"/>
            <a:ext cx="3052445" cy="75120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555"/>
              </a:spcBef>
              <a:tabLst>
                <a:tab pos="586105" algn="l"/>
                <a:tab pos="1130300" algn="l"/>
                <a:tab pos="1744980" algn="l"/>
              </a:tabLst>
            </a:pPr>
            <a:r>
              <a:rPr sz="2000" dirty="0">
                <a:latin typeface="Cambria Math"/>
                <a:cs typeface="Cambria Math"/>
              </a:rPr>
              <a:t>4	7	</a:t>
            </a:r>
            <a:r>
              <a:rPr sz="2000" spc="-5" dirty="0">
                <a:latin typeface="Cambria Math"/>
                <a:cs typeface="Cambria Math"/>
              </a:rPr>
              <a:t>12	</a:t>
            </a:r>
            <a:r>
              <a:rPr sz="2000" dirty="0">
                <a:latin typeface="Cambria Math"/>
                <a:cs typeface="Cambria Math"/>
              </a:rPr>
              <a:t>4</a:t>
            </a:r>
            <a:endParaRPr sz="2000">
              <a:latin typeface="Cambria Math"/>
              <a:cs typeface="Cambria Math"/>
            </a:endParaRPr>
          </a:p>
          <a:p>
            <a:pPr marR="5080" algn="r">
              <a:lnSpc>
                <a:spcPct val="100000"/>
              </a:lnSpc>
              <a:spcBef>
                <a:spcPts val="455"/>
              </a:spcBef>
              <a:tabLst>
                <a:tab pos="433705" algn="l"/>
                <a:tab pos="1069975" algn="l"/>
                <a:tab pos="1656714" algn="l"/>
                <a:tab pos="2270760" algn="l"/>
                <a:tab pos="2885440" algn="l"/>
              </a:tabLst>
            </a:pPr>
            <a:r>
              <a:rPr sz="2000" spc="-10" dirty="0">
                <a:latin typeface="Cambria Math"/>
                <a:cs typeface="Cambria Math"/>
              </a:rPr>
              <a:t>1</a:t>
            </a:r>
            <a:r>
              <a:rPr sz="2000" dirty="0">
                <a:latin typeface="Cambria Math"/>
                <a:cs typeface="Cambria Math"/>
              </a:rPr>
              <a:t>5	</a:t>
            </a:r>
            <a:r>
              <a:rPr sz="2000" spc="-5" dirty="0">
                <a:latin typeface="Cambria Math"/>
                <a:cs typeface="Cambria Math"/>
              </a:rPr>
              <a:t>1</a:t>
            </a:r>
            <a:r>
              <a:rPr sz="2000" dirty="0">
                <a:latin typeface="Cambria Math"/>
                <a:cs typeface="Cambria Math"/>
              </a:rPr>
              <a:t>5	</a:t>
            </a:r>
            <a:r>
              <a:rPr sz="2000" spc="-10" dirty="0">
                <a:latin typeface="Cambria Math"/>
                <a:cs typeface="Cambria Math"/>
              </a:rPr>
              <a:t>1</a:t>
            </a:r>
            <a:r>
              <a:rPr sz="2000" dirty="0">
                <a:latin typeface="Cambria Math"/>
                <a:cs typeface="Cambria Math"/>
              </a:rPr>
              <a:t>5	</a:t>
            </a:r>
            <a:r>
              <a:rPr sz="2000" spc="-10" dirty="0">
                <a:latin typeface="Cambria Math"/>
                <a:cs typeface="Cambria Math"/>
              </a:rPr>
              <a:t>1</a:t>
            </a:r>
            <a:r>
              <a:rPr sz="2000" dirty="0">
                <a:latin typeface="Cambria Math"/>
                <a:cs typeface="Cambria Math"/>
              </a:rPr>
              <a:t>5	</a:t>
            </a:r>
            <a:r>
              <a:rPr sz="2000" spc="-10" dirty="0">
                <a:latin typeface="Cambria Math"/>
                <a:cs typeface="Cambria Math"/>
              </a:rPr>
              <a:t>1</a:t>
            </a:r>
            <a:r>
              <a:rPr sz="2000" dirty="0">
                <a:latin typeface="Cambria Math"/>
                <a:cs typeface="Cambria Math"/>
              </a:rPr>
              <a:t>5	5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824596" y="6225946"/>
            <a:ext cx="28778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Calibri"/>
                <a:cs typeface="Calibri"/>
              </a:rPr>
              <a:t>La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suma</a:t>
            </a:r>
            <a:r>
              <a:rPr sz="2000" b="1" spc="-4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de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coeficientes</a:t>
            </a:r>
            <a:r>
              <a:rPr sz="2000" b="1" spc="-3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es: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0804906" y="6427901"/>
            <a:ext cx="88900" cy="13970"/>
          </a:xfrm>
          <a:custGeom>
            <a:avLst/>
            <a:gdLst/>
            <a:ahLst/>
            <a:cxnLst/>
            <a:rect l="l" t="t" r="r" b="b"/>
            <a:pathLst>
              <a:path w="88900" h="13970">
                <a:moveTo>
                  <a:pt x="88393" y="0"/>
                </a:moveTo>
                <a:lnTo>
                  <a:pt x="0" y="0"/>
                </a:lnTo>
                <a:lnTo>
                  <a:pt x="0" y="13715"/>
                </a:lnTo>
                <a:lnTo>
                  <a:pt x="88393" y="13715"/>
                </a:lnTo>
                <a:lnTo>
                  <a:pt x="883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0793730" y="6170167"/>
            <a:ext cx="114300" cy="467359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150" spc="10" dirty="0">
                <a:latin typeface="Cambria Math"/>
                <a:cs typeface="Cambria Math"/>
              </a:rPr>
              <a:t>𝟒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150" spc="10" dirty="0">
                <a:latin typeface="Cambria Math"/>
                <a:cs typeface="Cambria Math"/>
              </a:rPr>
              <a:t>𝟓</a:t>
            </a:r>
            <a:endParaRPr sz="115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9728" y="145914"/>
            <a:ext cx="11584940" cy="6312535"/>
            <a:chOff x="109728" y="145914"/>
            <a:chExt cx="11584940" cy="63125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6261" y="145914"/>
              <a:ext cx="11557895" cy="63124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9728" y="217931"/>
              <a:ext cx="4111752" cy="23317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3715131" y="765428"/>
              <a:ext cx="370205" cy="282575"/>
            </a:xfrm>
            <a:custGeom>
              <a:avLst/>
              <a:gdLst/>
              <a:ahLst/>
              <a:cxnLst/>
              <a:rect l="l" t="t" r="r" b="b"/>
              <a:pathLst>
                <a:path w="370204" h="282575">
                  <a:moveTo>
                    <a:pt x="280035" y="0"/>
                  </a:moveTo>
                  <a:lnTo>
                    <a:pt x="276098" y="11557"/>
                  </a:lnTo>
                  <a:lnTo>
                    <a:pt x="292405" y="18631"/>
                  </a:lnTo>
                  <a:lnTo>
                    <a:pt x="306451" y="28432"/>
                  </a:lnTo>
                  <a:lnTo>
                    <a:pt x="334994" y="73925"/>
                  </a:lnTo>
                  <a:lnTo>
                    <a:pt x="343376" y="115732"/>
                  </a:lnTo>
                  <a:lnTo>
                    <a:pt x="344424" y="139826"/>
                  </a:lnTo>
                  <a:lnTo>
                    <a:pt x="343376" y="164707"/>
                  </a:lnTo>
                  <a:lnTo>
                    <a:pt x="334994" y="207656"/>
                  </a:lnTo>
                  <a:lnTo>
                    <a:pt x="306498" y="253857"/>
                  </a:lnTo>
                  <a:lnTo>
                    <a:pt x="276479" y="270891"/>
                  </a:lnTo>
                  <a:lnTo>
                    <a:pt x="280035" y="282448"/>
                  </a:lnTo>
                  <a:lnTo>
                    <a:pt x="318595" y="264318"/>
                  </a:lnTo>
                  <a:lnTo>
                    <a:pt x="346964" y="233045"/>
                  </a:lnTo>
                  <a:lnTo>
                    <a:pt x="364283" y="191150"/>
                  </a:lnTo>
                  <a:lnTo>
                    <a:pt x="370078" y="141350"/>
                  </a:lnTo>
                  <a:lnTo>
                    <a:pt x="368625" y="115466"/>
                  </a:lnTo>
                  <a:lnTo>
                    <a:pt x="357004" y="69556"/>
                  </a:lnTo>
                  <a:lnTo>
                    <a:pt x="333952" y="32218"/>
                  </a:lnTo>
                  <a:lnTo>
                    <a:pt x="300563" y="7453"/>
                  </a:lnTo>
                  <a:lnTo>
                    <a:pt x="280035" y="0"/>
                  </a:lnTo>
                  <a:close/>
                </a:path>
                <a:path w="370204" h="282575">
                  <a:moveTo>
                    <a:pt x="90043" y="0"/>
                  </a:moveTo>
                  <a:lnTo>
                    <a:pt x="51657" y="18192"/>
                  </a:lnTo>
                  <a:lnTo>
                    <a:pt x="23368" y="49530"/>
                  </a:lnTo>
                  <a:lnTo>
                    <a:pt x="5826" y="91535"/>
                  </a:lnTo>
                  <a:lnTo>
                    <a:pt x="0" y="141350"/>
                  </a:lnTo>
                  <a:lnTo>
                    <a:pt x="1452" y="167233"/>
                  </a:lnTo>
                  <a:lnTo>
                    <a:pt x="13073" y="213092"/>
                  </a:lnTo>
                  <a:lnTo>
                    <a:pt x="36125" y="250336"/>
                  </a:lnTo>
                  <a:lnTo>
                    <a:pt x="69514" y="275014"/>
                  </a:lnTo>
                  <a:lnTo>
                    <a:pt x="90043" y="282448"/>
                  </a:lnTo>
                  <a:lnTo>
                    <a:pt x="93599" y="270891"/>
                  </a:lnTo>
                  <a:lnTo>
                    <a:pt x="77549" y="263773"/>
                  </a:lnTo>
                  <a:lnTo>
                    <a:pt x="63690" y="253857"/>
                  </a:lnTo>
                  <a:lnTo>
                    <a:pt x="35210" y="207656"/>
                  </a:lnTo>
                  <a:lnTo>
                    <a:pt x="26828" y="164707"/>
                  </a:lnTo>
                  <a:lnTo>
                    <a:pt x="25781" y="139826"/>
                  </a:lnTo>
                  <a:lnTo>
                    <a:pt x="26828" y="115732"/>
                  </a:lnTo>
                  <a:lnTo>
                    <a:pt x="35210" y="73925"/>
                  </a:lnTo>
                  <a:lnTo>
                    <a:pt x="63801" y="28432"/>
                  </a:lnTo>
                  <a:lnTo>
                    <a:pt x="94107" y="11557"/>
                  </a:lnTo>
                  <a:lnTo>
                    <a:pt x="9004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65480" y="675513"/>
            <a:ext cx="8736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3549650" algn="l"/>
                <a:tab pos="3930650" algn="l"/>
              </a:tabLst>
            </a:pPr>
            <a:r>
              <a:rPr sz="2400" spc="-5" dirty="0">
                <a:latin typeface="Arial MT"/>
                <a:cs typeface="Arial MT"/>
              </a:rPr>
              <a:t>2)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Una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fábrica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produce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dirty="0">
                <a:latin typeface="Cambria Math"/>
                <a:cs typeface="Cambria Math"/>
              </a:rPr>
              <a:t>𝑃	𝑥	=</a:t>
            </a:r>
            <a:r>
              <a:rPr sz="2400" spc="130" dirty="0">
                <a:latin typeface="Cambria Math"/>
                <a:cs typeface="Cambria Math"/>
              </a:rPr>
              <a:t> </a:t>
            </a:r>
            <a:r>
              <a:rPr sz="2400" spc="40" dirty="0">
                <a:latin typeface="Cambria Math"/>
                <a:cs typeface="Cambria Math"/>
              </a:rPr>
              <a:t>15𝑥</a:t>
            </a:r>
            <a:r>
              <a:rPr sz="2625" spc="60" baseline="28571" dirty="0">
                <a:latin typeface="Cambria Math"/>
                <a:cs typeface="Cambria Math"/>
              </a:rPr>
              <a:t>5</a:t>
            </a:r>
            <a:r>
              <a:rPr sz="2625" spc="337" baseline="28571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+</a:t>
            </a:r>
            <a:r>
              <a:rPr sz="2400" spc="-15" dirty="0">
                <a:latin typeface="Cambria Math"/>
                <a:cs typeface="Cambria Math"/>
              </a:rPr>
              <a:t> </a:t>
            </a:r>
            <a:r>
              <a:rPr sz="2400" spc="55" dirty="0">
                <a:latin typeface="Cambria Math"/>
                <a:cs typeface="Cambria Math"/>
              </a:rPr>
              <a:t>9𝑥</a:t>
            </a:r>
            <a:r>
              <a:rPr sz="2625" spc="82" baseline="28571" dirty="0">
                <a:latin typeface="Cambria Math"/>
                <a:cs typeface="Cambria Math"/>
              </a:rPr>
              <a:t>4</a:t>
            </a:r>
            <a:r>
              <a:rPr sz="2625" spc="359" baseline="28571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− </a:t>
            </a:r>
            <a:r>
              <a:rPr sz="2400" spc="55" dirty="0">
                <a:latin typeface="Cambria Math"/>
                <a:cs typeface="Cambria Math"/>
              </a:rPr>
              <a:t>4𝑥</a:t>
            </a:r>
            <a:r>
              <a:rPr sz="2625" spc="82" baseline="28571" dirty="0">
                <a:latin typeface="Cambria Math"/>
                <a:cs typeface="Cambria Math"/>
              </a:rPr>
              <a:t>3</a:t>
            </a:r>
            <a:r>
              <a:rPr sz="2625" spc="337" baseline="28571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− </a:t>
            </a:r>
            <a:r>
              <a:rPr sz="2400" spc="80" dirty="0">
                <a:latin typeface="Cambria Math"/>
                <a:cs typeface="Cambria Math"/>
              </a:rPr>
              <a:t>𝑥</a:t>
            </a:r>
            <a:r>
              <a:rPr sz="2625" spc="120" baseline="28571" dirty="0">
                <a:latin typeface="Cambria Math"/>
                <a:cs typeface="Cambria Math"/>
              </a:rPr>
              <a:t>2</a:t>
            </a:r>
            <a:r>
              <a:rPr sz="2625" spc="352" baseline="28571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−</a:t>
            </a:r>
            <a:r>
              <a:rPr sz="2400" spc="-1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𝑥</a:t>
            </a:r>
            <a:r>
              <a:rPr sz="2400" spc="65" dirty="0">
                <a:latin typeface="Cambria Math"/>
                <a:cs typeface="Cambria Math"/>
              </a:rPr>
              <a:t> </a:t>
            </a:r>
            <a:r>
              <a:rPr sz="2400" dirty="0">
                <a:latin typeface="Cambria Math"/>
                <a:cs typeface="Cambria Math"/>
              </a:rPr>
              <a:t>+ </a:t>
            </a:r>
            <a:r>
              <a:rPr sz="2400" spc="-5" dirty="0">
                <a:latin typeface="Cambria Math"/>
                <a:cs typeface="Cambria Math"/>
              </a:rPr>
              <a:t>102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0880" y="1225677"/>
            <a:ext cx="102476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455025" algn="l"/>
              </a:tabLst>
            </a:pPr>
            <a:r>
              <a:rPr sz="2400" spc="-5" dirty="0">
                <a:latin typeface="Arial MT"/>
                <a:cs typeface="Arial MT"/>
              </a:rPr>
              <a:t>colchas</a:t>
            </a:r>
            <a:r>
              <a:rPr sz="2400" spc="3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para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una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empresa</a:t>
            </a:r>
            <a:r>
              <a:rPr sz="2400" spc="3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constituida</a:t>
            </a:r>
            <a:r>
              <a:rPr sz="2400" spc="4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por	trabajadores.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0880" y="1590628"/>
            <a:ext cx="10314305" cy="1123950"/>
          </a:xfrm>
          <a:prstGeom prst="rect">
            <a:avLst/>
          </a:prstGeom>
        </p:spPr>
        <p:txBody>
          <a:bodyPr vert="horz" wrap="square" lIns="0" tIns="196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545"/>
              </a:spcBef>
            </a:pPr>
            <a:r>
              <a:rPr sz="2400" spc="-5" dirty="0">
                <a:latin typeface="Arial MT"/>
                <a:cs typeface="Arial MT"/>
              </a:rPr>
              <a:t>Acuerdan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que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el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sobrante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de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las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colchas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se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donen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a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un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albergue.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¿Cuántas</a:t>
            </a:r>
            <a:endParaRPr sz="2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sz="2400" spc="-5" dirty="0">
                <a:latin typeface="Arial MT"/>
                <a:cs typeface="Arial MT"/>
              </a:rPr>
              <a:t>colchas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se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podrán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donar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para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el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albergue?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44707" y="1273331"/>
            <a:ext cx="2295525" cy="3638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200" i="1" spc="55" dirty="0">
                <a:latin typeface="Times New Roman"/>
                <a:cs typeface="Times New Roman"/>
              </a:rPr>
              <a:t>H</a:t>
            </a:r>
            <a:r>
              <a:rPr sz="2200" i="1" spc="-245" dirty="0">
                <a:latin typeface="Times New Roman"/>
                <a:cs typeface="Times New Roman"/>
              </a:rPr>
              <a:t> </a:t>
            </a:r>
            <a:r>
              <a:rPr sz="2200" spc="185" dirty="0">
                <a:latin typeface="Times New Roman"/>
                <a:cs typeface="Times New Roman"/>
              </a:rPr>
              <a:t>(</a:t>
            </a:r>
            <a:r>
              <a:rPr sz="2200" i="1" spc="85" dirty="0">
                <a:latin typeface="Times New Roman"/>
                <a:cs typeface="Times New Roman"/>
              </a:rPr>
              <a:t>x</a:t>
            </a:r>
            <a:r>
              <a:rPr sz="2200" spc="25" dirty="0">
                <a:latin typeface="Times New Roman"/>
                <a:cs typeface="Times New Roman"/>
              </a:rPr>
              <a:t>)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40" dirty="0">
                <a:latin typeface="Symbol"/>
                <a:cs typeface="Symbol"/>
              </a:rPr>
              <a:t></a:t>
            </a:r>
            <a:r>
              <a:rPr sz="2200" spc="-135" dirty="0">
                <a:latin typeface="Times New Roman"/>
                <a:cs typeface="Times New Roman"/>
              </a:rPr>
              <a:t> </a:t>
            </a:r>
            <a:r>
              <a:rPr sz="2200" spc="105" dirty="0">
                <a:latin typeface="Times New Roman"/>
                <a:cs typeface="Times New Roman"/>
              </a:rPr>
              <a:t>3</a:t>
            </a:r>
            <a:r>
              <a:rPr sz="2200" i="1" spc="100" dirty="0">
                <a:latin typeface="Times New Roman"/>
                <a:cs typeface="Times New Roman"/>
              </a:rPr>
              <a:t>x</a:t>
            </a:r>
            <a:r>
              <a:rPr sz="2025" spc="44" baseline="41152" dirty="0">
                <a:latin typeface="Times New Roman"/>
                <a:cs typeface="Times New Roman"/>
              </a:rPr>
              <a:t>3</a:t>
            </a:r>
            <a:r>
              <a:rPr sz="2025" baseline="41152" dirty="0">
                <a:latin typeface="Times New Roman"/>
                <a:cs typeface="Times New Roman"/>
              </a:rPr>
              <a:t> </a:t>
            </a:r>
            <a:r>
              <a:rPr sz="2025" spc="-150" baseline="41152" dirty="0">
                <a:latin typeface="Times New Roman"/>
                <a:cs typeface="Times New Roman"/>
              </a:rPr>
              <a:t> </a:t>
            </a:r>
            <a:r>
              <a:rPr sz="2200" spc="40" dirty="0">
                <a:latin typeface="Symbol"/>
                <a:cs typeface="Symbol"/>
              </a:rPr>
              <a:t></a:t>
            </a:r>
            <a:r>
              <a:rPr sz="2200" spc="-125" dirty="0">
                <a:latin typeface="Times New Roman"/>
                <a:cs typeface="Times New Roman"/>
              </a:rPr>
              <a:t> </a:t>
            </a:r>
            <a:r>
              <a:rPr sz="2200" spc="170" dirty="0">
                <a:latin typeface="Times New Roman"/>
                <a:cs typeface="Times New Roman"/>
              </a:rPr>
              <a:t>2</a:t>
            </a:r>
            <a:r>
              <a:rPr sz="2200" i="1" spc="35" dirty="0">
                <a:latin typeface="Times New Roman"/>
                <a:cs typeface="Times New Roman"/>
              </a:rPr>
              <a:t>x</a:t>
            </a:r>
            <a:r>
              <a:rPr sz="2200" i="1" spc="-85" dirty="0">
                <a:latin typeface="Times New Roman"/>
                <a:cs typeface="Times New Roman"/>
              </a:rPr>
              <a:t> </a:t>
            </a:r>
            <a:r>
              <a:rPr sz="2200" spc="40" dirty="0">
                <a:latin typeface="Symbol"/>
                <a:cs typeface="Symbol"/>
              </a:rPr>
              <a:t></a:t>
            </a:r>
            <a:r>
              <a:rPr sz="2200" spc="-335" dirty="0">
                <a:latin typeface="Times New Roman"/>
                <a:cs typeface="Times New Roman"/>
              </a:rPr>
              <a:t> </a:t>
            </a:r>
            <a:r>
              <a:rPr sz="2200" spc="40" dirty="0">
                <a:latin typeface="Times New Roman"/>
                <a:cs typeface="Times New Roman"/>
              </a:rPr>
              <a:t>1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679305" y="3590290"/>
            <a:ext cx="125349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15975" algn="l"/>
              </a:tabLst>
            </a:pPr>
            <a:r>
              <a:rPr sz="2000" dirty="0">
                <a:solidFill>
                  <a:srgbClr val="C00000"/>
                </a:solidFill>
                <a:latin typeface="Arial MT"/>
                <a:cs typeface="Arial MT"/>
              </a:rPr>
              <a:t>Resto	100</a:t>
            </a:r>
            <a:endParaRPr sz="2000">
              <a:latin typeface="Arial MT"/>
              <a:cs typeface="Arial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2939" y="3590290"/>
            <a:ext cx="843597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07415" algn="l"/>
                <a:tab pos="1792605" algn="l"/>
                <a:tab pos="2016760" algn="l"/>
                <a:tab pos="2684145" algn="l"/>
                <a:tab pos="2908300" algn="l"/>
                <a:tab pos="3435350" algn="l"/>
                <a:tab pos="3659504" algn="l"/>
                <a:tab pos="3926840" algn="l"/>
                <a:tab pos="6621145" algn="l"/>
                <a:tab pos="6908165" algn="l"/>
              </a:tabLst>
            </a:pPr>
            <a:r>
              <a:rPr sz="2000" dirty="0">
                <a:latin typeface="Arial MT"/>
                <a:cs typeface="Arial MT"/>
              </a:rPr>
              <a:t>(15x^5	+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9x^4	</a:t>
            </a:r>
            <a:r>
              <a:rPr sz="2000" dirty="0">
                <a:latin typeface="Arial MT"/>
                <a:cs typeface="Arial MT"/>
              </a:rPr>
              <a:t>-	</a:t>
            </a:r>
            <a:r>
              <a:rPr sz="2000" spc="-5" dirty="0">
                <a:latin typeface="Arial MT"/>
                <a:cs typeface="Arial MT"/>
              </a:rPr>
              <a:t>4x^3	</a:t>
            </a:r>
            <a:r>
              <a:rPr sz="2000" dirty="0">
                <a:latin typeface="Arial MT"/>
                <a:cs typeface="Arial MT"/>
              </a:rPr>
              <a:t>-	</a:t>
            </a:r>
            <a:r>
              <a:rPr sz="2000" spc="-5" dirty="0">
                <a:latin typeface="Arial MT"/>
                <a:cs typeface="Arial MT"/>
              </a:rPr>
              <a:t>x^2	</a:t>
            </a:r>
            <a:r>
              <a:rPr sz="2000" dirty="0">
                <a:latin typeface="Arial MT"/>
                <a:cs typeface="Arial MT"/>
              </a:rPr>
              <a:t>-	x	+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102)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/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(3x^3 </a:t>
            </a:r>
            <a:r>
              <a:rPr sz="2000" dirty="0">
                <a:latin typeface="Arial MT"/>
                <a:cs typeface="Arial MT"/>
              </a:rPr>
              <a:t>-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2x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+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1)	=	</a:t>
            </a:r>
            <a:r>
              <a:rPr sz="2000" spc="-5" dirty="0">
                <a:latin typeface="Arial MT"/>
                <a:cs typeface="Arial MT"/>
              </a:rPr>
              <a:t>5x^2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+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3x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+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</a:t>
            </a:r>
            <a:endParaRPr sz="2000">
              <a:latin typeface="Arial MT"/>
              <a:cs typeface="Arial MT"/>
            </a:endParaRPr>
          </a:p>
          <a:p>
            <a:pPr marL="82550">
              <a:lnSpc>
                <a:spcPct val="100000"/>
              </a:lnSpc>
              <a:tabLst>
                <a:tab pos="1743710" algn="l"/>
                <a:tab pos="2702560" algn="l"/>
              </a:tabLst>
            </a:pPr>
            <a:r>
              <a:rPr sz="2000" dirty="0">
                <a:latin typeface="Arial MT"/>
                <a:cs typeface="Arial MT"/>
              </a:rPr>
              <a:t>-15x^5	+10x^3	-</a:t>
            </a:r>
            <a:r>
              <a:rPr sz="2000" spc="-5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5x^2</a:t>
            </a:r>
            <a:endParaRPr sz="2000">
              <a:latin typeface="Arial MT"/>
              <a:cs typeface="Arial MT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134313" y="4389671"/>
            <a:ext cx="3646170" cy="1852930"/>
            <a:chOff x="1134313" y="4389671"/>
            <a:chExt cx="3646170" cy="1852930"/>
          </a:xfrm>
        </p:grpSpPr>
        <p:sp>
          <p:nvSpPr>
            <p:cNvPr id="13" name="object 13"/>
            <p:cNvSpPr/>
            <p:nvPr/>
          </p:nvSpPr>
          <p:spPr>
            <a:xfrm>
              <a:off x="1145743" y="4401101"/>
              <a:ext cx="3623310" cy="0"/>
            </a:xfrm>
            <a:custGeom>
              <a:avLst/>
              <a:gdLst/>
              <a:ahLst/>
              <a:cxnLst/>
              <a:rect l="l" t="t" r="r" b="b"/>
              <a:pathLst>
                <a:path w="3623310">
                  <a:moveTo>
                    <a:pt x="0" y="0"/>
                  </a:moveTo>
                  <a:lnTo>
                    <a:pt x="3623183" y="0"/>
                  </a:lnTo>
                </a:path>
              </a:pathLst>
            </a:custGeom>
            <a:ln w="22423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773682" y="5315961"/>
              <a:ext cx="2865120" cy="0"/>
            </a:xfrm>
            <a:custGeom>
              <a:avLst/>
              <a:gdLst/>
              <a:ahLst/>
              <a:cxnLst/>
              <a:rect l="l" t="t" r="r" b="b"/>
              <a:pathLst>
                <a:path w="2865120">
                  <a:moveTo>
                    <a:pt x="0" y="0"/>
                  </a:moveTo>
                  <a:lnTo>
                    <a:pt x="2864742" y="0"/>
                  </a:lnTo>
                </a:path>
              </a:pathLst>
            </a:custGeom>
            <a:ln w="22396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03348" y="6230640"/>
              <a:ext cx="2108200" cy="0"/>
            </a:xfrm>
            <a:custGeom>
              <a:avLst/>
              <a:gdLst/>
              <a:ahLst/>
              <a:cxnLst/>
              <a:rect l="l" t="t" r="r" b="b"/>
              <a:pathLst>
                <a:path w="2108200">
                  <a:moveTo>
                    <a:pt x="0" y="0"/>
                  </a:moveTo>
                  <a:lnTo>
                    <a:pt x="2107835" y="0"/>
                  </a:lnTo>
                </a:path>
              </a:pathLst>
            </a:custGeom>
            <a:ln w="22396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1690877" y="4505071"/>
            <a:ext cx="3676015" cy="2160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550">
              <a:lnSpc>
                <a:spcPct val="100000"/>
              </a:lnSpc>
              <a:spcBef>
                <a:spcPts val="100"/>
              </a:spcBef>
              <a:tabLst>
                <a:tab pos="751840" algn="l"/>
                <a:tab pos="1040130" algn="l"/>
                <a:tab pos="1707514" algn="l"/>
                <a:tab pos="2530475" algn="l"/>
                <a:tab pos="2753995" algn="l"/>
                <a:tab pos="3019425" algn="l"/>
              </a:tabLst>
            </a:pPr>
            <a:r>
              <a:rPr sz="2000" spc="-5" dirty="0">
                <a:latin typeface="Arial MT"/>
                <a:cs typeface="Arial MT"/>
              </a:rPr>
              <a:t>9x^4	</a:t>
            </a:r>
            <a:r>
              <a:rPr sz="2000" dirty="0">
                <a:latin typeface="Arial MT"/>
                <a:cs typeface="Arial MT"/>
              </a:rPr>
              <a:t>+	</a:t>
            </a:r>
            <a:r>
              <a:rPr sz="2000" spc="-5" dirty="0">
                <a:latin typeface="Arial MT"/>
                <a:cs typeface="Arial MT"/>
              </a:rPr>
              <a:t>6x^3	</a:t>
            </a:r>
            <a:r>
              <a:rPr sz="2000" dirty="0">
                <a:latin typeface="Arial MT"/>
                <a:cs typeface="Arial MT"/>
              </a:rPr>
              <a:t>-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6x^2	</a:t>
            </a:r>
            <a:r>
              <a:rPr sz="2000" dirty="0">
                <a:latin typeface="Arial MT"/>
                <a:cs typeface="Arial MT"/>
              </a:rPr>
              <a:t>-	x	+</a:t>
            </a:r>
            <a:r>
              <a:rPr sz="2000" spc="-9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102</a:t>
            </a:r>
            <a:endParaRPr sz="20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tabLst>
                <a:tab pos="1604010" algn="l"/>
                <a:tab pos="2490470" algn="l"/>
              </a:tabLst>
            </a:pPr>
            <a:r>
              <a:rPr sz="2000" spc="-5" dirty="0">
                <a:latin typeface="Arial MT"/>
                <a:cs typeface="Arial MT"/>
              </a:rPr>
              <a:t>-9x^4	</a:t>
            </a:r>
            <a:r>
              <a:rPr sz="2000" dirty="0">
                <a:latin typeface="Arial MT"/>
                <a:cs typeface="Arial MT"/>
              </a:rPr>
              <a:t>+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6x^2	</a:t>
            </a:r>
            <a:r>
              <a:rPr sz="2000" dirty="0">
                <a:latin typeface="Arial MT"/>
                <a:cs typeface="Arial MT"/>
              </a:rPr>
              <a:t>-</a:t>
            </a:r>
            <a:r>
              <a:rPr sz="2000" spc="-6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3x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Arial MT"/>
              <a:cs typeface="Arial MT"/>
            </a:endParaRPr>
          </a:p>
          <a:p>
            <a:pPr marL="712470">
              <a:lnSpc>
                <a:spcPct val="100000"/>
              </a:lnSpc>
              <a:tabLst>
                <a:tab pos="1938655" algn="l"/>
                <a:tab pos="2501900" algn="l"/>
              </a:tabLst>
            </a:pPr>
            <a:r>
              <a:rPr sz="2000" spc="-5" dirty="0">
                <a:latin typeface="Arial MT"/>
                <a:cs typeface="Arial MT"/>
              </a:rPr>
              <a:t>6x^3	</a:t>
            </a:r>
            <a:r>
              <a:rPr sz="2000" dirty="0">
                <a:latin typeface="Arial MT"/>
                <a:cs typeface="Arial MT"/>
              </a:rPr>
              <a:t>-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4x	+</a:t>
            </a:r>
            <a:r>
              <a:rPr sz="2000" spc="-5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102</a:t>
            </a:r>
            <a:endParaRPr sz="2000">
              <a:latin typeface="Arial MT"/>
              <a:cs typeface="Arial MT"/>
            </a:endParaRPr>
          </a:p>
          <a:p>
            <a:pPr marL="641985">
              <a:lnSpc>
                <a:spcPct val="100000"/>
              </a:lnSpc>
              <a:tabLst>
                <a:tab pos="1952625" algn="l"/>
                <a:tab pos="2578735" algn="l"/>
                <a:tab pos="2873375" algn="l"/>
              </a:tabLst>
            </a:pPr>
            <a:r>
              <a:rPr sz="2000" dirty="0">
                <a:latin typeface="Arial MT"/>
                <a:cs typeface="Arial MT"/>
              </a:rPr>
              <a:t>-6x^3	+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4x	-	2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Arial MT"/>
              <a:cs typeface="Arial MT"/>
            </a:endParaRPr>
          </a:p>
          <a:p>
            <a:pPr marR="783590" algn="r">
              <a:lnSpc>
                <a:spcPct val="100000"/>
              </a:lnSpc>
            </a:pPr>
            <a:r>
              <a:rPr sz="2000" dirty="0">
                <a:latin typeface="Arial MT"/>
                <a:cs typeface="Arial MT"/>
              </a:rPr>
              <a:t>100</a:t>
            </a:r>
            <a:endParaRPr sz="2000">
              <a:latin typeface="Arial MT"/>
              <a:cs typeface="Arial MT"/>
            </a:endParaRPr>
          </a:p>
        </p:txBody>
      </p:sp>
      <p:pic>
        <p:nvPicPr>
          <p:cNvPr id="17" name="object 1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6324" y="3063239"/>
            <a:ext cx="1296924" cy="26822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9728" y="145914"/>
            <a:ext cx="11584940" cy="6312535"/>
            <a:chOff x="109728" y="145914"/>
            <a:chExt cx="11584940" cy="63125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6261" y="145914"/>
              <a:ext cx="11557895" cy="63124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9728" y="265176"/>
              <a:ext cx="4111752" cy="23317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5824" y="2711196"/>
              <a:ext cx="1296924" cy="269748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59765" y="1484503"/>
            <a:ext cx="109207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474345" algn="l"/>
                <a:tab pos="2406650" algn="l"/>
                <a:tab pos="2767965" algn="l"/>
                <a:tab pos="8149590" algn="l"/>
                <a:tab pos="8512810" algn="l"/>
                <a:tab pos="9154160" algn="l"/>
                <a:tab pos="9515475" algn="l"/>
                <a:tab pos="9984740" algn="l"/>
              </a:tabLst>
            </a:pPr>
            <a:r>
              <a:rPr sz="2400" spc="-5" dirty="0">
                <a:latin typeface="Arial MT"/>
                <a:cs typeface="Arial MT"/>
              </a:rPr>
              <a:t>3)	Al adquirir</a:t>
            </a:r>
            <a:r>
              <a:rPr sz="2400" spc="45" dirty="0">
                <a:latin typeface="Arial MT"/>
                <a:cs typeface="Arial MT"/>
              </a:rPr>
              <a:t> </a:t>
            </a:r>
            <a:r>
              <a:rPr sz="2400" dirty="0">
                <a:latin typeface="Cambria Math"/>
                <a:cs typeface="Cambria Math"/>
              </a:rPr>
              <a:t>2𝑥	+	3 </a:t>
            </a:r>
            <a:r>
              <a:rPr sz="2400" spc="-5" dirty="0">
                <a:latin typeface="Arial MT"/>
                <a:cs typeface="Arial MT"/>
              </a:rPr>
              <a:t>artículos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se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paga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un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importe</a:t>
            </a:r>
            <a:r>
              <a:rPr sz="2400" spc="2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40" dirty="0">
                <a:latin typeface="Cambria Math"/>
                <a:cs typeface="Cambria Math"/>
              </a:rPr>
              <a:t>10𝑥</a:t>
            </a:r>
            <a:r>
              <a:rPr sz="2625" spc="60" baseline="28571" dirty="0">
                <a:latin typeface="Cambria Math"/>
                <a:cs typeface="Cambria Math"/>
              </a:rPr>
              <a:t>2	</a:t>
            </a:r>
            <a:r>
              <a:rPr sz="2400" dirty="0">
                <a:latin typeface="Cambria Math"/>
                <a:cs typeface="Cambria Math"/>
              </a:rPr>
              <a:t>+	</a:t>
            </a:r>
            <a:r>
              <a:rPr sz="2400" spc="-5" dirty="0">
                <a:latin typeface="Cambria Math"/>
                <a:cs typeface="Cambria Math"/>
              </a:rPr>
              <a:t>29𝑥	</a:t>
            </a:r>
            <a:r>
              <a:rPr sz="2400" dirty="0">
                <a:latin typeface="Cambria Math"/>
                <a:cs typeface="Cambria Math"/>
              </a:rPr>
              <a:t>+	21	</a:t>
            </a:r>
            <a:r>
              <a:rPr sz="2400" spc="-5" dirty="0">
                <a:latin typeface="Arial MT"/>
                <a:cs typeface="Arial MT"/>
              </a:rPr>
              <a:t>pesos,</a:t>
            </a:r>
            <a:endParaRPr sz="2400">
              <a:latin typeface="Arial MT"/>
              <a:cs typeface="Arial MT"/>
            </a:endParaRPr>
          </a:p>
          <a:p>
            <a:pPr marL="50800">
              <a:lnSpc>
                <a:spcPct val="100000"/>
              </a:lnSpc>
            </a:pPr>
            <a:r>
              <a:rPr sz="2400" spc="-5" dirty="0">
                <a:latin typeface="Arial MT"/>
                <a:cs typeface="Arial MT"/>
              </a:rPr>
              <a:t>¿cuál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es el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precio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unitario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de</a:t>
            </a:r>
            <a:r>
              <a:rPr sz="2400" spc="1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los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artículos?</a:t>
            </a:r>
            <a:endParaRPr sz="2400">
              <a:latin typeface="Arial MT"/>
              <a:cs typeface="Arial M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97636" y="4152238"/>
            <a:ext cx="1518285" cy="937260"/>
            <a:chOff x="897636" y="4152238"/>
            <a:chExt cx="1518285" cy="937260"/>
          </a:xfrm>
        </p:grpSpPr>
        <p:sp>
          <p:nvSpPr>
            <p:cNvPr id="8" name="object 8"/>
            <p:cNvSpPr/>
            <p:nvPr/>
          </p:nvSpPr>
          <p:spPr>
            <a:xfrm>
              <a:off x="897636" y="4163436"/>
              <a:ext cx="1518285" cy="0"/>
            </a:xfrm>
            <a:custGeom>
              <a:avLst/>
              <a:gdLst/>
              <a:ahLst/>
              <a:cxnLst/>
              <a:rect l="l" t="t" r="r" b="b"/>
              <a:pathLst>
                <a:path w="1518285">
                  <a:moveTo>
                    <a:pt x="0" y="0"/>
                  </a:moveTo>
                  <a:lnTo>
                    <a:pt x="1517885" y="0"/>
                  </a:lnTo>
                </a:path>
              </a:pathLst>
            </a:custGeom>
            <a:ln w="22396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25523" y="5078217"/>
              <a:ext cx="762635" cy="0"/>
            </a:xfrm>
            <a:custGeom>
              <a:avLst/>
              <a:gdLst/>
              <a:ahLst/>
              <a:cxnLst/>
              <a:rect l="l" t="t" r="r" b="b"/>
              <a:pathLst>
                <a:path w="762635">
                  <a:moveTo>
                    <a:pt x="0" y="0"/>
                  </a:moveTo>
                  <a:lnTo>
                    <a:pt x="762506" y="0"/>
                  </a:lnTo>
                </a:path>
              </a:pathLst>
            </a:custGeom>
            <a:ln w="22396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14832" y="3352546"/>
            <a:ext cx="4467860" cy="312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07415" algn="l"/>
                <a:tab pos="1673860" algn="l"/>
                <a:tab pos="3470910" algn="l"/>
                <a:tab pos="3759200" algn="l"/>
              </a:tabLst>
            </a:pPr>
            <a:r>
              <a:rPr sz="2000" dirty="0">
                <a:latin typeface="Arial MT"/>
                <a:cs typeface="Arial MT"/>
              </a:rPr>
              <a:t>(10x^2	+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29x	+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21)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/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(2x</a:t>
            </a:r>
            <a:r>
              <a:rPr sz="2000" spc="-1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+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3)	=	5x</a:t>
            </a:r>
            <a:r>
              <a:rPr sz="2000" spc="-7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+</a:t>
            </a:r>
            <a:r>
              <a:rPr sz="2000" spc="-6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7</a:t>
            </a:r>
            <a:endParaRPr sz="2000">
              <a:latin typeface="Arial MT"/>
              <a:cs typeface="Arial MT"/>
            </a:endParaRPr>
          </a:p>
          <a:p>
            <a:pPr marL="82550">
              <a:lnSpc>
                <a:spcPct val="100000"/>
              </a:lnSpc>
              <a:tabLst>
                <a:tab pos="975360" algn="l"/>
              </a:tabLst>
            </a:pPr>
            <a:r>
              <a:rPr sz="2000" dirty="0">
                <a:latin typeface="Arial MT"/>
                <a:cs typeface="Arial MT"/>
              </a:rPr>
              <a:t>-10x^2	-</a:t>
            </a:r>
            <a:r>
              <a:rPr sz="2000" spc="-6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15x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Arial MT"/>
              <a:cs typeface="Arial MT"/>
            </a:endParaRPr>
          </a:p>
          <a:p>
            <a:pPr marL="710565">
              <a:lnSpc>
                <a:spcPct val="100000"/>
              </a:lnSpc>
              <a:tabLst>
                <a:tab pos="1261110" algn="l"/>
              </a:tabLst>
            </a:pPr>
            <a:r>
              <a:rPr sz="2000" dirty="0">
                <a:latin typeface="Arial MT"/>
                <a:cs typeface="Arial MT"/>
              </a:rPr>
              <a:t>14x	+</a:t>
            </a:r>
            <a:r>
              <a:rPr sz="2000" spc="-1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21</a:t>
            </a:r>
            <a:endParaRPr sz="2000">
              <a:latin typeface="Arial MT"/>
              <a:cs typeface="Arial MT"/>
            </a:endParaRPr>
          </a:p>
          <a:p>
            <a:pPr marL="640080">
              <a:lnSpc>
                <a:spcPct val="100000"/>
              </a:lnSpc>
              <a:tabLst>
                <a:tab pos="1274445" algn="l"/>
                <a:tab pos="1497965" algn="l"/>
              </a:tabLst>
            </a:pPr>
            <a:r>
              <a:rPr sz="2000" dirty="0">
                <a:latin typeface="Arial MT"/>
                <a:cs typeface="Arial MT"/>
              </a:rPr>
              <a:t>-14x	-	21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Arial MT"/>
              <a:cs typeface="Arial MT"/>
            </a:endParaRPr>
          </a:p>
          <a:p>
            <a:pPr marL="1270000">
              <a:lnSpc>
                <a:spcPct val="100000"/>
              </a:lnSpc>
            </a:pPr>
            <a:r>
              <a:rPr sz="2000" dirty="0">
                <a:latin typeface="Arial MT"/>
                <a:cs typeface="Arial MT"/>
              </a:rPr>
              <a:t>0</a:t>
            </a:r>
            <a:endParaRPr sz="200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2200">
              <a:latin typeface="Arial MT"/>
              <a:cs typeface="Arial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00">
              <a:latin typeface="Arial MT"/>
              <a:cs typeface="Arial MT"/>
            </a:endParaRPr>
          </a:p>
          <a:p>
            <a:pPr marL="1069340">
              <a:lnSpc>
                <a:spcPct val="100000"/>
              </a:lnSpc>
            </a:pPr>
            <a:r>
              <a:rPr sz="2000" dirty="0">
                <a:latin typeface="Arial MT"/>
                <a:cs typeface="Arial MT"/>
              </a:rPr>
              <a:t>El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precio</a:t>
            </a:r>
            <a:r>
              <a:rPr sz="2000" spc="-4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unitario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es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de</a:t>
            </a:r>
            <a:r>
              <a:rPr sz="2000" spc="-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5x+7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9728" y="145914"/>
            <a:ext cx="11584940" cy="6312535"/>
            <a:chOff x="109728" y="145914"/>
            <a:chExt cx="11584940" cy="63125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6261" y="145914"/>
              <a:ext cx="11557895" cy="63124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9728" y="265176"/>
              <a:ext cx="4111752" cy="23317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11480" y="1738884"/>
              <a:ext cx="1296924" cy="268224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62711" y="970864"/>
            <a:ext cx="384746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78460" algn="l"/>
              </a:tabLst>
            </a:pPr>
            <a:r>
              <a:rPr dirty="0">
                <a:latin typeface="Arial MT"/>
                <a:cs typeface="Arial MT"/>
              </a:rPr>
              <a:t>4)	</a:t>
            </a:r>
            <a:r>
              <a:rPr spc="-5" dirty="0">
                <a:latin typeface="Arial MT"/>
                <a:cs typeface="Arial MT"/>
              </a:rPr>
              <a:t>Efectúa</a:t>
            </a:r>
            <a:r>
              <a:rPr spc="-3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la</a:t>
            </a:r>
            <a:r>
              <a:rPr spc="-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siguiente</a:t>
            </a:r>
            <a:r>
              <a:rPr spc="-25" dirty="0">
                <a:latin typeface="Arial MT"/>
                <a:cs typeface="Arial MT"/>
              </a:rPr>
              <a:t> </a:t>
            </a:r>
            <a:r>
              <a:rPr dirty="0">
                <a:latin typeface="Arial MT"/>
                <a:cs typeface="Arial MT"/>
              </a:rPr>
              <a:t>operación</a:t>
            </a:r>
            <a:r>
              <a:rPr sz="1400" dirty="0">
                <a:latin typeface="Arial MT"/>
                <a:cs typeface="Arial MT"/>
              </a:rPr>
              <a:t>:</a:t>
            </a:r>
            <a:endParaRPr sz="1400">
              <a:latin typeface="Arial MT"/>
              <a:cs typeface="Arial MT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09372" y="914400"/>
            <a:ext cx="11311255" cy="3439795"/>
            <a:chOff x="309372" y="914400"/>
            <a:chExt cx="11311255" cy="3439795"/>
          </a:xfrm>
        </p:grpSpPr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776216" y="914400"/>
              <a:ext cx="3084576" cy="487679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9372" y="3151632"/>
              <a:ext cx="11311128" cy="1202436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388416" y="2447670"/>
            <a:ext cx="94964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Arial MT"/>
                <a:cs typeface="Arial MT"/>
              </a:rPr>
              <a:t>Se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dividen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spc="-5" dirty="0">
                <a:latin typeface="Arial MT"/>
                <a:cs typeface="Arial MT"/>
              </a:rPr>
              <a:t>los </a:t>
            </a:r>
            <a:r>
              <a:rPr sz="2000" dirty="0">
                <a:latin typeface="Arial MT"/>
                <a:cs typeface="Arial MT"/>
              </a:rPr>
              <a:t>coeficientes</a:t>
            </a:r>
            <a:r>
              <a:rPr sz="2000" spc="-3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y</a:t>
            </a:r>
            <a:r>
              <a:rPr sz="2000" spc="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se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restan</a:t>
            </a:r>
            <a:r>
              <a:rPr sz="2000" spc="-2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los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exponentes</a:t>
            </a:r>
            <a:r>
              <a:rPr sz="2000" spc="-3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para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obtener</a:t>
            </a:r>
            <a:r>
              <a:rPr sz="2000" spc="-10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como</a:t>
            </a:r>
            <a:r>
              <a:rPr sz="2000" spc="-25" dirty="0">
                <a:latin typeface="Arial MT"/>
                <a:cs typeface="Arial MT"/>
              </a:rPr>
              <a:t> </a:t>
            </a:r>
            <a:r>
              <a:rPr sz="2000" dirty="0">
                <a:latin typeface="Arial MT"/>
                <a:cs typeface="Arial MT"/>
              </a:rPr>
              <a:t>resultado:</a:t>
            </a:r>
            <a:endParaRPr sz="2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799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5883" y="454151"/>
              <a:ext cx="2538983" cy="234696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724025" y="1993138"/>
            <a:ext cx="63119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44536A"/>
                </a:solidFill>
                <a:latin typeface="Arial MT"/>
                <a:cs typeface="Arial MT"/>
              </a:rPr>
              <a:t>Determinar</a:t>
            </a:r>
            <a:r>
              <a:rPr sz="2400" spc="15" dirty="0">
                <a:solidFill>
                  <a:srgbClr val="44536A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Arial MT"/>
                <a:cs typeface="Arial MT"/>
              </a:rPr>
              <a:t>el</a:t>
            </a:r>
            <a:r>
              <a:rPr sz="2400" dirty="0">
                <a:solidFill>
                  <a:srgbClr val="44536A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Arial MT"/>
                <a:cs typeface="Arial MT"/>
              </a:rPr>
              <a:t>cociente</a:t>
            </a:r>
            <a:r>
              <a:rPr sz="2400" spc="15" dirty="0">
                <a:solidFill>
                  <a:srgbClr val="44536A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Arial MT"/>
                <a:cs typeface="Arial MT"/>
              </a:rPr>
              <a:t>de</a:t>
            </a:r>
            <a:r>
              <a:rPr sz="2400" spc="10" dirty="0">
                <a:solidFill>
                  <a:srgbClr val="44536A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Arial MT"/>
                <a:cs typeface="Arial MT"/>
              </a:rPr>
              <a:t>la</a:t>
            </a:r>
            <a:r>
              <a:rPr sz="2400" spc="15" dirty="0">
                <a:solidFill>
                  <a:srgbClr val="44536A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Arial MT"/>
                <a:cs typeface="Arial MT"/>
              </a:rPr>
              <a:t>siguiente</a:t>
            </a:r>
            <a:r>
              <a:rPr sz="2400" spc="25" dirty="0">
                <a:solidFill>
                  <a:srgbClr val="44536A"/>
                </a:solidFill>
                <a:latin typeface="Arial MT"/>
                <a:cs typeface="Arial MT"/>
              </a:rPr>
              <a:t> </a:t>
            </a:r>
            <a:r>
              <a:rPr sz="2400" spc="-5" dirty="0">
                <a:solidFill>
                  <a:srgbClr val="44536A"/>
                </a:solidFill>
                <a:latin typeface="Arial MT"/>
                <a:cs typeface="Arial MT"/>
              </a:rPr>
              <a:t>división: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75785" y="3297914"/>
            <a:ext cx="2360930" cy="0"/>
          </a:xfrm>
          <a:custGeom>
            <a:avLst/>
            <a:gdLst/>
            <a:ahLst/>
            <a:cxnLst/>
            <a:rect l="l" t="t" r="r" b="b"/>
            <a:pathLst>
              <a:path w="2360929">
                <a:moveTo>
                  <a:pt x="0" y="0"/>
                </a:moveTo>
                <a:lnTo>
                  <a:pt x="2360580" y="0"/>
                </a:lnTo>
              </a:path>
            </a:pathLst>
          </a:custGeom>
          <a:ln w="68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75402" y="3271889"/>
            <a:ext cx="1124585" cy="3873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350" spc="245" dirty="0">
                <a:latin typeface="Symbol"/>
                <a:cs typeface="Symbol"/>
              </a:rPr>
              <a:t></a:t>
            </a:r>
            <a:r>
              <a:rPr sz="2350" spc="-90" dirty="0">
                <a:latin typeface="Times New Roman"/>
                <a:cs typeface="Times New Roman"/>
              </a:rPr>
              <a:t> </a:t>
            </a:r>
            <a:r>
              <a:rPr sz="2350" spc="390" dirty="0">
                <a:latin typeface="Times New Roman"/>
                <a:cs typeface="Times New Roman"/>
              </a:rPr>
              <a:t>2</a:t>
            </a:r>
            <a:r>
              <a:rPr sz="2350" i="1" spc="195" dirty="0">
                <a:latin typeface="Times New Roman"/>
                <a:cs typeface="Times New Roman"/>
              </a:rPr>
              <a:t>x</a:t>
            </a:r>
            <a:r>
              <a:rPr sz="2350" i="1" spc="-100" dirty="0">
                <a:latin typeface="Times New Roman"/>
                <a:cs typeface="Times New Roman"/>
              </a:rPr>
              <a:t> </a:t>
            </a:r>
            <a:r>
              <a:rPr sz="2350" spc="245" dirty="0">
                <a:latin typeface="Symbol"/>
                <a:cs typeface="Symbol"/>
              </a:rPr>
              <a:t></a:t>
            </a:r>
            <a:r>
              <a:rPr sz="2350" spc="-204" dirty="0">
                <a:latin typeface="Times New Roman"/>
                <a:cs typeface="Times New Roman"/>
              </a:rPr>
              <a:t> </a:t>
            </a:r>
            <a:r>
              <a:rPr sz="2350" spc="220" dirty="0">
                <a:latin typeface="Times New Roman"/>
                <a:cs typeface="Times New Roman"/>
              </a:rPr>
              <a:t>3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84839" y="3137725"/>
            <a:ext cx="346710" cy="3873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3525" i="1" spc="359" baseline="-24822" dirty="0">
                <a:latin typeface="Times New Roman"/>
                <a:cs typeface="Times New Roman"/>
              </a:rPr>
              <a:t>x</a:t>
            </a:r>
            <a:r>
              <a:rPr sz="1200" spc="240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39196" y="2857297"/>
            <a:ext cx="1981200" cy="3873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2350" spc="245" dirty="0">
                <a:latin typeface="Symbol"/>
                <a:cs typeface="Symbol"/>
              </a:rPr>
              <a:t></a:t>
            </a:r>
            <a:r>
              <a:rPr sz="2350" spc="-170" dirty="0">
                <a:latin typeface="Times New Roman"/>
                <a:cs typeface="Times New Roman"/>
              </a:rPr>
              <a:t> </a:t>
            </a:r>
            <a:r>
              <a:rPr sz="2350" spc="345" dirty="0">
                <a:latin typeface="Times New Roman"/>
                <a:cs typeface="Times New Roman"/>
              </a:rPr>
              <a:t>5</a:t>
            </a:r>
            <a:r>
              <a:rPr sz="2350" i="1" spc="365" dirty="0">
                <a:latin typeface="Times New Roman"/>
                <a:cs typeface="Times New Roman"/>
              </a:rPr>
              <a:t>x</a:t>
            </a:r>
            <a:r>
              <a:rPr sz="1800" spc="150" baseline="48611" dirty="0">
                <a:latin typeface="Times New Roman"/>
                <a:cs typeface="Times New Roman"/>
              </a:rPr>
              <a:t>2</a:t>
            </a:r>
            <a:r>
              <a:rPr sz="1800" baseline="48611" dirty="0">
                <a:latin typeface="Times New Roman"/>
                <a:cs typeface="Times New Roman"/>
              </a:rPr>
              <a:t> </a:t>
            </a:r>
            <a:r>
              <a:rPr sz="1800" spc="217" baseline="48611" dirty="0">
                <a:latin typeface="Times New Roman"/>
                <a:cs typeface="Times New Roman"/>
              </a:rPr>
              <a:t> </a:t>
            </a:r>
            <a:r>
              <a:rPr sz="2350" spc="245" dirty="0">
                <a:latin typeface="Symbol"/>
                <a:cs typeface="Symbol"/>
              </a:rPr>
              <a:t></a:t>
            </a:r>
            <a:r>
              <a:rPr sz="2350" spc="-170" dirty="0">
                <a:latin typeface="Times New Roman"/>
                <a:cs typeface="Times New Roman"/>
              </a:rPr>
              <a:t> </a:t>
            </a:r>
            <a:r>
              <a:rPr sz="2350" spc="425" dirty="0">
                <a:latin typeface="Times New Roman"/>
                <a:cs typeface="Times New Roman"/>
              </a:rPr>
              <a:t>7</a:t>
            </a:r>
            <a:r>
              <a:rPr sz="2350" i="1" spc="195" dirty="0">
                <a:latin typeface="Times New Roman"/>
                <a:cs typeface="Times New Roman"/>
              </a:rPr>
              <a:t>x</a:t>
            </a:r>
            <a:r>
              <a:rPr sz="2350" i="1" spc="-90" dirty="0">
                <a:latin typeface="Times New Roman"/>
                <a:cs typeface="Times New Roman"/>
              </a:rPr>
              <a:t> </a:t>
            </a:r>
            <a:r>
              <a:rPr sz="2350" spc="245" dirty="0">
                <a:latin typeface="Symbol"/>
                <a:cs typeface="Symbol"/>
              </a:rPr>
              <a:t></a:t>
            </a:r>
            <a:r>
              <a:rPr sz="2350" spc="-170" dirty="0">
                <a:latin typeface="Times New Roman"/>
                <a:cs typeface="Times New Roman"/>
              </a:rPr>
              <a:t> </a:t>
            </a:r>
            <a:r>
              <a:rPr sz="2350" spc="220" dirty="0">
                <a:latin typeface="Times New Roman"/>
                <a:cs typeface="Times New Roman"/>
              </a:rPr>
              <a:t>5</a:t>
            </a:r>
            <a:endParaRPr sz="23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86891" y="2721933"/>
            <a:ext cx="339725" cy="3873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3525" i="1" spc="315" baseline="-24822" dirty="0">
                <a:latin typeface="Times New Roman"/>
                <a:cs typeface="Times New Roman"/>
              </a:rPr>
              <a:t>x</a:t>
            </a:r>
            <a:r>
              <a:rPr sz="1200" spc="210" dirty="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466825" y="1539282"/>
            <a:ext cx="45720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3600" b="1" dirty="0"/>
              <a:t>DIVISIÓN ALGEBRAICA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8999561" y="4237538"/>
            <a:ext cx="2286000" cy="94094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2800" b="1" dirty="0"/>
              <a:t>MÉTODO DE HORNER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1433362" y="2740333"/>
            <a:ext cx="3900638" cy="57128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2000" dirty="0"/>
              <a:t>MONOMIO ENTRE MONOMIO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2514600" y="3594261"/>
            <a:ext cx="3741821" cy="5595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2000" dirty="0"/>
              <a:t>POLINOMIO ENTRE MONOMIO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4114800" y="4389841"/>
            <a:ext cx="3741821" cy="5595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E" sz="2000" dirty="0"/>
              <a:t>POLINOMIO ENTRE POLINOMIO</a:t>
            </a:r>
          </a:p>
        </p:txBody>
      </p:sp>
      <p:sp>
        <p:nvSpPr>
          <p:cNvPr id="9" name="Flecha derecha 8"/>
          <p:cNvSpPr/>
          <p:nvPr/>
        </p:nvSpPr>
        <p:spPr>
          <a:xfrm>
            <a:off x="8001000" y="4572000"/>
            <a:ext cx="762000" cy="37734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9 División"/>
          <p:cNvSpPr/>
          <p:nvPr/>
        </p:nvSpPr>
        <p:spPr>
          <a:xfrm>
            <a:off x="747562" y="2817966"/>
            <a:ext cx="547838" cy="416022"/>
          </a:xfrm>
          <a:prstGeom prst="mathDivide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División"/>
          <p:cNvSpPr/>
          <p:nvPr/>
        </p:nvSpPr>
        <p:spPr>
          <a:xfrm>
            <a:off x="1752600" y="3666000"/>
            <a:ext cx="547838" cy="416022"/>
          </a:xfrm>
          <a:prstGeom prst="mathDivide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División"/>
          <p:cNvSpPr/>
          <p:nvPr/>
        </p:nvSpPr>
        <p:spPr>
          <a:xfrm>
            <a:off x="3396191" y="4501239"/>
            <a:ext cx="547838" cy="416022"/>
          </a:xfrm>
          <a:prstGeom prst="mathDivide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2719843" y="457200"/>
            <a:ext cx="82296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s-PE" sz="3600" b="1" dirty="0">
                <a:latin typeface="Times New Roman" pitchFamily="18" charset="0"/>
                <a:cs typeface="Times New Roman" pitchFamily="18" charset="0"/>
              </a:rPr>
              <a:t>¿Qué hemos aprendido hoy?</a:t>
            </a:r>
          </a:p>
        </p:txBody>
      </p:sp>
    </p:spTree>
    <p:extLst>
      <p:ext uri="{BB962C8B-B14F-4D97-AF65-F5344CB8AC3E}">
        <p14:creationId xmlns:p14="http://schemas.microsoft.com/office/powerpoint/2010/main" val="341540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7998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25340" y="2769107"/>
              <a:ext cx="2240280" cy="5166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5628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969" y="145914"/>
            <a:ext cx="10650988" cy="65661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82034" y="2788158"/>
            <a:ext cx="40011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125" dirty="0">
                <a:latin typeface="Arial"/>
                <a:cs typeface="Arial"/>
              </a:rPr>
              <a:t>DIVISIÓN</a:t>
            </a:r>
            <a:r>
              <a:rPr sz="2400" b="1" spc="140" dirty="0">
                <a:latin typeface="Arial"/>
                <a:cs typeface="Arial"/>
              </a:rPr>
              <a:t> </a:t>
            </a:r>
            <a:r>
              <a:rPr sz="2400" b="1" spc="130" dirty="0">
                <a:latin typeface="Arial"/>
                <a:cs typeface="Arial"/>
              </a:rPr>
              <a:t>ALGEBRAICA</a:t>
            </a:r>
            <a:r>
              <a:rPr sz="2400" b="1" spc="17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I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605155" marR="5080" indent="-363220">
              <a:lnSpc>
                <a:spcPts val="5830"/>
              </a:lnSpc>
              <a:spcBef>
                <a:spcPts val="835"/>
              </a:spcBef>
            </a:pPr>
            <a:r>
              <a:rPr spc="-15" dirty="0"/>
              <a:t>PRODUCTOS</a:t>
            </a:r>
            <a:r>
              <a:rPr spc="-60" dirty="0"/>
              <a:t> </a:t>
            </a:r>
            <a:r>
              <a:rPr spc="-45" dirty="0"/>
              <a:t>NOTABLES. </a:t>
            </a:r>
            <a:r>
              <a:rPr spc="-1485" dirty="0"/>
              <a:t> </a:t>
            </a:r>
            <a:r>
              <a:rPr dirty="0"/>
              <a:t>DIVISIÓN</a:t>
            </a:r>
            <a:r>
              <a:rPr spc="-245" dirty="0"/>
              <a:t> </a:t>
            </a:r>
            <a:r>
              <a:rPr dirty="0"/>
              <a:t>ALGEBRAICA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1819890" cy="6858000"/>
            <a:chOff x="0" y="0"/>
            <a:chExt cx="1181989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33044" y="810768"/>
              <a:ext cx="2113788" cy="6797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41448" y="810768"/>
              <a:ext cx="800100" cy="67970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19983" y="810768"/>
              <a:ext cx="1556004" cy="679703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10844" y="889203"/>
            <a:ext cx="336422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/>
                <a:cs typeface="Arial"/>
              </a:rPr>
              <a:t>LOGRO</a:t>
            </a:r>
            <a:r>
              <a:rPr sz="2400" b="1" spc="-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DE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LA</a:t>
            </a:r>
            <a:r>
              <a:rPr sz="2400" b="1" spc="-114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SESIÓN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80997" y="2398598"/>
            <a:ext cx="8169909" cy="121920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 algn="just">
              <a:lnSpc>
                <a:spcPct val="89900"/>
              </a:lnSpc>
              <a:spcBef>
                <a:spcPts val="434"/>
              </a:spcBef>
            </a:pPr>
            <a:r>
              <a:rPr sz="2800" b="1" spc="-5" dirty="0">
                <a:latin typeface="Arial"/>
                <a:cs typeface="Arial"/>
              </a:rPr>
              <a:t>Al</a:t>
            </a:r>
            <a:r>
              <a:rPr sz="2800" b="1" dirty="0">
                <a:latin typeface="Arial"/>
                <a:cs typeface="Arial"/>
              </a:rPr>
              <a:t> finalizar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la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sesión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de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aprendizaje</a:t>
            </a:r>
            <a:r>
              <a:rPr sz="2800" b="1" spc="77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el </a:t>
            </a:r>
            <a:r>
              <a:rPr sz="2800" b="1" spc="-770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estudiante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resuelve</a:t>
            </a:r>
            <a:r>
              <a:rPr sz="2800" b="1" spc="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divisiones</a:t>
            </a:r>
            <a:r>
              <a:rPr sz="2800" b="1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algebraicas </a:t>
            </a:r>
            <a:r>
              <a:rPr sz="2800" b="1" spc="-76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utilizando</a:t>
            </a:r>
            <a:r>
              <a:rPr sz="2800" b="1" spc="515" dirty="0">
                <a:latin typeface="Arial"/>
                <a:cs typeface="Arial"/>
              </a:rPr>
              <a:t> </a:t>
            </a:r>
            <a:r>
              <a:rPr sz="2800" b="1" dirty="0">
                <a:latin typeface="Arial"/>
                <a:cs typeface="Arial"/>
              </a:rPr>
              <a:t>el</a:t>
            </a:r>
            <a:r>
              <a:rPr sz="2800" b="1" spc="53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método</a:t>
            </a:r>
            <a:r>
              <a:rPr sz="2800" b="1" spc="54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de</a:t>
            </a:r>
            <a:r>
              <a:rPr sz="2800" b="1" spc="550" dirty="0">
                <a:latin typeface="Arial"/>
                <a:cs typeface="Arial"/>
              </a:rPr>
              <a:t> </a:t>
            </a:r>
            <a:r>
              <a:rPr sz="2800" b="1" spc="-25" dirty="0">
                <a:latin typeface="Arial"/>
                <a:cs typeface="Arial"/>
              </a:rPr>
              <a:t>Horner.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5571" y="664590"/>
            <a:ext cx="32416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Esquema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de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la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unidad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30852" y="1251203"/>
            <a:ext cx="2628900" cy="1983105"/>
            <a:chOff x="4530852" y="1251203"/>
            <a:chExt cx="2628900" cy="198310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530852" y="2606039"/>
              <a:ext cx="2628900" cy="62788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774692" y="1251203"/>
              <a:ext cx="2141219" cy="136245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06340" y="1469135"/>
              <a:ext cx="2153412" cy="1376172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5383529" y="1687448"/>
            <a:ext cx="1400175" cy="90043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5080" algn="ctr">
              <a:lnSpc>
                <a:spcPct val="86300"/>
              </a:lnSpc>
              <a:spcBef>
                <a:spcPts val="359"/>
              </a:spcBef>
            </a:pPr>
            <a:r>
              <a:rPr sz="1600" b="1" spc="-10" dirty="0">
                <a:latin typeface="Times New Roman"/>
                <a:cs typeface="Times New Roman"/>
              </a:rPr>
              <a:t>PRODUCTOS 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Times New Roman"/>
                <a:cs typeface="Times New Roman"/>
              </a:rPr>
              <a:t>NOTABLES, 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DIVISIÓN </a:t>
            </a:r>
            <a:r>
              <a:rPr sz="1600" b="1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ALGEBRAICA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471671" y="3226307"/>
            <a:ext cx="2385060" cy="2173605"/>
            <a:chOff x="3471671" y="3226307"/>
            <a:chExt cx="2385060" cy="2173605"/>
          </a:xfrm>
        </p:grpSpPr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71671" y="3226307"/>
              <a:ext cx="2141220" cy="194157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01795" y="3445763"/>
              <a:ext cx="2154936" cy="1953768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3824985" y="3689730"/>
            <a:ext cx="1759585" cy="142303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309245">
              <a:lnSpc>
                <a:spcPts val="1860"/>
              </a:lnSpc>
              <a:spcBef>
                <a:spcPts val="409"/>
              </a:spcBef>
            </a:pPr>
            <a:r>
              <a:rPr sz="1800" b="1" spc="-5" dirty="0">
                <a:latin typeface="Times New Roman"/>
                <a:cs typeface="Times New Roman"/>
              </a:rPr>
              <a:t>PRODU</a:t>
            </a:r>
            <a:r>
              <a:rPr sz="1800" b="1" spc="-15" dirty="0">
                <a:latin typeface="Times New Roman"/>
                <a:cs typeface="Times New Roman"/>
              </a:rPr>
              <a:t>C</a:t>
            </a:r>
            <a:r>
              <a:rPr sz="1800" b="1" spc="-40" dirty="0">
                <a:latin typeface="Times New Roman"/>
                <a:cs typeface="Times New Roman"/>
              </a:rPr>
              <a:t>T</a:t>
            </a:r>
            <a:r>
              <a:rPr sz="1800" b="1" spc="-5" dirty="0">
                <a:latin typeface="Times New Roman"/>
                <a:cs typeface="Times New Roman"/>
              </a:rPr>
              <a:t>OS  </a:t>
            </a:r>
            <a:r>
              <a:rPr sz="1800" b="1" spc="-20" dirty="0">
                <a:latin typeface="Times New Roman"/>
                <a:cs typeface="Times New Roman"/>
              </a:rPr>
              <a:t>NOTABLES: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600" spc="-5" dirty="0">
                <a:latin typeface="Times New Roman"/>
                <a:cs typeface="Times New Roman"/>
              </a:rPr>
              <a:t>-Definición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600" spc="-25" dirty="0">
                <a:latin typeface="Times New Roman"/>
                <a:cs typeface="Times New Roman"/>
              </a:rPr>
              <a:t>-Tabla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identidades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sz="1600" spc="-5" dirty="0">
                <a:latin typeface="Times New Roman"/>
                <a:cs typeface="Times New Roman"/>
              </a:rPr>
              <a:t>-Casos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especiales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079235" y="3226307"/>
            <a:ext cx="2385060" cy="2603500"/>
            <a:chOff x="6079235" y="3226307"/>
            <a:chExt cx="2385060" cy="2603500"/>
          </a:xfrm>
        </p:grpSpPr>
        <p:pic>
          <p:nvPicPr>
            <p:cNvPr id="13" name="object 1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79235" y="3226307"/>
              <a:ext cx="2141219" cy="237134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309359" y="3445763"/>
              <a:ext cx="2154936" cy="2383536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6439280" y="3533394"/>
            <a:ext cx="1753235" cy="171513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 marR="128905">
              <a:lnSpc>
                <a:spcPts val="1860"/>
              </a:lnSpc>
              <a:spcBef>
                <a:spcPts val="409"/>
              </a:spcBef>
            </a:pPr>
            <a:r>
              <a:rPr sz="1800" b="1" spc="-5" dirty="0">
                <a:latin typeface="Times New Roman"/>
                <a:cs typeface="Times New Roman"/>
              </a:rPr>
              <a:t>DIVISIÓN 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ALGEBR</a:t>
            </a:r>
            <a:r>
              <a:rPr sz="1800" b="1" spc="-15" dirty="0">
                <a:latin typeface="Times New Roman"/>
                <a:cs typeface="Times New Roman"/>
              </a:rPr>
              <a:t>A</a:t>
            </a:r>
            <a:r>
              <a:rPr sz="1800" b="1" spc="-5" dirty="0">
                <a:latin typeface="Times New Roman"/>
                <a:cs typeface="Times New Roman"/>
              </a:rPr>
              <a:t>I</a:t>
            </a:r>
            <a:r>
              <a:rPr sz="1800" b="1" spc="-15" dirty="0">
                <a:latin typeface="Times New Roman"/>
                <a:cs typeface="Times New Roman"/>
              </a:rPr>
              <a:t>C</a:t>
            </a:r>
            <a:r>
              <a:rPr sz="1800" b="1" spc="-10" dirty="0">
                <a:latin typeface="Times New Roman"/>
                <a:cs typeface="Times New Roman"/>
              </a:rPr>
              <a:t>A</a:t>
            </a:r>
            <a:r>
              <a:rPr sz="1600" spc="-5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600" spc="-10" dirty="0">
                <a:latin typeface="Times New Roman"/>
                <a:cs typeface="Times New Roman"/>
              </a:rPr>
              <a:t>-Elementos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600" spc="-5" dirty="0">
                <a:latin typeface="Times New Roman"/>
                <a:cs typeface="Times New Roman"/>
              </a:rPr>
              <a:t>-Casos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600" spc="-5" dirty="0">
                <a:latin typeface="Times New Roman"/>
                <a:cs typeface="Times New Roman"/>
              </a:rPr>
              <a:t>-Métodos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división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sz="1600" spc="-25" dirty="0">
                <a:latin typeface="Times New Roman"/>
                <a:cs typeface="Times New Roman"/>
              </a:rPr>
              <a:t>-Teorema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del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resto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uadroTexto 32">
            <a:extLst>
              <a:ext uri="{FF2B5EF4-FFF2-40B4-BE49-F238E27FC236}">
                <a16:creationId xmlns:a16="http://schemas.microsoft.com/office/drawing/2014/main" id="{AD3F66D3-3FDD-B4BA-FBB2-42F8D6013A53}"/>
              </a:ext>
            </a:extLst>
          </p:cNvPr>
          <p:cNvSpPr txBox="1"/>
          <p:nvPr/>
        </p:nvSpPr>
        <p:spPr>
          <a:xfrm>
            <a:off x="320842" y="1377048"/>
            <a:ext cx="6093994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Saberes previos: </a:t>
            </a:r>
            <a:endParaRPr lang="es-P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32217B76-DBEE-9052-F042-5E6FEED7A493}"/>
                  </a:ext>
                </a:extLst>
              </p:cNvPr>
              <p:cNvSpPr txBox="1"/>
              <p:nvPr/>
            </p:nvSpPr>
            <p:spPr>
              <a:xfrm>
                <a:off x="320842" y="1752600"/>
                <a:ext cx="6093994" cy="7534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MX" sz="1800" b="1" dirty="0">
                    <a:solidFill>
                      <a:srgbClr val="4472C4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1. Términos de una división: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s-PE" sz="1800" b="1" i="1">
                            <a:solidFill>
                              <a:srgbClr val="4472C4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PE" sz="1800" b="1" i="1">
                                <a:solidFill>
                                  <a:srgbClr val="4472C4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s-MX" sz="1800" b="1" i="1">
                                <a:solidFill>
                                  <a:srgbClr val="4472C4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𝒅𝒊𝒔𝒊</m:t>
                            </m:r>
                            <m:r>
                              <a:rPr lang="es-MX" sz="1800" b="1" i="1">
                                <a:solidFill>
                                  <a:srgbClr val="4472C4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ó</m:t>
                            </m:r>
                            <m:r>
                              <a:rPr lang="es-MX" sz="1800" b="1" i="1">
                                <a:solidFill>
                                  <a:srgbClr val="4472C4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  <m:r>
                              <a:rPr lang="es-MX" sz="1800" b="1" i="1">
                                <a:solidFill>
                                  <a:srgbClr val="4472C4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s-MX" sz="1800" b="1" i="1">
                                <a:solidFill>
                                  <a:srgbClr val="4472C4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𝒆𝒙𝒄𝒂𝒄𝒕𝒂</m:t>
                            </m:r>
                            <m:r>
                              <a:rPr lang="es-MX" sz="1800" b="1" i="1">
                                <a:solidFill>
                                  <a:srgbClr val="4472C4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        </m:t>
                            </m:r>
                          </m:e>
                          <m:e>
                            <m:r>
                              <a:rPr lang="es-MX" sz="1800" b="1" i="1">
                                <a:solidFill>
                                  <a:srgbClr val="4472C4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𝒅𝒊𝒗𝒊𝒔𝒊</m:t>
                            </m:r>
                            <m:r>
                              <a:rPr lang="es-MX" sz="1800" b="1" i="1">
                                <a:solidFill>
                                  <a:srgbClr val="4472C4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ó</m:t>
                            </m:r>
                            <m:r>
                              <a:rPr lang="es-MX" sz="1800" b="1" i="1">
                                <a:solidFill>
                                  <a:srgbClr val="4472C4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  <m:r>
                              <a:rPr lang="es-MX" sz="1800" b="1" i="1">
                                <a:solidFill>
                                  <a:srgbClr val="4472C4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s-MX" sz="1800" b="1" i="1">
                                <a:solidFill>
                                  <a:srgbClr val="4472C4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𝒊𝒏𝒆𝒄𝒙𝒂𝒄𝒕𝒂</m:t>
                            </m:r>
                          </m:e>
                        </m:eqArr>
                      </m:e>
                    </m:d>
                  </m:oMath>
                </a14:m>
                <a:endParaRPr lang="es-PE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32217B76-DBEE-9052-F042-5E6FEED7A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842" y="1752600"/>
                <a:ext cx="6093994" cy="753476"/>
              </a:xfrm>
              <a:prstGeom prst="rect">
                <a:avLst/>
              </a:prstGeom>
              <a:blipFill>
                <a:blip r:embed="rId2"/>
                <a:stretch>
                  <a:fillRect l="-901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CuadroTexto 36">
            <a:extLst>
              <a:ext uri="{FF2B5EF4-FFF2-40B4-BE49-F238E27FC236}">
                <a16:creationId xmlns:a16="http://schemas.microsoft.com/office/drawing/2014/main" id="{094F302D-8EB0-C5EE-72AA-1428184CCC39}"/>
              </a:ext>
            </a:extLst>
          </p:cNvPr>
          <p:cNvSpPr txBox="1"/>
          <p:nvPr/>
        </p:nvSpPr>
        <p:spPr>
          <a:xfrm>
            <a:off x="304800" y="381000"/>
            <a:ext cx="6093994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Retroalimentación: Temas clase pasada</a:t>
            </a:r>
            <a:endParaRPr lang="es-PE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Abrir llave 37">
            <a:extLst>
              <a:ext uri="{FF2B5EF4-FFF2-40B4-BE49-F238E27FC236}">
                <a16:creationId xmlns:a16="http://schemas.microsoft.com/office/drawing/2014/main" id="{DA261A14-6A9C-7993-4D0D-D595AD17CD47}"/>
              </a:ext>
            </a:extLst>
          </p:cNvPr>
          <p:cNvSpPr/>
          <p:nvPr/>
        </p:nvSpPr>
        <p:spPr>
          <a:xfrm>
            <a:off x="4267200" y="193224"/>
            <a:ext cx="228600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43" name="Imagen 42">
            <a:extLst>
              <a:ext uri="{FF2B5EF4-FFF2-40B4-BE49-F238E27FC236}">
                <a16:creationId xmlns:a16="http://schemas.microsoft.com/office/drawing/2014/main" id="{ECFE10BD-6B85-04BC-D112-8E7183060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926" y="2971800"/>
            <a:ext cx="4963218" cy="600159"/>
          </a:xfrm>
          <a:prstGeom prst="rect">
            <a:avLst/>
          </a:prstGeom>
        </p:spPr>
      </p:pic>
      <p:pic>
        <p:nvPicPr>
          <p:cNvPr id="45" name="Imagen 44">
            <a:extLst>
              <a:ext uri="{FF2B5EF4-FFF2-40B4-BE49-F238E27FC236}">
                <a16:creationId xmlns:a16="http://schemas.microsoft.com/office/drawing/2014/main" id="{90E4E838-10A4-9726-7BF6-21FA4A863E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924" y="4472231"/>
            <a:ext cx="6239746" cy="99073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078" name="Entrada de lápiz 447">
                <a:extLst>
                  <a:ext uri="{FF2B5EF4-FFF2-40B4-BE49-F238E27FC236}">
                    <a16:creationId xmlns:a16="http://schemas.microsoft.com/office/drawing/2014/main" id="{8D47057A-F2EC-5984-9D10-2DC10D30A466}"/>
                  </a:ext>
                </a:extLst>
              </p14:cNvPr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00275" y="1028700"/>
              <a:ext cx="36513" cy="115888"/>
            </p14:xfrm>
          </p:contentPart>
        </mc:Choice>
        <mc:Fallback>
          <p:pic>
            <p:nvPicPr>
              <p:cNvPr id="3078" name="Entrada de lápiz 447">
                <a:extLst>
                  <a:ext uri="{FF2B5EF4-FFF2-40B4-BE49-F238E27FC236}">
                    <a16:creationId xmlns:a16="http://schemas.microsoft.com/office/drawing/2014/main" id="{8D47057A-F2EC-5984-9D10-2DC10D30A466}"/>
                  </a:ext>
                </a:extLst>
              </p:cNvPr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Rectangle 8">
            <a:extLst>
              <a:ext uri="{FF2B5EF4-FFF2-40B4-BE49-F238E27FC236}">
                <a16:creationId xmlns:a16="http://schemas.microsoft.com/office/drawing/2014/main" id="{B2550EF0-73AE-A8BE-1975-5AC7AEC9E2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912168"/>
            <a:ext cx="32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PE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Importancia del tema.</a:t>
            </a:r>
            <a:endParaRPr kumimoji="0" lang="es-MX" altLang="es-P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BDEAE95-C50B-4BFB-4BF3-0AC2DDF5919A}"/>
              </a:ext>
            </a:extLst>
          </p:cNvPr>
          <p:cNvSpPr txBox="1"/>
          <p:nvPr/>
        </p:nvSpPr>
        <p:spPr>
          <a:xfrm>
            <a:off x="304800" y="1674674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2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 pueden representar gráficamente, y se usan en muchos problemas </a:t>
            </a:r>
            <a:r>
              <a:rPr lang="es-PE" sz="2000" b="1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</a:t>
            </a:r>
            <a:r>
              <a:rPr lang="es-PE" sz="2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economía y </a:t>
            </a:r>
            <a:r>
              <a:rPr lang="es-PE" sz="2000" b="1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</a:t>
            </a:r>
            <a:r>
              <a:rPr lang="es-PE" sz="2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ingeniería. En economía aparecen </a:t>
            </a:r>
            <a:r>
              <a:rPr lang="es-PE" sz="2000" b="1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por</a:t>
            </a:r>
            <a:r>
              <a:rPr lang="es-PE" sz="2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ejemplo para modelizar los mercados, mostrando como los precios varían con el tiempo; o como subir o bajar el precio </a:t>
            </a:r>
            <a:r>
              <a:rPr lang="es-PE" sz="2000" b="1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</a:t>
            </a:r>
            <a:r>
              <a:rPr lang="es-PE" sz="2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un producto repercute en sus ventas; o también en el cálculo </a:t>
            </a:r>
            <a:r>
              <a:rPr lang="es-PE" sz="2000" b="1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</a:t>
            </a:r>
            <a:r>
              <a:rPr lang="es-PE" sz="2000" dirty="0"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impuestos</a:t>
            </a:r>
            <a:endParaRPr lang="es-PE" sz="2000" dirty="0"/>
          </a:p>
        </p:txBody>
      </p:sp>
      <p:pic>
        <p:nvPicPr>
          <p:cNvPr id="10" name="Picture 4" descr="PLANOS DE CASAS: Diferentes tipos, ejemplos y utilidad">
            <a:extLst>
              <a:ext uri="{FF2B5EF4-FFF2-40B4-BE49-F238E27FC236}">
                <a16:creationId xmlns:a16="http://schemas.microsoft.com/office/drawing/2014/main" id="{95A251D1-0C6C-622B-A6D1-094C568FC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23962"/>
            <a:ext cx="74295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12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0936" y="510540"/>
            <a:ext cx="3128772" cy="1176527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5344" y="649300"/>
            <a:ext cx="63455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Arial"/>
                <a:cs typeface="Arial"/>
              </a:rPr>
              <a:t>DIVISIÓN</a:t>
            </a:r>
            <a:r>
              <a:rPr sz="4400" b="1" spc="-215" dirty="0">
                <a:latin typeface="Arial"/>
                <a:cs typeface="Arial"/>
              </a:rPr>
              <a:t> </a:t>
            </a:r>
            <a:r>
              <a:rPr sz="4400" b="1" dirty="0">
                <a:latin typeface="Arial"/>
                <a:cs typeface="Arial"/>
              </a:rPr>
              <a:t>ALGEBRAICA</a:t>
            </a:r>
            <a:endParaRPr sz="4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786984" y="510540"/>
            <a:ext cx="5836285" cy="5108575"/>
            <a:chOff x="1786984" y="510540"/>
            <a:chExt cx="5836285" cy="5108575"/>
          </a:xfrm>
        </p:grpSpPr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21736" y="510540"/>
              <a:ext cx="4401312" cy="117652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787619" y="5618330"/>
              <a:ext cx="2349500" cy="0"/>
            </a:xfrm>
            <a:custGeom>
              <a:avLst/>
              <a:gdLst/>
              <a:ahLst/>
              <a:cxnLst/>
              <a:rect l="l" t="t" r="r" b="b"/>
              <a:pathLst>
                <a:path w="2349500">
                  <a:moveTo>
                    <a:pt x="0" y="0"/>
                  </a:moveTo>
                  <a:lnTo>
                    <a:pt x="961318" y="0"/>
                  </a:lnTo>
                </a:path>
                <a:path w="2349500">
                  <a:moveTo>
                    <a:pt x="1302280" y="0"/>
                  </a:moveTo>
                  <a:lnTo>
                    <a:pt x="1625415" y="0"/>
                  </a:lnTo>
                </a:path>
                <a:path w="2349500">
                  <a:moveTo>
                    <a:pt x="1684522" y="0"/>
                  </a:moveTo>
                  <a:lnTo>
                    <a:pt x="2349452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388491" y="2607690"/>
            <a:ext cx="734504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Monomio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entre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monomio</a:t>
            </a:r>
            <a:r>
              <a:rPr sz="2400" b="1" spc="-5" dirty="0">
                <a:latin typeface="Arial"/>
                <a:cs typeface="Arial"/>
              </a:rPr>
              <a:t>.-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spc="-5" dirty="0">
                <a:latin typeface="Arial MT"/>
                <a:cs typeface="Arial MT"/>
              </a:rPr>
              <a:t>Para</a:t>
            </a:r>
            <a:r>
              <a:rPr sz="2400" dirty="0">
                <a:latin typeface="Arial MT"/>
                <a:cs typeface="Arial MT"/>
              </a:rPr>
              <a:t> dividir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10" dirty="0">
                <a:latin typeface="Arial MT"/>
                <a:cs typeface="Arial MT"/>
              </a:rPr>
              <a:t>dos </a:t>
            </a:r>
            <a:r>
              <a:rPr sz="2400" spc="-655" dirty="0">
                <a:latin typeface="Arial MT"/>
                <a:cs typeface="Arial MT"/>
              </a:rPr>
              <a:t> </a:t>
            </a:r>
            <a:r>
              <a:rPr sz="2400" dirty="0">
                <a:latin typeface="Arial MT"/>
                <a:cs typeface="Arial MT"/>
              </a:rPr>
              <a:t>monomios solo dividimos </a:t>
            </a:r>
            <a:r>
              <a:rPr sz="2400" spc="-5" dirty="0">
                <a:latin typeface="Arial MT"/>
                <a:cs typeface="Arial MT"/>
              </a:rPr>
              <a:t>parte constante entre parte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constante</a:t>
            </a:r>
            <a:r>
              <a:rPr sz="2400" dirty="0">
                <a:latin typeface="Arial MT"/>
                <a:cs typeface="Arial MT"/>
              </a:rPr>
              <a:t> y</a:t>
            </a:r>
            <a:r>
              <a:rPr sz="2400" spc="-5" dirty="0">
                <a:latin typeface="Arial MT"/>
                <a:cs typeface="Arial MT"/>
              </a:rPr>
              <a:t> parte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variable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entre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parte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variable.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60168" y="5367218"/>
            <a:ext cx="421005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16865" algn="l"/>
              </a:tabLst>
            </a:pPr>
            <a:r>
              <a:rPr sz="1400" b="1" spc="15" dirty="0">
                <a:latin typeface="Times New Roman"/>
                <a:cs typeface="Times New Roman"/>
              </a:rPr>
              <a:t>2	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07379" y="5376651"/>
            <a:ext cx="1162050" cy="398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0285" algn="l"/>
              </a:tabLst>
            </a:pPr>
            <a:r>
              <a:rPr sz="2450" dirty="0">
                <a:latin typeface="Symbol"/>
                <a:cs typeface="Symbol"/>
              </a:rPr>
              <a:t></a:t>
            </a:r>
            <a:r>
              <a:rPr sz="2450" spc="-10" dirty="0">
                <a:latin typeface="Times New Roman"/>
                <a:cs typeface="Times New Roman"/>
              </a:rPr>
              <a:t> </a:t>
            </a:r>
            <a:r>
              <a:rPr sz="2450" b="1" spc="30" dirty="0">
                <a:latin typeface="Times New Roman"/>
                <a:cs typeface="Times New Roman"/>
              </a:rPr>
              <a:t>7</a:t>
            </a:r>
            <a:r>
              <a:rPr sz="2450" b="1" spc="-5" dirty="0">
                <a:latin typeface="Times New Roman"/>
                <a:cs typeface="Times New Roman"/>
              </a:rPr>
              <a:t>,</a:t>
            </a:r>
            <a:r>
              <a:rPr sz="2450" b="1" dirty="0">
                <a:latin typeface="Times New Roman"/>
                <a:cs typeface="Times New Roman"/>
              </a:rPr>
              <a:t>5</a:t>
            </a:r>
            <a:r>
              <a:rPr sz="2450" b="1" spc="-390" dirty="0">
                <a:latin typeface="Times New Roman"/>
                <a:cs typeface="Times New Roman"/>
              </a:rPr>
              <a:t> </a:t>
            </a:r>
            <a:r>
              <a:rPr sz="2450" b="1" i="1" dirty="0">
                <a:latin typeface="Times New Roman"/>
                <a:cs typeface="Times New Roman"/>
              </a:rPr>
              <a:t>x	y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42825" y="5171629"/>
            <a:ext cx="2799715" cy="8369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964565">
              <a:lnSpc>
                <a:spcPts val="860"/>
              </a:lnSpc>
              <a:spcBef>
                <a:spcPts val="125"/>
              </a:spcBef>
              <a:tabLst>
                <a:tab pos="1269365" algn="l"/>
                <a:tab pos="2352675" algn="l"/>
                <a:tab pos="2657475" algn="l"/>
              </a:tabLst>
            </a:pPr>
            <a:r>
              <a:rPr sz="1400" b="1" spc="15" dirty="0">
                <a:latin typeface="Times New Roman"/>
                <a:cs typeface="Times New Roman"/>
              </a:rPr>
              <a:t>4	5	4	5</a:t>
            </a:r>
            <a:endParaRPr sz="1400">
              <a:latin typeface="Times New Roman"/>
              <a:cs typeface="Times New Roman"/>
            </a:endParaRPr>
          </a:p>
          <a:p>
            <a:pPr marL="50800">
              <a:lnSpc>
                <a:spcPts val="2120"/>
              </a:lnSpc>
              <a:tabLst>
                <a:tab pos="1109980" algn="l"/>
                <a:tab pos="1488440" algn="l"/>
                <a:tab pos="2498090" algn="l"/>
              </a:tabLst>
            </a:pPr>
            <a:r>
              <a:rPr sz="3675" spc="7" baseline="-35147" dirty="0">
                <a:latin typeface="Symbol"/>
                <a:cs typeface="Symbol"/>
              </a:rPr>
              <a:t></a:t>
            </a:r>
            <a:r>
              <a:rPr sz="3675" spc="112" baseline="-35147" dirty="0">
                <a:latin typeface="Times New Roman"/>
                <a:cs typeface="Times New Roman"/>
              </a:rPr>
              <a:t> </a:t>
            </a:r>
            <a:r>
              <a:rPr sz="2450" b="1" dirty="0">
                <a:latin typeface="Times New Roman"/>
                <a:cs typeface="Times New Roman"/>
              </a:rPr>
              <a:t>15</a:t>
            </a:r>
            <a:r>
              <a:rPr sz="2450" b="1" spc="-390" dirty="0">
                <a:latin typeface="Times New Roman"/>
                <a:cs typeface="Times New Roman"/>
              </a:rPr>
              <a:t> </a:t>
            </a:r>
            <a:r>
              <a:rPr sz="2450" b="1" i="1" dirty="0">
                <a:latin typeface="Times New Roman"/>
                <a:cs typeface="Times New Roman"/>
              </a:rPr>
              <a:t>x	y	</a:t>
            </a:r>
            <a:r>
              <a:rPr sz="3675" baseline="-35147" dirty="0">
                <a:latin typeface="Symbol"/>
                <a:cs typeface="Symbol"/>
              </a:rPr>
              <a:t></a:t>
            </a:r>
            <a:r>
              <a:rPr sz="3675" spc="120" baseline="-35147" dirty="0">
                <a:latin typeface="Times New Roman"/>
                <a:cs typeface="Times New Roman"/>
              </a:rPr>
              <a:t> </a:t>
            </a:r>
            <a:r>
              <a:rPr sz="2450" b="1" dirty="0">
                <a:latin typeface="Times New Roman"/>
                <a:cs typeface="Times New Roman"/>
              </a:rPr>
              <a:t>15</a:t>
            </a:r>
            <a:r>
              <a:rPr sz="2450" b="1" spc="290" dirty="0">
                <a:latin typeface="Times New Roman"/>
                <a:cs typeface="Times New Roman"/>
              </a:rPr>
              <a:t> </a:t>
            </a:r>
            <a:r>
              <a:rPr sz="2450" b="1" i="1" dirty="0">
                <a:latin typeface="Times New Roman"/>
                <a:cs typeface="Times New Roman"/>
              </a:rPr>
              <a:t>x	y</a:t>
            </a:r>
            <a:endParaRPr sz="2450">
              <a:latin typeface="Times New Roman"/>
              <a:cs typeface="Times New Roman"/>
            </a:endParaRPr>
          </a:p>
          <a:p>
            <a:pPr marL="598805">
              <a:lnSpc>
                <a:spcPct val="100000"/>
              </a:lnSpc>
              <a:spcBef>
                <a:spcPts val="434"/>
              </a:spcBef>
              <a:tabLst>
                <a:tab pos="1835150" algn="l"/>
                <a:tab pos="2239645" algn="l"/>
              </a:tabLst>
            </a:pPr>
            <a:r>
              <a:rPr sz="2450" b="1" dirty="0">
                <a:latin typeface="Times New Roman"/>
                <a:cs typeface="Times New Roman"/>
              </a:rPr>
              <a:t>2</a:t>
            </a:r>
            <a:r>
              <a:rPr sz="2450" b="1" spc="-390" dirty="0">
                <a:latin typeface="Times New Roman"/>
                <a:cs typeface="Times New Roman"/>
              </a:rPr>
              <a:t> </a:t>
            </a:r>
            <a:r>
              <a:rPr sz="2450" b="1" i="1" spc="110" dirty="0">
                <a:latin typeface="Times New Roman"/>
                <a:cs typeface="Times New Roman"/>
              </a:rPr>
              <a:t>x</a:t>
            </a:r>
            <a:r>
              <a:rPr sz="2100" b="1" spc="165" baseline="43650" dirty="0">
                <a:latin typeface="Times New Roman"/>
                <a:cs typeface="Times New Roman"/>
              </a:rPr>
              <a:t>2</a:t>
            </a:r>
            <a:r>
              <a:rPr sz="2100" b="1" spc="112" baseline="43650" dirty="0">
                <a:latin typeface="Times New Roman"/>
                <a:cs typeface="Times New Roman"/>
              </a:rPr>
              <a:t> </a:t>
            </a:r>
            <a:r>
              <a:rPr sz="2450" b="1" i="1" dirty="0">
                <a:latin typeface="Times New Roman"/>
                <a:cs typeface="Times New Roman"/>
              </a:rPr>
              <a:t>y	</a:t>
            </a:r>
            <a:r>
              <a:rPr sz="2450" b="1" dirty="0">
                <a:latin typeface="Times New Roman"/>
                <a:cs typeface="Times New Roman"/>
              </a:rPr>
              <a:t>2	</a:t>
            </a:r>
            <a:r>
              <a:rPr sz="2450" b="1" i="1" spc="110" dirty="0">
                <a:latin typeface="Times New Roman"/>
                <a:cs typeface="Times New Roman"/>
              </a:rPr>
              <a:t>x</a:t>
            </a:r>
            <a:r>
              <a:rPr sz="2100" b="1" spc="165" baseline="43650" dirty="0">
                <a:latin typeface="Times New Roman"/>
                <a:cs typeface="Times New Roman"/>
              </a:rPr>
              <a:t>2</a:t>
            </a:r>
            <a:r>
              <a:rPr sz="2100" b="1" spc="60" baseline="43650" dirty="0">
                <a:latin typeface="Times New Roman"/>
                <a:cs typeface="Times New Roman"/>
              </a:rPr>
              <a:t> </a:t>
            </a:r>
            <a:r>
              <a:rPr sz="2450" b="1" i="1" dirty="0">
                <a:latin typeface="Times New Roman"/>
                <a:cs typeface="Times New Roman"/>
              </a:rPr>
              <a:t>y</a:t>
            </a:r>
            <a:endParaRPr sz="245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294121" y="3870092"/>
            <a:ext cx="2983230" cy="1283335"/>
            <a:chOff x="5294121" y="3870092"/>
            <a:chExt cx="2983230" cy="1283335"/>
          </a:xfrm>
        </p:grpSpPr>
        <p:sp>
          <p:nvSpPr>
            <p:cNvPr id="12" name="object 12"/>
            <p:cNvSpPr/>
            <p:nvPr/>
          </p:nvSpPr>
          <p:spPr>
            <a:xfrm>
              <a:off x="5692933" y="3880252"/>
              <a:ext cx="2573655" cy="1152525"/>
            </a:xfrm>
            <a:custGeom>
              <a:avLst/>
              <a:gdLst/>
              <a:ahLst/>
              <a:cxnLst/>
              <a:rect l="l" t="t" r="r" b="b"/>
              <a:pathLst>
                <a:path w="2573654" h="1152525">
                  <a:moveTo>
                    <a:pt x="233648" y="379327"/>
                  </a:moveTo>
                  <a:lnTo>
                    <a:pt x="234840" y="307790"/>
                  </a:lnTo>
                  <a:lnTo>
                    <a:pt x="268273" y="241760"/>
                  </a:lnTo>
                  <a:lnTo>
                    <a:pt x="295748" y="211878"/>
                  </a:lnTo>
                  <a:lnTo>
                    <a:pt x="329687" y="184654"/>
                  </a:lnTo>
                  <a:lnTo>
                    <a:pt x="369556" y="160516"/>
                  </a:lnTo>
                  <a:lnTo>
                    <a:pt x="414824" y="139890"/>
                  </a:lnTo>
                  <a:lnTo>
                    <a:pt x="464957" y="123203"/>
                  </a:lnTo>
                  <a:lnTo>
                    <a:pt x="519423" y="110883"/>
                  </a:lnTo>
                  <a:lnTo>
                    <a:pt x="577691" y="103356"/>
                  </a:lnTo>
                  <a:lnTo>
                    <a:pt x="631187" y="101132"/>
                  </a:lnTo>
                  <a:lnTo>
                    <a:pt x="684373" y="103242"/>
                  </a:lnTo>
                  <a:lnTo>
                    <a:pt x="736540" y="109601"/>
                  </a:lnTo>
                  <a:lnTo>
                    <a:pt x="786983" y="120124"/>
                  </a:lnTo>
                  <a:lnTo>
                    <a:pt x="834993" y="134725"/>
                  </a:lnTo>
                  <a:lnTo>
                    <a:pt x="862795" y="108162"/>
                  </a:lnTo>
                  <a:lnTo>
                    <a:pt x="896313" y="85279"/>
                  </a:lnTo>
                  <a:lnTo>
                    <a:pt x="934662" y="66241"/>
                  </a:lnTo>
                  <a:lnTo>
                    <a:pt x="976958" y="51214"/>
                  </a:lnTo>
                  <a:lnTo>
                    <a:pt x="1022318" y="40364"/>
                  </a:lnTo>
                  <a:lnTo>
                    <a:pt x="1069856" y="33857"/>
                  </a:lnTo>
                  <a:lnTo>
                    <a:pt x="1118690" y="31860"/>
                  </a:lnTo>
                  <a:lnTo>
                    <a:pt x="1167936" y="34539"/>
                  </a:lnTo>
                  <a:lnTo>
                    <a:pt x="1216709" y="42059"/>
                  </a:lnTo>
                  <a:lnTo>
                    <a:pt x="1264126" y="54588"/>
                  </a:lnTo>
                  <a:lnTo>
                    <a:pt x="1303019" y="69431"/>
                  </a:lnTo>
                  <a:lnTo>
                    <a:pt x="1337913" y="87608"/>
                  </a:lnTo>
                  <a:lnTo>
                    <a:pt x="1365998" y="60450"/>
                  </a:lnTo>
                  <a:lnTo>
                    <a:pt x="1401311" y="37937"/>
                  </a:lnTo>
                  <a:lnTo>
                    <a:pt x="1442450" y="20356"/>
                  </a:lnTo>
                  <a:lnTo>
                    <a:pt x="1488011" y="7995"/>
                  </a:lnTo>
                  <a:lnTo>
                    <a:pt x="1536590" y="1140"/>
                  </a:lnTo>
                  <a:lnTo>
                    <a:pt x="1586783" y="79"/>
                  </a:lnTo>
                  <a:lnTo>
                    <a:pt x="1637188" y="5099"/>
                  </a:lnTo>
                  <a:lnTo>
                    <a:pt x="1686401" y="16488"/>
                  </a:lnTo>
                  <a:lnTo>
                    <a:pt x="1735915" y="36157"/>
                  </a:lnTo>
                  <a:lnTo>
                    <a:pt x="1776952" y="62208"/>
                  </a:lnTo>
                  <a:lnTo>
                    <a:pt x="1814107" y="39903"/>
                  </a:lnTo>
                  <a:lnTo>
                    <a:pt x="1855974" y="22472"/>
                  </a:lnTo>
                  <a:lnTo>
                    <a:pt x="1901402" y="9973"/>
                  </a:lnTo>
                  <a:lnTo>
                    <a:pt x="1949242" y="2463"/>
                  </a:lnTo>
                  <a:lnTo>
                    <a:pt x="1998343" y="0"/>
                  </a:lnTo>
                  <a:lnTo>
                    <a:pt x="2047556" y="2640"/>
                  </a:lnTo>
                  <a:lnTo>
                    <a:pt x="2095731" y="10442"/>
                  </a:lnTo>
                  <a:lnTo>
                    <a:pt x="2141718" y="23463"/>
                  </a:lnTo>
                  <a:lnTo>
                    <a:pt x="2184368" y="41761"/>
                  </a:lnTo>
                  <a:lnTo>
                    <a:pt x="2219539" y="63355"/>
                  </a:lnTo>
                  <a:lnTo>
                    <a:pt x="2268878" y="115449"/>
                  </a:lnTo>
                  <a:lnTo>
                    <a:pt x="2281904" y="144758"/>
                  </a:lnTo>
                  <a:lnTo>
                    <a:pt x="2341940" y="158844"/>
                  </a:lnTo>
                  <a:lnTo>
                    <a:pt x="2394578" y="179322"/>
                  </a:lnTo>
                  <a:lnTo>
                    <a:pt x="2438921" y="205234"/>
                  </a:lnTo>
                  <a:lnTo>
                    <a:pt x="2474071" y="235626"/>
                  </a:lnTo>
                  <a:lnTo>
                    <a:pt x="2499129" y="269543"/>
                  </a:lnTo>
                  <a:lnTo>
                    <a:pt x="2513200" y="306028"/>
                  </a:lnTo>
                  <a:lnTo>
                    <a:pt x="2515386" y="344126"/>
                  </a:lnTo>
                  <a:lnTo>
                    <a:pt x="2504789" y="382883"/>
                  </a:lnTo>
                  <a:lnTo>
                    <a:pt x="2501723" y="389336"/>
                  </a:lnTo>
                  <a:lnTo>
                    <a:pt x="2498264" y="395741"/>
                  </a:lnTo>
                  <a:lnTo>
                    <a:pt x="2494448" y="402099"/>
                  </a:lnTo>
                  <a:lnTo>
                    <a:pt x="2490311" y="408410"/>
                  </a:lnTo>
                  <a:lnTo>
                    <a:pt x="2525960" y="441999"/>
                  </a:lnTo>
                  <a:lnTo>
                    <a:pt x="2551628" y="477675"/>
                  </a:lnTo>
                  <a:lnTo>
                    <a:pt x="2567470" y="514728"/>
                  </a:lnTo>
                  <a:lnTo>
                    <a:pt x="2573639" y="552450"/>
                  </a:lnTo>
                  <a:lnTo>
                    <a:pt x="2570289" y="590131"/>
                  </a:lnTo>
                  <a:lnTo>
                    <a:pt x="2557574" y="627061"/>
                  </a:lnTo>
                  <a:lnTo>
                    <a:pt x="2535648" y="662531"/>
                  </a:lnTo>
                  <a:lnTo>
                    <a:pt x="2504665" y="695832"/>
                  </a:lnTo>
                  <a:lnTo>
                    <a:pt x="2464778" y="726254"/>
                  </a:lnTo>
                  <a:lnTo>
                    <a:pt x="2416143" y="753088"/>
                  </a:lnTo>
                  <a:lnTo>
                    <a:pt x="2373119" y="770705"/>
                  </a:lnTo>
                  <a:lnTo>
                    <a:pt x="2326941" y="784774"/>
                  </a:lnTo>
                  <a:lnTo>
                    <a:pt x="2278215" y="795129"/>
                  </a:lnTo>
                  <a:lnTo>
                    <a:pt x="2227548" y="801602"/>
                  </a:lnTo>
                  <a:lnTo>
                    <a:pt x="2222596" y="835599"/>
                  </a:lnTo>
                  <a:lnTo>
                    <a:pt x="2187864" y="897806"/>
                  </a:lnTo>
                  <a:lnTo>
                    <a:pt x="2159512" y="925155"/>
                  </a:lnTo>
                  <a:lnTo>
                    <a:pt x="2124789" y="949430"/>
                  </a:lnTo>
                  <a:lnTo>
                    <a:pt x="2084407" y="970199"/>
                  </a:lnTo>
                  <a:lnTo>
                    <a:pt x="2039082" y="987033"/>
                  </a:lnTo>
                  <a:lnTo>
                    <a:pt x="1989527" y="999502"/>
                  </a:lnTo>
                  <a:lnTo>
                    <a:pt x="1936456" y="1007177"/>
                  </a:lnTo>
                  <a:lnTo>
                    <a:pt x="1880584" y="1009628"/>
                  </a:lnTo>
                  <a:lnTo>
                    <a:pt x="1833254" y="1007435"/>
                  </a:lnTo>
                  <a:lnTo>
                    <a:pt x="1787128" y="1001325"/>
                  </a:lnTo>
                  <a:lnTo>
                    <a:pt x="1742834" y="991429"/>
                  </a:lnTo>
                  <a:lnTo>
                    <a:pt x="1701006" y="977878"/>
                  </a:lnTo>
                  <a:lnTo>
                    <a:pt x="1681677" y="1009148"/>
                  </a:lnTo>
                  <a:lnTo>
                    <a:pt x="1656282" y="1037868"/>
                  </a:lnTo>
                  <a:lnTo>
                    <a:pt x="1625417" y="1063843"/>
                  </a:lnTo>
                  <a:lnTo>
                    <a:pt x="1589678" y="1086877"/>
                  </a:lnTo>
                  <a:lnTo>
                    <a:pt x="1549663" y="1106774"/>
                  </a:lnTo>
                  <a:lnTo>
                    <a:pt x="1505965" y="1123340"/>
                  </a:lnTo>
                  <a:lnTo>
                    <a:pt x="1459183" y="1136380"/>
                  </a:lnTo>
                  <a:lnTo>
                    <a:pt x="1409912" y="1145696"/>
                  </a:lnTo>
                  <a:lnTo>
                    <a:pt x="1358749" y="1151096"/>
                  </a:lnTo>
                  <a:lnTo>
                    <a:pt x="1306288" y="1152382"/>
                  </a:lnTo>
                  <a:lnTo>
                    <a:pt x="1253128" y="1149360"/>
                  </a:lnTo>
                  <a:lnTo>
                    <a:pt x="1199864" y="1141835"/>
                  </a:lnTo>
                  <a:lnTo>
                    <a:pt x="1148063" y="1129780"/>
                  </a:lnTo>
                  <a:lnTo>
                    <a:pt x="1099767" y="1113610"/>
                  </a:lnTo>
                  <a:lnTo>
                    <a:pt x="1055617" y="1093600"/>
                  </a:lnTo>
                  <a:lnTo>
                    <a:pt x="1016252" y="1070024"/>
                  </a:lnTo>
                  <a:lnTo>
                    <a:pt x="982313" y="1043156"/>
                  </a:lnTo>
                  <a:lnTo>
                    <a:pt x="934807" y="1058431"/>
                  </a:lnTo>
                  <a:lnTo>
                    <a:pt x="885789" y="1070015"/>
                  </a:lnTo>
                  <a:lnTo>
                    <a:pt x="835730" y="1077978"/>
                  </a:lnTo>
                  <a:lnTo>
                    <a:pt x="785104" y="1082393"/>
                  </a:lnTo>
                  <a:lnTo>
                    <a:pt x="734384" y="1083332"/>
                  </a:lnTo>
                  <a:lnTo>
                    <a:pt x="684043" y="1080865"/>
                  </a:lnTo>
                  <a:lnTo>
                    <a:pt x="634555" y="1075064"/>
                  </a:lnTo>
                  <a:lnTo>
                    <a:pt x="586393" y="1066002"/>
                  </a:lnTo>
                  <a:lnTo>
                    <a:pt x="540029" y="1053750"/>
                  </a:lnTo>
                  <a:lnTo>
                    <a:pt x="495938" y="1038379"/>
                  </a:lnTo>
                  <a:lnTo>
                    <a:pt x="454592" y="1019962"/>
                  </a:lnTo>
                  <a:lnTo>
                    <a:pt x="416464" y="998569"/>
                  </a:lnTo>
                  <a:lnTo>
                    <a:pt x="382029" y="974272"/>
                  </a:lnTo>
                  <a:lnTo>
                    <a:pt x="351758" y="947144"/>
                  </a:lnTo>
                  <a:lnTo>
                    <a:pt x="350234" y="945366"/>
                  </a:lnTo>
                  <a:lnTo>
                    <a:pt x="348583" y="943715"/>
                  </a:lnTo>
                  <a:lnTo>
                    <a:pt x="346932" y="942064"/>
                  </a:lnTo>
                  <a:lnTo>
                    <a:pt x="287069" y="942140"/>
                  </a:lnTo>
                  <a:lnTo>
                    <a:pt x="230560" y="934214"/>
                  </a:lnTo>
                  <a:lnTo>
                    <a:pt x="179137" y="919117"/>
                  </a:lnTo>
                  <a:lnTo>
                    <a:pt x="134537" y="897680"/>
                  </a:lnTo>
                  <a:lnTo>
                    <a:pt x="98495" y="870733"/>
                  </a:lnTo>
                  <a:lnTo>
                    <a:pt x="72745" y="839107"/>
                  </a:lnTo>
                  <a:lnTo>
                    <a:pt x="58588" y="769229"/>
                  </a:lnTo>
                  <a:lnTo>
                    <a:pt x="70215" y="735943"/>
                  </a:lnTo>
                  <a:lnTo>
                    <a:pt x="93295" y="704943"/>
                  </a:lnTo>
                  <a:lnTo>
                    <a:pt x="127222" y="677396"/>
                  </a:lnTo>
                  <a:lnTo>
                    <a:pt x="79526" y="655430"/>
                  </a:lnTo>
                  <a:lnTo>
                    <a:pt x="42400" y="628283"/>
                  </a:lnTo>
                  <a:lnTo>
                    <a:pt x="16401" y="597259"/>
                  </a:lnTo>
                  <a:lnTo>
                    <a:pt x="2082" y="563663"/>
                  </a:lnTo>
                  <a:lnTo>
                    <a:pt x="0" y="528798"/>
                  </a:lnTo>
                  <a:lnTo>
                    <a:pt x="10709" y="493969"/>
                  </a:lnTo>
                  <a:lnTo>
                    <a:pt x="34766" y="460480"/>
                  </a:lnTo>
                  <a:lnTo>
                    <a:pt x="71540" y="430710"/>
                  </a:lnTo>
                  <a:lnTo>
                    <a:pt x="117982" y="407298"/>
                  </a:lnTo>
                  <a:lnTo>
                    <a:pt x="171997" y="391078"/>
                  </a:lnTo>
                  <a:lnTo>
                    <a:pt x="231489" y="382883"/>
                  </a:lnTo>
                  <a:lnTo>
                    <a:pt x="233648" y="379327"/>
                  </a:lnTo>
                  <a:close/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94121" y="5069459"/>
              <a:ext cx="83819" cy="8382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70905" y="4953762"/>
              <a:ext cx="147827" cy="147827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07125" y="4814189"/>
              <a:ext cx="211835" cy="211836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5822949" y="4553204"/>
              <a:ext cx="1587500" cy="365760"/>
            </a:xfrm>
            <a:custGeom>
              <a:avLst/>
              <a:gdLst/>
              <a:ahLst/>
              <a:cxnLst/>
              <a:rect l="l" t="t" r="r" b="b"/>
              <a:pathLst>
                <a:path w="1587500" h="365760">
                  <a:moveTo>
                    <a:pt x="150749" y="21209"/>
                  </a:moveTo>
                  <a:lnTo>
                    <a:pt x="111424" y="21270"/>
                  </a:lnTo>
                  <a:lnTo>
                    <a:pt x="72755" y="17700"/>
                  </a:lnTo>
                  <a:lnTo>
                    <a:pt x="35395" y="10582"/>
                  </a:lnTo>
                  <a:lnTo>
                    <a:pt x="0" y="0"/>
                  </a:lnTo>
                </a:path>
                <a:path w="1587500" h="365760">
                  <a:moveTo>
                    <a:pt x="283845" y="253873"/>
                  </a:moveTo>
                  <a:lnTo>
                    <a:pt x="267757" y="257371"/>
                  </a:lnTo>
                  <a:lnTo>
                    <a:pt x="251348" y="260238"/>
                  </a:lnTo>
                  <a:lnTo>
                    <a:pt x="234678" y="262463"/>
                  </a:lnTo>
                  <a:lnTo>
                    <a:pt x="217804" y="264033"/>
                  </a:lnTo>
                </a:path>
                <a:path w="1587500" h="365760">
                  <a:moveTo>
                    <a:pt x="852170" y="365633"/>
                  </a:moveTo>
                  <a:lnTo>
                    <a:pt x="840690" y="354512"/>
                  </a:lnTo>
                  <a:lnTo>
                    <a:pt x="830246" y="343058"/>
                  </a:lnTo>
                  <a:lnTo>
                    <a:pt x="820826" y="331271"/>
                  </a:lnTo>
                  <a:lnTo>
                    <a:pt x="812419" y="319151"/>
                  </a:lnTo>
                </a:path>
                <a:path w="1587500" h="365760">
                  <a:moveTo>
                    <a:pt x="1587119" y="249936"/>
                  </a:moveTo>
                  <a:lnTo>
                    <a:pt x="1584763" y="262840"/>
                  </a:lnTo>
                  <a:lnTo>
                    <a:pt x="1581324" y="275637"/>
                  </a:lnTo>
                  <a:lnTo>
                    <a:pt x="1576814" y="288315"/>
                  </a:lnTo>
                  <a:lnTo>
                    <a:pt x="1571244" y="300863"/>
                  </a:lnTo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715630" y="4478528"/>
              <a:ext cx="213359" cy="210185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5926581" y="3938651"/>
              <a:ext cx="2255520" cy="418465"/>
            </a:xfrm>
            <a:custGeom>
              <a:avLst/>
              <a:gdLst/>
              <a:ahLst/>
              <a:cxnLst/>
              <a:rect l="l" t="t" r="r" b="b"/>
              <a:pathLst>
                <a:path w="2255520" h="418464">
                  <a:moveTo>
                    <a:pt x="2255392" y="347091"/>
                  </a:moveTo>
                  <a:lnTo>
                    <a:pt x="2239045" y="367137"/>
                  </a:lnTo>
                  <a:lnTo>
                    <a:pt x="2219102" y="385826"/>
                  </a:lnTo>
                  <a:lnTo>
                    <a:pt x="2195778" y="402990"/>
                  </a:lnTo>
                  <a:lnTo>
                    <a:pt x="2169287" y="418465"/>
                  </a:lnTo>
                </a:path>
                <a:path w="2255520" h="418464">
                  <a:moveTo>
                    <a:pt x="2048637" y="82296"/>
                  </a:moveTo>
                  <a:lnTo>
                    <a:pt x="2050780" y="90699"/>
                  </a:lnTo>
                  <a:lnTo>
                    <a:pt x="2052256" y="99139"/>
                  </a:lnTo>
                  <a:lnTo>
                    <a:pt x="2053066" y="107602"/>
                  </a:lnTo>
                  <a:lnTo>
                    <a:pt x="2053209" y="116078"/>
                  </a:lnTo>
                </a:path>
                <a:path w="2255520" h="418464">
                  <a:moveTo>
                    <a:pt x="1498345" y="43053"/>
                  </a:moveTo>
                  <a:lnTo>
                    <a:pt x="1507484" y="31557"/>
                  </a:lnTo>
                  <a:lnTo>
                    <a:pt x="1517919" y="20526"/>
                  </a:lnTo>
                  <a:lnTo>
                    <a:pt x="1529617" y="9995"/>
                  </a:lnTo>
                  <a:lnTo>
                    <a:pt x="1542541" y="0"/>
                  </a:lnTo>
                </a:path>
                <a:path w="2255520" h="418464">
                  <a:moveTo>
                    <a:pt x="1085595" y="63500"/>
                  </a:moveTo>
                  <a:lnTo>
                    <a:pt x="1089501" y="53955"/>
                  </a:lnTo>
                  <a:lnTo>
                    <a:pt x="1094359" y="44576"/>
                  </a:lnTo>
                  <a:lnTo>
                    <a:pt x="1100169" y="35389"/>
                  </a:lnTo>
                  <a:lnTo>
                    <a:pt x="1106932" y="26416"/>
                  </a:lnTo>
                </a:path>
                <a:path w="2255520" h="418464">
                  <a:moveTo>
                    <a:pt x="601090" y="76073"/>
                  </a:moveTo>
                  <a:lnTo>
                    <a:pt x="621730" y="83974"/>
                  </a:lnTo>
                  <a:lnTo>
                    <a:pt x="641524" y="92614"/>
                  </a:lnTo>
                  <a:lnTo>
                    <a:pt x="660437" y="101969"/>
                  </a:lnTo>
                  <a:lnTo>
                    <a:pt x="678434" y="112013"/>
                  </a:lnTo>
                </a:path>
                <a:path w="2255520" h="418464">
                  <a:moveTo>
                    <a:pt x="13462" y="358775"/>
                  </a:moveTo>
                  <a:lnTo>
                    <a:pt x="9179" y="349414"/>
                  </a:lnTo>
                  <a:lnTo>
                    <a:pt x="5492" y="339994"/>
                  </a:lnTo>
                  <a:lnTo>
                    <a:pt x="2424" y="330503"/>
                  </a:lnTo>
                  <a:lnTo>
                    <a:pt x="0" y="320929"/>
                  </a:lnTo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6036055" y="4031996"/>
            <a:ext cx="8483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Arial MT"/>
                <a:cs typeface="Arial MT"/>
              </a:rPr>
              <a:t>R</a:t>
            </a:r>
            <a:r>
              <a:rPr sz="1400" dirty="0">
                <a:latin typeface="Arial MT"/>
                <a:cs typeface="Arial MT"/>
              </a:rPr>
              <a:t>ecuerda: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248042" y="4602956"/>
            <a:ext cx="439420" cy="0"/>
          </a:xfrm>
          <a:custGeom>
            <a:avLst/>
            <a:gdLst/>
            <a:ahLst/>
            <a:cxnLst/>
            <a:rect l="l" t="t" r="r" b="b"/>
            <a:pathLst>
              <a:path w="439420">
                <a:moveTo>
                  <a:pt x="0" y="0"/>
                </a:moveTo>
                <a:lnTo>
                  <a:pt x="438859" y="0"/>
                </a:lnTo>
              </a:path>
            </a:pathLst>
          </a:custGeom>
          <a:ln w="615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276990" y="4458552"/>
            <a:ext cx="332105" cy="3486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3150" i="1" spc="412" baseline="-25132" dirty="0">
                <a:latin typeface="Times New Roman"/>
                <a:cs typeface="Times New Roman"/>
              </a:rPr>
              <a:t>x</a:t>
            </a:r>
            <a:r>
              <a:rPr sz="1050" i="1" spc="275" dirty="0">
                <a:latin typeface="Times New Roman"/>
                <a:cs typeface="Times New Roman"/>
              </a:rPr>
              <a:t>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56669" y="4087261"/>
            <a:ext cx="370840" cy="3486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3150" i="1" spc="465" baseline="-25132" dirty="0">
                <a:latin typeface="Times New Roman"/>
                <a:cs typeface="Times New Roman"/>
              </a:rPr>
              <a:t>x</a:t>
            </a:r>
            <a:r>
              <a:rPr sz="1050" i="1" spc="310" dirty="0">
                <a:latin typeface="Times New Roman"/>
                <a:cs typeface="Times New Roman"/>
              </a:rPr>
              <a:t>m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19893" y="4252385"/>
            <a:ext cx="847725" cy="3486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3150" spc="457" baseline="-25132" dirty="0">
                <a:latin typeface="Symbol"/>
                <a:cs typeface="Symbol"/>
              </a:rPr>
              <a:t></a:t>
            </a:r>
            <a:r>
              <a:rPr sz="3150" spc="202" baseline="-25132" dirty="0">
                <a:latin typeface="Times New Roman"/>
                <a:cs typeface="Times New Roman"/>
              </a:rPr>
              <a:t> </a:t>
            </a:r>
            <a:r>
              <a:rPr sz="3150" i="1" spc="405" baseline="-25132" dirty="0">
                <a:latin typeface="Times New Roman"/>
                <a:cs typeface="Times New Roman"/>
              </a:rPr>
              <a:t>x</a:t>
            </a:r>
            <a:r>
              <a:rPr sz="1050" i="1" spc="270" dirty="0">
                <a:latin typeface="Times New Roman"/>
                <a:cs typeface="Times New Roman"/>
              </a:rPr>
              <a:t>m</a:t>
            </a:r>
            <a:r>
              <a:rPr sz="1050" spc="270" dirty="0">
                <a:latin typeface="Symbol"/>
                <a:cs typeface="Symbol"/>
              </a:rPr>
              <a:t></a:t>
            </a:r>
            <a:r>
              <a:rPr sz="1050" i="1" spc="270" dirty="0">
                <a:latin typeface="Times New Roman"/>
                <a:cs typeface="Times New Roman"/>
              </a:rPr>
              <a:t>n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63091" y="3890213"/>
            <a:ext cx="414718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166495" algn="l"/>
                <a:tab pos="1529715" algn="l"/>
              </a:tabLst>
            </a:pPr>
            <a:r>
              <a:rPr sz="2000" b="1" spc="-5" dirty="0">
                <a:latin typeface="Arial"/>
                <a:cs typeface="Arial"/>
              </a:rPr>
              <a:t>Ejemplo	</a:t>
            </a:r>
            <a:r>
              <a:rPr sz="2000" b="1" dirty="0">
                <a:latin typeface="Arial"/>
                <a:cs typeface="Arial"/>
              </a:rPr>
              <a:t>1:	</a:t>
            </a:r>
            <a:r>
              <a:rPr sz="2000" dirty="0">
                <a:latin typeface="Arial MT"/>
                <a:cs typeface="Arial MT"/>
              </a:rPr>
              <a:t>Efectuar:</a:t>
            </a:r>
            <a:r>
              <a:rPr sz="2000" spc="-50" dirty="0">
                <a:latin typeface="Arial MT"/>
                <a:cs typeface="Arial MT"/>
              </a:rPr>
              <a:t> </a:t>
            </a:r>
            <a:r>
              <a:rPr sz="2000" spc="5" dirty="0">
                <a:latin typeface="Arial MT"/>
                <a:cs typeface="Arial MT"/>
              </a:rPr>
              <a:t>15x</a:t>
            </a:r>
            <a:r>
              <a:rPr sz="1950" spc="7" baseline="25641" dirty="0">
                <a:latin typeface="Arial MT"/>
                <a:cs typeface="Arial MT"/>
              </a:rPr>
              <a:t>4</a:t>
            </a:r>
            <a:r>
              <a:rPr sz="2000" spc="5" dirty="0">
                <a:latin typeface="Arial MT"/>
                <a:cs typeface="Arial MT"/>
              </a:rPr>
              <a:t>y</a:t>
            </a:r>
            <a:r>
              <a:rPr sz="1950" spc="7" baseline="25641" dirty="0">
                <a:latin typeface="Arial MT"/>
                <a:cs typeface="Arial MT"/>
              </a:rPr>
              <a:t>5</a:t>
            </a:r>
            <a:r>
              <a:rPr sz="1950" spc="225" baseline="25641" dirty="0">
                <a:latin typeface="Arial MT"/>
                <a:cs typeface="Arial MT"/>
              </a:rPr>
              <a:t> </a:t>
            </a:r>
            <a:r>
              <a:rPr sz="2000" dirty="0">
                <a:latin typeface="Symbol"/>
                <a:cs typeface="Symbol"/>
              </a:rPr>
              <a:t></a:t>
            </a:r>
            <a:r>
              <a:rPr sz="2000" spc="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Arial MT"/>
                <a:cs typeface="Arial MT"/>
              </a:rPr>
              <a:t>2x</a:t>
            </a:r>
            <a:r>
              <a:rPr sz="1950" baseline="25641" dirty="0">
                <a:latin typeface="Arial MT"/>
                <a:cs typeface="Arial MT"/>
              </a:rPr>
              <a:t>2</a:t>
            </a:r>
            <a:r>
              <a:rPr sz="2000" dirty="0">
                <a:latin typeface="Arial MT"/>
                <a:cs typeface="Arial MT"/>
              </a:rPr>
              <a:t>y</a:t>
            </a:r>
            <a:endParaRPr sz="2000">
              <a:latin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1940584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9166" y="624332"/>
            <a:ext cx="8071484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Polinomio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entre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monomio</a:t>
            </a:r>
            <a:r>
              <a:rPr sz="2400" b="1" spc="-5" dirty="0">
                <a:latin typeface="Arial"/>
                <a:cs typeface="Arial"/>
              </a:rPr>
              <a:t>.-</a:t>
            </a:r>
            <a:r>
              <a:rPr sz="2400" spc="-5" dirty="0">
                <a:latin typeface="Arial MT"/>
                <a:cs typeface="Arial MT"/>
              </a:rPr>
              <a:t>Para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dividir</a:t>
            </a:r>
            <a:r>
              <a:rPr sz="2400" spc="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un</a:t>
            </a:r>
            <a:r>
              <a:rPr sz="2400" spc="65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polinomio 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entre un monomio se divide cada </a:t>
            </a:r>
            <a:r>
              <a:rPr sz="2400" dirty="0">
                <a:latin typeface="Arial MT"/>
                <a:cs typeface="Arial MT"/>
              </a:rPr>
              <a:t>término del polinomio </a:t>
            </a:r>
            <a:r>
              <a:rPr sz="2400" spc="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entre</a:t>
            </a:r>
            <a:r>
              <a:rPr sz="2400" spc="-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el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monomio.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55419" y="3179502"/>
            <a:ext cx="1035685" cy="0"/>
          </a:xfrm>
          <a:custGeom>
            <a:avLst/>
            <a:gdLst/>
            <a:ahLst/>
            <a:cxnLst/>
            <a:rect l="l" t="t" r="r" b="b"/>
            <a:pathLst>
              <a:path w="1035685">
                <a:moveTo>
                  <a:pt x="0" y="0"/>
                </a:moveTo>
                <a:lnTo>
                  <a:pt x="1035295" y="0"/>
                </a:lnTo>
              </a:path>
            </a:pathLst>
          </a:custGeom>
          <a:ln w="6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13466" y="2773708"/>
            <a:ext cx="1038860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2150" spc="195" dirty="0">
                <a:latin typeface="Times New Roman"/>
                <a:cs typeface="Times New Roman"/>
              </a:rPr>
              <a:t>1</a:t>
            </a:r>
            <a:r>
              <a:rPr sz="2150" spc="-114" dirty="0">
                <a:latin typeface="Times New Roman"/>
                <a:cs typeface="Times New Roman"/>
              </a:rPr>
              <a:t>5</a:t>
            </a:r>
            <a:r>
              <a:rPr sz="2150" i="1" spc="100" dirty="0">
                <a:latin typeface="Times New Roman"/>
                <a:cs typeface="Times New Roman"/>
              </a:rPr>
              <a:t>x</a:t>
            </a:r>
            <a:r>
              <a:rPr sz="1575" spc="52" baseline="50264" dirty="0">
                <a:latin typeface="Times New Roman"/>
                <a:cs typeface="Times New Roman"/>
              </a:rPr>
              <a:t>3</a:t>
            </a:r>
            <a:r>
              <a:rPr sz="1575" spc="-22" baseline="50264" dirty="0">
                <a:latin typeface="Times New Roman"/>
                <a:cs typeface="Times New Roman"/>
              </a:rPr>
              <a:t> </a:t>
            </a:r>
            <a:r>
              <a:rPr sz="2150" i="1" spc="170" dirty="0">
                <a:latin typeface="Times New Roman"/>
                <a:cs typeface="Times New Roman"/>
              </a:rPr>
              <a:t>y</a:t>
            </a:r>
            <a:r>
              <a:rPr sz="1575" spc="52" baseline="50264" dirty="0">
                <a:latin typeface="Times New Roman"/>
                <a:cs typeface="Times New Roman"/>
              </a:rPr>
              <a:t>4</a:t>
            </a:r>
            <a:r>
              <a:rPr sz="1575" spc="-127" baseline="50264" dirty="0">
                <a:latin typeface="Times New Roman"/>
                <a:cs typeface="Times New Roman"/>
              </a:rPr>
              <a:t> </a:t>
            </a:r>
            <a:r>
              <a:rPr sz="2150" i="1" spc="190" dirty="0">
                <a:latin typeface="Times New Roman"/>
                <a:cs typeface="Times New Roman"/>
              </a:rPr>
              <a:t>z</a:t>
            </a:r>
            <a:r>
              <a:rPr sz="1575" spc="52" baseline="50264" dirty="0">
                <a:latin typeface="Times New Roman"/>
                <a:cs typeface="Times New Roman"/>
              </a:rPr>
              <a:t>2</a:t>
            </a:r>
            <a:endParaRPr sz="1575" baseline="50264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08230" y="2943672"/>
            <a:ext cx="862330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2150" spc="55" dirty="0">
                <a:latin typeface="Symbol"/>
                <a:cs typeface="Symbol"/>
              </a:rPr>
              <a:t></a:t>
            </a:r>
            <a:r>
              <a:rPr sz="2150" spc="-175" dirty="0">
                <a:latin typeface="Times New Roman"/>
                <a:cs typeface="Times New Roman"/>
              </a:rPr>
              <a:t> </a:t>
            </a:r>
            <a:r>
              <a:rPr sz="2150" spc="65" dirty="0">
                <a:latin typeface="Times New Roman"/>
                <a:cs typeface="Times New Roman"/>
              </a:rPr>
              <a:t>3</a:t>
            </a:r>
            <a:r>
              <a:rPr sz="2150" i="1" spc="135" dirty="0">
                <a:latin typeface="Times New Roman"/>
                <a:cs typeface="Times New Roman"/>
              </a:rPr>
              <a:t>x</a:t>
            </a:r>
            <a:r>
              <a:rPr sz="1575" baseline="52910" dirty="0">
                <a:latin typeface="Symbol"/>
                <a:cs typeface="Symbol"/>
              </a:rPr>
              <a:t></a:t>
            </a:r>
            <a:r>
              <a:rPr sz="1575" spc="52" baseline="52910" dirty="0">
                <a:latin typeface="Times New Roman"/>
                <a:cs typeface="Times New Roman"/>
              </a:rPr>
              <a:t>1</a:t>
            </a:r>
            <a:r>
              <a:rPr sz="1575" spc="-97" baseline="52910" dirty="0">
                <a:latin typeface="Times New Roman"/>
                <a:cs typeface="Times New Roman"/>
              </a:rPr>
              <a:t> </a:t>
            </a:r>
            <a:r>
              <a:rPr sz="2150" i="1" spc="45" dirty="0">
                <a:latin typeface="Times New Roman"/>
                <a:cs typeface="Times New Roman"/>
              </a:rPr>
              <a:t>y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57137" y="2943671"/>
            <a:ext cx="157480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50" spc="45" dirty="0">
                <a:latin typeface="Symbol"/>
                <a:cs typeface="Symbol"/>
              </a:rPr>
              <a:t>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51674" y="2179758"/>
            <a:ext cx="2985135" cy="0"/>
          </a:xfrm>
          <a:custGeom>
            <a:avLst/>
            <a:gdLst/>
            <a:ahLst/>
            <a:cxnLst/>
            <a:rect l="l" t="t" r="r" b="b"/>
            <a:pathLst>
              <a:path w="2985134">
                <a:moveTo>
                  <a:pt x="0" y="0"/>
                </a:moveTo>
                <a:lnTo>
                  <a:pt x="2984595" y="0"/>
                </a:lnTo>
              </a:path>
            </a:pathLst>
          </a:custGeom>
          <a:ln w="6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370495" y="1724737"/>
            <a:ext cx="3059430" cy="78867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065" algn="ctr">
              <a:lnSpc>
                <a:spcPct val="100000"/>
              </a:lnSpc>
              <a:spcBef>
                <a:spcPts val="515"/>
              </a:spcBef>
            </a:pPr>
            <a:r>
              <a:rPr sz="2150" spc="190" dirty="0">
                <a:latin typeface="Times New Roman"/>
                <a:cs typeface="Times New Roman"/>
              </a:rPr>
              <a:t>1</a:t>
            </a:r>
            <a:r>
              <a:rPr sz="2150" spc="-105" dirty="0">
                <a:latin typeface="Times New Roman"/>
                <a:cs typeface="Times New Roman"/>
              </a:rPr>
              <a:t>5</a:t>
            </a:r>
            <a:r>
              <a:rPr sz="2150" i="1" spc="105" dirty="0">
                <a:latin typeface="Times New Roman"/>
                <a:cs typeface="Times New Roman"/>
              </a:rPr>
              <a:t>x</a:t>
            </a:r>
            <a:r>
              <a:rPr sz="1575" spc="60" baseline="50264" dirty="0">
                <a:latin typeface="Times New Roman"/>
                <a:cs typeface="Times New Roman"/>
              </a:rPr>
              <a:t>3</a:t>
            </a:r>
            <a:r>
              <a:rPr sz="1575" spc="-30" baseline="50264" dirty="0">
                <a:latin typeface="Times New Roman"/>
                <a:cs typeface="Times New Roman"/>
              </a:rPr>
              <a:t> </a:t>
            </a:r>
            <a:r>
              <a:rPr sz="2150" i="1" spc="175" dirty="0">
                <a:latin typeface="Times New Roman"/>
                <a:cs typeface="Times New Roman"/>
              </a:rPr>
              <a:t>y</a:t>
            </a:r>
            <a:r>
              <a:rPr sz="1575" spc="60" baseline="50264" dirty="0">
                <a:latin typeface="Times New Roman"/>
                <a:cs typeface="Times New Roman"/>
              </a:rPr>
              <a:t>4</a:t>
            </a:r>
            <a:r>
              <a:rPr sz="1575" spc="-120" baseline="50264" dirty="0">
                <a:latin typeface="Times New Roman"/>
                <a:cs typeface="Times New Roman"/>
              </a:rPr>
              <a:t> </a:t>
            </a:r>
            <a:r>
              <a:rPr sz="2150" i="1" spc="175" dirty="0">
                <a:latin typeface="Times New Roman"/>
                <a:cs typeface="Times New Roman"/>
              </a:rPr>
              <a:t>z</a:t>
            </a:r>
            <a:r>
              <a:rPr sz="1575" spc="60" baseline="50264" dirty="0">
                <a:latin typeface="Times New Roman"/>
                <a:cs typeface="Times New Roman"/>
              </a:rPr>
              <a:t>2</a:t>
            </a:r>
            <a:r>
              <a:rPr sz="1575" baseline="50264" dirty="0">
                <a:latin typeface="Times New Roman"/>
                <a:cs typeface="Times New Roman"/>
              </a:rPr>
              <a:t> </a:t>
            </a:r>
            <a:r>
              <a:rPr sz="1575" spc="44" baseline="50264" dirty="0">
                <a:latin typeface="Times New Roman"/>
                <a:cs typeface="Times New Roman"/>
              </a:rPr>
              <a:t> </a:t>
            </a:r>
            <a:r>
              <a:rPr sz="2150" spc="60" dirty="0">
                <a:latin typeface="Symbol"/>
                <a:cs typeface="Symbol"/>
              </a:rPr>
              <a:t></a:t>
            </a:r>
            <a:r>
              <a:rPr sz="2150" spc="-240" dirty="0">
                <a:latin typeface="Times New Roman"/>
                <a:cs typeface="Times New Roman"/>
              </a:rPr>
              <a:t> </a:t>
            </a:r>
            <a:r>
              <a:rPr sz="2150" spc="190" dirty="0">
                <a:latin typeface="Times New Roman"/>
                <a:cs typeface="Times New Roman"/>
              </a:rPr>
              <a:t>2</a:t>
            </a:r>
            <a:r>
              <a:rPr sz="2150" spc="-114" dirty="0">
                <a:latin typeface="Times New Roman"/>
                <a:cs typeface="Times New Roman"/>
              </a:rPr>
              <a:t>5</a:t>
            </a:r>
            <a:r>
              <a:rPr sz="2150" i="1" spc="114" dirty="0">
                <a:latin typeface="Times New Roman"/>
                <a:cs typeface="Times New Roman"/>
              </a:rPr>
              <a:t>x</a:t>
            </a:r>
            <a:r>
              <a:rPr sz="1575" spc="60" baseline="50264" dirty="0">
                <a:latin typeface="Times New Roman"/>
                <a:cs typeface="Times New Roman"/>
              </a:rPr>
              <a:t>7 </a:t>
            </a:r>
            <a:r>
              <a:rPr sz="2150" i="1" spc="140" dirty="0">
                <a:latin typeface="Times New Roman"/>
                <a:cs typeface="Times New Roman"/>
              </a:rPr>
              <a:t>y</a:t>
            </a:r>
            <a:r>
              <a:rPr sz="1575" spc="60" baseline="50264" dirty="0">
                <a:latin typeface="Times New Roman"/>
                <a:cs typeface="Times New Roman"/>
              </a:rPr>
              <a:t>3</a:t>
            </a:r>
            <a:r>
              <a:rPr sz="1575" baseline="50264" dirty="0">
                <a:latin typeface="Times New Roman"/>
                <a:cs typeface="Times New Roman"/>
              </a:rPr>
              <a:t> </a:t>
            </a:r>
            <a:r>
              <a:rPr sz="1575" spc="-22" baseline="50264" dirty="0">
                <a:latin typeface="Times New Roman"/>
                <a:cs typeface="Times New Roman"/>
              </a:rPr>
              <a:t> </a:t>
            </a:r>
            <a:r>
              <a:rPr sz="2150" spc="155" dirty="0">
                <a:latin typeface="Symbol"/>
                <a:cs typeface="Symbol"/>
              </a:rPr>
              <a:t></a:t>
            </a:r>
            <a:r>
              <a:rPr sz="2150" spc="190" dirty="0">
                <a:latin typeface="Times New Roman"/>
                <a:cs typeface="Times New Roman"/>
              </a:rPr>
              <a:t>1</a:t>
            </a:r>
            <a:r>
              <a:rPr sz="2150" spc="-114" dirty="0">
                <a:latin typeface="Times New Roman"/>
                <a:cs typeface="Times New Roman"/>
              </a:rPr>
              <a:t>8</a:t>
            </a:r>
            <a:r>
              <a:rPr sz="2150" i="1" spc="105" dirty="0">
                <a:latin typeface="Times New Roman"/>
                <a:cs typeface="Times New Roman"/>
              </a:rPr>
              <a:t>x</a:t>
            </a:r>
            <a:r>
              <a:rPr sz="1575" spc="60" baseline="50264" dirty="0">
                <a:latin typeface="Times New Roman"/>
                <a:cs typeface="Times New Roman"/>
              </a:rPr>
              <a:t>5</a:t>
            </a:r>
            <a:r>
              <a:rPr sz="1575" spc="-135" baseline="50264" dirty="0">
                <a:latin typeface="Times New Roman"/>
                <a:cs typeface="Times New Roman"/>
              </a:rPr>
              <a:t> </a:t>
            </a:r>
            <a:r>
              <a:rPr sz="2150" i="1" spc="150" dirty="0">
                <a:latin typeface="Times New Roman"/>
                <a:cs typeface="Times New Roman"/>
              </a:rPr>
              <a:t>z</a:t>
            </a:r>
            <a:r>
              <a:rPr sz="1575" spc="60" baseline="50264" dirty="0">
                <a:latin typeface="Times New Roman"/>
                <a:cs typeface="Times New Roman"/>
              </a:rPr>
              <a:t>3</a:t>
            </a:r>
            <a:endParaRPr sz="1575" baseline="50264">
              <a:latin typeface="Times New Roman"/>
              <a:cs typeface="Times New Roman"/>
            </a:endParaRPr>
          </a:p>
          <a:p>
            <a:pPr marL="31115" algn="ctr">
              <a:lnSpc>
                <a:spcPct val="100000"/>
              </a:lnSpc>
              <a:spcBef>
                <a:spcPts val="425"/>
              </a:spcBef>
            </a:pPr>
            <a:r>
              <a:rPr sz="2150" spc="85" dirty="0">
                <a:latin typeface="Times New Roman"/>
                <a:cs typeface="Times New Roman"/>
              </a:rPr>
              <a:t>5</a:t>
            </a:r>
            <a:r>
              <a:rPr sz="2150" i="1" spc="140" dirty="0">
                <a:latin typeface="Times New Roman"/>
                <a:cs typeface="Times New Roman"/>
              </a:rPr>
              <a:t>x</a:t>
            </a:r>
            <a:r>
              <a:rPr sz="1575" spc="60" baseline="52910" dirty="0">
                <a:latin typeface="Times New Roman"/>
                <a:cs typeface="Times New Roman"/>
              </a:rPr>
              <a:t>4</a:t>
            </a:r>
            <a:r>
              <a:rPr sz="1575" spc="22" baseline="52910" dirty="0">
                <a:latin typeface="Times New Roman"/>
                <a:cs typeface="Times New Roman"/>
              </a:rPr>
              <a:t> </a:t>
            </a:r>
            <a:r>
              <a:rPr sz="2150" i="1" spc="140" dirty="0">
                <a:latin typeface="Times New Roman"/>
                <a:cs typeface="Times New Roman"/>
              </a:rPr>
              <a:t>y</a:t>
            </a:r>
            <a:r>
              <a:rPr sz="1575" spc="60" baseline="52910" dirty="0">
                <a:latin typeface="Times New Roman"/>
                <a:cs typeface="Times New Roman"/>
              </a:rPr>
              <a:t>3</a:t>
            </a:r>
            <a:r>
              <a:rPr sz="1575" spc="-172" baseline="52910" dirty="0">
                <a:latin typeface="Times New Roman"/>
                <a:cs typeface="Times New Roman"/>
              </a:rPr>
              <a:t> </a:t>
            </a:r>
            <a:r>
              <a:rPr sz="2150" i="1" spc="185" dirty="0">
                <a:latin typeface="Times New Roman"/>
                <a:cs typeface="Times New Roman"/>
              </a:rPr>
              <a:t>z</a:t>
            </a:r>
            <a:r>
              <a:rPr sz="1575" spc="60" baseline="52910" dirty="0">
                <a:latin typeface="Times New Roman"/>
                <a:cs typeface="Times New Roman"/>
              </a:rPr>
              <a:t>2</a:t>
            </a:r>
            <a:endParaRPr sz="1575" baseline="5291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965840" y="3894258"/>
            <a:ext cx="986155" cy="0"/>
          </a:xfrm>
          <a:custGeom>
            <a:avLst/>
            <a:gdLst/>
            <a:ahLst/>
            <a:cxnLst/>
            <a:rect l="l" t="t" r="r" b="b"/>
            <a:pathLst>
              <a:path w="986155">
                <a:moveTo>
                  <a:pt x="0" y="0"/>
                </a:moveTo>
                <a:lnTo>
                  <a:pt x="985628" y="0"/>
                </a:lnTo>
              </a:path>
            </a:pathLst>
          </a:custGeom>
          <a:ln w="6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766955" y="3658427"/>
            <a:ext cx="158115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50" spc="50" dirty="0">
                <a:latin typeface="Symbol"/>
                <a:cs typeface="Symbol"/>
              </a:rPr>
              <a:t>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69165" y="3658427"/>
            <a:ext cx="1085215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2150" spc="60" dirty="0">
                <a:latin typeface="Symbol"/>
                <a:cs typeface="Symbol"/>
              </a:rPr>
              <a:t></a:t>
            </a:r>
            <a:r>
              <a:rPr sz="2150" spc="-110" dirty="0">
                <a:latin typeface="Times New Roman"/>
                <a:cs typeface="Times New Roman"/>
              </a:rPr>
              <a:t> </a:t>
            </a:r>
            <a:r>
              <a:rPr sz="2150" spc="-20" dirty="0">
                <a:latin typeface="Symbol"/>
                <a:cs typeface="Symbol"/>
              </a:rPr>
              <a:t></a:t>
            </a:r>
            <a:r>
              <a:rPr sz="2150" spc="85" dirty="0">
                <a:latin typeface="Times New Roman"/>
                <a:cs typeface="Times New Roman"/>
              </a:rPr>
              <a:t>5</a:t>
            </a:r>
            <a:r>
              <a:rPr sz="2150" i="1" spc="100" dirty="0">
                <a:latin typeface="Times New Roman"/>
                <a:cs typeface="Times New Roman"/>
              </a:rPr>
              <a:t>x</a:t>
            </a:r>
            <a:r>
              <a:rPr sz="1575" spc="60" baseline="52910" dirty="0">
                <a:latin typeface="Times New Roman"/>
                <a:cs typeface="Times New Roman"/>
              </a:rPr>
              <a:t>3</a:t>
            </a:r>
            <a:r>
              <a:rPr sz="1575" spc="-172" baseline="52910" dirty="0">
                <a:latin typeface="Times New Roman"/>
                <a:cs typeface="Times New Roman"/>
              </a:rPr>
              <a:t> </a:t>
            </a:r>
            <a:r>
              <a:rPr sz="2150" i="1" spc="185" dirty="0">
                <a:latin typeface="Times New Roman"/>
                <a:cs typeface="Times New Roman"/>
              </a:rPr>
              <a:t>z</a:t>
            </a:r>
            <a:r>
              <a:rPr sz="1575" spc="-15" baseline="52910" dirty="0">
                <a:latin typeface="Symbol"/>
                <a:cs typeface="Symbol"/>
              </a:rPr>
              <a:t></a:t>
            </a:r>
            <a:r>
              <a:rPr sz="1575" spc="60" baseline="52910" dirty="0">
                <a:latin typeface="Times New Roman"/>
                <a:cs typeface="Times New Roman"/>
              </a:rPr>
              <a:t>2</a:t>
            </a:r>
            <a:endParaRPr sz="1575" baseline="5291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52599" y="3155069"/>
            <a:ext cx="964565" cy="6915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78105">
              <a:lnSpc>
                <a:spcPct val="100000"/>
              </a:lnSpc>
              <a:spcBef>
                <a:spcPts val="130"/>
              </a:spcBef>
            </a:pPr>
            <a:r>
              <a:rPr sz="2150" spc="90" dirty="0">
                <a:latin typeface="Times New Roman"/>
                <a:cs typeface="Times New Roman"/>
              </a:rPr>
              <a:t>5</a:t>
            </a:r>
            <a:r>
              <a:rPr sz="2150" i="1" spc="135" dirty="0">
                <a:latin typeface="Times New Roman"/>
                <a:cs typeface="Times New Roman"/>
              </a:rPr>
              <a:t>x</a:t>
            </a:r>
            <a:r>
              <a:rPr sz="1575" spc="52" baseline="52910" dirty="0">
                <a:latin typeface="Times New Roman"/>
                <a:cs typeface="Times New Roman"/>
              </a:rPr>
              <a:t>4</a:t>
            </a:r>
            <a:r>
              <a:rPr sz="1575" spc="30" baseline="52910" dirty="0">
                <a:latin typeface="Times New Roman"/>
                <a:cs typeface="Times New Roman"/>
              </a:rPr>
              <a:t> </a:t>
            </a:r>
            <a:r>
              <a:rPr sz="2150" i="1" spc="135" dirty="0">
                <a:latin typeface="Times New Roman"/>
                <a:cs typeface="Times New Roman"/>
              </a:rPr>
              <a:t>y</a:t>
            </a:r>
            <a:r>
              <a:rPr sz="1575" spc="52" baseline="52910" dirty="0">
                <a:latin typeface="Times New Roman"/>
                <a:cs typeface="Times New Roman"/>
              </a:rPr>
              <a:t>3</a:t>
            </a:r>
            <a:r>
              <a:rPr sz="1575" spc="-172" baseline="52910" dirty="0">
                <a:latin typeface="Times New Roman"/>
                <a:cs typeface="Times New Roman"/>
              </a:rPr>
              <a:t> </a:t>
            </a:r>
            <a:r>
              <a:rPr sz="2150" i="1" spc="185" dirty="0">
                <a:latin typeface="Times New Roman"/>
                <a:cs typeface="Times New Roman"/>
              </a:rPr>
              <a:t>z</a:t>
            </a:r>
            <a:r>
              <a:rPr sz="1575" spc="52" baseline="52910" dirty="0">
                <a:latin typeface="Times New Roman"/>
                <a:cs typeface="Times New Roman"/>
              </a:rPr>
              <a:t>2</a:t>
            </a:r>
            <a:endParaRPr sz="1575" baseline="5291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sz="2150" spc="-20" dirty="0">
                <a:latin typeface="Symbol"/>
                <a:cs typeface="Symbol"/>
              </a:rPr>
              <a:t></a:t>
            </a:r>
            <a:r>
              <a:rPr sz="2150" spc="200" dirty="0">
                <a:latin typeface="Times New Roman"/>
                <a:cs typeface="Times New Roman"/>
              </a:rPr>
              <a:t>2</a:t>
            </a:r>
            <a:r>
              <a:rPr sz="2150" spc="-114" dirty="0">
                <a:latin typeface="Times New Roman"/>
                <a:cs typeface="Times New Roman"/>
              </a:rPr>
              <a:t>5</a:t>
            </a:r>
            <a:r>
              <a:rPr sz="2150" i="1" spc="100" dirty="0">
                <a:latin typeface="Times New Roman"/>
                <a:cs typeface="Times New Roman"/>
              </a:rPr>
              <a:t>x</a:t>
            </a:r>
            <a:r>
              <a:rPr sz="1575" spc="60" baseline="50264" dirty="0">
                <a:latin typeface="Times New Roman"/>
                <a:cs typeface="Times New Roman"/>
              </a:rPr>
              <a:t>7 </a:t>
            </a:r>
            <a:r>
              <a:rPr sz="2150" i="1" spc="125" dirty="0">
                <a:latin typeface="Times New Roman"/>
                <a:cs typeface="Times New Roman"/>
              </a:rPr>
              <a:t>y</a:t>
            </a:r>
            <a:r>
              <a:rPr sz="1575" spc="60" baseline="50264" dirty="0">
                <a:latin typeface="Times New Roman"/>
                <a:cs typeface="Times New Roman"/>
              </a:rPr>
              <a:t>3</a:t>
            </a:r>
            <a:endParaRPr sz="1575" baseline="50264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67014" y="4822037"/>
            <a:ext cx="1525905" cy="0"/>
          </a:xfrm>
          <a:custGeom>
            <a:avLst/>
            <a:gdLst/>
            <a:ahLst/>
            <a:cxnLst/>
            <a:rect l="l" t="t" r="r" b="b"/>
            <a:pathLst>
              <a:path w="1525904">
                <a:moveTo>
                  <a:pt x="0" y="0"/>
                </a:moveTo>
                <a:lnTo>
                  <a:pt x="922922" y="0"/>
                </a:lnTo>
              </a:path>
              <a:path w="1525904">
                <a:moveTo>
                  <a:pt x="1214497" y="0"/>
                </a:moveTo>
                <a:lnTo>
                  <a:pt x="1525754" y="0"/>
                </a:lnTo>
              </a:path>
            </a:pathLst>
          </a:custGeom>
          <a:ln w="61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933206" y="4797620"/>
            <a:ext cx="1504315" cy="357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25"/>
              </a:spcBef>
              <a:tabLst>
                <a:tab pos="1322705" algn="l"/>
              </a:tabLst>
            </a:pPr>
            <a:r>
              <a:rPr sz="2150" spc="95" dirty="0">
                <a:latin typeface="Times New Roman"/>
                <a:cs typeface="Times New Roman"/>
              </a:rPr>
              <a:t>5</a:t>
            </a:r>
            <a:r>
              <a:rPr sz="2150" i="1" spc="145" dirty="0">
                <a:latin typeface="Times New Roman"/>
                <a:cs typeface="Times New Roman"/>
              </a:rPr>
              <a:t>x</a:t>
            </a:r>
            <a:r>
              <a:rPr sz="1575" spc="52" baseline="50264" dirty="0">
                <a:latin typeface="Times New Roman"/>
                <a:cs typeface="Times New Roman"/>
              </a:rPr>
              <a:t>4</a:t>
            </a:r>
            <a:r>
              <a:rPr sz="1575" spc="30" baseline="50264" dirty="0">
                <a:latin typeface="Times New Roman"/>
                <a:cs typeface="Times New Roman"/>
              </a:rPr>
              <a:t> </a:t>
            </a:r>
            <a:r>
              <a:rPr sz="2150" i="1" spc="145" dirty="0">
                <a:latin typeface="Times New Roman"/>
                <a:cs typeface="Times New Roman"/>
              </a:rPr>
              <a:t>y</a:t>
            </a:r>
            <a:r>
              <a:rPr sz="1575" spc="52" baseline="50264" dirty="0">
                <a:latin typeface="Times New Roman"/>
                <a:cs typeface="Times New Roman"/>
              </a:rPr>
              <a:t>3</a:t>
            </a:r>
            <a:r>
              <a:rPr sz="1575" spc="-165" baseline="50264" dirty="0">
                <a:latin typeface="Times New Roman"/>
                <a:cs typeface="Times New Roman"/>
              </a:rPr>
              <a:t> </a:t>
            </a:r>
            <a:r>
              <a:rPr sz="2150" i="1" spc="185" dirty="0">
                <a:latin typeface="Times New Roman"/>
                <a:cs typeface="Times New Roman"/>
              </a:rPr>
              <a:t>z</a:t>
            </a:r>
            <a:r>
              <a:rPr sz="1575" spc="52" baseline="50264" dirty="0">
                <a:latin typeface="Times New Roman"/>
                <a:cs typeface="Times New Roman"/>
              </a:rPr>
              <a:t>2</a:t>
            </a:r>
            <a:r>
              <a:rPr sz="1575" baseline="50264" dirty="0">
                <a:latin typeface="Times New Roman"/>
                <a:cs typeface="Times New Roman"/>
              </a:rPr>
              <a:t>	</a:t>
            </a:r>
            <a:r>
              <a:rPr sz="2150" spc="45" dirty="0">
                <a:latin typeface="Times New Roman"/>
                <a:cs typeface="Times New Roman"/>
              </a:rPr>
              <a:t>5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65315" y="3869825"/>
            <a:ext cx="1574165" cy="90551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30"/>
              </a:spcBef>
            </a:pPr>
            <a:r>
              <a:rPr sz="2150" spc="85" dirty="0">
                <a:latin typeface="Times New Roman"/>
                <a:cs typeface="Times New Roman"/>
              </a:rPr>
              <a:t>5</a:t>
            </a:r>
            <a:r>
              <a:rPr sz="2150" i="1" spc="135" dirty="0">
                <a:latin typeface="Times New Roman"/>
                <a:cs typeface="Times New Roman"/>
              </a:rPr>
              <a:t>x</a:t>
            </a:r>
            <a:r>
              <a:rPr sz="1575" spc="60" baseline="52910" dirty="0">
                <a:latin typeface="Times New Roman"/>
                <a:cs typeface="Times New Roman"/>
              </a:rPr>
              <a:t>4</a:t>
            </a:r>
            <a:r>
              <a:rPr sz="1575" spc="22" baseline="52910" dirty="0">
                <a:latin typeface="Times New Roman"/>
                <a:cs typeface="Times New Roman"/>
              </a:rPr>
              <a:t> </a:t>
            </a:r>
            <a:r>
              <a:rPr sz="2150" i="1" spc="125" dirty="0">
                <a:latin typeface="Times New Roman"/>
                <a:cs typeface="Times New Roman"/>
              </a:rPr>
              <a:t>y</a:t>
            </a:r>
            <a:r>
              <a:rPr sz="1575" spc="60" baseline="52910" dirty="0">
                <a:latin typeface="Times New Roman"/>
                <a:cs typeface="Times New Roman"/>
              </a:rPr>
              <a:t>3</a:t>
            </a:r>
            <a:r>
              <a:rPr sz="1575" spc="-172" baseline="52910" dirty="0">
                <a:latin typeface="Times New Roman"/>
                <a:cs typeface="Times New Roman"/>
              </a:rPr>
              <a:t> </a:t>
            </a:r>
            <a:r>
              <a:rPr sz="2150" i="1" spc="185" dirty="0">
                <a:latin typeface="Times New Roman"/>
                <a:cs typeface="Times New Roman"/>
              </a:rPr>
              <a:t>z</a:t>
            </a:r>
            <a:r>
              <a:rPr sz="1575" spc="60" baseline="52910" dirty="0">
                <a:latin typeface="Times New Roman"/>
                <a:cs typeface="Times New Roman"/>
              </a:rPr>
              <a:t>2</a:t>
            </a:r>
            <a:endParaRPr sz="1575" baseline="52910">
              <a:latin typeface="Times New Roman"/>
              <a:cs typeface="Times New Roman"/>
            </a:endParaRPr>
          </a:p>
          <a:p>
            <a:pPr marL="68580">
              <a:lnSpc>
                <a:spcPct val="100000"/>
              </a:lnSpc>
              <a:spcBef>
                <a:spcPts val="1730"/>
              </a:spcBef>
              <a:tabLst>
                <a:tab pos="1210945" algn="l"/>
              </a:tabLst>
            </a:pPr>
            <a:r>
              <a:rPr sz="2150" spc="200" dirty="0">
                <a:latin typeface="Times New Roman"/>
                <a:cs typeface="Times New Roman"/>
              </a:rPr>
              <a:t>1</a:t>
            </a:r>
            <a:r>
              <a:rPr sz="2150" spc="-114" dirty="0">
                <a:latin typeface="Times New Roman"/>
                <a:cs typeface="Times New Roman"/>
              </a:rPr>
              <a:t>8</a:t>
            </a:r>
            <a:r>
              <a:rPr sz="2150" i="1" spc="110" dirty="0">
                <a:latin typeface="Times New Roman"/>
                <a:cs typeface="Times New Roman"/>
              </a:rPr>
              <a:t>x</a:t>
            </a:r>
            <a:r>
              <a:rPr sz="1575" spc="52" baseline="52910" dirty="0">
                <a:latin typeface="Times New Roman"/>
                <a:cs typeface="Times New Roman"/>
              </a:rPr>
              <a:t>5</a:t>
            </a:r>
            <a:r>
              <a:rPr sz="1575" spc="-127" baseline="52910" dirty="0">
                <a:latin typeface="Times New Roman"/>
                <a:cs typeface="Times New Roman"/>
              </a:rPr>
              <a:t> </a:t>
            </a:r>
            <a:r>
              <a:rPr sz="2150" i="1" spc="150" dirty="0">
                <a:latin typeface="Times New Roman"/>
                <a:cs typeface="Times New Roman"/>
              </a:rPr>
              <a:t>z</a:t>
            </a:r>
            <a:r>
              <a:rPr sz="1575" spc="52" baseline="52910" dirty="0">
                <a:latin typeface="Times New Roman"/>
                <a:cs typeface="Times New Roman"/>
              </a:rPr>
              <a:t>3</a:t>
            </a:r>
            <a:r>
              <a:rPr sz="1575" baseline="52910" dirty="0">
                <a:latin typeface="Times New Roman"/>
                <a:cs typeface="Times New Roman"/>
              </a:rPr>
              <a:t>	</a:t>
            </a:r>
            <a:r>
              <a:rPr sz="2150" spc="200" dirty="0">
                <a:latin typeface="Times New Roman"/>
                <a:cs typeface="Times New Roman"/>
              </a:rPr>
              <a:t>18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09368" y="4586595"/>
            <a:ext cx="1210945" cy="357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  <a:tabLst>
                <a:tab pos="619760" algn="l"/>
              </a:tabLst>
            </a:pPr>
            <a:r>
              <a:rPr sz="2150" spc="50" dirty="0">
                <a:latin typeface="Symbol"/>
                <a:cs typeface="Symbol"/>
              </a:rPr>
              <a:t></a:t>
            </a:r>
            <a:r>
              <a:rPr sz="2150" spc="50" dirty="0">
                <a:latin typeface="Times New Roman"/>
                <a:cs typeface="Times New Roman"/>
              </a:rPr>
              <a:t>	</a:t>
            </a:r>
            <a:r>
              <a:rPr sz="2150" i="1" spc="60" dirty="0">
                <a:latin typeface="Times New Roman"/>
                <a:cs typeface="Times New Roman"/>
              </a:rPr>
              <a:t>x</a:t>
            </a:r>
            <a:r>
              <a:rPr sz="2150" i="1" spc="95" dirty="0">
                <a:latin typeface="Times New Roman"/>
                <a:cs typeface="Times New Roman"/>
              </a:rPr>
              <a:t>y</a:t>
            </a:r>
            <a:r>
              <a:rPr sz="1575" spc="7" baseline="50264" dirty="0">
                <a:latin typeface="Symbol"/>
                <a:cs typeface="Symbol"/>
              </a:rPr>
              <a:t></a:t>
            </a:r>
            <a:r>
              <a:rPr sz="1575" spc="52" baseline="50264" dirty="0">
                <a:latin typeface="Times New Roman"/>
                <a:cs typeface="Times New Roman"/>
              </a:rPr>
              <a:t>3</a:t>
            </a:r>
            <a:r>
              <a:rPr sz="1575" spc="-165" baseline="50264" dirty="0">
                <a:latin typeface="Times New Roman"/>
                <a:cs typeface="Times New Roman"/>
              </a:rPr>
              <a:t> </a:t>
            </a:r>
            <a:r>
              <a:rPr sz="2150" i="1" spc="35" dirty="0">
                <a:latin typeface="Times New Roman"/>
                <a:cs typeface="Times New Roman"/>
              </a:rPr>
              <a:t>z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67430" y="4586595"/>
            <a:ext cx="156845" cy="357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50" spc="40" dirty="0">
                <a:latin typeface="Symbol"/>
                <a:cs typeface="Symbol"/>
              </a:rPr>
              <a:t>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80413" y="5255514"/>
            <a:ext cx="52070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 MT"/>
                <a:cs typeface="Arial MT"/>
              </a:rPr>
              <a:t>Luego</a:t>
            </a:r>
            <a:endParaRPr sz="1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Arial MT"/>
                <a:cs typeface="Arial MT"/>
              </a:rPr>
              <a:t>,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594437" y="5607698"/>
            <a:ext cx="5311775" cy="0"/>
          </a:xfrm>
          <a:custGeom>
            <a:avLst/>
            <a:gdLst/>
            <a:ahLst/>
            <a:cxnLst/>
            <a:rect l="l" t="t" r="r" b="b"/>
            <a:pathLst>
              <a:path w="5311775">
                <a:moveTo>
                  <a:pt x="0" y="0"/>
                </a:moveTo>
                <a:lnTo>
                  <a:pt x="2982434" y="0"/>
                </a:lnTo>
              </a:path>
              <a:path w="5311775">
                <a:moveTo>
                  <a:pt x="5000164" y="0"/>
                </a:moveTo>
                <a:lnTo>
                  <a:pt x="5311306" y="0"/>
                </a:lnTo>
              </a:path>
            </a:pathLst>
          </a:custGeom>
          <a:ln w="61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656865" y="5583261"/>
            <a:ext cx="170180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50" spc="60" dirty="0">
                <a:latin typeface="Times New Roman"/>
                <a:cs typeface="Times New Roman"/>
              </a:rPr>
              <a:t>5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577837" y="5202964"/>
            <a:ext cx="347980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50" spc="190" dirty="0">
                <a:latin typeface="Times New Roman"/>
                <a:cs typeface="Times New Roman"/>
              </a:rPr>
              <a:t>18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05127" y="5583261"/>
            <a:ext cx="904875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2150" spc="95" dirty="0">
                <a:latin typeface="Times New Roman"/>
                <a:cs typeface="Times New Roman"/>
              </a:rPr>
              <a:t>5</a:t>
            </a:r>
            <a:r>
              <a:rPr sz="2150" i="1" spc="135" dirty="0">
                <a:latin typeface="Times New Roman"/>
                <a:cs typeface="Times New Roman"/>
              </a:rPr>
              <a:t>x</a:t>
            </a:r>
            <a:r>
              <a:rPr sz="1575" spc="60" baseline="50264" dirty="0">
                <a:latin typeface="Times New Roman"/>
                <a:cs typeface="Times New Roman"/>
              </a:rPr>
              <a:t>4</a:t>
            </a:r>
            <a:r>
              <a:rPr sz="1575" spc="22" baseline="50264" dirty="0">
                <a:latin typeface="Times New Roman"/>
                <a:cs typeface="Times New Roman"/>
              </a:rPr>
              <a:t> </a:t>
            </a:r>
            <a:r>
              <a:rPr sz="2150" i="1" spc="135" dirty="0">
                <a:latin typeface="Times New Roman"/>
                <a:cs typeface="Times New Roman"/>
              </a:rPr>
              <a:t>y</a:t>
            </a:r>
            <a:r>
              <a:rPr sz="1575" spc="60" baseline="50264" dirty="0">
                <a:latin typeface="Times New Roman"/>
                <a:cs typeface="Times New Roman"/>
              </a:rPr>
              <a:t>3</a:t>
            </a:r>
            <a:r>
              <a:rPr sz="1575" spc="-187" baseline="50264" dirty="0">
                <a:latin typeface="Times New Roman"/>
                <a:cs typeface="Times New Roman"/>
              </a:rPr>
              <a:t> </a:t>
            </a:r>
            <a:r>
              <a:rPr sz="2150" i="1" spc="190" dirty="0">
                <a:latin typeface="Times New Roman"/>
                <a:cs typeface="Times New Roman"/>
              </a:rPr>
              <a:t>z</a:t>
            </a:r>
            <a:r>
              <a:rPr sz="1575" spc="60" baseline="50264" dirty="0">
                <a:latin typeface="Times New Roman"/>
                <a:cs typeface="Times New Roman"/>
              </a:rPr>
              <a:t>2</a:t>
            </a:r>
            <a:endParaRPr sz="1575" baseline="50264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903771" y="5371863"/>
            <a:ext cx="615950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2150" i="1" spc="60" dirty="0">
                <a:latin typeface="Times New Roman"/>
                <a:cs typeface="Times New Roman"/>
              </a:rPr>
              <a:t>x</a:t>
            </a:r>
            <a:r>
              <a:rPr sz="2150" i="1" spc="95" dirty="0">
                <a:latin typeface="Times New Roman"/>
                <a:cs typeface="Times New Roman"/>
              </a:rPr>
              <a:t>y</a:t>
            </a:r>
            <a:r>
              <a:rPr sz="1575" spc="-7" baseline="50264" dirty="0">
                <a:latin typeface="Symbol"/>
                <a:cs typeface="Symbol"/>
              </a:rPr>
              <a:t></a:t>
            </a:r>
            <a:r>
              <a:rPr sz="1575" spc="60" baseline="50264" dirty="0">
                <a:latin typeface="Times New Roman"/>
                <a:cs typeface="Times New Roman"/>
              </a:rPr>
              <a:t>3</a:t>
            </a:r>
            <a:r>
              <a:rPr sz="1575" spc="-172" baseline="50264" dirty="0">
                <a:latin typeface="Times New Roman"/>
                <a:cs typeface="Times New Roman"/>
              </a:rPr>
              <a:t> </a:t>
            </a:r>
            <a:r>
              <a:rPr sz="2150" i="1" spc="45" dirty="0">
                <a:latin typeface="Times New Roman"/>
                <a:cs typeface="Times New Roman"/>
              </a:rPr>
              <a:t>z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595987" y="5371863"/>
            <a:ext cx="1975485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2150" spc="65" dirty="0">
                <a:latin typeface="Symbol"/>
                <a:cs typeface="Symbol"/>
              </a:rPr>
              <a:t></a:t>
            </a:r>
            <a:r>
              <a:rPr sz="2150" spc="-180" dirty="0">
                <a:latin typeface="Times New Roman"/>
                <a:cs typeface="Times New Roman"/>
              </a:rPr>
              <a:t> </a:t>
            </a:r>
            <a:r>
              <a:rPr sz="2150" spc="60" dirty="0">
                <a:latin typeface="Times New Roman"/>
                <a:cs typeface="Times New Roman"/>
              </a:rPr>
              <a:t>3</a:t>
            </a:r>
            <a:r>
              <a:rPr sz="2150" i="1" spc="135" dirty="0">
                <a:latin typeface="Times New Roman"/>
                <a:cs typeface="Times New Roman"/>
              </a:rPr>
              <a:t>x</a:t>
            </a:r>
            <a:r>
              <a:rPr sz="1575" spc="-7" baseline="50264" dirty="0">
                <a:latin typeface="Symbol"/>
                <a:cs typeface="Symbol"/>
              </a:rPr>
              <a:t></a:t>
            </a:r>
            <a:r>
              <a:rPr sz="1575" spc="60" baseline="50264" dirty="0">
                <a:latin typeface="Times New Roman"/>
                <a:cs typeface="Times New Roman"/>
              </a:rPr>
              <a:t>1</a:t>
            </a:r>
            <a:r>
              <a:rPr sz="1575" spc="-97" baseline="50264" dirty="0">
                <a:latin typeface="Times New Roman"/>
                <a:cs typeface="Times New Roman"/>
              </a:rPr>
              <a:t> </a:t>
            </a:r>
            <a:r>
              <a:rPr sz="2150" i="1" spc="55" dirty="0">
                <a:latin typeface="Times New Roman"/>
                <a:cs typeface="Times New Roman"/>
              </a:rPr>
              <a:t>y</a:t>
            </a:r>
            <a:r>
              <a:rPr sz="2150" i="1" spc="-175" dirty="0">
                <a:latin typeface="Times New Roman"/>
                <a:cs typeface="Times New Roman"/>
              </a:rPr>
              <a:t> </a:t>
            </a:r>
            <a:r>
              <a:rPr sz="2150" spc="65" dirty="0">
                <a:latin typeface="Symbol"/>
                <a:cs typeface="Symbol"/>
              </a:rPr>
              <a:t></a:t>
            </a:r>
            <a:r>
              <a:rPr sz="2150" spc="-320" dirty="0">
                <a:latin typeface="Times New Roman"/>
                <a:cs typeface="Times New Roman"/>
              </a:rPr>
              <a:t> </a:t>
            </a:r>
            <a:r>
              <a:rPr sz="2150" spc="95" dirty="0">
                <a:latin typeface="Times New Roman"/>
                <a:cs typeface="Times New Roman"/>
              </a:rPr>
              <a:t>5</a:t>
            </a:r>
            <a:r>
              <a:rPr sz="2150" i="1" spc="100" dirty="0">
                <a:latin typeface="Times New Roman"/>
                <a:cs typeface="Times New Roman"/>
              </a:rPr>
              <a:t>x</a:t>
            </a:r>
            <a:r>
              <a:rPr sz="1575" spc="60" baseline="50264" dirty="0">
                <a:latin typeface="Times New Roman"/>
                <a:cs typeface="Times New Roman"/>
              </a:rPr>
              <a:t>3</a:t>
            </a:r>
            <a:r>
              <a:rPr sz="1575" spc="-172" baseline="50264" dirty="0">
                <a:latin typeface="Times New Roman"/>
                <a:cs typeface="Times New Roman"/>
              </a:rPr>
              <a:t> </a:t>
            </a:r>
            <a:r>
              <a:rPr sz="2150" i="1" spc="180" dirty="0">
                <a:latin typeface="Times New Roman"/>
                <a:cs typeface="Times New Roman"/>
              </a:rPr>
              <a:t>z</a:t>
            </a:r>
            <a:r>
              <a:rPr sz="1575" spc="-7" baseline="50264" dirty="0">
                <a:latin typeface="Symbol"/>
                <a:cs typeface="Symbol"/>
              </a:rPr>
              <a:t></a:t>
            </a:r>
            <a:r>
              <a:rPr sz="1575" spc="60" baseline="50264" dirty="0">
                <a:latin typeface="Times New Roman"/>
                <a:cs typeface="Times New Roman"/>
              </a:rPr>
              <a:t>2</a:t>
            </a:r>
            <a:r>
              <a:rPr sz="1575" baseline="50264" dirty="0">
                <a:latin typeface="Times New Roman"/>
                <a:cs typeface="Times New Roman"/>
              </a:rPr>
              <a:t> </a:t>
            </a:r>
            <a:r>
              <a:rPr sz="1575" spc="37" baseline="50264" dirty="0">
                <a:latin typeface="Times New Roman"/>
                <a:cs typeface="Times New Roman"/>
              </a:rPr>
              <a:t> </a:t>
            </a:r>
            <a:r>
              <a:rPr sz="2150" spc="65" dirty="0">
                <a:latin typeface="Symbol"/>
                <a:cs typeface="Symbol"/>
              </a:rPr>
              <a:t>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38633" y="5202964"/>
            <a:ext cx="3020060" cy="358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30"/>
              </a:spcBef>
            </a:pPr>
            <a:r>
              <a:rPr sz="2150" spc="190" dirty="0">
                <a:latin typeface="Times New Roman"/>
                <a:cs typeface="Times New Roman"/>
              </a:rPr>
              <a:t>1</a:t>
            </a:r>
            <a:r>
              <a:rPr sz="2150" spc="-110" dirty="0">
                <a:latin typeface="Times New Roman"/>
                <a:cs typeface="Times New Roman"/>
              </a:rPr>
              <a:t>5</a:t>
            </a:r>
            <a:r>
              <a:rPr sz="2150" i="1" spc="100" dirty="0">
                <a:latin typeface="Times New Roman"/>
                <a:cs typeface="Times New Roman"/>
              </a:rPr>
              <a:t>x</a:t>
            </a:r>
            <a:r>
              <a:rPr sz="1575" spc="60" baseline="52910" dirty="0">
                <a:latin typeface="Times New Roman"/>
                <a:cs typeface="Times New Roman"/>
              </a:rPr>
              <a:t>3</a:t>
            </a:r>
            <a:r>
              <a:rPr sz="1575" spc="-30" baseline="52910" dirty="0">
                <a:latin typeface="Times New Roman"/>
                <a:cs typeface="Times New Roman"/>
              </a:rPr>
              <a:t> </a:t>
            </a:r>
            <a:r>
              <a:rPr sz="2150" i="1" spc="170" dirty="0">
                <a:latin typeface="Times New Roman"/>
                <a:cs typeface="Times New Roman"/>
              </a:rPr>
              <a:t>y</a:t>
            </a:r>
            <a:r>
              <a:rPr sz="1575" spc="60" baseline="52910" dirty="0">
                <a:latin typeface="Times New Roman"/>
                <a:cs typeface="Times New Roman"/>
              </a:rPr>
              <a:t>4</a:t>
            </a:r>
            <a:r>
              <a:rPr sz="1575" spc="-135" baseline="52910" dirty="0">
                <a:latin typeface="Times New Roman"/>
                <a:cs typeface="Times New Roman"/>
              </a:rPr>
              <a:t> </a:t>
            </a:r>
            <a:r>
              <a:rPr sz="2150" i="1" spc="190" dirty="0">
                <a:latin typeface="Times New Roman"/>
                <a:cs typeface="Times New Roman"/>
              </a:rPr>
              <a:t>z</a:t>
            </a:r>
            <a:r>
              <a:rPr sz="1575" spc="60" baseline="52910" dirty="0">
                <a:latin typeface="Times New Roman"/>
                <a:cs typeface="Times New Roman"/>
              </a:rPr>
              <a:t>2</a:t>
            </a:r>
            <a:r>
              <a:rPr sz="1575" baseline="52910" dirty="0">
                <a:latin typeface="Times New Roman"/>
                <a:cs typeface="Times New Roman"/>
              </a:rPr>
              <a:t> </a:t>
            </a:r>
            <a:r>
              <a:rPr sz="1575" spc="22" baseline="52910" dirty="0">
                <a:latin typeface="Times New Roman"/>
                <a:cs typeface="Times New Roman"/>
              </a:rPr>
              <a:t> </a:t>
            </a:r>
            <a:r>
              <a:rPr sz="2150" spc="65" dirty="0">
                <a:latin typeface="Symbol"/>
                <a:cs typeface="Symbol"/>
              </a:rPr>
              <a:t></a:t>
            </a:r>
            <a:r>
              <a:rPr sz="2150" spc="-250" dirty="0">
                <a:latin typeface="Times New Roman"/>
                <a:cs typeface="Times New Roman"/>
              </a:rPr>
              <a:t> </a:t>
            </a:r>
            <a:r>
              <a:rPr sz="2150" spc="190" dirty="0">
                <a:latin typeface="Times New Roman"/>
                <a:cs typeface="Times New Roman"/>
              </a:rPr>
              <a:t>2</a:t>
            </a:r>
            <a:r>
              <a:rPr sz="2150" spc="-110" dirty="0">
                <a:latin typeface="Times New Roman"/>
                <a:cs typeface="Times New Roman"/>
              </a:rPr>
              <a:t>5</a:t>
            </a:r>
            <a:r>
              <a:rPr sz="2150" i="1" spc="120" dirty="0">
                <a:latin typeface="Times New Roman"/>
                <a:cs typeface="Times New Roman"/>
              </a:rPr>
              <a:t>x</a:t>
            </a:r>
            <a:r>
              <a:rPr sz="1575" spc="60" baseline="52910" dirty="0">
                <a:latin typeface="Times New Roman"/>
                <a:cs typeface="Times New Roman"/>
              </a:rPr>
              <a:t>7</a:t>
            </a:r>
            <a:r>
              <a:rPr sz="1575" spc="52" baseline="52910" dirty="0">
                <a:latin typeface="Times New Roman"/>
                <a:cs typeface="Times New Roman"/>
              </a:rPr>
              <a:t> </a:t>
            </a:r>
            <a:r>
              <a:rPr sz="2150" i="1" spc="135" dirty="0">
                <a:latin typeface="Times New Roman"/>
                <a:cs typeface="Times New Roman"/>
              </a:rPr>
              <a:t>y</a:t>
            </a:r>
            <a:r>
              <a:rPr sz="1575" spc="60" baseline="52910" dirty="0">
                <a:latin typeface="Times New Roman"/>
                <a:cs typeface="Times New Roman"/>
              </a:rPr>
              <a:t>3</a:t>
            </a:r>
            <a:r>
              <a:rPr sz="1575" baseline="52910" dirty="0">
                <a:latin typeface="Times New Roman"/>
                <a:cs typeface="Times New Roman"/>
              </a:rPr>
              <a:t> </a:t>
            </a:r>
            <a:r>
              <a:rPr sz="1575" spc="-15" baseline="52910" dirty="0">
                <a:latin typeface="Times New Roman"/>
                <a:cs typeface="Times New Roman"/>
              </a:rPr>
              <a:t> </a:t>
            </a:r>
            <a:r>
              <a:rPr sz="2150" spc="155" dirty="0">
                <a:latin typeface="Symbol"/>
                <a:cs typeface="Symbol"/>
              </a:rPr>
              <a:t></a:t>
            </a:r>
            <a:r>
              <a:rPr sz="2150" spc="190" dirty="0">
                <a:latin typeface="Times New Roman"/>
                <a:cs typeface="Times New Roman"/>
              </a:rPr>
              <a:t>1</a:t>
            </a:r>
            <a:r>
              <a:rPr sz="2150" spc="-110" dirty="0">
                <a:latin typeface="Times New Roman"/>
                <a:cs typeface="Times New Roman"/>
              </a:rPr>
              <a:t>8</a:t>
            </a:r>
            <a:r>
              <a:rPr sz="2150" i="1" spc="100" dirty="0">
                <a:latin typeface="Times New Roman"/>
                <a:cs typeface="Times New Roman"/>
              </a:rPr>
              <a:t>x</a:t>
            </a:r>
            <a:r>
              <a:rPr sz="1575" spc="60" baseline="52910" dirty="0">
                <a:latin typeface="Times New Roman"/>
                <a:cs typeface="Times New Roman"/>
              </a:rPr>
              <a:t>5</a:t>
            </a:r>
            <a:r>
              <a:rPr sz="1575" spc="-150" baseline="52910" dirty="0">
                <a:latin typeface="Times New Roman"/>
                <a:cs typeface="Times New Roman"/>
              </a:rPr>
              <a:t> </a:t>
            </a:r>
            <a:r>
              <a:rPr sz="2150" i="1" spc="155" dirty="0">
                <a:latin typeface="Times New Roman"/>
                <a:cs typeface="Times New Roman"/>
              </a:rPr>
              <a:t>z</a:t>
            </a:r>
            <a:r>
              <a:rPr sz="1575" spc="60" baseline="52910" dirty="0">
                <a:latin typeface="Times New Roman"/>
                <a:cs typeface="Times New Roman"/>
              </a:rPr>
              <a:t>3</a:t>
            </a:r>
            <a:endParaRPr sz="1575" baseline="52910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6009766" y="2438559"/>
            <a:ext cx="3983354" cy="1950085"/>
            <a:chOff x="6009766" y="2438559"/>
            <a:chExt cx="3983354" cy="1950085"/>
          </a:xfrm>
        </p:grpSpPr>
        <p:sp>
          <p:nvSpPr>
            <p:cNvPr id="27" name="object 27"/>
            <p:cNvSpPr/>
            <p:nvPr/>
          </p:nvSpPr>
          <p:spPr>
            <a:xfrm>
              <a:off x="6844337" y="2448465"/>
              <a:ext cx="3138805" cy="1930400"/>
            </a:xfrm>
            <a:custGeom>
              <a:avLst/>
              <a:gdLst/>
              <a:ahLst/>
              <a:cxnLst/>
              <a:rect l="l" t="t" r="r" b="b"/>
              <a:pathLst>
                <a:path w="3138804" h="1930400">
                  <a:moveTo>
                    <a:pt x="1910585" y="0"/>
                  </a:moveTo>
                  <a:lnTo>
                    <a:pt x="1861951" y="3801"/>
                  </a:lnTo>
                  <a:lnTo>
                    <a:pt x="1814792" y="13746"/>
                  </a:lnTo>
                  <a:lnTo>
                    <a:pt x="1769984" y="29589"/>
                  </a:lnTo>
                  <a:lnTo>
                    <a:pt x="1728402" y="51085"/>
                  </a:lnTo>
                  <a:lnTo>
                    <a:pt x="1690922" y="77988"/>
                  </a:lnTo>
                  <a:lnTo>
                    <a:pt x="1658419" y="110052"/>
                  </a:lnTo>
                  <a:lnTo>
                    <a:pt x="1631769" y="147033"/>
                  </a:lnTo>
                  <a:lnTo>
                    <a:pt x="1611112" y="131184"/>
                  </a:lnTo>
                  <a:lnTo>
                    <a:pt x="1566083" y="103438"/>
                  </a:lnTo>
                  <a:lnTo>
                    <a:pt x="1497574" y="74799"/>
                  </a:lnTo>
                  <a:lnTo>
                    <a:pt x="1452167" y="62933"/>
                  </a:lnTo>
                  <a:lnTo>
                    <a:pt x="1406122" y="55937"/>
                  </a:lnTo>
                  <a:lnTo>
                    <a:pt x="1359930" y="53684"/>
                  </a:lnTo>
                  <a:lnTo>
                    <a:pt x="1314081" y="56048"/>
                  </a:lnTo>
                  <a:lnTo>
                    <a:pt x="1269065" y="62903"/>
                  </a:lnTo>
                  <a:lnTo>
                    <a:pt x="1225373" y="74123"/>
                  </a:lnTo>
                  <a:lnTo>
                    <a:pt x="1183495" y="89581"/>
                  </a:lnTo>
                  <a:lnTo>
                    <a:pt x="1143922" y="109151"/>
                  </a:lnTo>
                  <a:lnTo>
                    <a:pt x="1107144" y="132707"/>
                  </a:lnTo>
                  <a:lnTo>
                    <a:pt x="1073652" y="160122"/>
                  </a:lnTo>
                  <a:lnTo>
                    <a:pt x="1043936" y="191271"/>
                  </a:lnTo>
                  <a:lnTo>
                    <a:pt x="1018486" y="226027"/>
                  </a:lnTo>
                  <a:lnTo>
                    <a:pt x="969938" y="205182"/>
                  </a:lnTo>
                  <a:lnTo>
                    <a:pt x="919238" y="189061"/>
                  </a:lnTo>
                  <a:lnTo>
                    <a:pt x="866880" y="177751"/>
                  </a:lnTo>
                  <a:lnTo>
                    <a:pt x="813358" y="171342"/>
                  </a:lnTo>
                  <a:lnTo>
                    <a:pt x="759165" y="169921"/>
                  </a:lnTo>
                  <a:lnTo>
                    <a:pt x="704796" y="173576"/>
                  </a:lnTo>
                  <a:lnTo>
                    <a:pt x="652266" y="181977"/>
                  </a:lnTo>
                  <a:lnTo>
                    <a:pt x="602135" y="194800"/>
                  </a:lnTo>
                  <a:lnTo>
                    <a:pt x="554660" y="211762"/>
                  </a:lnTo>
                  <a:lnTo>
                    <a:pt x="510096" y="232582"/>
                  </a:lnTo>
                  <a:lnTo>
                    <a:pt x="468699" y="256977"/>
                  </a:lnTo>
                  <a:lnTo>
                    <a:pt x="430724" y="284665"/>
                  </a:lnTo>
                  <a:lnTo>
                    <a:pt x="396428" y="315364"/>
                  </a:lnTo>
                  <a:lnTo>
                    <a:pt x="366067" y="348792"/>
                  </a:lnTo>
                  <a:lnTo>
                    <a:pt x="339896" y="384665"/>
                  </a:lnTo>
                  <a:lnTo>
                    <a:pt x="318171" y="422703"/>
                  </a:lnTo>
                  <a:lnTo>
                    <a:pt x="301147" y="462623"/>
                  </a:lnTo>
                  <a:lnTo>
                    <a:pt x="289082" y="504142"/>
                  </a:lnTo>
                  <a:lnTo>
                    <a:pt x="282229" y="546978"/>
                  </a:lnTo>
                  <a:lnTo>
                    <a:pt x="280846" y="590850"/>
                  </a:lnTo>
                  <a:lnTo>
                    <a:pt x="285188" y="635475"/>
                  </a:lnTo>
                  <a:lnTo>
                    <a:pt x="282648" y="641571"/>
                  </a:lnTo>
                  <a:lnTo>
                    <a:pt x="233710" y="649122"/>
                  </a:lnTo>
                  <a:lnTo>
                    <a:pt x="187351" y="662865"/>
                  </a:lnTo>
                  <a:lnTo>
                    <a:pt x="144329" y="682386"/>
                  </a:lnTo>
                  <a:lnTo>
                    <a:pt x="105403" y="707272"/>
                  </a:lnTo>
                  <a:lnTo>
                    <a:pt x="71331" y="737112"/>
                  </a:lnTo>
                  <a:lnTo>
                    <a:pt x="42872" y="771492"/>
                  </a:lnTo>
                  <a:lnTo>
                    <a:pt x="20583" y="810401"/>
                  </a:lnTo>
                  <a:lnTo>
                    <a:pt x="6369" y="850732"/>
                  </a:lnTo>
                  <a:lnTo>
                    <a:pt x="0" y="891737"/>
                  </a:lnTo>
                  <a:lnTo>
                    <a:pt x="1243" y="932666"/>
                  </a:lnTo>
                  <a:lnTo>
                    <a:pt x="9868" y="972771"/>
                  </a:lnTo>
                  <a:lnTo>
                    <a:pt x="25645" y="1011303"/>
                  </a:lnTo>
                  <a:lnTo>
                    <a:pt x="48342" y="1047511"/>
                  </a:lnTo>
                  <a:lnTo>
                    <a:pt x="77729" y="1080649"/>
                  </a:lnTo>
                  <a:lnTo>
                    <a:pt x="113575" y="1109965"/>
                  </a:lnTo>
                  <a:lnTo>
                    <a:pt x="155648" y="1134712"/>
                  </a:lnTo>
                  <a:lnTo>
                    <a:pt x="121466" y="1171139"/>
                  </a:lnTo>
                  <a:lnTo>
                    <a:pt x="95672" y="1211485"/>
                  </a:lnTo>
                  <a:lnTo>
                    <a:pt x="78638" y="1254764"/>
                  </a:lnTo>
                  <a:lnTo>
                    <a:pt x="70735" y="1299987"/>
                  </a:lnTo>
                  <a:lnTo>
                    <a:pt x="72336" y="1346167"/>
                  </a:lnTo>
                  <a:lnTo>
                    <a:pt x="82450" y="1388359"/>
                  </a:lnTo>
                  <a:lnTo>
                    <a:pt x="100042" y="1427598"/>
                  </a:lnTo>
                  <a:lnTo>
                    <a:pt x="124391" y="1463407"/>
                  </a:lnTo>
                  <a:lnTo>
                    <a:pt x="154777" y="1495308"/>
                  </a:lnTo>
                  <a:lnTo>
                    <a:pt x="190478" y="1522824"/>
                  </a:lnTo>
                  <a:lnTo>
                    <a:pt x="230774" y="1545479"/>
                  </a:lnTo>
                  <a:lnTo>
                    <a:pt x="274945" y="1562795"/>
                  </a:lnTo>
                  <a:lnTo>
                    <a:pt x="322268" y="1574296"/>
                  </a:lnTo>
                  <a:lnTo>
                    <a:pt x="372024" y="1579504"/>
                  </a:lnTo>
                  <a:lnTo>
                    <a:pt x="423491" y="1577942"/>
                  </a:lnTo>
                  <a:lnTo>
                    <a:pt x="429333" y="1586324"/>
                  </a:lnTo>
                  <a:lnTo>
                    <a:pt x="457583" y="1622066"/>
                  </a:lnTo>
                  <a:lnTo>
                    <a:pt x="488981" y="1654960"/>
                  </a:lnTo>
                  <a:lnTo>
                    <a:pt x="523257" y="1684948"/>
                  </a:lnTo>
                  <a:lnTo>
                    <a:pt x="560138" y="1711973"/>
                  </a:lnTo>
                  <a:lnTo>
                    <a:pt x="599354" y="1735979"/>
                  </a:lnTo>
                  <a:lnTo>
                    <a:pt x="640633" y="1756909"/>
                  </a:lnTo>
                  <a:lnTo>
                    <a:pt x="683704" y="1774704"/>
                  </a:lnTo>
                  <a:lnTo>
                    <a:pt x="728297" y="1789310"/>
                  </a:lnTo>
                  <a:lnTo>
                    <a:pt x="774138" y="1800668"/>
                  </a:lnTo>
                  <a:lnTo>
                    <a:pt x="820958" y="1808722"/>
                  </a:lnTo>
                  <a:lnTo>
                    <a:pt x="868486" y="1813415"/>
                  </a:lnTo>
                  <a:lnTo>
                    <a:pt x="916449" y="1814689"/>
                  </a:lnTo>
                  <a:lnTo>
                    <a:pt x="964577" y="1812488"/>
                  </a:lnTo>
                  <a:lnTo>
                    <a:pt x="1012598" y="1806755"/>
                  </a:lnTo>
                  <a:lnTo>
                    <a:pt x="1060241" y="1797432"/>
                  </a:lnTo>
                  <a:lnTo>
                    <a:pt x="1107235" y="1784463"/>
                  </a:lnTo>
                  <a:lnTo>
                    <a:pt x="1153309" y="1767792"/>
                  </a:lnTo>
                  <a:lnTo>
                    <a:pt x="1198191" y="1747360"/>
                  </a:lnTo>
                  <a:lnTo>
                    <a:pt x="1232175" y="1785148"/>
                  </a:lnTo>
                  <a:lnTo>
                    <a:pt x="1270840" y="1819204"/>
                  </a:lnTo>
                  <a:lnTo>
                    <a:pt x="1313745" y="1849246"/>
                  </a:lnTo>
                  <a:lnTo>
                    <a:pt x="1360450" y="1874990"/>
                  </a:lnTo>
                  <a:lnTo>
                    <a:pt x="1410514" y="1896156"/>
                  </a:lnTo>
                  <a:lnTo>
                    <a:pt x="1463494" y="1912460"/>
                  </a:lnTo>
                  <a:lnTo>
                    <a:pt x="1512168" y="1922629"/>
                  </a:lnTo>
                  <a:lnTo>
                    <a:pt x="1560877" y="1928509"/>
                  </a:lnTo>
                  <a:lnTo>
                    <a:pt x="1609314" y="1930240"/>
                  </a:lnTo>
                  <a:lnTo>
                    <a:pt x="1657171" y="1927958"/>
                  </a:lnTo>
                  <a:lnTo>
                    <a:pt x="1704143" y="1921802"/>
                  </a:lnTo>
                  <a:lnTo>
                    <a:pt x="1749921" y="1911911"/>
                  </a:lnTo>
                  <a:lnTo>
                    <a:pt x="1794198" y="1898421"/>
                  </a:lnTo>
                  <a:lnTo>
                    <a:pt x="1836668" y="1881472"/>
                  </a:lnTo>
                  <a:lnTo>
                    <a:pt x="1877023" y="1861201"/>
                  </a:lnTo>
                  <a:lnTo>
                    <a:pt x="1914956" y="1837746"/>
                  </a:lnTo>
                  <a:lnTo>
                    <a:pt x="1950159" y="1811245"/>
                  </a:lnTo>
                  <a:lnTo>
                    <a:pt x="1982327" y="1781837"/>
                  </a:lnTo>
                  <a:lnTo>
                    <a:pt x="2011151" y="1749658"/>
                  </a:lnTo>
                  <a:lnTo>
                    <a:pt x="2036325" y="1714848"/>
                  </a:lnTo>
                  <a:lnTo>
                    <a:pt x="2057540" y="1677545"/>
                  </a:lnTo>
                  <a:lnTo>
                    <a:pt x="2074491" y="1637886"/>
                  </a:lnTo>
                  <a:lnTo>
                    <a:pt x="2115038" y="1656552"/>
                  </a:lnTo>
                  <a:lnTo>
                    <a:pt x="2157614" y="1671329"/>
                  </a:lnTo>
                  <a:lnTo>
                    <a:pt x="2201812" y="1682106"/>
                  </a:lnTo>
                  <a:lnTo>
                    <a:pt x="2247223" y="1688775"/>
                  </a:lnTo>
                  <a:lnTo>
                    <a:pt x="2293439" y="1691226"/>
                  </a:lnTo>
                  <a:lnTo>
                    <a:pt x="2346109" y="1688834"/>
                  </a:lnTo>
                  <a:lnTo>
                    <a:pt x="2396880" y="1681174"/>
                  </a:lnTo>
                  <a:lnTo>
                    <a:pt x="2445355" y="1668571"/>
                  </a:lnTo>
                  <a:lnTo>
                    <a:pt x="2491138" y="1651354"/>
                  </a:lnTo>
                  <a:lnTo>
                    <a:pt x="2533830" y="1629847"/>
                  </a:lnTo>
                  <a:lnTo>
                    <a:pt x="2573036" y="1604379"/>
                  </a:lnTo>
                  <a:lnTo>
                    <a:pt x="2608357" y="1575275"/>
                  </a:lnTo>
                  <a:lnTo>
                    <a:pt x="2639397" y="1542863"/>
                  </a:lnTo>
                  <a:lnTo>
                    <a:pt x="2665758" y="1507469"/>
                  </a:lnTo>
                  <a:lnTo>
                    <a:pt x="2687044" y="1469421"/>
                  </a:lnTo>
                  <a:lnTo>
                    <a:pt x="2702857" y="1429043"/>
                  </a:lnTo>
                  <a:lnTo>
                    <a:pt x="2712800" y="1386665"/>
                  </a:lnTo>
                  <a:lnTo>
                    <a:pt x="2716476" y="1342611"/>
                  </a:lnTo>
                  <a:lnTo>
                    <a:pt x="2766096" y="1334477"/>
                  </a:lnTo>
                  <a:lnTo>
                    <a:pt x="2814270" y="1322191"/>
                  </a:lnTo>
                  <a:lnTo>
                    <a:pt x="2860622" y="1305870"/>
                  </a:lnTo>
                  <a:lnTo>
                    <a:pt x="2904774" y="1285630"/>
                  </a:lnTo>
                  <a:lnTo>
                    <a:pt x="2946346" y="1261585"/>
                  </a:lnTo>
                  <a:lnTo>
                    <a:pt x="2987084" y="1232334"/>
                  </a:lnTo>
                  <a:lnTo>
                    <a:pt x="3023103" y="1200237"/>
                  </a:lnTo>
                  <a:lnTo>
                    <a:pt x="3054348" y="1165648"/>
                  </a:lnTo>
                  <a:lnTo>
                    <a:pt x="3080765" y="1128918"/>
                  </a:lnTo>
                  <a:lnTo>
                    <a:pt x="3102298" y="1090398"/>
                  </a:lnTo>
                  <a:lnTo>
                    <a:pt x="3118892" y="1050442"/>
                  </a:lnTo>
                  <a:lnTo>
                    <a:pt x="3130492" y="1009400"/>
                  </a:lnTo>
                  <a:lnTo>
                    <a:pt x="3137042" y="967626"/>
                  </a:lnTo>
                  <a:lnTo>
                    <a:pt x="3138489" y="925470"/>
                  </a:lnTo>
                  <a:lnTo>
                    <a:pt x="3134777" y="883285"/>
                  </a:lnTo>
                  <a:lnTo>
                    <a:pt x="3125850" y="841423"/>
                  </a:lnTo>
                  <a:lnTo>
                    <a:pt x="3111654" y="800236"/>
                  </a:lnTo>
                  <a:lnTo>
                    <a:pt x="3092133" y="760075"/>
                  </a:lnTo>
                  <a:lnTo>
                    <a:pt x="3067232" y="721294"/>
                  </a:lnTo>
                  <a:lnTo>
                    <a:pt x="3036897" y="684243"/>
                  </a:lnTo>
                  <a:lnTo>
                    <a:pt x="3041942" y="673771"/>
                  </a:lnTo>
                  <a:lnTo>
                    <a:pt x="3064934" y="598261"/>
                  </a:lnTo>
                  <a:lnTo>
                    <a:pt x="3068233" y="555199"/>
                  </a:lnTo>
                  <a:lnTo>
                    <a:pt x="3064772" y="512860"/>
                  </a:lnTo>
                  <a:lnTo>
                    <a:pt x="3054875" y="471720"/>
                  </a:lnTo>
                  <a:lnTo>
                    <a:pt x="3038866" y="432254"/>
                  </a:lnTo>
                  <a:lnTo>
                    <a:pt x="3017069" y="394937"/>
                  </a:lnTo>
                  <a:lnTo>
                    <a:pt x="2989809" y="360245"/>
                  </a:lnTo>
                  <a:lnTo>
                    <a:pt x="2957409" y="328652"/>
                  </a:lnTo>
                  <a:lnTo>
                    <a:pt x="2920194" y="300636"/>
                  </a:lnTo>
                  <a:lnTo>
                    <a:pt x="2878488" y="276669"/>
                  </a:lnTo>
                  <a:lnTo>
                    <a:pt x="2832614" y="257229"/>
                  </a:lnTo>
                  <a:lnTo>
                    <a:pt x="2782897" y="242791"/>
                  </a:lnTo>
                  <a:lnTo>
                    <a:pt x="2766911" y="193662"/>
                  </a:lnTo>
                  <a:lnTo>
                    <a:pt x="2741305" y="147890"/>
                  </a:lnTo>
                  <a:lnTo>
                    <a:pt x="2706745" y="106453"/>
                  </a:lnTo>
                  <a:lnTo>
                    <a:pt x="2663898" y="70325"/>
                  </a:lnTo>
                  <a:lnTo>
                    <a:pt x="2621672" y="44622"/>
                  </a:lnTo>
                  <a:lnTo>
                    <a:pt x="2576555" y="24838"/>
                  </a:lnTo>
                  <a:lnTo>
                    <a:pt x="2529315" y="10919"/>
                  </a:lnTo>
                  <a:lnTo>
                    <a:pt x="2480718" y="2814"/>
                  </a:lnTo>
                  <a:lnTo>
                    <a:pt x="2431534" y="471"/>
                  </a:lnTo>
                  <a:lnTo>
                    <a:pt x="2382530" y="3837"/>
                  </a:lnTo>
                  <a:lnTo>
                    <a:pt x="2334473" y="12861"/>
                  </a:lnTo>
                  <a:lnTo>
                    <a:pt x="2288131" y="27490"/>
                  </a:lnTo>
                  <a:lnTo>
                    <a:pt x="2244272" y="47672"/>
                  </a:lnTo>
                  <a:lnTo>
                    <a:pt x="2203664" y="73355"/>
                  </a:lnTo>
                  <a:lnTo>
                    <a:pt x="2167074" y="104488"/>
                  </a:lnTo>
                  <a:lnTo>
                    <a:pt x="2143524" y="81467"/>
                  </a:lnTo>
                  <a:lnTo>
                    <a:pt x="2087993" y="42998"/>
                  </a:lnTo>
                  <a:lnTo>
                    <a:pt x="2008778" y="11807"/>
                  </a:lnTo>
                  <a:lnTo>
                    <a:pt x="1959819" y="2586"/>
                  </a:lnTo>
                  <a:lnTo>
                    <a:pt x="191058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19672" y="3995292"/>
              <a:ext cx="107187" cy="107187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34683" y="3868038"/>
              <a:ext cx="214375" cy="214375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6552945" y="3712463"/>
              <a:ext cx="321945" cy="321945"/>
            </a:xfrm>
            <a:custGeom>
              <a:avLst/>
              <a:gdLst/>
              <a:ahLst/>
              <a:cxnLst/>
              <a:rect l="l" t="t" r="r" b="b"/>
              <a:pathLst>
                <a:path w="321945" h="321945">
                  <a:moveTo>
                    <a:pt x="160781" y="0"/>
                  </a:moveTo>
                  <a:lnTo>
                    <a:pt x="109971" y="8199"/>
                  </a:lnTo>
                  <a:lnTo>
                    <a:pt x="65836" y="31028"/>
                  </a:lnTo>
                  <a:lnTo>
                    <a:pt x="31028" y="65836"/>
                  </a:lnTo>
                  <a:lnTo>
                    <a:pt x="8199" y="109971"/>
                  </a:lnTo>
                  <a:lnTo>
                    <a:pt x="0" y="160781"/>
                  </a:lnTo>
                  <a:lnTo>
                    <a:pt x="8199" y="211592"/>
                  </a:lnTo>
                  <a:lnTo>
                    <a:pt x="31028" y="255727"/>
                  </a:lnTo>
                  <a:lnTo>
                    <a:pt x="65836" y="290535"/>
                  </a:lnTo>
                  <a:lnTo>
                    <a:pt x="109971" y="313364"/>
                  </a:lnTo>
                  <a:lnTo>
                    <a:pt x="160781" y="321563"/>
                  </a:lnTo>
                  <a:lnTo>
                    <a:pt x="211592" y="313364"/>
                  </a:lnTo>
                  <a:lnTo>
                    <a:pt x="255727" y="290535"/>
                  </a:lnTo>
                  <a:lnTo>
                    <a:pt x="290535" y="255727"/>
                  </a:lnTo>
                  <a:lnTo>
                    <a:pt x="313364" y="211592"/>
                  </a:lnTo>
                  <a:lnTo>
                    <a:pt x="321563" y="160781"/>
                  </a:lnTo>
                  <a:lnTo>
                    <a:pt x="313364" y="109971"/>
                  </a:lnTo>
                  <a:lnTo>
                    <a:pt x="290535" y="65836"/>
                  </a:lnTo>
                  <a:lnTo>
                    <a:pt x="255727" y="31028"/>
                  </a:lnTo>
                  <a:lnTo>
                    <a:pt x="211592" y="8199"/>
                  </a:lnTo>
                  <a:lnTo>
                    <a:pt x="160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844337" y="2448465"/>
              <a:ext cx="3138805" cy="1930400"/>
            </a:xfrm>
            <a:custGeom>
              <a:avLst/>
              <a:gdLst/>
              <a:ahLst/>
              <a:cxnLst/>
              <a:rect l="l" t="t" r="r" b="b"/>
              <a:pathLst>
                <a:path w="3138804" h="1930400">
                  <a:moveTo>
                    <a:pt x="285188" y="635475"/>
                  </a:moveTo>
                  <a:lnTo>
                    <a:pt x="280846" y="590850"/>
                  </a:lnTo>
                  <a:lnTo>
                    <a:pt x="282229" y="546978"/>
                  </a:lnTo>
                  <a:lnTo>
                    <a:pt x="289082" y="504142"/>
                  </a:lnTo>
                  <a:lnTo>
                    <a:pt x="301147" y="462623"/>
                  </a:lnTo>
                  <a:lnTo>
                    <a:pt x="318171" y="422703"/>
                  </a:lnTo>
                  <a:lnTo>
                    <a:pt x="339896" y="384665"/>
                  </a:lnTo>
                  <a:lnTo>
                    <a:pt x="366067" y="348792"/>
                  </a:lnTo>
                  <a:lnTo>
                    <a:pt x="396428" y="315364"/>
                  </a:lnTo>
                  <a:lnTo>
                    <a:pt x="430724" y="284665"/>
                  </a:lnTo>
                  <a:lnTo>
                    <a:pt x="468699" y="256977"/>
                  </a:lnTo>
                  <a:lnTo>
                    <a:pt x="510096" y="232582"/>
                  </a:lnTo>
                  <a:lnTo>
                    <a:pt x="554660" y="211762"/>
                  </a:lnTo>
                  <a:lnTo>
                    <a:pt x="602135" y="194800"/>
                  </a:lnTo>
                  <a:lnTo>
                    <a:pt x="652266" y="181977"/>
                  </a:lnTo>
                  <a:lnTo>
                    <a:pt x="704796" y="173576"/>
                  </a:lnTo>
                  <a:lnTo>
                    <a:pt x="759165" y="169921"/>
                  </a:lnTo>
                  <a:lnTo>
                    <a:pt x="813358" y="171342"/>
                  </a:lnTo>
                  <a:lnTo>
                    <a:pt x="866880" y="177751"/>
                  </a:lnTo>
                  <a:lnTo>
                    <a:pt x="919238" y="189061"/>
                  </a:lnTo>
                  <a:lnTo>
                    <a:pt x="969938" y="205182"/>
                  </a:lnTo>
                  <a:lnTo>
                    <a:pt x="1018486" y="226027"/>
                  </a:lnTo>
                  <a:lnTo>
                    <a:pt x="1043936" y="191271"/>
                  </a:lnTo>
                  <a:lnTo>
                    <a:pt x="1073652" y="160122"/>
                  </a:lnTo>
                  <a:lnTo>
                    <a:pt x="1107144" y="132707"/>
                  </a:lnTo>
                  <a:lnTo>
                    <a:pt x="1143922" y="109151"/>
                  </a:lnTo>
                  <a:lnTo>
                    <a:pt x="1183495" y="89581"/>
                  </a:lnTo>
                  <a:lnTo>
                    <a:pt x="1225373" y="74123"/>
                  </a:lnTo>
                  <a:lnTo>
                    <a:pt x="1269065" y="62903"/>
                  </a:lnTo>
                  <a:lnTo>
                    <a:pt x="1314081" y="56048"/>
                  </a:lnTo>
                  <a:lnTo>
                    <a:pt x="1359930" y="53684"/>
                  </a:lnTo>
                  <a:lnTo>
                    <a:pt x="1406122" y="55937"/>
                  </a:lnTo>
                  <a:lnTo>
                    <a:pt x="1452167" y="62933"/>
                  </a:lnTo>
                  <a:lnTo>
                    <a:pt x="1497574" y="74799"/>
                  </a:lnTo>
                  <a:lnTo>
                    <a:pt x="1541853" y="91661"/>
                  </a:lnTo>
                  <a:lnTo>
                    <a:pt x="1589193" y="116632"/>
                  </a:lnTo>
                  <a:lnTo>
                    <a:pt x="1631769" y="147033"/>
                  </a:lnTo>
                  <a:lnTo>
                    <a:pt x="1658419" y="110052"/>
                  </a:lnTo>
                  <a:lnTo>
                    <a:pt x="1690922" y="77988"/>
                  </a:lnTo>
                  <a:lnTo>
                    <a:pt x="1728402" y="51085"/>
                  </a:lnTo>
                  <a:lnTo>
                    <a:pt x="1769984" y="29589"/>
                  </a:lnTo>
                  <a:lnTo>
                    <a:pt x="1814792" y="13746"/>
                  </a:lnTo>
                  <a:lnTo>
                    <a:pt x="1861951" y="3801"/>
                  </a:lnTo>
                  <a:lnTo>
                    <a:pt x="1910585" y="0"/>
                  </a:lnTo>
                  <a:lnTo>
                    <a:pt x="1959819" y="2586"/>
                  </a:lnTo>
                  <a:lnTo>
                    <a:pt x="2008778" y="11807"/>
                  </a:lnTo>
                  <a:lnTo>
                    <a:pt x="2056584" y="27907"/>
                  </a:lnTo>
                  <a:lnTo>
                    <a:pt x="2117068" y="60911"/>
                  </a:lnTo>
                  <a:lnTo>
                    <a:pt x="2167074" y="104488"/>
                  </a:lnTo>
                  <a:lnTo>
                    <a:pt x="2203664" y="73355"/>
                  </a:lnTo>
                  <a:lnTo>
                    <a:pt x="2244272" y="47672"/>
                  </a:lnTo>
                  <a:lnTo>
                    <a:pt x="2288131" y="27490"/>
                  </a:lnTo>
                  <a:lnTo>
                    <a:pt x="2334473" y="12861"/>
                  </a:lnTo>
                  <a:lnTo>
                    <a:pt x="2382530" y="3837"/>
                  </a:lnTo>
                  <a:lnTo>
                    <a:pt x="2431534" y="471"/>
                  </a:lnTo>
                  <a:lnTo>
                    <a:pt x="2480718" y="2814"/>
                  </a:lnTo>
                  <a:lnTo>
                    <a:pt x="2529315" y="10919"/>
                  </a:lnTo>
                  <a:lnTo>
                    <a:pt x="2576555" y="24838"/>
                  </a:lnTo>
                  <a:lnTo>
                    <a:pt x="2621672" y="44622"/>
                  </a:lnTo>
                  <a:lnTo>
                    <a:pt x="2663898" y="70325"/>
                  </a:lnTo>
                  <a:lnTo>
                    <a:pt x="2706745" y="106453"/>
                  </a:lnTo>
                  <a:lnTo>
                    <a:pt x="2741305" y="147890"/>
                  </a:lnTo>
                  <a:lnTo>
                    <a:pt x="2766911" y="193662"/>
                  </a:lnTo>
                  <a:lnTo>
                    <a:pt x="2782897" y="242791"/>
                  </a:lnTo>
                  <a:lnTo>
                    <a:pt x="2832614" y="257229"/>
                  </a:lnTo>
                  <a:lnTo>
                    <a:pt x="2878488" y="276669"/>
                  </a:lnTo>
                  <a:lnTo>
                    <a:pt x="2920194" y="300636"/>
                  </a:lnTo>
                  <a:lnTo>
                    <a:pt x="2957409" y="328652"/>
                  </a:lnTo>
                  <a:lnTo>
                    <a:pt x="2989809" y="360245"/>
                  </a:lnTo>
                  <a:lnTo>
                    <a:pt x="3017069" y="394937"/>
                  </a:lnTo>
                  <a:lnTo>
                    <a:pt x="3038866" y="432254"/>
                  </a:lnTo>
                  <a:lnTo>
                    <a:pt x="3054875" y="471720"/>
                  </a:lnTo>
                  <a:lnTo>
                    <a:pt x="3064772" y="512860"/>
                  </a:lnTo>
                  <a:lnTo>
                    <a:pt x="3068233" y="555199"/>
                  </a:lnTo>
                  <a:lnTo>
                    <a:pt x="3064934" y="598261"/>
                  </a:lnTo>
                  <a:lnTo>
                    <a:pt x="3054550" y="641571"/>
                  </a:lnTo>
                  <a:lnTo>
                    <a:pt x="3036897" y="684243"/>
                  </a:lnTo>
                  <a:lnTo>
                    <a:pt x="3067232" y="721294"/>
                  </a:lnTo>
                  <a:lnTo>
                    <a:pt x="3092133" y="760075"/>
                  </a:lnTo>
                  <a:lnTo>
                    <a:pt x="3111654" y="800236"/>
                  </a:lnTo>
                  <a:lnTo>
                    <a:pt x="3125850" y="841423"/>
                  </a:lnTo>
                  <a:lnTo>
                    <a:pt x="3134777" y="883285"/>
                  </a:lnTo>
                  <a:lnTo>
                    <a:pt x="3138489" y="925470"/>
                  </a:lnTo>
                  <a:lnTo>
                    <a:pt x="3137042" y="967626"/>
                  </a:lnTo>
                  <a:lnTo>
                    <a:pt x="3130492" y="1009400"/>
                  </a:lnTo>
                  <a:lnTo>
                    <a:pt x="3118892" y="1050442"/>
                  </a:lnTo>
                  <a:lnTo>
                    <a:pt x="3102298" y="1090398"/>
                  </a:lnTo>
                  <a:lnTo>
                    <a:pt x="3080765" y="1128918"/>
                  </a:lnTo>
                  <a:lnTo>
                    <a:pt x="3054348" y="1165648"/>
                  </a:lnTo>
                  <a:lnTo>
                    <a:pt x="3023103" y="1200237"/>
                  </a:lnTo>
                  <a:lnTo>
                    <a:pt x="2987084" y="1232334"/>
                  </a:lnTo>
                  <a:lnTo>
                    <a:pt x="2946346" y="1261585"/>
                  </a:lnTo>
                  <a:lnTo>
                    <a:pt x="2904774" y="1285630"/>
                  </a:lnTo>
                  <a:lnTo>
                    <a:pt x="2860622" y="1305870"/>
                  </a:lnTo>
                  <a:lnTo>
                    <a:pt x="2814270" y="1322191"/>
                  </a:lnTo>
                  <a:lnTo>
                    <a:pt x="2766096" y="1334477"/>
                  </a:lnTo>
                  <a:lnTo>
                    <a:pt x="2716476" y="1342611"/>
                  </a:lnTo>
                  <a:lnTo>
                    <a:pt x="2712800" y="1386665"/>
                  </a:lnTo>
                  <a:lnTo>
                    <a:pt x="2702857" y="1429043"/>
                  </a:lnTo>
                  <a:lnTo>
                    <a:pt x="2687044" y="1469421"/>
                  </a:lnTo>
                  <a:lnTo>
                    <a:pt x="2665758" y="1507469"/>
                  </a:lnTo>
                  <a:lnTo>
                    <a:pt x="2639397" y="1542863"/>
                  </a:lnTo>
                  <a:lnTo>
                    <a:pt x="2608357" y="1575275"/>
                  </a:lnTo>
                  <a:lnTo>
                    <a:pt x="2573036" y="1604379"/>
                  </a:lnTo>
                  <a:lnTo>
                    <a:pt x="2533830" y="1629847"/>
                  </a:lnTo>
                  <a:lnTo>
                    <a:pt x="2491138" y="1651354"/>
                  </a:lnTo>
                  <a:lnTo>
                    <a:pt x="2445355" y="1668571"/>
                  </a:lnTo>
                  <a:lnTo>
                    <a:pt x="2396880" y="1681174"/>
                  </a:lnTo>
                  <a:lnTo>
                    <a:pt x="2346109" y="1688834"/>
                  </a:lnTo>
                  <a:lnTo>
                    <a:pt x="2293439" y="1691226"/>
                  </a:lnTo>
                  <a:lnTo>
                    <a:pt x="2247223" y="1688775"/>
                  </a:lnTo>
                  <a:lnTo>
                    <a:pt x="2201812" y="1682106"/>
                  </a:lnTo>
                  <a:lnTo>
                    <a:pt x="2157614" y="1671329"/>
                  </a:lnTo>
                  <a:lnTo>
                    <a:pt x="2115038" y="1656552"/>
                  </a:lnTo>
                  <a:lnTo>
                    <a:pt x="2074491" y="1637886"/>
                  </a:lnTo>
                  <a:lnTo>
                    <a:pt x="2057540" y="1677545"/>
                  </a:lnTo>
                  <a:lnTo>
                    <a:pt x="2036325" y="1714848"/>
                  </a:lnTo>
                  <a:lnTo>
                    <a:pt x="2011151" y="1749658"/>
                  </a:lnTo>
                  <a:lnTo>
                    <a:pt x="1982327" y="1781837"/>
                  </a:lnTo>
                  <a:lnTo>
                    <a:pt x="1950159" y="1811245"/>
                  </a:lnTo>
                  <a:lnTo>
                    <a:pt x="1914956" y="1837746"/>
                  </a:lnTo>
                  <a:lnTo>
                    <a:pt x="1877023" y="1861201"/>
                  </a:lnTo>
                  <a:lnTo>
                    <a:pt x="1836668" y="1881472"/>
                  </a:lnTo>
                  <a:lnTo>
                    <a:pt x="1794198" y="1898421"/>
                  </a:lnTo>
                  <a:lnTo>
                    <a:pt x="1749921" y="1911911"/>
                  </a:lnTo>
                  <a:lnTo>
                    <a:pt x="1704143" y="1921802"/>
                  </a:lnTo>
                  <a:lnTo>
                    <a:pt x="1657171" y="1927958"/>
                  </a:lnTo>
                  <a:lnTo>
                    <a:pt x="1609314" y="1930240"/>
                  </a:lnTo>
                  <a:lnTo>
                    <a:pt x="1560877" y="1928509"/>
                  </a:lnTo>
                  <a:lnTo>
                    <a:pt x="1512168" y="1922629"/>
                  </a:lnTo>
                  <a:lnTo>
                    <a:pt x="1463494" y="1912460"/>
                  </a:lnTo>
                  <a:lnTo>
                    <a:pt x="1410514" y="1896156"/>
                  </a:lnTo>
                  <a:lnTo>
                    <a:pt x="1360450" y="1874990"/>
                  </a:lnTo>
                  <a:lnTo>
                    <a:pt x="1313745" y="1849246"/>
                  </a:lnTo>
                  <a:lnTo>
                    <a:pt x="1270840" y="1819204"/>
                  </a:lnTo>
                  <a:lnTo>
                    <a:pt x="1232175" y="1785148"/>
                  </a:lnTo>
                  <a:lnTo>
                    <a:pt x="1198191" y="1747360"/>
                  </a:lnTo>
                  <a:lnTo>
                    <a:pt x="1153309" y="1767792"/>
                  </a:lnTo>
                  <a:lnTo>
                    <a:pt x="1107235" y="1784463"/>
                  </a:lnTo>
                  <a:lnTo>
                    <a:pt x="1060241" y="1797432"/>
                  </a:lnTo>
                  <a:lnTo>
                    <a:pt x="1012598" y="1806755"/>
                  </a:lnTo>
                  <a:lnTo>
                    <a:pt x="964577" y="1812488"/>
                  </a:lnTo>
                  <a:lnTo>
                    <a:pt x="916449" y="1814689"/>
                  </a:lnTo>
                  <a:lnTo>
                    <a:pt x="868486" y="1813415"/>
                  </a:lnTo>
                  <a:lnTo>
                    <a:pt x="820958" y="1808722"/>
                  </a:lnTo>
                  <a:lnTo>
                    <a:pt x="774138" y="1800668"/>
                  </a:lnTo>
                  <a:lnTo>
                    <a:pt x="728297" y="1789310"/>
                  </a:lnTo>
                  <a:lnTo>
                    <a:pt x="683704" y="1774704"/>
                  </a:lnTo>
                  <a:lnTo>
                    <a:pt x="640633" y="1756909"/>
                  </a:lnTo>
                  <a:lnTo>
                    <a:pt x="599354" y="1735979"/>
                  </a:lnTo>
                  <a:lnTo>
                    <a:pt x="560138" y="1711973"/>
                  </a:lnTo>
                  <a:lnTo>
                    <a:pt x="523257" y="1684948"/>
                  </a:lnTo>
                  <a:lnTo>
                    <a:pt x="488981" y="1654960"/>
                  </a:lnTo>
                  <a:lnTo>
                    <a:pt x="457583" y="1622066"/>
                  </a:lnTo>
                  <a:lnTo>
                    <a:pt x="429333" y="1586324"/>
                  </a:lnTo>
                  <a:lnTo>
                    <a:pt x="427428" y="1583530"/>
                  </a:lnTo>
                  <a:lnTo>
                    <a:pt x="425396" y="1580736"/>
                  </a:lnTo>
                  <a:lnTo>
                    <a:pt x="423491" y="1577942"/>
                  </a:lnTo>
                  <a:lnTo>
                    <a:pt x="372024" y="1579504"/>
                  </a:lnTo>
                  <a:lnTo>
                    <a:pt x="322268" y="1574296"/>
                  </a:lnTo>
                  <a:lnTo>
                    <a:pt x="274945" y="1562795"/>
                  </a:lnTo>
                  <a:lnTo>
                    <a:pt x="230774" y="1545479"/>
                  </a:lnTo>
                  <a:lnTo>
                    <a:pt x="190478" y="1522824"/>
                  </a:lnTo>
                  <a:lnTo>
                    <a:pt x="154777" y="1495308"/>
                  </a:lnTo>
                  <a:lnTo>
                    <a:pt x="124391" y="1463407"/>
                  </a:lnTo>
                  <a:lnTo>
                    <a:pt x="100042" y="1427598"/>
                  </a:lnTo>
                  <a:lnTo>
                    <a:pt x="82450" y="1388359"/>
                  </a:lnTo>
                  <a:lnTo>
                    <a:pt x="72336" y="1346167"/>
                  </a:lnTo>
                  <a:lnTo>
                    <a:pt x="70735" y="1299987"/>
                  </a:lnTo>
                  <a:lnTo>
                    <a:pt x="78638" y="1254764"/>
                  </a:lnTo>
                  <a:lnTo>
                    <a:pt x="95672" y="1211485"/>
                  </a:lnTo>
                  <a:lnTo>
                    <a:pt x="121466" y="1171139"/>
                  </a:lnTo>
                  <a:lnTo>
                    <a:pt x="155648" y="1134712"/>
                  </a:lnTo>
                  <a:lnTo>
                    <a:pt x="113575" y="1109965"/>
                  </a:lnTo>
                  <a:lnTo>
                    <a:pt x="77729" y="1080649"/>
                  </a:lnTo>
                  <a:lnTo>
                    <a:pt x="48342" y="1047511"/>
                  </a:lnTo>
                  <a:lnTo>
                    <a:pt x="25645" y="1011303"/>
                  </a:lnTo>
                  <a:lnTo>
                    <a:pt x="9868" y="972771"/>
                  </a:lnTo>
                  <a:lnTo>
                    <a:pt x="1243" y="932666"/>
                  </a:lnTo>
                  <a:lnTo>
                    <a:pt x="0" y="891737"/>
                  </a:lnTo>
                  <a:lnTo>
                    <a:pt x="6369" y="850732"/>
                  </a:lnTo>
                  <a:lnTo>
                    <a:pt x="20583" y="810401"/>
                  </a:lnTo>
                  <a:lnTo>
                    <a:pt x="42872" y="771492"/>
                  </a:lnTo>
                  <a:lnTo>
                    <a:pt x="71331" y="737112"/>
                  </a:lnTo>
                  <a:lnTo>
                    <a:pt x="105403" y="707272"/>
                  </a:lnTo>
                  <a:lnTo>
                    <a:pt x="144329" y="682386"/>
                  </a:lnTo>
                  <a:lnTo>
                    <a:pt x="187351" y="662865"/>
                  </a:lnTo>
                  <a:lnTo>
                    <a:pt x="233710" y="649122"/>
                  </a:lnTo>
                  <a:lnTo>
                    <a:pt x="282648" y="641571"/>
                  </a:lnTo>
                  <a:lnTo>
                    <a:pt x="285188" y="635475"/>
                  </a:lnTo>
                  <a:close/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09766" y="3985386"/>
              <a:ext cx="126999" cy="127000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224777" y="3858133"/>
              <a:ext cx="234187" cy="234187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6552945" y="2546730"/>
              <a:ext cx="3326765" cy="1641475"/>
            </a:xfrm>
            <a:custGeom>
              <a:avLst/>
              <a:gdLst/>
              <a:ahLst/>
              <a:cxnLst/>
              <a:rect l="l" t="t" r="r" b="b"/>
              <a:pathLst>
                <a:path w="3326765" h="1641475">
                  <a:moveTo>
                    <a:pt x="321563" y="1326515"/>
                  </a:moveTo>
                  <a:lnTo>
                    <a:pt x="313364" y="1377325"/>
                  </a:lnTo>
                  <a:lnTo>
                    <a:pt x="290535" y="1421460"/>
                  </a:lnTo>
                  <a:lnTo>
                    <a:pt x="255727" y="1456268"/>
                  </a:lnTo>
                  <a:lnTo>
                    <a:pt x="211592" y="1479097"/>
                  </a:lnTo>
                  <a:lnTo>
                    <a:pt x="160781" y="1487297"/>
                  </a:lnTo>
                  <a:lnTo>
                    <a:pt x="109971" y="1479097"/>
                  </a:lnTo>
                  <a:lnTo>
                    <a:pt x="65836" y="1456268"/>
                  </a:lnTo>
                  <a:lnTo>
                    <a:pt x="31028" y="1421460"/>
                  </a:lnTo>
                  <a:lnTo>
                    <a:pt x="8199" y="1377325"/>
                  </a:lnTo>
                  <a:lnTo>
                    <a:pt x="0" y="1326515"/>
                  </a:lnTo>
                  <a:lnTo>
                    <a:pt x="8199" y="1275704"/>
                  </a:lnTo>
                  <a:lnTo>
                    <a:pt x="31028" y="1231569"/>
                  </a:lnTo>
                  <a:lnTo>
                    <a:pt x="65836" y="1196761"/>
                  </a:lnTo>
                  <a:lnTo>
                    <a:pt x="109971" y="1173932"/>
                  </a:lnTo>
                  <a:lnTo>
                    <a:pt x="160781" y="1165733"/>
                  </a:lnTo>
                  <a:lnTo>
                    <a:pt x="211592" y="1173932"/>
                  </a:lnTo>
                  <a:lnTo>
                    <a:pt x="255727" y="1196761"/>
                  </a:lnTo>
                  <a:lnTo>
                    <a:pt x="290535" y="1231569"/>
                  </a:lnTo>
                  <a:lnTo>
                    <a:pt x="313364" y="1275704"/>
                  </a:lnTo>
                  <a:lnTo>
                    <a:pt x="321563" y="1326515"/>
                  </a:lnTo>
                  <a:close/>
                </a:path>
                <a:path w="3326765" h="1641475">
                  <a:moveTo>
                    <a:pt x="634237" y="1064641"/>
                  </a:moveTo>
                  <a:lnTo>
                    <a:pt x="586198" y="1064690"/>
                  </a:lnTo>
                  <a:lnTo>
                    <a:pt x="539003" y="1058656"/>
                  </a:lnTo>
                  <a:lnTo>
                    <a:pt x="493452" y="1046692"/>
                  </a:lnTo>
                  <a:lnTo>
                    <a:pt x="450342" y="1028954"/>
                  </a:lnTo>
                </a:path>
                <a:path w="3326765" h="1641475">
                  <a:moveTo>
                    <a:pt x="796417" y="1454150"/>
                  </a:moveTo>
                  <a:lnTo>
                    <a:pt x="776799" y="1460077"/>
                  </a:lnTo>
                  <a:lnTo>
                    <a:pt x="756824" y="1464897"/>
                  </a:lnTo>
                  <a:lnTo>
                    <a:pt x="736516" y="1468598"/>
                  </a:lnTo>
                  <a:lnTo>
                    <a:pt x="715899" y="1471168"/>
                  </a:lnTo>
                </a:path>
                <a:path w="3326765" h="1641475">
                  <a:moveTo>
                    <a:pt x="1489328" y="1641348"/>
                  </a:moveTo>
                  <a:lnTo>
                    <a:pt x="1475428" y="1622756"/>
                  </a:lnTo>
                  <a:lnTo>
                    <a:pt x="1462706" y="1603581"/>
                  </a:lnTo>
                  <a:lnTo>
                    <a:pt x="1451199" y="1583858"/>
                  </a:lnTo>
                  <a:lnTo>
                    <a:pt x="1440942" y="1563624"/>
                  </a:lnTo>
                </a:path>
                <a:path w="3326765" h="1641475">
                  <a:moveTo>
                    <a:pt x="2385440" y="1447546"/>
                  </a:moveTo>
                  <a:lnTo>
                    <a:pt x="2382656" y="1469130"/>
                  </a:lnTo>
                  <a:lnTo>
                    <a:pt x="2378503" y="1490583"/>
                  </a:lnTo>
                  <a:lnTo>
                    <a:pt x="2372993" y="1511821"/>
                  </a:lnTo>
                  <a:lnTo>
                    <a:pt x="2366136" y="1532763"/>
                  </a:lnTo>
                </a:path>
                <a:path w="3326765" h="1641475">
                  <a:moveTo>
                    <a:pt x="2770251" y="920623"/>
                  </a:moveTo>
                  <a:lnTo>
                    <a:pt x="2816683" y="942714"/>
                  </a:lnTo>
                  <a:lnTo>
                    <a:pt x="2858821" y="969156"/>
                  </a:lnTo>
                  <a:lnTo>
                    <a:pt x="2896338" y="999513"/>
                  </a:lnTo>
                  <a:lnTo>
                    <a:pt x="2928910" y="1033348"/>
                  </a:lnTo>
                  <a:lnTo>
                    <a:pt x="2956212" y="1070223"/>
                  </a:lnTo>
                  <a:lnTo>
                    <a:pt x="2977919" y="1109702"/>
                  </a:lnTo>
                  <a:lnTo>
                    <a:pt x="2993705" y="1151348"/>
                  </a:lnTo>
                  <a:lnTo>
                    <a:pt x="3003246" y="1194724"/>
                  </a:lnTo>
                  <a:lnTo>
                    <a:pt x="3006217" y="1239393"/>
                  </a:lnTo>
                </a:path>
                <a:path w="3326765" h="1641475">
                  <a:moveTo>
                    <a:pt x="3326764" y="581152"/>
                  </a:moveTo>
                  <a:lnTo>
                    <a:pt x="3306782" y="614773"/>
                  </a:lnTo>
                  <a:lnTo>
                    <a:pt x="3282442" y="646096"/>
                  </a:lnTo>
                  <a:lnTo>
                    <a:pt x="3254005" y="674824"/>
                  </a:lnTo>
                  <a:lnTo>
                    <a:pt x="3221735" y="700659"/>
                  </a:lnTo>
                </a:path>
                <a:path w="3326765" h="1641475">
                  <a:moveTo>
                    <a:pt x="3074670" y="137795"/>
                  </a:moveTo>
                  <a:lnTo>
                    <a:pt x="3077293" y="151840"/>
                  </a:lnTo>
                  <a:lnTo>
                    <a:pt x="3079083" y="165957"/>
                  </a:lnTo>
                  <a:lnTo>
                    <a:pt x="3080063" y="180121"/>
                  </a:lnTo>
                  <a:lnTo>
                    <a:pt x="3080257" y="194310"/>
                  </a:lnTo>
                </a:path>
                <a:path w="3326765" h="1641475">
                  <a:moveTo>
                    <a:pt x="2403729" y="72009"/>
                  </a:moveTo>
                  <a:lnTo>
                    <a:pt x="2414821" y="52828"/>
                  </a:lnTo>
                  <a:lnTo>
                    <a:pt x="2427509" y="34385"/>
                  </a:lnTo>
                  <a:lnTo>
                    <a:pt x="2441769" y="16752"/>
                  </a:lnTo>
                  <a:lnTo>
                    <a:pt x="2457577" y="0"/>
                  </a:lnTo>
                </a:path>
                <a:path w="3326765" h="1641475">
                  <a:moveTo>
                    <a:pt x="1900301" y="106299"/>
                  </a:moveTo>
                  <a:lnTo>
                    <a:pt x="1905083" y="90255"/>
                  </a:lnTo>
                  <a:lnTo>
                    <a:pt x="1911032" y="74533"/>
                  </a:lnTo>
                  <a:lnTo>
                    <a:pt x="1918124" y="59168"/>
                  </a:lnTo>
                  <a:lnTo>
                    <a:pt x="1926335" y="44196"/>
                  </a:lnTo>
                </a:path>
                <a:path w="3326765" h="1641475">
                  <a:moveTo>
                    <a:pt x="1309497" y="127381"/>
                  </a:moveTo>
                  <a:lnTo>
                    <a:pt x="1334706" y="140590"/>
                  </a:lnTo>
                  <a:lnTo>
                    <a:pt x="1358868" y="155051"/>
                  </a:lnTo>
                  <a:lnTo>
                    <a:pt x="1381934" y="170725"/>
                  </a:lnTo>
                  <a:lnTo>
                    <a:pt x="1403857" y="187579"/>
                  </a:lnTo>
                </a:path>
                <a:path w="3326765" h="1641475">
                  <a:moveTo>
                    <a:pt x="593089" y="600583"/>
                  </a:moveTo>
                  <a:lnTo>
                    <a:pt x="587851" y="584967"/>
                  </a:lnTo>
                  <a:lnTo>
                    <a:pt x="583374" y="569198"/>
                  </a:lnTo>
                  <a:lnTo>
                    <a:pt x="579659" y="553309"/>
                  </a:lnTo>
                  <a:lnTo>
                    <a:pt x="576706" y="537337"/>
                  </a:lnTo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7299706" y="2714371"/>
            <a:ext cx="200533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 MT"/>
                <a:cs typeface="Arial MT"/>
              </a:rPr>
              <a:t>Recuerda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que</a:t>
            </a:r>
            <a:r>
              <a:rPr sz="1800" spc="-1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se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divide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cada</a:t>
            </a:r>
            <a:r>
              <a:rPr sz="1800" spc="-25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término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del polinomio entre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el</a:t>
            </a:r>
            <a:r>
              <a:rPr sz="1800" spc="-2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monomio.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80413" y="1897126"/>
            <a:ext cx="2285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29335" algn="l"/>
              </a:tabLst>
            </a:pPr>
            <a:r>
              <a:rPr sz="1800" b="1" spc="-5" dirty="0">
                <a:latin typeface="Arial"/>
                <a:cs typeface="Arial"/>
              </a:rPr>
              <a:t>Ejemplo	2:</a:t>
            </a:r>
            <a:r>
              <a:rPr sz="1800" b="1" spc="43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Efectuar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16963" y="869441"/>
            <a:ext cx="43218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96720" algn="l"/>
                <a:tab pos="2653665" algn="l"/>
              </a:tabLst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Pol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nomio	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entre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P</a:t>
            </a:r>
            <a:r>
              <a:rPr sz="24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lin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</a:t>
            </a:r>
            <a:r>
              <a:rPr sz="2400" b="1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</a:t>
            </a:r>
            <a:r>
              <a:rPr sz="2400" b="1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</a:t>
            </a:r>
            <a:r>
              <a:rPr sz="2400" b="1" spc="-10" dirty="0">
                <a:latin typeface="Arial"/>
                <a:cs typeface="Arial"/>
              </a:rPr>
              <a:t>.</a:t>
            </a:r>
            <a:r>
              <a:rPr sz="2400" b="1" dirty="0">
                <a:latin typeface="Arial"/>
                <a:cs typeface="Arial"/>
              </a:rPr>
              <a:t>-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24066" y="869441"/>
            <a:ext cx="16611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7410" algn="l"/>
              </a:tabLst>
            </a:pPr>
            <a:r>
              <a:rPr sz="2400" spc="-5" dirty="0">
                <a:latin typeface="Arial MT"/>
                <a:cs typeface="Arial MT"/>
              </a:rPr>
              <a:t>P</a:t>
            </a:r>
            <a:r>
              <a:rPr sz="2400" spc="-15" dirty="0">
                <a:latin typeface="Arial MT"/>
                <a:cs typeface="Arial MT"/>
              </a:rPr>
              <a:t>a</a:t>
            </a:r>
            <a:r>
              <a:rPr sz="2400" spc="-5" dirty="0">
                <a:latin typeface="Arial MT"/>
                <a:cs typeface="Arial MT"/>
              </a:rPr>
              <a:t>ra</a:t>
            </a:r>
            <a:r>
              <a:rPr sz="2400" dirty="0">
                <a:latin typeface="Arial MT"/>
                <a:cs typeface="Arial MT"/>
              </a:rPr>
              <a:t>	p</a:t>
            </a:r>
            <a:r>
              <a:rPr sz="2400" spc="-5" dirty="0">
                <a:latin typeface="Arial MT"/>
                <a:cs typeface="Arial MT"/>
              </a:rPr>
              <a:t>oder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16963" y="1235202"/>
            <a:ext cx="62693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26235" algn="l"/>
                <a:tab pos="2627630" algn="l"/>
                <a:tab pos="4323080" algn="l"/>
              </a:tabLst>
            </a:pPr>
            <a:r>
              <a:rPr sz="2400" spc="-5" dirty="0">
                <a:latin typeface="Arial MT"/>
                <a:cs typeface="Arial MT"/>
              </a:rPr>
              <a:t>polino</a:t>
            </a:r>
            <a:r>
              <a:rPr sz="2400" spc="5" dirty="0">
                <a:latin typeface="Arial MT"/>
                <a:cs typeface="Arial MT"/>
              </a:rPr>
              <a:t>m</a:t>
            </a:r>
            <a:r>
              <a:rPr sz="2400" spc="-5" dirty="0">
                <a:latin typeface="Arial MT"/>
                <a:cs typeface="Arial MT"/>
              </a:rPr>
              <a:t>io</a:t>
            </a:r>
            <a:r>
              <a:rPr sz="2400" dirty="0">
                <a:latin typeface="Arial MT"/>
                <a:cs typeface="Arial MT"/>
              </a:rPr>
              <a:t>	</a:t>
            </a:r>
            <a:r>
              <a:rPr sz="2400" spc="-5" dirty="0">
                <a:latin typeface="Arial MT"/>
                <a:cs typeface="Arial MT"/>
              </a:rPr>
              <a:t>entre</a:t>
            </a:r>
            <a:r>
              <a:rPr sz="2400" dirty="0">
                <a:latin typeface="Arial MT"/>
                <a:cs typeface="Arial MT"/>
              </a:rPr>
              <a:t>	</a:t>
            </a:r>
            <a:r>
              <a:rPr sz="2400" spc="-20" dirty="0">
                <a:latin typeface="Arial MT"/>
                <a:cs typeface="Arial MT"/>
              </a:rPr>
              <a:t>p</a:t>
            </a:r>
            <a:r>
              <a:rPr sz="2400" spc="-5" dirty="0">
                <a:latin typeface="Arial MT"/>
                <a:cs typeface="Arial MT"/>
              </a:rPr>
              <a:t>oli</a:t>
            </a:r>
            <a:r>
              <a:rPr sz="2400" dirty="0">
                <a:latin typeface="Arial MT"/>
                <a:cs typeface="Arial MT"/>
              </a:rPr>
              <a:t>n</a:t>
            </a:r>
            <a:r>
              <a:rPr sz="2400" spc="-5" dirty="0">
                <a:latin typeface="Arial MT"/>
                <a:cs typeface="Arial MT"/>
              </a:rPr>
              <a:t>om</a:t>
            </a:r>
            <a:r>
              <a:rPr sz="2400" dirty="0">
                <a:latin typeface="Arial MT"/>
                <a:cs typeface="Arial MT"/>
              </a:rPr>
              <a:t>io.	</a:t>
            </a:r>
            <a:r>
              <a:rPr sz="2400" spc="-5" dirty="0">
                <a:latin typeface="Arial MT"/>
                <a:cs typeface="Arial MT"/>
              </a:rPr>
              <a:t>General</a:t>
            </a:r>
            <a:r>
              <a:rPr sz="2400" dirty="0">
                <a:latin typeface="Arial MT"/>
                <a:cs typeface="Arial MT"/>
              </a:rPr>
              <a:t>me</a:t>
            </a:r>
            <a:r>
              <a:rPr sz="2400" spc="-5" dirty="0">
                <a:latin typeface="Arial MT"/>
                <a:cs typeface="Arial MT"/>
              </a:rPr>
              <a:t>nte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72931" y="869441"/>
            <a:ext cx="13728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7645" marR="5080" indent="-195580">
              <a:lnSpc>
                <a:spcPct val="100000"/>
              </a:lnSpc>
              <a:spcBef>
                <a:spcPts val="100"/>
              </a:spcBef>
              <a:tabLst>
                <a:tab pos="852169" algn="l"/>
                <a:tab pos="1021080" algn="l"/>
              </a:tabLst>
            </a:pPr>
            <a:r>
              <a:rPr sz="2400" spc="-5" dirty="0">
                <a:latin typeface="Arial MT"/>
                <a:cs typeface="Arial MT"/>
              </a:rPr>
              <a:t>d</a:t>
            </a:r>
            <a:r>
              <a:rPr sz="2400" spc="-15" dirty="0">
                <a:latin typeface="Arial MT"/>
                <a:cs typeface="Arial MT"/>
              </a:rPr>
              <a:t>i</a:t>
            </a:r>
            <a:r>
              <a:rPr sz="2400" spc="-5" dirty="0">
                <a:latin typeface="Arial MT"/>
                <a:cs typeface="Arial MT"/>
              </a:rPr>
              <a:t>vi</a:t>
            </a:r>
            <a:r>
              <a:rPr sz="2400" dirty="0">
                <a:latin typeface="Arial MT"/>
                <a:cs typeface="Arial MT"/>
              </a:rPr>
              <a:t>d</a:t>
            </a:r>
            <a:r>
              <a:rPr sz="2400" spc="-5" dirty="0">
                <a:latin typeface="Arial MT"/>
                <a:cs typeface="Arial MT"/>
              </a:rPr>
              <a:t>ir</a:t>
            </a:r>
            <a:r>
              <a:rPr sz="2400" dirty="0">
                <a:latin typeface="Arial MT"/>
                <a:cs typeface="Arial MT"/>
              </a:rPr>
              <a:t>		</a:t>
            </a:r>
            <a:r>
              <a:rPr sz="2400" spc="-10" dirty="0">
                <a:latin typeface="Arial MT"/>
                <a:cs typeface="Arial MT"/>
              </a:rPr>
              <a:t>un  d</a:t>
            </a:r>
            <a:r>
              <a:rPr sz="2400" spc="-5" dirty="0">
                <a:latin typeface="Arial MT"/>
                <a:cs typeface="Arial MT"/>
              </a:rPr>
              <a:t>e</a:t>
            </a:r>
            <a:r>
              <a:rPr sz="2400" dirty="0">
                <a:latin typeface="Arial MT"/>
                <a:cs typeface="Arial MT"/>
              </a:rPr>
              <a:t>	</a:t>
            </a:r>
            <a:r>
              <a:rPr sz="2400" spc="-10" dirty="0">
                <a:latin typeface="Arial MT"/>
                <a:cs typeface="Arial MT"/>
              </a:rPr>
              <a:t>una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16963" y="1600961"/>
            <a:ext cx="63023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38580" algn="l"/>
                <a:tab pos="2880995" algn="l"/>
                <a:tab pos="4763135" algn="l"/>
                <a:tab pos="5340985" algn="l"/>
              </a:tabLst>
            </a:pPr>
            <a:r>
              <a:rPr sz="2400" dirty="0">
                <a:latin typeface="Arial MT"/>
                <a:cs typeface="Arial MT"/>
              </a:rPr>
              <a:t>variable	</a:t>
            </a:r>
            <a:r>
              <a:rPr sz="2400" b="1" dirty="0">
                <a:latin typeface="Arial"/>
                <a:cs typeface="Arial"/>
              </a:rPr>
              <a:t>(División	</a:t>
            </a:r>
            <a:r>
              <a:rPr sz="2400" b="1" spc="-5" dirty="0">
                <a:latin typeface="Arial"/>
                <a:cs typeface="Arial"/>
              </a:rPr>
              <a:t>Euclidiana)	</a:t>
            </a:r>
            <a:r>
              <a:rPr sz="2400" spc="-5" dirty="0">
                <a:latin typeface="Arial MT"/>
                <a:cs typeface="Arial MT"/>
              </a:rPr>
              <a:t>se	utilizan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51240" y="1600961"/>
            <a:ext cx="11944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 MT"/>
                <a:cs typeface="Arial MT"/>
              </a:rPr>
              <a:t>mét</a:t>
            </a:r>
            <a:r>
              <a:rPr sz="2400" spc="-5" dirty="0">
                <a:latin typeface="Arial MT"/>
                <a:cs typeface="Arial MT"/>
              </a:rPr>
              <a:t>od</a:t>
            </a:r>
            <a:r>
              <a:rPr sz="2400" spc="-15" dirty="0">
                <a:latin typeface="Arial MT"/>
                <a:cs typeface="Arial MT"/>
              </a:rPr>
              <a:t>o</a:t>
            </a:r>
            <a:r>
              <a:rPr sz="2400" dirty="0">
                <a:latin typeface="Arial MT"/>
                <a:cs typeface="Arial MT"/>
              </a:rPr>
              <a:t>s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16963" y="1966416"/>
            <a:ext cx="77323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48435" algn="l"/>
                <a:tab pos="2408555" algn="l"/>
                <a:tab pos="3624579" algn="l"/>
                <a:tab pos="4697730" algn="l"/>
                <a:tab pos="5403215" algn="l"/>
                <a:tab pos="5855970" algn="l"/>
                <a:tab pos="7209790" algn="l"/>
              </a:tabLst>
            </a:pPr>
            <a:r>
              <a:rPr sz="2400" dirty="0">
                <a:latin typeface="Arial MT"/>
                <a:cs typeface="Arial MT"/>
              </a:rPr>
              <a:t>práctic</a:t>
            </a:r>
            <a:r>
              <a:rPr sz="2400" spc="-10" dirty="0">
                <a:latin typeface="Arial MT"/>
                <a:cs typeface="Arial MT"/>
              </a:rPr>
              <a:t>o</a:t>
            </a:r>
            <a:r>
              <a:rPr sz="2400" dirty="0">
                <a:latin typeface="Arial MT"/>
                <a:cs typeface="Arial MT"/>
              </a:rPr>
              <a:t>s	como	H</a:t>
            </a:r>
            <a:r>
              <a:rPr sz="2400" spc="-10" dirty="0">
                <a:latin typeface="Arial MT"/>
                <a:cs typeface="Arial MT"/>
              </a:rPr>
              <a:t>o</a:t>
            </a:r>
            <a:r>
              <a:rPr sz="2400" spc="10" dirty="0">
                <a:latin typeface="Arial MT"/>
                <a:cs typeface="Arial MT"/>
              </a:rPr>
              <a:t>r</a:t>
            </a:r>
            <a:r>
              <a:rPr sz="2400" dirty="0">
                <a:latin typeface="Arial MT"/>
                <a:cs typeface="Arial MT"/>
              </a:rPr>
              <a:t>n</a:t>
            </a:r>
            <a:r>
              <a:rPr sz="2400" spc="-10" dirty="0">
                <a:latin typeface="Arial MT"/>
                <a:cs typeface="Arial MT"/>
              </a:rPr>
              <a:t>e</a:t>
            </a:r>
            <a:r>
              <a:rPr sz="2400" spc="-130" dirty="0">
                <a:latin typeface="Arial MT"/>
                <a:cs typeface="Arial MT"/>
              </a:rPr>
              <a:t>r</a:t>
            </a:r>
            <a:r>
              <a:rPr sz="2400" dirty="0">
                <a:latin typeface="Arial MT"/>
                <a:cs typeface="Arial MT"/>
              </a:rPr>
              <a:t>,	R</a:t>
            </a:r>
            <a:r>
              <a:rPr sz="2400" spc="-10" dirty="0">
                <a:latin typeface="Arial MT"/>
                <a:cs typeface="Arial MT"/>
              </a:rPr>
              <a:t>u</a:t>
            </a:r>
            <a:r>
              <a:rPr sz="2400" spc="-45" dirty="0">
                <a:latin typeface="Arial MT"/>
                <a:cs typeface="Arial MT"/>
              </a:rPr>
              <a:t>f</a:t>
            </a:r>
            <a:r>
              <a:rPr sz="2400" dirty="0">
                <a:latin typeface="Arial MT"/>
                <a:cs typeface="Arial MT"/>
              </a:rPr>
              <a:t>fini	con	</a:t>
            </a:r>
            <a:r>
              <a:rPr sz="2400" spc="5" dirty="0">
                <a:latin typeface="Arial MT"/>
                <a:cs typeface="Arial MT"/>
              </a:rPr>
              <a:t>l</a:t>
            </a:r>
            <a:r>
              <a:rPr sz="2400" dirty="0">
                <a:latin typeface="Arial MT"/>
                <a:cs typeface="Arial MT"/>
              </a:rPr>
              <a:t>a	fi</a:t>
            </a:r>
            <a:r>
              <a:rPr sz="2400" spc="5" dirty="0">
                <a:latin typeface="Arial MT"/>
                <a:cs typeface="Arial MT"/>
              </a:rPr>
              <a:t>n</a:t>
            </a:r>
            <a:r>
              <a:rPr sz="2400" dirty="0">
                <a:latin typeface="Arial MT"/>
                <a:cs typeface="Arial MT"/>
              </a:rPr>
              <a:t>al</a:t>
            </a:r>
            <a:r>
              <a:rPr sz="2400" spc="5" dirty="0">
                <a:latin typeface="Arial MT"/>
                <a:cs typeface="Arial MT"/>
              </a:rPr>
              <a:t>i</a:t>
            </a:r>
            <a:r>
              <a:rPr sz="2400" dirty="0">
                <a:latin typeface="Arial MT"/>
                <a:cs typeface="Arial MT"/>
              </a:rPr>
              <a:t>d</a:t>
            </a:r>
            <a:r>
              <a:rPr sz="2400" spc="5" dirty="0">
                <a:latin typeface="Arial MT"/>
                <a:cs typeface="Arial MT"/>
              </a:rPr>
              <a:t>a</a:t>
            </a:r>
            <a:r>
              <a:rPr sz="2400" dirty="0">
                <a:latin typeface="Arial MT"/>
                <a:cs typeface="Arial MT"/>
              </a:rPr>
              <a:t>d	que</a:t>
            </a:r>
            <a:endParaRPr sz="24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Arial MT"/>
                <a:cs typeface="Arial MT"/>
              </a:rPr>
              <a:t>verifique</a:t>
            </a:r>
            <a:r>
              <a:rPr sz="240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la</a:t>
            </a:r>
            <a:r>
              <a:rPr sz="2400" spc="10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siguiente</a:t>
            </a:r>
            <a:r>
              <a:rPr sz="2400" spc="25" dirty="0">
                <a:latin typeface="Arial MT"/>
                <a:cs typeface="Arial MT"/>
              </a:rPr>
              <a:t> </a:t>
            </a:r>
            <a:r>
              <a:rPr sz="2400" spc="-5" dirty="0">
                <a:latin typeface="Arial MT"/>
                <a:cs typeface="Arial MT"/>
              </a:rPr>
              <a:t>identidad.</a:t>
            </a:r>
            <a:endParaRPr sz="2400">
              <a:latin typeface="Arial MT"/>
              <a:cs typeface="Arial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64379" y="2785872"/>
            <a:ext cx="2447925" cy="46482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55"/>
              </a:spcBef>
            </a:pPr>
            <a:r>
              <a:rPr sz="1900" i="1" spc="90" dirty="0">
                <a:latin typeface="Times New Roman"/>
                <a:cs typeface="Times New Roman"/>
              </a:rPr>
              <a:t>D</a:t>
            </a:r>
            <a:r>
              <a:rPr sz="1900" spc="165" dirty="0">
                <a:latin typeface="Times New Roman"/>
                <a:cs typeface="Times New Roman"/>
              </a:rPr>
              <a:t>(</a:t>
            </a:r>
            <a:r>
              <a:rPr sz="1900" i="1" spc="65" dirty="0">
                <a:latin typeface="Times New Roman"/>
                <a:cs typeface="Times New Roman"/>
              </a:rPr>
              <a:t>x</a:t>
            </a:r>
            <a:r>
              <a:rPr sz="1900" spc="10" dirty="0">
                <a:latin typeface="Times New Roman"/>
                <a:cs typeface="Times New Roman"/>
              </a:rPr>
              <a:t>)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spc="20" dirty="0">
                <a:latin typeface="Symbol"/>
                <a:cs typeface="Symbol"/>
              </a:rPr>
              <a:t>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i="1" spc="15" dirty="0">
                <a:latin typeface="Times New Roman"/>
                <a:cs typeface="Times New Roman"/>
              </a:rPr>
              <a:t>d</a:t>
            </a:r>
            <a:r>
              <a:rPr sz="1900" i="1" spc="-254" dirty="0">
                <a:latin typeface="Times New Roman"/>
                <a:cs typeface="Times New Roman"/>
              </a:rPr>
              <a:t> </a:t>
            </a:r>
            <a:r>
              <a:rPr sz="1900" spc="160" dirty="0">
                <a:latin typeface="Times New Roman"/>
                <a:cs typeface="Times New Roman"/>
              </a:rPr>
              <a:t>(</a:t>
            </a:r>
            <a:r>
              <a:rPr sz="1900" i="1" spc="75" dirty="0">
                <a:latin typeface="Times New Roman"/>
                <a:cs typeface="Times New Roman"/>
              </a:rPr>
              <a:t>x</a:t>
            </a:r>
            <a:r>
              <a:rPr sz="1900" spc="65" dirty="0">
                <a:latin typeface="Times New Roman"/>
                <a:cs typeface="Times New Roman"/>
              </a:rPr>
              <a:t>)</a:t>
            </a:r>
            <a:r>
              <a:rPr sz="1900" i="1" spc="90" dirty="0">
                <a:latin typeface="Times New Roman"/>
                <a:cs typeface="Times New Roman"/>
              </a:rPr>
              <a:t>q</a:t>
            </a:r>
            <a:r>
              <a:rPr sz="1900" spc="160" dirty="0">
                <a:latin typeface="Times New Roman"/>
                <a:cs typeface="Times New Roman"/>
              </a:rPr>
              <a:t>(</a:t>
            </a:r>
            <a:r>
              <a:rPr sz="1900" i="1" spc="65" dirty="0">
                <a:latin typeface="Times New Roman"/>
                <a:cs typeface="Times New Roman"/>
              </a:rPr>
              <a:t>x</a:t>
            </a:r>
            <a:r>
              <a:rPr sz="1900" spc="10" dirty="0">
                <a:latin typeface="Times New Roman"/>
                <a:cs typeface="Times New Roman"/>
              </a:rPr>
              <a:t>)</a:t>
            </a:r>
            <a:r>
              <a:rPr sz="1900" spc="-140" dirty="0">
                <a:latin typeface="Times New Roman"/>
                <a:cs typeface="Times New Roman"/>
              </a:rPr>
              <a:t> </a:t>
            </a:r>
            <a:r>
              <a:rPr sz="1900" spc="20" dirty="0">
                <a:latin typeface="Symbol"/>
                <a:cs typeface="Symbol"/>
              </a:rPr>
              <a:t></a:t>
            </a:r>
            <a:r>
              <a:rPr sz="1900" spc="-105" dirty="0">
                <a:latin typeface="Times New Roman"/>
                <a:cs typeface="Times New Roman"/>
              </a:rPr>
              <a:t> </a:t>
            </a:r>
            <a:r>
              <a:rPr sz="1900" i="1" spc="145" dirty="0">
                <a:latin typeface="Times New Roman"/>
                <a:cs typeface="Times New Roman"/>
              </a:rPr>
              <a:t>r</a:t>
            </a:r>
            <a:r>
              <a:rPr sz="1900" spc="160" dirty="0">
                <a:latin typeface="Times New Roman"/>
                <a:cs typeface="Times New Roman"/>
              </a:rPr>
              <a:t>(</a:t>
            </a:r>
            <a:r>
              <a:rPr sz="1900" i="1" spc="75" dirty="0">
                <a:latin typeface="Times New Roman"/>
                <a:cs typeface="Times New Roman"/>
              </a:rPr>
              <a:t>x</a:t>
            </a:r>
            <a:r>
              <a:rPr sz="1900" spc="10" dirty="0">
                <a:latin typeface="Times New Roman"/>
                <a:cs typeface="Times New Roman"/>
              </a:rPr>
              <a:t>)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40073" y="3719321"/>
            <a:ext cx="4287520" cy="1755775"/>
          </a:xfrm>
          <a:custGeom>
            <a:avLst/>
            <a:gdLst/>
            <a:ahLst/>
            <a:cxnLst/>
            <a:rect l="l" t="t" r="r" b="b"/>
            <a:pathLst>
              <a:path w="4287520" h="1755775">
                <a:moveTo>
                  <a:pt x="0" y="1755647"/>
                </a:moveTo>
                <a:lnTo>
                  <a:pt x="4287012" y="1755647"/>
                </a:lnTo>
                <a:lnTo>
                  <a:pt x="4287012" y="0"/>
                </a:lnTo>
                <a:lnTo>
                  <a:pt x="0" y="0"/>
                </a:lnTo>
                <a:lnTo>
                  <a:pt x="0" y="1755647"/>
                </a:lnTo>
                <a:close/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731640" y="3747007"/>
            <a:ext cx="151955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Donde: 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spc="-5" dirty="0">
                <a:latin typeface="Arial MT"/>
                <a:cs typeface="Arial MT"/>
              </a:rPr>
              <a:t>D(</a:t>
            </a:r>
            <a:r>
              <a:rPr sz="1800" spc="-20" dirty="0">
                <a:latin typeface="Arial MT"/>
                <a:cs typeface="Arial MT"/>
              </a:rPr>
              <a:t>x</a:t>
            </a:r>
            <a:r>
              <a:rPr sz="1800" spc="-5" dirty="0">
                <a:latin typeface="Arial MT"/>
                <a:cs typeface="Arial MT"/>
              </a:rPr>
              <a:t>):Div</a:t>
            </a:r>
            <a:r>
              <a:rPr sz="1800" spc="-15" dirty="0">
                <a:latin typeface="Arial MT"/>
                <a:cs typeface="Arial MT"/>
              </a:rPr>
              <a:t>i</a:t>
            </a:r>
            <a:r>
              <a:rPr sz="1800" spc="-5" dirty="0">
                <a:latin typeface="Arial MT"/>
                <a:cs typeface="Arial MT"/>
              </a:rPr>
              <a:t>d</a:t>
            </a:r>
            <a:r>
              <a:rPr sz="1800" spc="-15" dirty="0">
                <a:latin typeface="Arial MT"/>
                <a:cs typeface="Arial MT"/>
              </a:rPr>
              <a:t>e</a:t>
            </a:r>
            <a:r>
              <a:rPr sz="1800" spc="-5" dirty="0">
                <a:latin typeface="Arial MT"/>
                <a:cs typeface="Arial MT"/>
              </a:rPr>
              <a:t>n</a:t>
            </a:r>
            <a:r>
              <a:rPr sz="1800" spc="-15" dirty="0">
                <a:latin typeface="Arial MT"/>
                <a:cs typeface="Arial MT"/>
              </a:rPr>
              <a:t>d</a:t>
            </a:r>
            <a:r>
              <a:rPr sz="1800" spc="-5" dirty="0">
                <a:latin typeface="Arial MT"/>
                <a:cs typeface="Arial MT"/>
              </a:rPr>
              <a:t>o  d(x):Divisor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q(x):Cociente </a:t>
            </a:r>
            <a:r>
              <a:rPr sz="180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r(x):Resíduo o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spc="-5" dirty="0">
                <a:latin typeface="Arial MT"/>
                <a:cs typeface="Arial MT"/>
              </a:rPr>
              <a:t>Resto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83326" y="4021328"/>
            <a:ext cx="1843405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Nota:</a:t>
            </a:r>
            <a:endParaRPr sz="1800">
              <a:latin typeface="Arial"/>
              <a:cs typeface="Arial"/>
            </a:endParaRPr>
          </a:p>
          <a:p>
            <a:pPr marR="5080">
              <a:lnSpc>
                <a:spcPct val="100000"/>
              </a:lnSpc>
            </a:pPr>
            <a:r>
              <a:rPr sz="1800" spc="-5" dirty="0">
                <a:latin typeface="Arial MT"/>
                <a:cs typeface="Arial MT"/>
              </a:rPr>
              <a:t>r(x)=0 </a:t>
            </a:r>
            <a:r>
              <a:rPr sz="1800" dirty="0">
                <a:latin typeface="Symbol"/>
                <a:cs typeface="Symbol"/>
              </a:rPr>
              <a:t>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 MT"/>
                <a:cs typeface="Arial MT"/>
              </a:rPr>
              <a:t>“División </a:t>
            </a:r>
            <a:r>
              <a:rPr sz="1800" spc="-490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Exacta”</a:t>
            </a:r>
            <a:endParaRPr sz="1800">
              <a:latin typeface="Arial MT"/>
              <a:cs typeface="Arial MT"/>
            </a:endParaRPr>
          </a:p>
          <a:p>
            <a:pPr marR="12700">
              <a:lnSpc>
                <a:spcPct val="100000"/>
              </a:lnSpc>
            </a:pPr>
            <a:r>
              <a:rPr sz="1800" dirty="0">
                <a:latin typeface="Arial MT"/>
                <a:cs typeface="Arial MT"/>
              </a:rPr>
              <a:t>r(x)</a:t>
            </a:r>
            <a:r>
              <a:rPr sz="1800" dirty="0">
                <a:latin typeface="Symbol"/>
                <a:cs typeface="Symbol"/>
              </a:rPr>
              <a:t></a:t>
            </a:r>
            <a:r>
              <a:rPr sz="1800" dirty="0">
                <a:latin typeface="Arial MT"/>
                <a:cs typeface="Arial MT"/>
              </a:rPr>
              <a:t>0</a:t>
            </a:r>
            <a:r>
              <a:rPr sz="1800" spc="-55" dirty="0">
                <a:latin typeface="Arial MT"/>
                <a:cs typeface="Arial MT"/>
              </a:rPr>
              <a:t> </a:t>
            </a:r>
            <a:r>
              <a:rPr sz="1800" dirty="0">
                <a:latin typeface="Symbol"/>
                <a:cs typeface="Symbol"/>
              </a:rPr>
              <a:t>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Arial MT"/>
                <a:cs typeface="Arial MT"/>
              </a:rPr>
              <a:t>“División </a:t>
            </a:r>
            <a:r>
              <a:rPr sz="1800" spc="-484" dirty="0">
                <a:latin typeface="Arial MT"/>
                <a:cs typeface="Arial MT"/>
              </a:rPr>
              <a:t> </a:t>
            </a:r>
            <a:r>
              <a:rPr sz="1800" spc="-10" dirty="0">
                <a:latin typeface="Arial MT"/>
                <a:cs typeface="Arial MT"/>
              </a:rPr>
              <a:t>Inexacta”</a:t>
            </a:r>
            <a:endParaRPr sz="18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1152</Words>
  <Application>Microsoft Office PowerPoint</Application>
  <PresentationFormat>Panorámica</PresentationFormat>
  <Paragraphs>179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Arial</vt:lpstr>
      <vt:lpstr>Arial MT</vt:lpstr>
      <vt:lpstr>Calibri</vt:lpstr>
      <vt:lpstr>Cambria Math</vt:lpstr>
      <vt:lpstr>Symbol</vt:lpstr>
      <vt:lpstr>Times New Roman</vt:lpstr>
      <vt:lpstr>Office Theme</vt:lpstr>
      <vt:lpstr>Nivelación de Matemáticas  para Ingeniería</vt:lpstr>
      <vt:lpstr>PRODUCTOS NOTABLES.  DIVISIÓN ALGEBRAICA</vt:lpstr>
      <vt:lpstr>LOGRO DE LA SESIÓN</vt:lpstr>
      <vt:lpstr>Esquema de la unidad</vt:lpstr>
      <vt:lpstr>Presentación de PowerPoint</vt:lpstr>
      <vt:lpstr>Presentación de PowerPoint</vt:lpstr>
      <vt:lpstr>DIVISIÓN ALGEBRAICA</vt:lpstr>
      <vt:lpstr>Polinomio entre monomio.-Para dividir un polinomio  entre un monomio se divide cada término del polinomio  entre el monomio.</vt:lpstr>
      <vt:lpstr>Polinomio entre Polinomio.-</vt:lpstr>
      <vt:lpstr>MÉTODO DDEEHORNER</vt:lpstr>
      <vt:lpstr>PROCEDIMIENTO</vt:lpstr>
      <vt:lpstr>1) Indicar la suma de coeficientes de:</vt:lpstr>
      <vt:lpstr>2) Una fábrica produce 𝑃 𝑥 = 15𝑥5 + 9𝑥4 − 4𝑥3 − 𝑥2 − 𝑥 + 102</vt:lpstr>
      <vt:lpstr>3) Al adquirir 2𝑥 + 3 artículos se paga un importe de 10𝑥2 + 29𝑥 + 21 pesos, ¿cuál es el precio unitario de los artículos?</vt:lpstr>
      <vt:lpstr>4) Efectúa la siguiente operación:</vt:lpstr>
      <vt:lpstr>Determinar el cociente de la siguiente división: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creator>Orians, A.J.</dc:creator>
  <cp:lastModifiedBy>DOCENTE - Betzabe Arteaga Flores</cp:lastModifiedBy>
  <cp:revision>2</cp:revision>
  <dcterms:created xsi:type="dcterms:W3CDTF">2022-10-18T17:09:33Z</dcterms:created>
  <dcterms:modified xsi:type="dcterms:W3CDTF">2022-10-18T17:26:08Z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2022-10-18T00:00:00Z</vt:filetime>
  </property>
</Properties>
</file>