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77" r:id="rId7"/>
    <p:sldId id="278" r:id="rId8"/>
    <p:sldId id="279"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80" r:id="rId25"/>
    <p:sldId id="276" r:id="rId26"/>
  </p:sldIdLst>
  <p:sldSz cx="12192000" cy="6858000"/>
  <p:notesSz cx="12192000" cy="6858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880997" y="2382393"/>
            <a:ext cx="8176895" cy="512444"/>
          </a:xfrm>
          <a:prstGeom prst="rect">
            <a:avLst/>
          </a:prstGeom>
        </p:spPr>
        <p:txBody>
          <a:bodyPr wrap="square" lIns="0" tIns="0" rIns="0" bIns="0">
            <a:spAutoFit/>
          </a:bodyPr>
          <a:lstStyle>
            <a:lvl1pPr>
              <a:defRPr sz="32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1820144" cy="6857998"/>
          </a:xfrm>
          <a:prstGeom prst="rect">
            <a:avLst/>
          </a:prstGeom>
        </p:spPr>
      </p:pic>
      <p:pic>
        <p:nvPicPr>
          <p:cNvPr id="17" name="bg object 17"/>
          <p:cNvPicPr/>
          <p:nvPr/>
        </p:nvPicPr>
        <p:blipFill>
          <a:blip r:embed="rId3" cstate="print"/>
          <a:stretch>
            <a:fillRect/>
          </a:stretch>
        </p:blipFill>
        <p:spPr>
          <a:xfrm>
            <a:off x="484631" y="353568"/>
            <a:ext cx="3221736" cy="234695"/>
          </a:xfrm>
          <a:prstGeom prst="rect">
            <a:avLst/>
          </a:prstGeom>
        </p:spPr>
      </p:pic>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6095" y="0"/>
            <a:ext cx="8119872" cy="6857998"/>
          </a:xfrm>
          <a:prstGeom prst="rect">
            <a:avLst/>
          </a:prstGeom>
        </p:spPr>
      </p:pic>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1820144" cy="6857998"/>
          </a:xfrm>
          <a:prstGeom prst="rect">
            <a:avLst/>
          </a:prstGeom>
        </p:spPr>
      </p:pic>
      <p:sp>
        <p:nvSpPr>
          <p:cNvPr id="2" name="Holder 2"/>
          <p:cNvSpPr>
            <a:spLocks noGrp="1"/>
          </p:cNvSpPr>
          <p:nvPr>
            <p:ph type="title"/>
          </p:nvPr>
        </p:nvSpPr>
        <p:spPr>
          <a:xfrm>
            <a:off x="388111" y="1844116"/>
            <a:ext cx="1191260" cy="391794"/>
          </a:xfrm>
          <a:prstGeom prst="rect">
            <a:avLst/>
          </a:prstGeom>
        </p:spPr>
        <p:txBody>
          <a:bodyPr wrap="square" lIns="0" tIns="0" rIns="0" bIns="0">
            <a:spAutoFit/>
          </a:bodyPr>
          <a:lstStyle>
            <a:lvl1pPr>
              <a:defRPr sz="2400" b="1" i="0">
                <a:solidFill>
                  <a:schemeClr val="tx1"/>
                </a:solidFill>
                <a:latin typeface="Calibri"/>
                <a:cs typeface="Calibri"/>
              </a:defRPr>
            </a:lvl1pPr>
          </a:lstStyle>
          <a:p>
            <a:endParaRPr/>
          </a:p>
        </p:txBody>
      </p:sp>
      <p:sp>
        <p:nvSpPr>
          <p:cNvPr id="3" name="Holder 3"/>
          <p:cNvSpPr>
            <a:spLocks noGrp="1"/>
          </p:cNvSpPr>
          <p:nvPr>
            <p:ph type="body" idx="1"/>
          </p:nvPr>
        </p:nvSpPr>
        <p:spPr>
          <a:xfrm>
            <a:off x="1217777" y="2563444"/>
            <a:ext cx="9798685" cy="1489710"/>
          </a:xfrm>
          <a:prstGeom prst="rect">
            <a:avLst/>
          </a:prstGeom>
        </p:spPr>
        <p:txBody>
          <a:bodyPr wrap="square" lIns="0" tIns="0" rIns="0" bIns="0">
            <a:spAutoFit/>
          </a:bodyPr>
          <a:lstStyle>
            <a:lvl1pPr>
              <a:defRPr sz="24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 Id="rId9"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png"/><Relationship Id="rId3" Type="http://schemas.openxmlformats.org/officeDocument/2006/relationships/image" Target="../media/image34.png"/><Relationship Id="rId7" Type="http://schemas.openxmlformats.org/officeDocument/2006/relationships/image" Target="../media/image44.png"/><Relationship Id="rId12" Type="http://schemas.openxmlformats.org/officeDocument/2006/relationships/image" Target="../media/image49.png"/><Relationship Id="rId17" Type="http://schemas.openxmlformats.org/officeDocument/2006/relationships/image" Target="../media/image54.png"/><Relationship Id="rId2" Type="http://schemas.openxmlformats.org/officeDocument/2006/relationships/image" Target="../media/image33.png"/><Relationship Id="rId16" Type="http://schemas.openxmlformats.org/officeDocument/2006/relationships/image" Target="../media/image53.png"/><Relationship Id="rId1" Type="http://schemas.openxmlformats.org/officeDocument/2006/relationships/slideLayout" Target="../slideLayouts/slideLayout5.xml"/><Relationship Id="rId6" Type="http://schemas.openxmlformats.org/officeDocument/2006/relationships/image" Target="../media/image43.png"/><Relationship Id="rId11" Type="http://schemas.openxmlformats.org/officeDocument/2006/relationships/image" Target="../media/image48.png"/><Relationship Id="rId5" Type="http://schemas.openxmlformats.org/officeDocument/2006/relationships/image" Target="../media/image42.png"/><Relationship Id="rId15" Type="http://schemas.openxmlformats.org/officeDocument/2006/relationships/image" Target="../media/image52.png"/><Relationship Id="rId10" Type="http://schemas.openxmlformats.org/officeDocument/2006/relationships/image" Target="../media/image47.png"/><Relationship Id="rId4" Type="http://schemas.openxmlformats.org/officeDocument/2006/relationships/image" Target="../media/image41.png"/><Relationship Id="rId9" Type="http://schemas.openxmlformats.org/officeDocument/2006/relationships/image" Target="../media/image46.png"/><Relationship Id="rId14" Type="http://schemas.openxmlformats.org/officeDocument/2006/relationships/image" Target="../media/image51.png"/></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5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7.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7.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5.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6041" y="1605229"/>
            <a:ext cx="8744585" cy="1586865"/>
          </a:xfrm>
          <a:prstGeom prst="rect">
            <a:avLst/>
          </a:prstGeom>
        </p:spPr>
        <p:txBody>
          <a:bodyPr vert="horz" wrap="square" lIns="0" tIns="108585" rIns="0" bIns="0" rtlCol="0">
            <a:spAutoFit/>
          </a:bodyPr>
          <a:lstStyle/>
          <a:p>
            <a:pPr marL="1936114" marR="5080" indent="-1924050">
              <a:lnSpc>
                <a:spcPts val="5810"/>
              </a:lnSpc>
              <a:spcBef>
                <a:spcPts val="855"/>
              </a:spcBef>
            </a:pPr>
            <a:r>
              <a:rPr sz="5400" dirty="0">
                <a:latin typeface="Arial"/>
                <a:cs typeface="Arial"/>
              </a:rPr>
              <a:t>Nivelación</a:t>
            </a:r>
            <a:r>
              <a:rPr sz="5400" spc="-120" dirty="0">
                <a:latin typeface="Arial"/>
                <a:cs typeface="Arial"/>
              </a:rPr>
              <a:t> </a:t>
            </a:r>
            <a:r>
              <a:rPr sz="5400" dirty="0">
                <a:latin typeface="Arial"/>
                <a:cs typeface="Arial"/>
              </a:rPr>
              <a:t>de</a:t>
            </a:r>
            <a:r>
              <a:rPr sz="5400" spc="-60" dirty="0">
                <a:latin typeface="Arial"/>
                <a:cs typeface="Arial"/>
              </a:rPr>
              <a:t> </a:t>
            </a:r>
            <a:r>
              <a:rPr sz="5400" dirty="0">
                <a:latin typeface="Arial"/>
                <a:cs typeface="Arial"/>
              </a:rPr>
              <a:t>Matemáticas </a:t>
            </a:r>
            <a:r>
              <a:rPr sz="5400" spc="-1485" dirty="0">
                <a:latin typeface="Arial"/>
                <a:cs typeface="Arial"/>
              </a:rPr>
              <a:t> </a:t>
            </a:r>
            <a:r>
              <a:rPr sz="5400" spc="-5" dirty="0">
                <a:latin typeface="Arial"/>
                <a:cs typeface="Arial"/>
              </a:rPr>
              <a:t>para</a:t>
            </a:r>
            <a:r>
              <a:rPr sz="5400" spc="-45" dirty="0">
                <a:latin typeface="Arial"/>
                <a:cs typeface="Arial"/>
              </a:rPr>
              <a:t> </a:t>
            </a:r>
            <a:r>
              <a:rPr sz="5400" spc="-5" dirty="0">
                <a:latin typeface="Arial"/>
                <a:cs typeface="Arial"/>
              </a:rPr>
              <a:t>Ingeniería</a:t>
            </a:r>
            <a:endParaRPr sz="54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1820525" cy="6858000"/>
            <a:chOff x="0" y="0"/>
            <a:chExt cx="11820525" cy="6858000"/>
          </a:xfrm>
        </p:grpSpPr>
        <p:pic>
          <p:nvPicPr>
            <p:cNvPr id="3" name="object 3"/>
            <p:cNvPicPr/>
            <p:nvPr/>
          </p:nvPicPr>
          <p:blipFill>
            <a:blip r:embed="rId2" cstate="print"/>
            <a:stretch>
              <a:fillRect/>
            </a:stretch>
          </p:blipFill>
          <p:spPr>
            <a:xfrm>
              <a:off x="0" y="0"/>
              <a:ext cx="11820144" cy="6857998"/>
            </a:xfrm>
            <a:prstGeom prst="rect">
              <a:avLst/>
            </a:prstGeom>
          </p:spPr>
        </p:pic>
        <p:pic>
          <p:nvPicPr>
            <p:cNvPr id="4" name="object 4"/>
            <p:cNvPicPr/>
            <p:nvPr/>
          </p:nvPicPr>
          <p:blipFill>
            <a:blip r:embed="rId3" cstate="print"/>
            <a:stretch>
              <a:fillRect/>
            </a:stretch>
          </p:blipFill>
          <p:spPr>
            <a:xfrm>
              <a:off x="472440" y="353568"/>
              <a:ext cx="2484120" cy="231647"/>
            </a:xfrm>
            <a:prstGeom prst="rect">
              <a:avLst/>
            </a:prstGeom>
          </p:spPr>
        </p:pic>
        <p:sp>
          <p:nvSpPr>
            <p:cNvPr id="5" name="object 5"/>
            <p:cNvSpPr/>
            <p:nvPr/>
          </p:nvSpPr>
          <p:spPr>
            <a:xfrm>
              <a:off x="3590544" y="3102863"/>
              <a:ext cx="4004945" cy="1761489"/>
            </a:xfrm>
            <a:custGeom>
              <a:avLst/>
              <a:gdLst/>
              <a:ahLst/>
              <a:cxnLst/>
              <a:rect l="l" t="t" r="r" b="b"/>
              <a:pathLst>
                <a:path w="4004945" h="1761489">
                  <a:moveTo>
                    <a:pt x="94361" y="1489710"/>
                  </a:moveTo>
                  <a:lnTo>
                    <a:pt x="51816" y="1496441"/>
                  </a:lnTo>
                  <a:lnTo>
                    <a:pt x="23495" y="1527810"/>
                  </a:lnTo>
                  <a:lnTo>
                    <a:pt x="5842" y="1569974"/>
                  </a:lnTo>
                  <a:lnTo>
                    <a:pt x="0" y="1619885"/>
                  </a:lnTo>
                  <a:lnTo>
                    <a:pt x="1397" y="1645920"/>
                  </a:lnTo>
                  <a:lnTo>
                    <a:pt x="13081" y="1691894"/>
                  </a:lnTo>
                  <a:lnTo>
                    <a:pt x="36195" y="1729232"/>
                  </a:lnTo>
                  <a:lnTo>
                    <a:pt x="69723" y="1754124"/>
                  </a:lnTo>
                  <a:lnTo>
                    <a:pt x="90297" y="1761490"/>
                  </a:lnTo>
                  <a:lnTo>
                    <a:pt x="93853" y="1749933"/>
                  </a:lnTo>
                  <a:lnTo>
                    <a:pt x="77724" y="1742821"/>
                  </a:lnTo>
                  <a:lnTo>
                    <a:pt x="63881" y="1732915"/>
                  </a:lnTo>
                  <a:lnTo>
                    <a:pt x="35306" y="1686433"/>
                  </a:lnTo>
                  <a:lnTo>
                    <a:pt x="26924" y="1643380"/>
                  </a:lnTo>
                  <a:lnTo>
                    <a:pt x="25908" y="1618361"/>
                  </a:lnTo>
                  <a:lnTo>
                    <a:pt x="26924" y="1594231"/>
                  </a:lnTo>
                  <a:lnTo>
                    <a:pt x="35306" y="1552321"/>
                  </a:lnTo>
                  <a:lnTo>
                    <a:pt x="64008" y="1506728"/>
                  </a:lnTo>
                  <a:lnTo>
                    <a:pt x="94361" y="1489710"/>
                  </a:lnTo>
                  <a:close/>
                </a:path>
                <a:path w="4004945" h="1761489">
                  <a:moveTo>
                    <a:pt x="383540" y="1619885"/>
                  </a:moveTo>
                  <a:lnTo>
                    <a:pt x="370332" y="1547876"/>
                  </a:lnTo>
                  <a:lnTo>
                    <a:pt x="347218" y="1510411"/>
                  </a:lnTo>
                  <a:lnTo>
                    <a:pt x="313690" y="1485646"/>
                  </a:lnTo>
                  <a:lnTo>
                    <a:pt x="293243" y="1478280"/>
                  </a:lnTo>
                  <a:lnTo>
                    <a:pt x="289179" y="1489710"/>
                  </a:lnTo>
                  <a:lnTo>
                    <a:pt x="305562" y="1496822"/>
                  </a:lnTo>
                  <a:lnTo>
                    <a:pt x="319659" y="1506728"/>
                  </a:lnTo>
                  <a:lnTo>
                    <a:pt x="348234" y="1552321"/>
                  </a:lnTo>
                  <a:lnTo>
                    <a:pt x="356616" y="1594231"/>
                  </a:lnTo>
                  <a:lnTo>
                    <a:pt x="357632" y="1618361"/>
                  </a:lnTo>
                  <a:lnTo>
                    <a:pt x="356616" y="1643380"/>
                  </a:lnTo>
                  <a:lnTo>
                    <a:pt x="348234" y="1686433"/>
                  </a:lnTo>
                  <a:lnTo>
                    <a:pt x="319659" y="1732915"/>
                  </a:lnTo>
                  <a:lnTo>
                    <a:pt x="289560" y="1749933"/>
                  </a:lnTo>
                  <a:lnTo>
                    <a:pt x="293243" y="1761490"/>
                  </a:lnTo>
                  <a:lnTo>
                    <a:pt x="331851" y="1743329"/>
                  </a:lnTo>
                  <a:lnTo>
                    <a:pt x="360172" y="1711960"/>
                  </a:lnTo>
                  <a:lnTo>
                    <a:pt x="377698" y="1669923"/>
                  </a:lnTo>
                  <a:lnTo>
                    <a:pt x="383540" y="1619885"/>
                  </a:lnTo>
                  <a:close/>
                </a:path>
                <a:path w="4004945" h="1761489">
                  <a:moveTo>
                    <a:pt x="676275" y="1489710"/>
                  </a:moveTo>
                  <a:lnTo>
                    <a:pt x="633857" y="1496441"/>
                  </a:lnTo>
                  <a:lnTo>
                    <a:pt x="605536" y="1527810"/>
                  </a:lnTo>
                  <a:lnTo>
                    <a:pt x="588010" y="1569974"/>
                  </a:lnTo>
                  <a:lnTo>
                    <a:pt x="582168" y="1619885"/>
                  </a:lnTo>
                  <a:lnTo>
                    <a:pt x="583565" y="1645920"/>
                  </a:lnTo>
                  <a:lnTo>
                    <a:pt x="595249" y="1691894"/>
                  </a:lnTo>
                  <a:lnTo>
                    <a:pt x="618236" y="1729232"/>
                  </a:lnTo>
                  <a:lnTo>
                    <a:pt x="651637" y="1754124"/>
                  </a:lnTo>
                  <a:lnTo>
                    <a:pt x="672211" y="1761490"/>
                  </a:lnTo>
                  <a:lnTo>
                    <a:pt x="675767" y="1749933"/>
                  </a:lnTo>
                  <a:lnTo>
                    <a:pt x="659765" y="1742821"/>
                  </a:lnTo>
                  <a:lnTo>
                    <a:pt x="645795" y="1732915"/>
                  </a:lnTo>
                  <a:lnTo>
                    <a:pt x="617347" y="1686433"/>
                  </a:lnTo>
                  <a:lnTo>
                    <a:pt x="608965" y="1643380"/>
                  </a:lnTo>
                  <a:lnTo>
                    <a:pt x="607949" y="1618361"/>
                  </a:lnTo>
                  <a:lnTo>
                    <a:pt x="608965" y="1594231"/>
                  </a:lnTo>
                  <a:lnTo>
                    <a:pt x="617347" y="1552321"/>
                  </a:lnTo>
                  <a:lnTo>
                    <a:pt x="645922" y="1506728"/>
                  </a:lnTo>
                  <a:lnTo>
                    <a:pt x="676275" y="1489710"/>
                  </a:lnTo>
                  <a:close/>
                </a:path>
                <a:path w="4004945" h="1761489">
                  <a:moveTo>
                    <a:pt x="1106043" y="11430"/>
                  </a:moveTo>
                  <a:lnTo>
                    <a:pt x="1063625" y="18161"/>
                  </a:lnTo>
                  <a:lnTo>
                    <a:pt x="1035304" y="49530"/>
                  </a:lnTo>
                  <a:lnTo>
                    <a:pt x="1017778" y="91694"/>
                  </a:lnTo>
                  <a:lnTo>
                    <a:pt x="1011936" y="141605"/>
                  </a:lnTo>
                  <a:lnTo>
                    <a:pt x="1013333" y="167640"/>
                  </a:lnTo>
                  <a:lnTo>
                    <a:pt x="1025017" y="213614"/>
                  </a:lnTo>
                  <a:lnTo>
                    <a:pt x="1048004" y="250952"/>
                  </a:lnTo>
                  <a:lnTo>
                    <a:pt x="1081405" y="275844"/>
                  </a:lnTo>
                  <a:lnTo>
                    <a:pt x="1101979" y="283210"/>
                  </a:lnTo>
                  <a:lnTo>
                    <a:pt x="1105535" y="271653"/>
                  </a:lnTo>
                  <a:lnTo>
                    <a:pt x="1089533" y="264541"/>
                  </a:lnTo>
                  <a:lnTo>
                    <a:pt x="1075563" y="254635"/>
                  </a:lnTo>
                  <a:lnTo>
                    <a:pt x="1047115" y="208153"/>
                  </a:lnTo>
                  <a:lnTo>
                    <a:pt x="1038733" y="165100"/>
                  </a:lnTo>
                  <a:lnTo>
                    <a:pt x="1037717" y="140081"/>
                  </a:lnTo>
                  <a:lnTo>
                    <a:pt x="1038733" y="115951"/>
                  </a:lnTo>
                  <a:lnTo>
                    <a:pt x="1047115" y="74041"/>
                  </a:lnTo>
                  <a:lnTo>
                    <a:pt x="1075690" y="28448"/>
                  </a:lnTo>
                  <a:lnTo>
                    <a:pt x="1106043" y="11430"/>
                  </a:lnTo>
                  <a:close/>
                </a:path>
                <a:path w="4004945" h="1761489">
                  <a:moveTo>
                    <a:pt x="1191641" y="1619885"/>
                  </a:moveTo>
                  <a:lnTo>
                    <a:pt x="1178433" y="1547876"/>
                  </a:lnTo>
                  <a:lnTo>
                    <a:pt x="1155446" y="1510411"/>
                  </a:lnTo>
                  <a:lnTo>
                    <a:pt x="1122045" y="1485646"/>
                  </a:lnTo>
                  <a:lnTo>
                    <a:pt x="1101598" y="1478280"/>
                  </a:lnTo>
                  <a:lnTo>
                    <a:pt x="1097534" y="1489710"/>
                  </a:lnTo>
                  <a:lnTo>
                    <a:pt x="1113917" y="1496822"/>
                  </a:lnTo>
                  <a:lnTo>
                    <a:pt x="1127887" y="1506728"/>
                  </a:lnTo>
                  <a:lnTo>
                    <a:pt x="1156462" y="1552321"/>
                  </a:lnTo>
                  <a:lnTo>
                    <a:pt x="1164844" y="1594231"/>
                  </a:lnTo>
                  <a:lnTo>
                    <a:pt x="1165860" y="1618361"/>
                  </a:lnTo>
                  <a:lnTo>
                    <a:pt x="1164844" y="1643380"/>
                  </a:lnTo>
                  <a:lnTo>
                    <a:pt x="1156462" y="1686433"/>
                  </a:lnTo>
                  <a:lnTo>
                    <a:pt x="1127887" y="1732915"/>
                  </a:lnTo>
                  <a:lnTo>
                    <a:pt x="1097915" y="1749933"/>
                  </a:lnTo>
                  <a:lnTo>
                    <a:pt x="1101598" y="1761490"/>
                  </a:lnTo>
                  <a:lnTo>
                    <a:pt x="1140079" y="1743329"/>
                  </a:lnTo>
                  <a:lnTo>
                    <a:pt x="1168400" y="1711960"/>
                  </a:lnTo>
                  <a:lnTo>
                    <a:pt x="1185799" y="1669923"/>
                  </a:lnTo>
                  <a:lnTo>
                    <a:pt x="1191641" y="1619885"/>
                  </a:lnTo>
                  <a:close/>
                </a:path>
                <a:path w="4004945" h="1761489">
                  <a:moveTo>
                    <a:pt x="1621409" y="141605"/>
                  </a:moveTo>
                  <a:lnTo>
                    <a:pt x="1608201" y="69596"/>
                  </a:lnTo>
                  <a:lnTo>
                    <a:pt x="1585214" y="32131"/>
                  </a:lnTo>
                  <a:lnTo>
                    <a:pt x="1551813" y="7366"/>
                  </a:lnTo>
                  <a:lnTo>
                    <a:pt x="1531366" y="0"/>
                  </a:lnTo>
                  <a:lnTo>
                    <a:pt x="1527302" y="11430"/>
                  </a:lnTo>
                  <a:lnTo>
                    <a:pt x="1543685" y="18542"/>
                  </a:lnTo>
                  <a:lnTo>
                    <a:pt x="1557655" y="28448"/>
                  </a:lnTo>
                  <a:lnTo>
                    <a:pt x="1586230" y="74041"/>
                  </a:lnTo>
                  <a:lnTo>
                    <a:pt x="1594612" y="115951"/>
                  </a:lnTo>
                  <a:lnTo>
                    <a:pt x="1595628" y="140081"/>
                  </a:lnTo>
                  <a:lnTo>
                    <a:pt x="1594612" y="165100"/>
                  </a:lnTo>
                  <a:lnTo>
                    <a:pt x="1586230" y="208153"/>
                  </a:lnTo>
                  <a:lnTo>
                    <a:pt x="1557655" y="254635"/>
                  </a:lnTo>
                  <a:lnTo>
                    <a:pt x="1527683" y="271653"/>
                  </a:lnTo>
                  <a:lnTo>
                    <a:pt x="1531366" y="283210"/>
                  </a:lnTo>
                  <a:lnTo>
                    <a:pt x="1569847" y="265049"/>
                  </a:lnTo>
                  <a:lnTo>
                    <a:pt x="1598168" y="233680"/>
                  </a:lnTo>
                  <a:lnTo>
                    <a:pt x="1615567" y="191643"/>
                  </a:lnTo>
                  <a:lnTo>
                    <a:pt x="1621409" y="141605"/>
                  </a:lnTo>
                  <a:close/>
                </a:path>
                <a:path w="4004945" h="1761489">
                  <a:moveTo>
                    <a:pt x="1883537" y="1489710"/>
                  </a:moveTo>
                  <a:lnTo>
                    <a:pt x="1840992" y="1496441"/>
                  </a:lnTo>
                  <a:lnTo>
                    <a:pt x="1812671" y="1527810"/>
                  </a:lnTo>
                  <a:lnTo>
                    <a:pt x="1795018" y="1569974"/>
                  </a:lnTo>
                  <a:lnTo>
                    <a:pt x="1789176" y="1619885"/>
                  </a:lnTo>
                  <a:lnTo>
                    <a:pt x="1790573" y="1645920"/>
                  </a:lnTo>
                  <a:lnTo>
                    <a:pt x="1802257" y="1691894"/>
                  </a:lnTo>
                  <a:lnTo>
                    <a:pt x="1825371" y="1729232"/>
                  </a:lnTo>
                  <a:lnTo>
                    <a:pt x="1858899" y="1754124"/>
                  </a:lnTo>
                  <a:lnTo>
                    <a:pt x="1879473" y="1761490"/>
                  </a:lnTo>
                  <a:lnTo>
                    <a:pt x="1883029" y="1749933"/>
                  </a:lnTo>
                  <a:lnTo>
                    <a:pt x="1866900" y="1742821"/>
                  </a:lnTo>
                  <a:lnTo>
                    <a:pt x="1853057" y="1732915"/>
                  </a:lnTo>
                  <a:lnTo>
                    <a:pt x="1824482" y="1686433"/>
                  </a:lnTo>
                  <a:lnTo>
                    <a:pt x="1816100" y="1643380"/>
                  </a:lnTo>
                  <a:lnTo>
                    <a:pt x="1815084" y="1618361"/>
                  </a:lnTo>
                  <a:lnTo>
                    <a:pt x="1816100" y="1594231"/>
                  </a:lnTo>
                  <a:lnTo>
                    <a:pt x="1824482" y="1552321"/>
                  </a:lnTo>
                  <a:lnTo>
                    <a:pt x="1853184" y="1506728"/>
                  </a:lnTo>
                  <a:lnTo>
                    <a:pt x="1883537" y="1489710"/>
                  </a:lnTo>
                  <a:close/>
                </a:path>
                <a:path w="4004945" h="1761489">
                  <a:moveTo>
                    <a:pt x="2172716" y="1619885"/>
                  </a:moveTo>
                  <a:lnTo>
                    <a:pt x="2159508" y="1547876"/>
                  </a:lnTo>
                  <a:lnTo>
                    <a:pt x="2136394" y="1510411"/>
                  </a:lnTo>
                  <a:lnTo>
                    <a:pt x="2102866" y="1485646"/>
                  </a:lnTo>
                  <a:lnTo>
                    <a:pt x="2082419" y="1478280"/>
                  </a:lnTo>
                  <a:lnTo>
                    <a:pt x="2078355" y="1489710"/>
                  </a:lnTo>
                  <a:lnTo>
                    <a:pt x="2094738" y="1496822"/>
                  </a:lnTo>
                  <a:lnTo>
                    <a:pt x="2108835" y="1506728"/>
                  </a:lnTo>
                  <a:lnTo>
                    <a:pt x="2137410" y="1552321"/>
                  </a:lnTo>
                  <a:lnTo>
                    <a:pt x="2145792" y="1594231"/>
                  </a:lnTo>
                  <a:lnTo>
                    <a:pt x="2146808" y="1618361"/>
                  </a:lnTo>
                  <a:lnTo>
                    <a:pt x="2145792" y="1643380"/>
                  </a:lnTo>
                  <a:lnTo>
                    <a:pt x="2137410" y="1686433"/>
                  </a:lnTo>
                  <a:lnTo>
                    <a:pt x="2108835" y="1732915"/>
                  </a:lnTo>
                  <a:lnTo>
                    <a:pt x="2078736" y="1749933"/>
                  </a:lnTo>
                  <a:lnTo>
                    <a:pt x="2082419" y="1761490"/>
                  </a:lnTo>
                  <a:lnTo>
                    <a:pt x="2121027" y="1743329"/>
                  </a:lnTo>
                  <a:lnTo>
                    <a:pt x="2149348" y="1711960"/>
                  </a:lnTo>
                  <a:lnTo>
                    <a:pt x="2166874" y="1669923"/>
                  </a:lnTo>
                  <a:lnTo>
                    <a:pt x="2172716" y="1619885"/>
                  </a:lnTo>
                  <a:close/>
                </a:path>
                <a:path w="4004945" h="1761489">
                  <a:moveTo>
                    <a:pt x="2319147" y="1489710"/>
                  </a:moveTo>
                  <a:lnTo>
                    <a:pt x="2276729" y="1496441"/>
                  </a:lnTo>
                  <a:lnTo>
                    <a:pt x="2248408" y="1527810"/>
                  </a:lnTo>
                  <a:lnTo>
                    <a:pt x="2230882" y="1569974"/>
                  </a:lnTo>
                  <a:lnTo>
                    <a:pt x="2225040" y="1619885"/>
                  </a:lnTo>
                  <a:lnTo>
                    <a:pt x="2226437" y="1645920"/>
                  </a:lnTo>
                  <a:lnTo>
                    <a:pt x="2238121" y="1691894"/>
                  </a:lnTo>
                  <a:lnTo>
                    <a:pt x="2261108" y="1729232"/>
                  </a:lnTo>
                  <a:lnTo>
                    <a:pt x="2294509" y="1754124"/>
                  </a:lnTo>
                  <a:lnTo>
                    <a:pt x="2315083" y="1761490"/>
                  </a:lnTo>
                  <a:lnTo>
                    <a:pt x="2318639" y="1749933"/>
                  </a:lnTo>
                  <a:lnTo>
                    <a:pt x="2302637" y="1742821"/>
                  </a:lnTo>
                  <a:lnTo>
                    <a:pt x="2288667" y="1732915"/>
                  </a:lnTo>
                  <a:lnTo>
                    <a:pt x="2260219" y="1686433"/>
                  </a:lnTo>
                  <a:lnTo>
                    <a:pt x="2251837" y="1643380"/>
                  </a:lnTo>
                  <a:lnTo>
                    <a:pt x="2250821" y="1618361"/>
                  </a:lnTo>
                  <a:lnTo>
                    <a:pt x="2251837" y="1594231"/>
                  </a:lnTo>
                  <a:lnTo>
                    <a:pt x="2260219" y="1552321"/>
                  </a:lnTo>
                  <a:lnTo>
                    <a:pt x="2288794" y="1506728"/>
                  </a:lnTo>
                  <a:lnTo>
                    <a:pt x="2319147" y="1489710"/>
                  </a:lnTo>
                  <a:close/>
                </a:path>
                <a:path w="4004945" h="1761489">
                  <a:moveTo>
                    <a:pt x="2834513" y="1619885"/>
                  </a:moveTo>
                  <a:lnTo>
                    <a:pt x="2821305" y="1547876"/>
                  </a:lnTo>
                  <a:lnTo>
                    <a:pt x="2798318" y="1510411"/>
                  </a:lnTo>
                  <a:lnTo>
                    <a:pt x="2764917" y="1485646"/>
                  </a:lnTo>
                  <a:lnTo>
                    <a:pt x="2744470" y="1478280"/>
                  </a:lnTo>
                  <a:lnTo>
                    <a:pt x="2740406" y="1489710"/>
                  </a:lnTo>
                  <a:lnTo>
                    <a:pt x="2756789" y="1496822"/>
                  </a:lnTo>
                  <a:lnTo>
                    <a:pt x="2770759" y="1506728"/>
                  </a:lnTo>
                  <a:lnTo>
                    <a:pt x="2799334" y="1552321"/>
                  </a:lnTo>
                  <a:lnTo>
                    <a:pt x="2807716" y="1594231"/>
                  </a:lnTo>
                  <a:lnTo>
                    <a:pt x="2808732" y="1618361"/>
                  </a:lnTo>
                  <a:lnTo>
                    <a:pt x="2807716" y="1643380"/>
                  </a:lnTo>
                  <a:lnTo>
                    <a:pt x="2799334" y="1686433"/>
                  </a:lnTo>
                  <a:lnTo>
                    <a:pt x="2770759" y="1732915"/>
                  </a:lnTo>
                  <a:lnTo>
                    <a:pt x="2740787" y="1749933"/>
                  </a:lnTo>
                  <a:lnTo>
                    <a:pt x="2744470" y="1761490"/>
                  </a:lnTo>
                  <a:lnTo>
                    <a:pt x="2782951" y="1743329"/>
                  </a:lnTo>
                  <a:lnTo>
                    <a:pt x="2811272" y="1711960"/>
                  </a:lnTo>
                  <a:lnTo>
                    <a:pt x="2828671" y="1669923"/>
                  </a:lnTo>
                  <a:lnTo>
                    <a:pt x="2834513" y="1619885"/>
                  </a:lnTo>
                  <a:close/>
                </a:path>
                <a:path w="4004945" h="1761489">
                  <a:moveTo>
                    <a:pt x="3489579" y="1489710"/>
                  </a:moveTo>
                  <a:lnTo>
                    <a:pt x="3447161" y="1496441"/>
                  </a:lnTo>
                  <a:lnTo>
                    <a:pt x="3418840" y="1527810"/>
                  </a:lnTo>
                  <a:lnTo>
                    <a:pt x="3401314" y="1569974"/>
                  </a:lnTo>
                  <a:lnTo>
                    <a:pt x="3395472" y="1619885"/>
                  </a:lnTo>
                  <a:lnTo>
                    <a:pt x="3396869" y="1645920"/>
                  </a:lnTo>
                  <a:lnTo>
                    <a:pt x="3408553" y="1691894"/>
                  </a:lnTo>
                  <a:lnTo>
                    <a:pt x="3431540" y="1729232"/>
                  </a:lnTo>
                  <a:lnTo>
                    <a:pt x="3464941" y="1754124"/>
                  </a:lnTo>
                  <a:lnTo>
                    <a:pt x="3485515" y="1761490"/>
                  </a:lnTo>
                  <a:lnTo>
                    <a:pt x="3489071" y="1749933"/>
                  </a:lnTo>
                  <a:lnTo>
                    <a:pt x="3473069" y="1742821"/>
                  </a:lnTo>
                  <a:lnTo>
                    <a:pt x="3459099" y="1732915"/>
                  </a:lnTo>
                  <a:lnTo>
                    <a:pt x="3430651" y="1686433"/>
                  </a:lnTo>
                  <a:lnTo>
                    <a:pt x="3422269" y="1643380"/>
                  </a:lnTo>
                  <a:lnTo>
                    <a:pt x="3421253" y="1618361"/>
                  </a:lnTo>
                  <a:lnTo>
                    <a:pt x="3422269" y="1594231"/>
                  </a:lnTo>
                  <a:lnTo>
                    <a:pt x="3430651" y="1552321"/>
                  </a:lnTo>
                  <a:lnTo>
                    <a:pt x="3459226" y="1506728"/>
                  </a:lnTo>
                  <a:lnTo>
                    <a:pt x="3489579" y="1489710"/>
                  </a:lnTo>
                  <a:close/>
                </a:path>
                <a:path w="4004945" h="1761489">
                  <a:moveTo>
                    <a:pt x="4004945" y="1619885"/>
                  </a:moveTo>
                  <a:lnTo>
                    <a:pt x="3991737" y="1547876"/>
                  </a:lnTo>
                  <a:lnTo>
                    <a:pt x="3968750" y="1510411"/>
                  </a:lnTo>
                  <a:lnTo>
                    <a:pt x="3935349" y="1485646"/>
                  </a:lnTo>
                  <a:lnTo>
                    <a:pt x="3914902" y="1478280"/>
                  </a:lnTo>
                  <a:lnTo>
                    <a:pt x="3910838" y="1489710"/>
                  </a:lnTo>
                  <a:lnTo>
                    <a:pt x="3927221" y="1496822"/>
                  </a:lnTo>
                  <a:lnTo>
                    <a:pt x="3941191" y="1506728"/>
                  </a:lnTo>
                  <a:lnTo>
                    <a:pt x="3969766" y="1552321"/>
                  </a:lnTo>
                  <a:lnTo>
                    <a:pt x="3978148" y="1594231"/>
                  </a:lnTo>
                  <a:lnTo>
                    <a:pt x="3979164" y="1618361"/>
                  </a:lnTo>
                  <a:lnTo>
                    <a:pt x="3978148" y="1643380"/>
                  </a:lnTo>
                  <a:lnTo>
                    <a:pt x="3969766" y="1686433"/>
                  </a:lnTo>
                  <a:lnTo>
                    <a:pt x="3941191" y="1732915"/>
                  </a:lnTo>
                  <a:lnTo>
                    <a:pt x="3911219" y="1749933"/>
                  </a:lnTo>
                  <a:lnTo>
                    <a:pt x="3914902" y="1761490"/>
                  </a:lnTo>
                  <a:lnTo>
                    <a:pt x="3953383" y="1743329"/>
                  </a:lnTo>
                  <a:lnTo>
                    <a:pt x="3981704" y="1711960"/>
                  </a:lnTo>
                  <a:lnTo>
                    <a:pt x="3999103" y="1669923"/>
                  </a:lnTo>
                  <a:lnTo>
                    <a:pt x="4004945" y="1619885"/>
                  </a:lnTo>
                  <a:close/>
                </a:path>
              </a:pathLst>
            </a:custGeom>
            <a:solidFill>
              <a:srgbClr val="000000"/>
            </a:solidFill>
          </p:spPr>
          <p:txBody>
            <a:bodyPr wrap="square" lIns="0" tIns="0" rIns="0" bIns="0" rtlCol="0"/>
            <a:lstStyle/>
            <a:p>
              <a:endParaRPr/>
            </a:p>
          </p:txBody>
        </p:sp>
      </p:grpSp>
      <p:sp>
        <p:nvSpPr>
          <p:cNvPr id="6" name="object 6"/>
          <p:cNvSpPr txBox="1">
            <a:spLocks noGrp="1"/>
          </p:cNvSpPr>
          <p:nvPr>
            <p:ph type="title"/>
          </p:nvPr>
        </p:nvSpPr>
        <p:spPr>
          <a:xfrm>
            <a:off x="629208" y="1292733"/>
            <a:ext cx="10545445" cy="720725"/>
          </a:xfrm>
          <a:prstGeom prst="rect">
            <a:avLst/>
          </a:prstGeom>
        </p:spPr>
        <p:txBody>
          <a:bodyPr vert="horz" wrap="square" lIns="0" tIns="53975" rIns="0" bIns="0" rtlCol="0">
            <a:spAutoFit/>
          </a:bodyPr>
          <a:lstStyle/>
          <a:p>
            <a:pPr marL="12700" marR="5080">
              <a:lnSpc>
                <a:spcPts val="2590"/>
              </a:lnSpc>
              <a:spcBef>
                <a:spcPts val="425"/>
              </a:spcBef>
            </a:pPr>
            <a:r>
              <a:rPr b="0" spc="-5" dirty="0">
                <a:latin typeface="Arial MT"/>
                <a:cs typeface="Arial MT"/>
              </a:rPr>
              <a:t>El</a:t>
            </a:r>
            <a:r>
              <a:rPr b="0" spc="-25" dirty="0">
                <a:latin typeface="Arial MT"/>
                <a:cs typeface="Arial MT"/>
              </a:rPr>
              <a:t> </a:t>
            </a:r>
            <a:r>
              <a:rPr b="0" spc="-5" dirty="0">
                <a:latin typeface="Arial MT"/>
                <a:cs typeface="Arial MT"/>
              </a:rPr>
              <a:t>valor</a:t>
            </a:r>
            <a:r>
              <a:rPr b="0" spc="35" dirty="0">
                <a:latin typeface="Arial MT"/>
                <a:cs typeface="Arial MT"/>
              </a:rPr>
              <a:t> </a:t>
            </a:r>
            <a:r>
              <a:rPr b="0" dirty="0">
                <a:latin typeface="Arial MT"/>
                <a:cs typeface="Arial MT"/>
              </a:rPr>
              <a:t>numérico</a:t>
            </a:r>
            <a:r>
              <a:rPr b="0" spc="-60" dirty="0">
                <a:latin typeface="Arial MT"/>
                <a:cs typeface="Arial MT"/>
              </a:rPr>
              <a:t> </a:t>
            </a:r>
            <a:r>
              <a:rPr b="0" dirty="0">
                <a:latin typeface="Arial MT"/>
                <a:cs typeface="Arial MT"/>
              </a:rPr>
              <a:t>de</a:t>
            </a:r>
            <a:r>
              <a:rPr b="0" spc="-30" dirty="0">
                <a:latin typeface="Arial MT"/>
                <a:cs typeface="Arial MT"/>
              </a:rPr>
              <a:t> </a:t>
            </a:r>
            <a:r>
              <a:rPr b="0" dirty="0">
                <a:latin typeface="Arial MT"/>
                <a:cs typeface="Arial MT"/>
              </a:rPr>
              <a:t>un</a:t>
            </a:r>
            <a:r>
              <a:rPr b="0" spc="-30" dirty="0">
                <a:latin typeface="Arial MT"/>
                <a:cs typeface="Arial MT"/>
              </a:rPr>
              <a:t> </a:t>
            </a:r>
            <a:r>
              <a:rPr b="0" dirty="0">
                <a:latin typeface="Arial MT"/>
                <a:cs typeface="Arial MT"/>
              </a:rPr>
              <a:t>polinomio,</a:t>
            </a:r>
            <a:r>
              <a:rPr b="0" spc="-55" dirty="0">
                <a:latin typeface="Arial MT"/>
                <a:cs typeface="Arial MT"/>
              </a:rPr>
              <a:t> </a:t>
            </a:r>
            <a:r>
              <a:rPr b="0" dirty="0">
                <a:latin typeface="Arial MT"/>
                <a:cs typeface="Arial MT"/>
              </a:rPr>
              <a:t>es</a:t>
            </a:r>
            <a:r>
              <a:rPr b="0" spc="-35" dirty="0">
                <a:latin typeface="Arial MT"/>
                <a:cs typeface="Arial MT"/>
              </a:rPr>
              <a:t> </a:t>
            </a:r>
            <a:r>
              <a:rPr b="0" dirty="0">
                <a:latin typeface="Arial MT"/>
                <a:cs typeface="Arial MT"/>
              </a:rPr>
              <a:t>el</a:t>
            </a:r>
            <a:r>
              <a:rPr b="0" spc="-40" dirty="0">
                <a:latin typeface="Arial MT"/>
                <a:cs typeface="Arial MT"/>
              </a:rPr>
              <a:t> </a:t>
            </a:r>
            <a:r>
              <a:rPr b="0" dirty="0">
                <a:latin typeface="Arial MT"/>
                <a:cs typeface="Arial MT"/>
              </a:rPr>
              <a:t>número </a:t>
            </a:r>
            <a:r>
              <a:rPr b="0" spc="-5" dirty="0">
                <a:latin typeface="Arial MT"/>
                <a:cs typeface="Arial MT"/>
              </a:rPr>
              <a:t>que</a:t>
            </a:r>
            <a:r>
              <a:rPr b="0" spc="-30" dirty="0">
                <a:latin typeface="Arial MT"/>
                <a:cs typeface="Arial MT"/>
              </a:rPr>
              <a:t> </a:t>
            </a:r>
            <a:r>
              <a:rPr b="0" spc="-5" dirty="0">
                <a:latin typeface="Arial MT"/>
                <a:cs typeface="Arial MT"/>
              </a:rPr>
              <a:t>se</a:t>
            </a:r>
            <a:r>
              <a:rPr b="0" spc="20" dirty="0">
                <a:latin typeface="Arial MT"/>
                <a:cs typeface="Arial MT"/>
              </a:rPr>
              <a:t> </a:t>
            </a:r>
            <a:r>
              <a:rPr b="0" dirty="0">
                <a:latin typeface="Arial MT"/>
                <a:cs typeface="Arial MT"/>
              </a:rPr>
              <a:t>obtiene</a:t>
            </a:r>
            <a:r>
              <a:rPr b="0" spc="-65" dirty="0">
                <a:latin typeface="Arial MT"/>
                <a:cs typeface="Arial MT"/>
              </a:rPr>
              <a:t> </a:t>
            </a:r>
            <a:r>
              <a:rPr b="0" dirty="0">
                <a:latin typeface="Arial MT"/>
                <a:cs typeface="Arial MT"/>
              </a:rPr>
              <a:t>al</a:t>
            </a:r>
            <a:r>
              <a:rPr b="0" spc="5" dirty="0">
                <a:latin typeface="Arial MT"/>
                <a:cs typeface="Arial MT"/>
              </a:rPr>
              <a:t> </a:t>
            </a:r>
            <a:r>
              <a:rPr b="0" dirty="0">
                <a:latin typeface="Arial MT"/>
                <a:cs typeface="Arial MT"/>
              </a:rPr>
              <a:t>sustituir</a:t>
            </a:r>
            <a:r>
              <a:rPr b="0" spc="-10" dirty="0">
                <a:latin typeface="Arial MT"/>
                <a:cs typeface="Arial MT"/>
              </a:rPr>
              <a:t> </a:t>
            </a:r>
            <a:r>
              <a:rPr b="0" dirty="0">
                <a:latin typeface="Arial MT"/>
                <a:cs typeface="Arial MT"/>
              </a:rPr>
              <a:t>las </a:t>
            </a:r>
            <a:r>
              <a:rPr b="0" spc="-650" dirty="0">
                <a:latin typeface="Arial MT"/>
                <a:cs typeface="Arial MT"/>
              </a:rPr>
              <a:t> </a:t>
            </a:r>
            <a:r>
              <a:rPr b="0" spc="-5" dirty="0">
                <a:latin typeface="Arial MT"/>
                <a:cs typeface="Arial MT"/>
              </a:rPr>
              <a:t>variables</a:t>
            </a:r>
            <a:r>
              <a:rPr b="0" spc="-25" dirty="0">
                <a:latin typeface="Arial MT"/>
                <a:cs typeface="Arial MT"/>
              </a:rPr>
              <a:t> </a:t>
            </a:r>
            <a:r>
              <a:rPr b="0" dirty="0">
                <a:latin typeface="Arial MT"/>
                <a:cs typeface="Arial MT"/>
              </a:rPr>
              <a:t>por</a:t>
            </a:r>
            <a:r>
              <a:rPr b="0" spc="10" dirty="0">
                <a:latin typeface="Arial MT"/>
                <a:cs typeface="Arial MT"/>
              </a:rPr>
              <a:t> </a:t>
            </a:r>
            <a:r>
              <a:rPr b="0" dirty="0">
                <a:latin typeface="Arial MT"/>
                <a:cs typeface="Arial MT"/>
              </a:rPr>
              <a:t>números.</a:t>
            </a:r>
          </a:p>
        </p:txBody>
      </p:sp>
      <p:sp>
        <p:nvSpPr>
          <p:cNvPr id="7" name="object 7"/>
          <p:cNvSpPr txBox="1"/>
          <p:nvPr/>
        </p:nvSpPr>
        <p:spPr>
          <a:xfrm>
            <a:off x="1565910" y="2252929"/>
            <a:ext cx="7633970" cy="2254885"/>
          </a:xfrm>
          <a:prstGeom prst="rect">
            <a:avLst/>
          </a:prstGeom>
        </p:spPr>
        <p:txBody>
          <a:bodyPr vert="horz" wrap="square" lIns="0" tIns="12700" rIns="0" bIns="0" rtlCol="0">
            <a:spAutoFit/>
          </a:bodyPr>
          <a:lstStyle/>
          <a:p>
            <a:pPr marL="63500">
              <a:lnSpc>
                <a:spcPct val="100000"/>
              </a:lnSpc>
              <a:spcBef>
                <a:spcPts val="100"/>
              </a:spcBef>
            </a:pPr>
            <a:r>
              <a:rPr sz="2400" b="1" u="heavy" dirty="0">
                <a:uFill>
                  <a:solidFill>
                    <a:srgbClr val="000000"/>
                  </a:solidFill>
                </a:uFill>
                <a:latin typeface="Arial"/>
                <a:cs typeface="Arial"/>
              </a:rPr>
              <a:t>Ejemplos</a:t>
            </a:r>
            <a:r>
              <a:rPr sz="2400" b="1" dirty="0">
                <a:latin typeface="Arial"/>
                <a:cs typeface="Arial"/>
              </a:rPr>
              <a:t>:</a:t>
            </a:r>
            <a:endParaRPr sz="2400">
              <a:latin typeface="Arial"/>
              <a:cs typeface="Arial"/>
            </a:endParaRPr>
          </a:p>
          <a:p>
            <a:pPr marL="483870" marR="55880" indent="-421005">
              <a:lnSpc>
                <a:spcPts val="3000"/>
              </a:lnSpc>
              <a:spcBef>
                <a:spcPts val="25"/>
              </a:spcBef>
              <a:tabLst>
                <a:tab pos="2724785" algn="l"/>
                <a:tab pos="3088005" algn="l"/>
                <a:tab pos="3743325" algn="l"/>
              </a:tabLst>
            </a:pPr>
            <a:r>
              <a:rPr sz="2400" b="1" dirty="0">
                <a:latin typeface="Arial"/>
                <a:cs typeface="Arial"/>
              </a:rPr>
              <a:t>1.</a:t>
            </a:r>
            <a:r>
              <a:rPr sz="2400" b="1" spc="-40" dirty="0">
                <a:latin typeface="Arial"/>
                <a:cs typeface="Arial"/>
              </a:rPr>
              <a:t> </a:t>
            </a:r>
            <a:r>
              <a:rPr sz="2400" b="1" spc="-50" dirty="0">
                <a:latin typeface="Arial"/>
                <a:cs typeface="Arial"/>
              </a:rPr>
              <a:t>Valor</a:t>
            </a:r>
            <a:r>
              <a:rPr sz="2400" b="1" spc="-90" dirty="0">
                <a:latin typeface="Arial"/>
                <a:cs typeface="Arial"/>
              </a:rPr>
              <a:t> </a:t>
            </a:r>
            <a:r>
              <a:rPr sz="2400" b="1" dirty="0">
                <a:latin typeface="Arial"/>
                <a:cs typeface="Arial"/>
              </a:rPr>
              <a:t>numérico</a:t>
            </a:r>
            <a:r>
              <a:rPr sz="2400" b="1" spc="-70" dirty="0">
                <a:latin typeface="Arial"/>
                <a:cs typeface="Arial"/>
              </a:rPr>
              <a:t> </a:t>
            </a:r>
            <a:r>
              <a:rPr sz="2400" b="1" dirty="0">
                <a:latin typeface="Arial"/>
                <a:cs typeface="Arial"/>
              </a:rPr>
              <a:t>de:</a:t>
            </a:r>
            <a:r>
              <a:rPr sz="2400" b="1" spc="-40" dirty="0">
                <a:latin typeface="Arial"/>
                <a:cs typeface="Arial"/>
              </a:rPr>
              <a:t> </a:t>
            </a:r>
            <a:r>
              <a:rPr sz="2400" b="1" spc="-5" dirty="0">
                <a:latin typeface="Arial"/>
                <a:cs typeface="Arial"/>
              </a:rPr>
              <a:t>P(x)</a:t>
            </a:r>
            <a:r>
              <a:rPr sz="2400" spc="-5" dirty="0">
                <a:latin typeface="Cambria Math"/>
                <a:cs typeface="Cambria Math"/>
              </a:rPr>
              <a:t>=</a:t>
            </a:r>
            <a:r>
              <a:rPr sz="2400" spc="5" dirty="0">
                <a:latin typeface="Cambria Math"/>
                <a:cs typeface="Cambria Math"/>
              </a:rPr>
              <a:t> </a:t>
            </a:r>
            <a:r>
              <a:rPr sz="2400" dirty="0">
                <a:latin typeface="Cambria Math"/>
                <a:cs typeface="Cambria Math"/>
              </a:rPr>
              <a:t>𝟑𝒙</a:t>
            </a:r>
            <a:r>
              <a:rPr sz="2625" baseline="23809" dirty="0">
                <a:latin typeface="Cambria Math"/>
                <a:cs typeface="Cambria Math"/>
              </a:rPr>
              <a:t>𝟐</a:t>
            </a:r>
            <a:r>
              <a:rPr sz="2625" spc="-30" baseline="23809" dirty="0">
                <a:latin typeface="Cambria Math"/>
                <a:cs typeface="Cambria Math"/>
              </a:rPr>
              <a:t> </a:t>
            </a:r>
            <a:r>
              <a:rPr sz="2400" dirty="0">
                <a:latin typeface="Cambria Math"/>
                <a:cs typeface="Cambria Math"/>
              </a:rPr>
              <a:t>−</a:t>
            </a:r>
            <a:r>
              <a:rPr sz="2400" spc="-20" dirty="0">
                <a:latin typeface="Cambria Math"/>
                <a:cs typeface="Cambria Math"/>
              </a:rPr>
              <a:t> </a:t>
            </a:r>
            <a:r>
              <a:rPr sz="2400" dirty="0">
                <a:latin typeface="Cambria Math"/>
                <a:cs typeface="Cambria Math"/>
              </a:rPr>
              <a:t>𝟓𝒙</a:t>
            </a:r>
            <a:r>
              <a:rPr sz="2400" spc="5" dirty="0">
                <a:latin typeface="Cambria Math"/>
                <a:cs typeface="Cambria Math"/>
              </a:rPr>
              <a:t> </a:t>
            </a:r>
            <a:r>
              <a:rPr sz="2400" dirty="0">
                <a:latin typeface="Cambria Math"/>
                <a:cs typeface="Cambria Math"/>
              </a:rPr>
              <a:t>+</a:t>
            </a:r>
            <a:r>
              <a:rPr sz="2400" spc="-25" dirty="0">
                <a:latin typeface="Cambria Math"/>
                <a:cs typeface="Cambria Math"/>
              </a:rPr>
              <a:t> </a:t>
            </a:r>
            <a:r>
              <a:rPr sz="2400" dirty="0">
                <a:latin typeface="Cambria Math"/>
                <a:cs typeface="Cambria Math"/>
              </a:rPr>
              <a:t>𝟔 </a:t>
            </a:r>
            <a:r>
              <a:rPr sz="2400" spc="-5" dirty="0">
                <a:latin typeface="Cambria Math"/>
                <a:cs typeface="Cambria Math"/>
              </a:rPr>
              <a:t>𝒑𝒂𝒓𝒂</a:t>
            </a:r>
            <a:r>
              <a:rPr sz="2400" spc="-50" dirty="0">
                <a:latin typeface="Cambria Math"/>
                <a:cs typeface="Cambria Math"/>
              </a:rPr>
              <a:t> </a:t>
            </a:r>
            <a:r>
              <a:rPr sz="2400" dirty="0">
                <a:latin typeface="Cambria Math"/>
                <a:cs typeface="Cambria Math"/>
              </a:rPr>
              <a:t>𝒙</a:t>
            </a:r>
            <a:r>
              <a:rPr sz="2400" spc="5" dirty="0">
                <a:latin typeface="Cambria Math"/>
                <a:cs typeface="Cambria Math"/>
              </a:rPr>
              <a:t> </a:t>
            </a:r>
            <a:r>
              <a:rPr sz="2400" dirty="0">
                <a:latin typeface="Cambria Math"/>
                <a:cs typeface="Cambria Math"/>
              </a:rPr>
              <a:t>=</a:t>
            </a:r>
            <a:r>
              <a:rPr sz="2400" spc="-20" dirty="0">
                <a:latin typeface="Cambria Math"/>
                <a:cs typeface="Cambria Math"/>
              </a:rPr>
              <a:t> </a:t>
            </a:r>
            <a:r>
              <a:rPr sz="2400" b="1" spc="-5" dirty="0">
                <a:latin typeface="Arial"/>
                <a:cs typeface="Arial"/>
              </a:rPr>
              <a:t>-2: </a:t>
            </a:r>
            <a:r>
              <a:rPr sz="2400" b="1" spc="-650" dirty="0">
                <a:latin typeface="Arial"/>
                <a:cs typeface="Arial"/>
              </a:rPr>
              <a:t> </a:t>
            </a:r>
            <a:r>
              <a:rPr sz="2400" b="1" spc="-5" dirty="0">
                <a:solidFill>
                  <a:srgbClr val="001F5F"/>
                </a:solidFill>
                <a:latin typeface="Arial"/>
                <a:cs typeface="Arial"/>
              </a:rPr>
              <a:t>P</a:t>
            </a:r>
            <a:r>
              <a:rPr sz="1600" b="1" spc="-5" dirty="0">
                <a:solidFill>
                  <a:srgbClr val="001F5F"/>
                </a:solidFill>
                <a:latin typeface="Arial"/>
                <a:cs typeface="Arial"/>
              </a:rPr>
              <a:t>(-2)</a:t>
            </a:r>
            <a:r>
              <a:rPr sz="2400" spc="-5" dirty="0">
                <a:solidFill>
                  <a:srgbClr val="001F5F"/>
                </a:solidFill>
                <a:latin typeface="Cambria Math"/>
                <a:cs typeface="Cambria Math"/>
              </a:rPr>
              <a:t>=</a:t>
            </a:r>
            <a:r>
              <a:rPr sz="2400" spc="-15" dirty="0">
                <a:solidFill>
                  <a:srgbClr val="001F5F"/>
                </a:solidFill>
                <a:latin typeface="Cambria Math"/>
                <a:cs typeface="Cambria Math"/>
              </a:rPr>
              <a:t> </a:t>
            </a:r>
            <a:r>
              <a:rPr sz="2400" dirty="0">
                <a:solidFill>
                  <a:srgbClr val="001F5F"/>
                </a:solidFill>
                <a:latin typeface="Cambria Math"/>
                <a:cs typeface="Cambria Math"/>
              </a:rPr>
              <a:t>𝟑(-𝟐)</a:t>
            </a:r>
            <a:r>
              <a:rPr sz="2625" baseline="23809" dirty="0">
                <a:solidFill>
                  <a:srgbClr val="001F5F"/>
                </a:solidFill>
                <a:latin typeface="Cambria Math"/>
                <a:cs typeface="Cambria Math"/>
              </a:rPr>
              <a:t>𝟐</a:t>
            </a:r>
            <a:r>
              <a:rPr sz="2625" spc="555" baseline="23809" dirty="0">
                <a:solidFill>
                  <a:srgbClr val="001F5F"/>
                </a:solidFill>
                <a:latin typeface="Cambria Math"/>
                <a:cs typeface="Cambria Math"/>
              </a:rPr>
              <a:t> </a:t>
            </a:r>
            <a:r>
              <a:rPr sz="2400" dirty="0">
                <a:solidFill>
                  <a:srgbClr val="001F5F"/>
                </a:solidFill>
                <a:latin typeface="Cambria Math"/>
                <a:cs typeface="Cambria Math"/>
              </a:rPr>
              <a:t>-</a:t>
            </a:r>
            <a:r>
              <a:rPr sz="2400" spc="-5" dirty="0">
                <a:solidFill>
                  <a:srgbClr val="001F5F"/>
                </a:solidFill>
                <a:latin typeface="Cambria Math"/>
                <a:cs typeface="Cambria Math"/>
              </a:rPr>
              <a:t> </a:t>
            </a:r>
            <a:r>
              <a:rPr sz="2400" dirty="0">
                <a:solidFill>
                  <a:srgbClr val="001F5F"/>
                </a:solidFill>
                <a:latin typeface="Cambria Math"/>
                <a:cs typeface="Cambria Math"/>
              </a:rPr>
              <a:t>𝟓	-	</a:t>
            </a:r>
            <a:r>
              <a:rPr sz="2400" spc="-5" dirty="0">
                <a:solidFill>
                  <a:srgbClr val="001F5F"/>
                </a:solidFill>
                <a:latin typeface="Cambria Math"/>
                <a:cs typeface="Cambria Math"/>
              </a:rPr>
              <a:t>-𝟐	</a:t>
            </a:r>
            <a:r>
              <a:rPr sz="2400" dirty="0">
                <a:solidFill>
                  <a:srgbClr val="001F5F"/>
                </a:solidFill>
                <a:latin typeface="Cambria Math"/>
                <a:cs typeface="Cambria Math"/>
              </a:rPr>
              <a:t>+</a:t>
            </a:r>
            <a:r>
              <a:rPr sz="2400" spc="-20" dirty="0">
                <a:solidFill>
                  <a:srgbClr val="001F5F"/>
                </a:solidFill>
                <a:latin typeface="Cambria Math"/>
                <a:cs typeface="Cambria Math"/>
              </a:rPr>
              <a:t> </a:t>
            </a:r>
            <a:r>
              <a:rPr sz="2400" dirty="0">
                <a:solidFill>
                  <a:srgbClr val="001F5F"/>
                </a:solidFill>
                <a:latin typeface="Cambria Math"/>
                <a:cs typeface="Cambria Math"/>
              </a:rPr>
              <a:t>𝟔</a:t>
            </a:r>
            <a:endParaRPr sz="2400">
              <a:latin typeface="Cambria Math"/>
              <a:cs typeface="Cambria Math"/>
            </a:endParaRPr>
          </a:p>
          <a:p>
            <a:pPr marL="483870">
              <a:lnSpc>
                <a:spcPct val="100000"/>
              </a:lnSpc>
              <a:spcBef>
                <a:spcPts val="5"/>
              </a:spcBef>
            </a:pPr>
            <a:r>
              <a:rPr sz="2400" b="1" dirty="0">
                <a:solidFill>
                  <a:srgbClr val="001F5F"/>
                </a:solidFill>
                <a:latin typeface="Arial"/>
                <a:cs typeface="Arial"/>
              </a:rPr>
              <a:t>P</a:t>
            </a:r>
            <a:r>
              <a:rPr sz="1800" b="1" dirty="0">
                <a:solidFill>
                  <a:srgbClr val="001F5F"/>
                </a:solidFill>
                <a:latin typeface="Arial"/>
                <a:cs typeface="Arial"/>
              </a:rPr>
              <a:t>(-2)</a:t>
            </a:r>
            <a:r>
              <a:rPr sz="2400" dirty="0">
                <a:solidFill>
                  <a:srgbClr val="001F5F"/>
                </a:solidFill>
                <a:latin typeface="Cambria Math"/>
                <a:cs typeface="Cambria Math"/>
              </a:rPr>
              <a:t>=</a:t>
            </a:r>
            <a:r>
              <a:rPr sz="2400" spc="20" dirty="0">
                <a:solidFill>
                  <a:srgbClr val="001F5F"/>
                </a:solidFill>
                <a:latin typeface="Cambria Math"/>
                <a:cs typeface="Cambria Math"/>
              </a:rPr>
              <a:t> </a:t>
            </a:r>
            <a:r>
              <a:rPr sz="2400" b="1" dirty="0">
                <a:solidFill>
                  <a:srgbClr val="001F5F"/>
                </a:solidFill>
                <a:latin typeface="Arial"/>
                <a:cs typeface="Arial"/>
              </a:rPr>
              <a:t>12+10+6=28</a:t>
            </a:r>
            <a:endParaRPr sz="2400">
              <a:latin typeface="Arial"/>
              <a:cs typeface="Arial"/>
            </a:endParaRPr>
          </a:p>
          <a:p>
            <a:pPr>
              <a:lnSpc>
                <a:spcPct val="100000"/>
              </a:lnSpc>
              <a:spcBef>
                <a:spcPts val="5"/>
              </a:spcBef>
            </a:pPr>
            <a:endParaRPr sz="2500">
              <a:latin typeface="Arial"/>
              <a:cs typeface="Arial"/>
            </a:endParaRPr>
          </a:p>
          <a:p>
            <a:pPr marL="63500">
              <a:lnSpc>
                <a:spcPct val="100000"/>
              </a:lnSpc>
            </a:pPr>
            <a:r>
              <a:rPr sz="2400" b="1" dirty="0">
                <a:latin typeface="Arial"/>
                <a:cs typeface="Arial"/>
              </a:rPr>
              <a:t>2.</a:t>
            </a:r>
            <a:r>
              <a:rPr sz="2400" b="1" spc="-45" dirty="0">
                <a:latin typeface="Arial"/>
                <a:cs typeface="Arial"/>
              </a:rPr>
              <a:t> </a:t>
            </a:r>
            <a:r>
              <a:rPr sz="2400" b="1" dirty="0">
                <a:latin typeface="Arial"/>
                <a:cs typeface="Arial"/>
              </a:rPr>
              <a:t>Sea</a:t>
            </a:r>
            <a:r>
              <a:rPr sz="2400" b="1" spc="-40" dirty="0">
                <a:latin typeface="Arial"/>
                <a:cs typeface="Arial"/>
              </a:rPr>
              <a:t> </a:t>
            </a:r>
            <a:r>
              <a:rPr sz="2400" b="1" spc="-15" dirty="0">
                <a:latin typeface="Arial"/>
                <a:cs typeface="Arial"/>
              </a:rPr>
              <a:t>M(x,y)=</a:t>
            </a:r>
            <a:r>
              <a:rPr sz="2400" b="1" spc="55" dirty="0">
                <a:latin typeface="Arial"/>
                <a:cs typeface="Arial"/>
              </a:rPr>
              <a:t> </a:t>
            </a:r>
            <a:r>
              <a:rPr sz="2400" b="1" spc="20" dirty="0">
                <a:latin typeface="Arial"/>
                <a:cs typeface="Arial"/>
              </a:rPr>
              <a:t>2</a:t>
            </a:r>
            <a:r>
              <a:rPr sz="2400" spc="20" dirty="0">
                <a:latin typeface="Cambria Math"/>
                <a:cs typeface="Cambria Math"/>
              </a:rPr>
              <a:t>𝒙</a:t>
            </a:r>
            <a:r>
              <a:rPr sz="2625" spc="30" baseline="23809" dirty="0">
                <a:latin typeface="Cambria Math"/>
                <a:cs typeface="Cambria Math"/>
              </a:rPr>
              <a:t>𝟐</a:t>
            </a:r>
            <a:r>
              <a:rPr sz="2400" spc="20" dirty="0">
                <a:latin typeface="Cambria Math"/>
                <a:cs typeface="Cambria Math"/>
              </a:rPr>
              <a:t>𝒚</a:t>
            </a:r>
            <a:r>
              <a:rPr sz="2400" spc="5" dirty="0">
                <a:latin typeface="Cambria Math"/>
                <a:cs typeface="Cambria Math"/>
              </a:rPr>
              <a:t> </a:t>
            </a:r>
            <a:r>
              <a:rPr sz="2400" dirty="0">
                <a:latin typeface="Cambria Math"/>
                <a:cs typeface="Cambria Math"/>
              </a:rPr>
              <a:t>+</a:t>
            </a:r>
            <a:r>
              <a:rPr sz="2400" spc="-25" dirty="0">
                <a:latin typeface="Cambria Math"/>
                <a:cs typeface="Cambria Math"/>
              </a:rPr>
              <a:t> </a:t>
            </a:r>
            <a:r>
              <a:rPr sz="2400" dirty="0">
                <a:latin typeface="Cambria Math"/>
                <a:cs typeface="Cambria Math"/>
              </a:rPr>
              <a:t>𝟓𝒙𝒚</a:t>
            </a:r>
            <a:r>
              <a:rPr sz="2625" baseline="23809" dirty="0">
                <a:latin typeface="Cambria Math"/>
                <a:cs typeface="Cambria Math"/>
              </a:rPr>
              <a:t>𝟐</a:t>
            </a:r>
            <a:r>
              <a:rPr sz="2625" spc="7" baseline="23809" dirty="0">
                <a:latin typeface="Cambria Math"/>
                <a:cs typeface="Cambria Math"/>
              </a:rPr>
              <a:t> </a:t>
            </a:r>
            <a:r>
              <a:rPr sz="2400" dirty="0">
                <a:latin typeface="Cambria Math"/>
                <a:cs typeface="Cambria Math"/>
              </a:rPr>
              <a:t>−</a:t>
            </a:r>
            <a:r>
              <a:rPr sz="2400" spc="-20" dirty="0">
                <a:latin typeface="Cambria Math"/>
                <a:cs typeface="Cambria Math"/>
              </a:rPr>
              <a:t> </a:t>
            </a:r>
            <a:r>
              <a:rPr sz="2400" dirty="0">
                <a:latin typeface="Cambria Math"/>
                <a:cs typeface="Cambria Math"/>
              </a:rPr>
              <a:t>𝒚</a:t>
            </a:r>
            <a:r>
              <a:rPr sz="2625" baseline="23809" dirty="0">
                <a:latin typeface="Cambria Math"/>
                <a:cs typeface="Cambria Math"/>
              </a:rPr>
              <a:t>𝟑</a:t>
            </a:r>
            <a:r>
              <a:rPr sz="2625" spc="7" baseline="23809" dirty="0">
                <a:latin typeface="Cambria Math"/>
                <a:cs typeface="Cambria Math"/>
              </a:rPr>
              <a:t> </a:t>
            </a:r>
            <a:r>
              <a:rPr sz="2400" b="1" dirty="0">
                <a:latin typeface="Arial"/>
                <a:cs typeface="Arial"/>
              </a:rPr>
              <a:t>Calcular</a:t>
            </a:r>
            <a:r>
              <a:rPr sz="2400" b="1" spc="-95" dirty="0">
                <a:latin typeface="Arial"/>
                <a:cs typeface="Arial"/>
              </a:rPr>
              <a:t> </a:t>
            </a:r>
            <a:r>
              <a:rPr sz="2400" b="1" dirty="0">
                <a:latin typeface="Arial"/>
                <a:cs typeface="Arial"/>
              </a:rPr>
              <a:t>M(1;-3)</a:t>
            </a:r>
            <a:endParaRPr sz="2400">
              <a:latin typeface="Arial"/>
              <a:cs typeface="Arial"/>
            </a:endParaRPr>
          </a:p>
        </p:txBody>
      </p:sp>
      <p:sp>
        <p:nvSpPr>
          <p:cNvPr id="8" name="object 8"/>
          <p:cNvSpPr txBox="1"/>
          <p:nvPr/>
        </p:nvSpPr>
        <p:spPr>
          <a:xfrm>
            <a:off x="3618357" y="4391025"/>
            <a:ext cx="3202940" cy="391160"/>
          </a:xfrm>
          <a:prstGeom prst="rect">
            <a:avLst/>
          </a:prstGeom>
        </p:spPr>
        <p:txBody>
          <a:bodyPr vert="horz" wrap="square" lIns="0" tIns="12700" rIns="0" bIns="0" rtlCol="0">
            <a:spAutoFit/>
          </a:bodyPr>
          <a:lstStyle/>
          <a:p>
            <a:pPr marL="50800">
              <a:lnSpc>
                <a:spcPct val="100000"/>
              </a:lnSpc>
              <a:spcBef>
                <a:spcPts val="100"/>
              </a:spcBef>
              <a:tabLst>
                <a:tab pos="361315" algn="l"/>
                <a:tab pos="2837180" algn="l"/>
              </a:tabLst>
            </a:pPr>
            <a:r>
              <a:rPr sz="3600" baseline="-17361" dirty="0">
                <a:solidFill>
                  <a:srgbClr val="001F5F"/>
                </a:solidFill>
                <a:latin typeface="Cambria Math"/>
                <a:cs typeface="Cambria Math"/>
              </a:rPr>
              <a:t>𝟏	</a:t>
            </a:r>
            <a:r>
              <a:rPr sz="1750" dirty="0">
                <a:solidFill>
                  <a:srgbClr val="001F5F"/>
                </a:solidFill>
                <a:latin typeface="Cambria Math"/>
                <a:cs typeface="Cambria Math"/>
              </a:rPr>
              <a:t>𝟐	𝟐</a:t>
            </a:r>
            <a:r>
              <a:rPr sz="1750" spc="185" dirty="0">
                <a:solidFill>
                  <a:srgbClr val="001F5F"/>
                </a:solidFill>
                <a:latin typeface="Cambria Math"/>
                <a:cs typeface="Cambria Math"/>
              </a:rPr>
              <a:t> </a:t>
            </a:r>
            <a:r>
              <a:rPr sz="3600" baseline="-17361" dirty="0">
                <a:solidFill>
                  <a:srgbClr val="001F5F"/>
                </a:solidFill>
                <a:latin typeface="Cambria Math"/>
                <a:cs typeface="Cambria Math"/>
              </a:rPr>
              <a:t>-</a:t>
            </a:r>
            <a:endParaRPr sz="3600" baseline="-17361">
              <a:latin typeface="Cambria Math"/>
              <a:cs typeface="Cambria Math"/>
            </a:endParaRPr>
          </a:p>
        </p:txBody>
      </p:sp>
      <p:sp>
        <p:nvSpPr>
          <p:cNvPr id="9" name="object 9"/>
          <p:cNvSpPr txBox="1"/>
          <p:nvPr/>
        </p:nvSpPr>
        <p:spPr>
          <a:xfrm>
            <a:off x="2037714" y="4488560"/>
            <a:ext cx="5347970" cy="391160"/>
          </a:xfrm>
          <a:prstGeom prst="rect">
            <a:avLst/>
          </a:prstGeom>
        </p:spPr>
        <p:txBody>
          <a:bodyPr vert="horz" wrap="square" lIns="0" tIns="12700" rIns="0" bIns="0" rtlCol="0">
            <a:spAutoFit/>
          </a:bodyPr>
          <a:lstStyle/>
          <a:p>
            <a:pPr marL="12700">
              <a:lnSpc>
                <a:spcPct val="100000"/>
              </a:lnSpc>
              <a:spcBef>
                <a:spcPts val="100"/>
              </a:spcBef>
              <a:tabLst>
                <a:tab pos="2234565" algn="l"/>
                <a:tab pos="2841625" algn="l"/>
                <a:tab pos="3881120" algn="l"/>
                <a:tab pos="5052060" algn="l"/>
              </a:tabLst>
            </a:pPr>
            <a:r>
              <a:rPr sz="2400" b="1" spc="-10" dirty="0">
                <a:solidFill>
                  <a:srgbClr val="001F5F"/>
                </a:solidFill>
                <a:latin typeface="Arial"/>
                <a:cs typeface="Arial"/>
              </a:rPr>
              <a:t>M</a:t>
            </a:r>
            <a:r>
              <a:rPr sz="2000" b="1" dirty="0">
                <a:solidFill>
                  <a:srgbClr val="001F5F"/>
                </a:solidFill>
                <a:latin typeface="Arial"/>
                <a:cs typeface="Arial"/>
              </a:rPr>
              <a:t>(</a:t>
            </a:r>
            <a:r>
              <a:rPr sz="2000" b="1" spc="-5" dirty="0">
                <a:solidFill>
                  <a:srgbClr val="001F5F"/>
                </a:solidFill>
                <a:latin typeface="Arial"/>
                <a:cs typeface="Arial"/>
              </a:rPr>
              <a:t>1</a:t>
            </a:r>
            <a:r>
              <a:rPr sz="2000" b="1" dirty="0">
                <a:solidFill>
                  <a:srgbClr val="001F5F"/>
                </a:solidFill>
                <a:latin typeface="Arial"/>
                <a:cs typeface="Arial"/>
              </a:rPr>
              <a:t>;-</a:t>
            </a:r>
            <a:r>
              <a:rPr sz="2000" b="1" spc="-5" dirty="0">
                <a:solidFill>
                  <a:srgbClr val="001F5F"/>
                </a:solidFill>
                <a:latin typeface="Arial"/>
                <a:cs typeface="Arial"/>
              </a:rPr>
              <a:t>3)</a:t>
            </a:r>
            <a:r>
              <a:rPr sz="2000" b="1" spc="-50" dirty="0">
                <a:solidFill>
                  <a:srgbClr val="001F5F"/>
                </a:solidFill>
                <a:latin typeface="Arial"/>
                <a:cs typeface="Arial"/>
              </a:rPr>
              <a:t> </a:t>
            </a:r>
            <a:r>
              <a:rPr sz="2400" b="1" dirty="0">
                <a:solidFill>
                  <a:srgbClr val="001F5F"/>
                </a:solidFill>
                <a:latin typeface="Arial"/>
                <a:cs typeface="Arial"/>
              </a:rPr>
              <a:t>= </a:t>
            </a:r>
            <a:r>
              <a:rPr sz="2400" b="1" spc="-5" dirty="0">
                <a:solidFill>
                  <a:srgbClr val="001F5F"/>
                </a:solidFill>
                <a:latin typeface="Arial"/>
                <a:cs typeface="Arial"/>
              </a:rPr>
              <a:t>2</a:t>
            </a:r>
            <a:r>
              <a:rPr sz="2400" b="1" dirty="0">
                <a:solidFill>
                  <a:srgbClr val="001F5F"/>
                </a:solidFill>
                <a:latin typeface="Arial"/>
                <a:cs typeface="Arial"/>
              </a:rPr>
              <a:t>	</a:t>
            </a:r>
            <a:r>
              <a:rPr sz="2400" spc="-5" dirty="0">
                <a:solidFill>
                  <a:srgbClr val="001F5F"/>
                </a:solidFill>
                <a:latin typeface="Cambria Math"/>
                <a:cs typeface="Cambria Math"/>
              </a:rPr>
              <a:t>-</a:t>
            </a:r>
            <a:r>
              <a:rPr sz="2400" dirty="0">
                <a:solidFill>
                  <a:srgbClr val="001F5F"/>
                </a:solidFill>
                <a:latin typeface="Cambria Math"/>
                <a:cs typeface="Cambria Math"/>
              </a:rPr>
              <a:t>𝟑	+</a:t>
            </a:r>
            <a:r>
              <a:rPr sz="2400" spc="-20" dirty="0">
                <a:solidFill>
                  <a:srgbClr val="001F5F"/>
                </a:solidFill>
                <a:latin typeface="Cambria Math"/>
                <a:cs typeface="Cambria Math"/>
              </a:rPr>
              <a:t> </a:t>
            </a:r>
            <a:r>
              <a:rPr sz="2400" dirty="0">
                <a:solidFill>
                  <a:srgbClr val="001F5F"/>
                </a:solidFill>
                <a:latin typeface="Cambria Math"/>
                <a:cs typeface="Cambria Math"/>
              </a:rPr>
              <a:t>𝟓 </a:t>
            </a:r>
            <a:r>
              <a:rPr sz="2400" spc="-70" dirty="0">
                <a:solidFill>
                  <a:srgbClr val="001F5F"/>
                </a:solidFill>
                <a:latin typeface="Cambria Math"/>
                <a:cs typeface="Cambria Math"/>
              </a:rPr>
              <a:t> </a:t>
            </a:r>
            <a:r>
              <a:rPr sz="2400" dirty="0">
                <a:solidFill>
                  <a:srgbClr val="001F5F"/>
                </a:solidFill>
                <a:latin typeface="Cambria Math"/>
                <a:cs typeface="Cambria Math"/>
              </a:rPr>
              <a:t>𝟏	</a:t>
            </a:r>
            <a:r>
              <a:rPr sz="2400" spc="-5" dirty="0">
                <a:solidFill>
                  <a:srgbClr val="001F5F"/>
                </a:solidFill>
                <a:latin typeface="Cambria Math"/>
                <a:cs typeface="Cambria Math"/>
              </a:rPr>
              <a:t>-</a:t>
            </a:r>
            <a:r>
              <a:rPr sz="2400" dirty="0">
                <a:solidFill>
                  <a:srgbClr val="001F5F"/>
                </a:solidFill>
                <a:latin typeface="Cambria Math"/>
                <a:cs typeface="Cambria Math"/>
              </a:rPr>
              <a:t>𝟑	</a:t>
            </a:r>
            <a:r>
              <a:rPr sz="2400" spc="-5" dirty="0">
                <a:solidFill>
                  <a:srgbClr val="001F5F"/>
                </a:solidFill>
                <a:latin typeface="Cambria Math"/>
                <a:cs typeface="Cambria Math"/>
              </a:rPr>
              <a:t>-</a:t>
            </a:r>
            <a:r>
              <a:rPr sz="2400" dirty="0">
                <a:solidFill>
                  <a:srgbClr val="001F5F"/>
                </a:solidFill>
                <a:latin typeface="Cambria Math"/>
                <a:cs typeface="Cambria Math"/>
              </a:rPr>
              <a:t>𝟑</a:t>
            </a:r>
            <a:endParaRPr sz="2400">
              <a:latin typeface="Cambria Math"/>
              <a:cs typeface="Cambria Math"/>
            </a:endParaRPr>
          </a:p>
        </p:txBody>
      </p:sp>
      <p:sp>
        <p:nvSpPr>
          <p:cNvPr id="10" name="object 10"/>
          <p:cNvSpPr txBox="1"/>
          <p:nvPr/>
        </p:nvSpPr>
        <p:spPr>
          <a:xfrm>
            <a:off x="7607554" y="4473321"/>
            <a:ext cx="158750" cy="292735"/>
          </a:xfrm>
          <a:prstGeom prst="rect">
            <a:avLst/>
          </a:prstGeom>
        </p:spPr>
        <p:txBody>
          <a:bodyPr vert="horz" wrap="square" lIns="0" tIns="12700" rIns="0" bIns="0" rtlCol="0">
            <a:spAutoFit/>
          </a:bodyPr>
          <a:lstStyle/>
          <a:p>
            <a:pPr marL="12700">
              <a:lnSpc>
                <a:spcPct val="100000"/>
              </a:lnSpc>
              <a:spcBef>
                <a:spcPts val="100"/>
              </a:spcBef>
            </a:pPr>
            <a:r>
              <a:rPr sz="1750" dirty="0">
                <a:solidFill>
                  <a:srgbClr val="001F5F"/>
                </a:solidFill>
                <a:latin typeface="Cambria Math"/>
                <a:cs typeface="Cambria Math"/>
              </a:rPr>
              <a:t>𝟑</a:t>
            </a:r>
            <a:endParaRPr sz="1750">
              <a:latin typeface="Cambria Math"/>
              <a:cs typeface="Cambria Math"/>
            </a:endParaRPr>
          </a:p>
        </p:txBody>
      </p:sp>
      <p:sp>
        <p:nvSpPr>
          <p:cNvPr id="11" name="object 11"/>
          <p:cNvSpPr txBox="1"/>
          <p:nvPr/>
        </p:nvSpPr>
        <p:spPr>
          <a:xfrm>
            <a:off x="2037714" y="4878400"/>
            <a:ext cx="3717925" cy="391795"/>
          </a:xfrm>
          <a:prstGeom prst="rect">
            <a:avLst/>
          </a:prstGeom>
        </p:spPr>
        <p:txBody>
          <a:bodyPr vert="horz" wrap="square" lIns="0" tIns="12700" rIns="0" bIns="0" rtlCol="0">
            <a:spAutoFit/>
          </a:bodyPr>
          <a:lstStyle/>
          <a:p>
            <a:pPr marL="12700">
              <a:lnSpc>
                <a:spcPct val="100000"/>
              </a:lnSpc>
              <a:spcBef>
                <a:spcPts val="100"/>
              </a:spcBef>
              <a:tabLst>
                <a:tab pos="1296035" algn="l"/>
              </a:tabLst>
            </a:pPr>
            <a:r>
              <a:rPr sz="2400" b="1" spc="-5" dirty="0">
                <a:solidFill>
                  <a:srgbClr val="001F5F"/>
                </a:solidFill>
                <a:latin typeface="Arial"/>
                <a:cs typeface="Arial"/>
              </a:rPr>
              <a:t>M</a:t>
            </a:r>
            <a:r>
              <a:rPr sz="2000" b="1" spc="-5" dirty="0">
                <a:solidFill>
                  <a:srgbClr val="001F5F"/>
                </a:solidFill>
                <a:latin typeface="Arial"/>
                <a:cs typeface="Arial"/>
              </a:rPr>
              <a:t>(1;-3)</a:t>
            </a:r>
            <a:r>
              <a:rPr sz="2000" b="1" spc="-45" dirty="0">
                <a:solidFill>
                  <a:srgbClr val="001F5F"/>
                </a:solidFill>
                <a:latin typeface="Arial"/>
                <a:cs typeface="Arial"/>
              </a:rPr>
              <a:t> </a:t>
            </a:r>
            <a:r>
              <a:rPr sz="2400" b="1" dirty="0">
                <a:solidFill>
                  <a:srgbClr val="001F5F"/>
                </a:solidFill>
                <a:latin typeface="Arial"/>
                <a:cs typeface="Arial"/>
              </a:rPr>
              <a:t>=	-</a:t>
            </a:r>
            <a:r>
              <a:rPr sz="2400" b="1" spc="-15" dirty="0">
                <a:solidFill>
                  <a:srgbClr val="001F5F"/>
                </a:solidFill>
                <a:latin typeface="Arial"/>
                <a:cs typeface="Arial"/>
              </a:rPr>
              <a:t> </a:t>
            </a:r>
            <a:r>
              <a:rPr sz="2400" b="1" dirty="0">
                <a:solidFill>
                  <a:srgbClr val="001F5F"/>
                </a:solidFill>
                <a:latin typeface="Arial"/>
                <a:cs typeface="Arial"/>
              </a:rPr>
              <a:t>6</a:t>
            </a:r>
            <a:r>
              <a:rPr sz="2400" b="1" spc="-30" dirty="0">
                <a:solidFill>
                  <a:srgbClr val="001F5F"/>
                </a:solidFill>
                <a:latin typeface="Arial"/>
                <a:cs typeface="Arial"/>
              </a:rPr>
              <a:t> </a:t>
            </a:r>
            <a:r>
              <a:rPr sz="2400" b="1" dirty="0">
                <a:solidFill>
                  <a:srgbClr val="001F5F"/>
                </a:solidFill>
                <a:latin typeface="Arial"/>
                <a:cs typeface="Arial"/>
              </a:rPr>
              <a:t>+</a:t>
            </a:r>
            <a:r>
              <a:rPr sz="2400" b="1" spc="-20" dirty="0">
                <a:solidFill>
                  <a:srgbClr val="001F5F"/>
                </a:solidFill>
                <a:latin typeface="Arial"/>
                <a:cs typeface="Arial"/>
              </a:rPr>
              <a:t> </a:t>
            </a:r>
            <a:r>
              <a:rPr sz="2400" b="1" dirty="0">
                <a:solidFill>
                  <a:srgbClr val="001F5F"/>
                </a:solidFill>
                <a:latin typeface="Arial"/>
                <a:cs typeface="Arial"/>
              </a:rPr>
              <a:t>45</a:t>
            </a:r>
            <a:r>
              <a:rPr sz="2400" b="1" spc="-45" dirty="0">
                <a:solidFill>
                  <a:srgbClr val="001F5F"/>
                </a:solidFill>
                <a:latin typeface="Arial"/>
                <a:cs typeface="Arial"/>
              </a:rPr>
              <a:t> </a:t>
            </a:r>
            <a:r>
              <a:rPr sz="2400" b="1" dirty="0">
                <a:solidFill>
                  <a:srgbClr val="001F5F"/>
                </a:solidFill>
                <a:latin typeface="Arial"/>
                <a:cs typeface="Arial"/>
              </a:rPr>
              <a:t>+</a:t>
            </a:r>
            <a:r>
              <a:rPr sz="2400" b="1" spc="-20" dirty="0">
                <a:solidFill>
                  <a:srgbClr val="001F5F"/>
                </a:solidFill>
                <a:latin typeface="Arial"/>
                <a:cs typeface="Arial"/>
              </a:rPr>
              <a:t> </a:t>
            </a:r>
            <a:r>
              <a:rPr sz="2400" b="1" dirty="0">
                <a:solidFill>
                  <a:srgbClr val="001F5F"/>
                </a:solidFill>
                <a:latin typeface="Arial"/>
                <a:cs typeface="Arial"/>
              </a:rPr>
              <a:t>27</a:t>
            </a:r>
            <a:r>
              <a:rPr sz="2400" b="1" spc="-25" dirty="0">
                <a:solidFill>
                  <a:srgbClr val="001F5F"/>
                </a:solidFill>
                <a:latin typeface="Arial"/>
                <a:cs typeface="Arial"/>
              </a:rPr>
              <a:t> </a:t>
            </a:r>
            <a:r>
              <a:rPr sz="2400" b="1" dirty="0">
                <a:solidFill>
                  <a:srgbClr val="001F5F"/>
                </a:solidFill>
                <a:latin typeface="Arial"/>
                <a:cs typeface="Arial"/>
              </a:rPr>
              <a:t>=</a:t>
            </a:r>
            <a:r>
              <a:rPr sz="2400" b="1" spc="-40" dirty="0">
                <a:solidFill>
                  <a:srgbClr val="001F5F"/>
                </a:solidFill>
                <a:latin typeface="Arial"/>
                <a:cs typeface="Arial"/>
              </a:rPr>
              <a:t> </a:t>
            </a:r>
            <a:r>
              <a:rPr sz="2400" b="1" spc="10" dirty="0">
                <a:solidFill>
                  <a:srgbClr val="001F5F"/>
                </a:solidFill>
                <a:latin typeface="Arial"/>
                <a:cs typeface="Arial"/>
              </a:rPr>
              <a:t>66</a:t>
            </a:r>
            <a:endParaRPr sz="24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4631" y="353568"/>
            <a:ext cx="3121151" cy="234695"/>
          </a:xfrm>
          <a:prstGeom prst="rect">
            <a:avLst/>
          </a:prstGeom>
        </p:spPr>
      </p:pic>
      <p:sp>
        <p:nvSpPr>
          <p:cNvPr id="3" name="object 3"/>
          <p:cNvSpPr txBox="1"/>
          <p:nvPr/>
        </p:nvSpPr>
        <p:spPr>
          <a:xfrm>
            <a:off x="849274" y="1437589"/>
            <a:ext cx="10210165" cy="4020820"/>
          </a:xfrm>
          <a:prstGeom prst="rect">
            <a:avLst/>
          </a:prstGeom>
        </p:spPr>
        <p:txBody>
          <a:bodyPr vert="horz" wrap="square" lIns="0" tIns="12700" rIns="0" bIns="0" rtlCol="0">
            <a:spAutoFit/>
          </a:bodyPr>
          <a:lstStyle/>
          <a:p>
            <a:pPr marL="12700">
              <a:lnSpc>
                <a:spcPts val="2595"/>
              </a:lnSpc>
              <a:spcBef>
                <a:spcPts val="100"/>
              </a:spcBef>
              <a:tabLst>
                <a:tab pos="411480" algn="l"/>
                <a:tab pos="3186430" algn="l"/>
                <a:tab pos="3552190" algn="l"/>
                <a:tab pos="4957445" algn="l"/>
                <a:tab pos="5323205" algn="l"/>
                <a:tab pos="6113145" algn="l"/>
                <a:tab pos="8393430" algn="l"/>
              </a:tabLst>
            </a:pPr>
            <a:r>
              <a:rPr sz="2400" dirty="0">
                <a:latin typeface="Arial MT"/>
                <a:cs typeface="Arial MT"/>
              </a:rPr>
              <a:t>El	cambio</a:t>
            </a:r>
            <a:r>
              <a:rPr sz="2400" spc="310" dirty="0">
                <a:latin typeface="Arial MT"/>
                <a:cs typeface="Arial MT"/>
              </a:rPr>
              <a:t> </a:t>
            </a:r>
            <a:r>
              <a:rPr sz="2400" dirty="0">
                <a:latin typeface="Arial MT"/>
                <a:cs typeface="Arial MT"/>
              </a:rPr>
              <a:t>de</a:t>
            </a:r>
            <a:r>
              <a:rPr sz="2400" spc="340" dirty="0">
                <a:latin typeface="Arial MT"/>
                <a:cs typeface="Arial MT"/>
              </a:rPr>
              <a:t> </a:t>
            </a:r>
            <a:r>
              <a:rPr sz="2400" spc="-5" dirty="0">
                <a:latin typeface="Arial MT"/>
                <a:cs typeface="Arial MT"/>
              </a:rPr>
              <a:t>variable	</a:t>
            </a:r>
            <a:r>
              <a:rPr sz="2400" dirty="0">
                <a:latin typeface="Arial MT"/>
                <a:cs typeface="Arial MT"/>
              </a:rPr>
              <a:t>al	</a:t>
            </a:r>
            <a:r>
              <a:rPr sz="2400" spc="-5" dirty="0">
                <a:latin typeface="Arial MT"/>
                <a:cs typeface="Arial MT"/>
              </a:rPr>
              <a:t>igual</a:t>
            </a:r>
            <a:r>
              <a:rPr sz="2400" spc="325" dirty="0">
                <a:latin typeface="Arial MT"/>
                <a:cs typeface="Arial MT"/>
              </a:rPr>
              <a:t> </a:t>
            </a:r>
            <a:r>
              <a:rPr sz="2400" spc="-5" dirty="0">
                <a:latin typeface="Arial MT"/>
                <a:cs typeface="Arial MT"/>
              </a:rPr>
              <a:t>que	</a:t>
            </a:r>
            <a:r>
              <a:rPr sz="2400" dirty="0">
                <a:latin typeface="Arial MT"/>
                <a:cs typeface="Arial MT"/>
              </a:rPr>
              <a:t>el	</a:t>
            </a:r>
            <a:r>
              <a:rPr sz="2400" spc="-5" dirty="0">
                <a:latin typeface="Arial MT"/>
                <a:cs typeface="Arial MT"/>
              </a:rPr>
              <a:t>valor	</a:t>
            </a:r>
            <a:r>
              <a:rPr sz="2400" dirty="0">
                <a:latin typeface="Arial MT"/>
                <a:cs typeface="Arial MT"/>
              </a:rPr>
              <a:t>numérico,</a:t>
            </a:r>
            <a:r>
              <a:rPr sz="2400" spc="315" dirty="0">
                <a:latin typeface="Arial MT"/>
                <a:cs typeface="Arial MT"/>
              </a:rPr>
              <a:t> </a:t>
            </a:r>
            <a:r>
              <a:rPr sz="2400" dirty="0">
                <a:latin typeface="Arial MT"/>
                <a:cs typeface="Arial MT"/>
              </a:rPr>
              <a:t>es</a:t>
            </a:r>
            <a:r>
              <a:rPr sz="2400" spc="295" dirty="0">
                <a:latin typeface="Arial MT"/>
                <a:cs typeface="Arial MT"/>
              </a:rPr>
              <a:t> </a:t>
            </a:r>
            <a:r>
              <a:rPr sz="2400" dirty="0">
                <a:latin typeface="Arial MT"/>
                <a:cs typeface="Arial MT"/>
              </a:rPr>
              <a:t>el	resultante</a:t>
            </a:r>
            <a:r>
              <a:rPr sz="2400" spc="215" dirty="0">
                <a:latin typeface="Arial MT"/>
                <a:cs typeface="Arial MT"/>
              </a:rPr>
              <a:t> </a:t>
            </a:r>
            <a:r>
              <a:rPr sz="2400" dirty="0">
                <a:latin typeface="Arial MT"/>
                <a:cs typeface="Arial MT"/>
              </a:rPr>
              <a:t>de</a:t>
            </a:r>
            <a:endParaRPr sz="2400">
              <a:latin typeface="Arial MT"/>
              <a:cs typeface="Arial MT"/>
            </a:endParaRPr>
          </a:p>
          <a:p>
            <a:pPr marL="12700">
              <a:lnSpc>
                <a:spcPts val="2595"/>
              </a:lnSpc>
            </a:pPr>
            <a:r>
              <a:rPr sz="2400" dirty="0">
                <a:latin typeface="Arial MT"/>
                <a:cs typeface="Arial MT"/>
              </a:rPr>
              <a:t>reemplazar</a:t>
            </a:r>
            <a:r>
              <a:rPr sz="2400" spc="-85" dirty="0">
                <a:latin typeface="Arial MT"/>
                <a:cs typeface="Arial MT"/>
              </a:rPr>
              <a:t> </a:t>
            </a:r>
            <a:r>
              <a:rPr sz="2400" dirty="0">
                <a:latin typeface="Arial MT"/>
                <a:cs typeface="Arial MT"/>
              </a:rPr>
              <a:t>una</a:t>
            </a:r>
            <a:r>
              <a:rPr sz="2400" spc="-45" dirty="0">
                <a:latin typeface="Arial MT"/>
                <a:cs typeface="Arial MT"/>
              </a:rPr>
              <a:t> </a:t>
            </a:r>
            <a:r>
              <a:rPr sz="2400" spc="-5" dirty="0">
                <a:latin typeface="Arial MT"/>
                <a:cs typeface="Arial MT"/>
              </a:rPr>
              <a:t>variable</a:t>
            </a:r>
            <a:r>
              <a:rPr sz="2400" spc="-25" dirty="0">
                <a:latin typeface="Arial MT"/>
                <a:cs typeface="Arial MT"/>
              </a:rPr>
              <a:t> </a:t>
            </a:r>
            <a:r>
              <a:rPr sz="2400" dirty="0">
                <a:latin typeface="Arial MT"/>
                <a:cs typeface="Arial MT"/>
              </a:rPr>
              <a:t>en</a:t>
            </a:r>
            <a:r>
              <a:rPr sz="2400" spc="-20" dirty="0">
                <a:latin typeface="Arial MT"/>
                <a:cs typeface="Arial MT"/>
              </a:rPr>
              <a:t> </a:t>
            </a:r>
            <a:r>
              <a:rPr sz="2400" dirty="0">
                <a:latin typeface="Arial MT"/>
                <a:cs typeface="Arial MT"/>
              </a:rPr>
              <a:t>el</a:t>
            </a:r>
            <a:r>
              <a:rPr sz="2400" spc="75" dirty="0">
                <a:latin typeface="Arial MT"/>
                <a:cs typeface="Arial MT"/>
              </a:rPr>
              <a:t> </a:t>
            </a:r>
            <a:r>
              <a:rPr sz="2400" dirty="0">
                <a:latin typeface="Arial MT"/>
                <a:cs typeface="Arial MT"/>
              </a:rPr>
              <a:t>polinomio.</a:t>
            </a:r>
            <a:endParaRPr sz="2400">
              <a:latin typeface="Arial MT"/>
              <a:cs typeface="Arial MT"/>
            </a:endParaRPr>
          </a:p>
          <a:p>
            <a:pPr marL="12700">
              <a:lnSpc>
                <a:spcPct val="100000"/>
              </a:lnSpc>
              <a:spcBef>
                <a:spcPts val="409"/>
              </a:spcBef>
            </a:pPr>
            <a:r>
              <a:rPr sz="2400" b="1" u="heavy" spc="-5" dirty="0">
                <a:uFill>
                  <a:solidFill>
                    <a:srgbClr val="000000"/>
                  </a:solidFill>
                </a:uFill>
                <a:latin typeface="Arial"/>
                <a:cs typeface="Arial"/>
              </a:rPr>
              <a:t>Ejemplo:</a:t>
            </a:r>
            <a:endParaRPr sz="2400">
              <a:latin typeface="Arial"/>
              <a:cs typeface="Arial"/>
            </a:endParaRPr>
          </a:p>
          <a:p>
            <a:pPr marL="128270">
              <a:lnSpc>
                <a:spcPct val="100000"/>
              </a:lnSpc>
              <a:spcBef>
                <a:spcPts val="409"/>
              </a:spcBef>
            </a:pPr>
            <a:r>
              <a:rPr sz="2400" b="1" dirty="0">
                <a:latin typeface="Arial"/>
                <a:cs typeface="Arial"/>
              </a:rPr>
              <a:t>Si:</a:t>
            </a:r>
            <a:r>
              <a:rPr sz="2400" b="1" spc="-30" dirty="0">
                <a:latin typeface="Arial"/>
                <a:cs typeface="Arial"/>
              </a:rPr>
              <a:t> </a:t>
            </a:r>
            <a:r>
              <a:rPr sz="2400" b="1" dirty="0">
                <a:latin typeface="Arial"/>
                <a:cs typeface="Arial"/>
              </a:rPr>
              <a:t>P</a:t>
            </a:r>
            <a:r>
              <a:rPr sz="2000" b="1" dirty="0">
                <a:latin typeface="Arial"/>
                <a:cs typeface="Arial"/>
              </a:rPr>
              <a:t>(x)</a:t>
            </a:r>
            <a:r>
              <a:rPr sz="2000" b="1" spc="-25" dirty="0">
                <a:latin typeface="Arial"/>
                <a:cs typeface="Arial"/>
              </a:rPr>
              <a:t> </a:t>
            </a:r>
            <a:r>
              <a:rPr sz="2400" b="1" dirty="0">
                <a:latin typeface="Arial"/>
                <a:cs typeface="Arial"/>
              </a:rPr>
              <a:t>=</a:t>
            </a:r>
            <a:r>
              <a:rPr sz="2400" b="1" spc="-10" dirty="0">
                <a:latin typeface="Arial"/>
                <a:cs typeface="Arial"/>
              </a:rPr>
              <a:t> </a:t>
            </a:r>
            <a:r>
              <a:rPr sz="2400" b="1" spc="-5" dirty="0">
                <a:latin typeface="Arial"/>
                <a:cs typeface="Arial"/>
              </a:rPr>
              <a:t>3x+1</a:t>
            </a:r>
            <a:r>
              <a:rPr sz="2400" b="1" spc="-45" dirty="0">
                <a:latin typeface="Arial"/>
                <a:cs typeface="Arial"/>
              </a:rPr>
              <a:t> </a:t>
            </a:r>
            <a:r>
              <a:rPr sz="2400" b="1" spc="-5" dirty="0">
                <a:latin typeface="Arial"/>
                <a:cs typeface="Arial"/>
              </a:rPr>
              <a:t>y</a:t>
            </a:r>
            <a:r>
              <a:rPr sz="2400" b="1" spc="-20" dirty="0">
                <a:latin typeface="Arial"/>
                <a:cs typeface="Arial"/>
              </a:rPr>
              <a:t> </a:t>
            </a:r>
            <a:r>
              <a:rPr sz="2400" b="1" dirty="0">
                <a:latin typeface="Arial"/>
                <a:cs typeface="Arial"/>
              </a:rPr>
              <a:t>P(2n)</a:t>
            </a:r>
            <a:r>
              <a:rPr sz="2400" b="1" spc="-15" dirty="0">
                <a:latin typeface="Arial"/>
                <a:cs typeface="Arial"/>
              </a:rPr>
              <a:t> </a:t>
            </a:r>
            <a:r>
              <a:rPr sz="2400" b="1" dirty="0">
                <a:latin typeface="Arial"/>
                <a:cs typeface="Arial"/>
              </a:rPr>
              <a:t>=</a:t>
            </a:r>
            <a:r>
              <a:rPr sz="2400" b="1" spc="-10" dirty="0">
                <a:latin typeface="Arial"/>
                <a:cs typeface="Arial"/>
              </a:rPr>
              <a:t> </a:t>
            </a:r>
            <a:r>
              <a:rPr sz="2400" b="1" dirty="0">
                <a:latin typeface="Arial"/>
                <a:cs typeface="Arial"/>
              </a:rPr>
              <a:t>4,</a:t>
            </a:r>
            <a:r>
              <a:rPr sz="2400" b="1" spc="-40" dirty="0">
                <a:latin typeface="Arial"/>
                <a:cs typeface="Arial"/>
              </a:rPr>
              <a:t> </a:t>
            </a:r>
            <a:r>
              <a:rPr sz="2400" b="1" dirty="0">
                <a:latin typeface="Arial"/>
                <a:cs typeface="Arial"/>
              </a:rPr>
              <a:t>calcular</a:t>
            </a:r>
            <a:r>
              <a:rPr sz="2400" b="1" spc="-105" dirty="0">
                <a:latin typeface="Arial"/>
                <a:cs typeface="Arial"/>
              </a:rPr>
              <a:t> </a:t>
            </a:r>
            <a:r>
              <a:rPr sz="2400" b="1" dirty="0">
                <a:latin typeface="Arial"/>
                <a:cs typeface="Arial"/>
              </a:rPr>
              <a:t>“n”</a:t>
            </a:r>
            <a:endParaRPr sz="2400">
              <a:latin typeface="Arial"/>
              <a:cs typeface="Arial"/>
            </a:endParaRPr>
          </a:p>
          <a:p>
            <a:pPr marL="128270">
              <a:lnSpc>
                <a:spcPct val="100000"/>
              </a:lnSpc>
              <a:spcBef>
                <a:spcPts val="385"/>
              </a:spcBef>
            </a:pPr>
            <a:r>
              <a:rPr sz="2400" b="1" dirty="0">
                <a:latin typeface="Arial"/>
                <a:cs typeface="Arial"/>
              </a:rPr>
              <a:t>Esto</a:t>
            </a:r>
            <a:r>
              <a:rPr sz="2400" b="1" spc="-60" dirty="0">
                <a:latin typeface="Arial"/>
                <a:cs typeface="Arial"/>
              </a:rPr>
              <a:t> </a:t>
            </a:r>
            <a:r>
              <a:rPr sz="2400" b="1" dirty="0">
                <a:latin typeface="Arial"/>
                <a:cs typeface="Arial"/>
              </a:rPr>
              <a:t>quiere</a:t>
            </a:r>
            <a:r>
              <a:rPr sz="2400" b="1" spc="-65" dirty="0">
                <a:latin typeface="Arial"/>
                <a:cs typeface="Arial"/>
              </a:rPr>
              <a:t> </a:t>
            </a:r>
            <a:r>
              <a:rPr sz="2400" b="1" dirty="0">
                <a:latin typeface="Arial"/>
                <a:cs typeface="Arial"/>
              </a:rPr>
              <a:t>decir</a:t>
            </a:r>
            <a:r>
              <a:rPr sz="2400" b="1" spc="-45" dirty="0">
                <a:latin typeface="Arial"/>
                <a:cs typeface="Arial"/>
              </a:rPr>
              <a:t> </a:t>
            </a:r>
            <a:r>
              <a:rPr sz="2400" b="1" dirty="0">
                <a:latin typeface="Arial"/>
                <a:cs typeface="Arial"/>
              </a:rPr>
              <a:t>que</a:t>
            </a:r>
            <a:r>
              <a:rPr sz="2400" b="1" spc="-45" dirty="0">
                <a:latin typeface="Arial"/>
                <a:cs typeface="Arial"/>
              </a:rPr>
              <a:t> </a:t>
            </a:r>
            <a:r>
              <a:rPr sz="2400" b="1" dirty="0">
                <a:latin typeface="Arial"/>
                <a:cs typeface="Arial"/>
              </a:rPr>
              <a:t>cuando</a:t>
            </a:r>
            <a:r>
              <a:rPr sz="2400" b="1" spc="-50" dirty="0">
                <a:latin typeface="Arial"/>
                <a:cs typeface="Arial"/>
              </a:rPr>
              <a:t> </a:t>
            </a:r>
            <a:r>
              <a:rPr sz="2400" b="1" spc="-5" dirty="0">
                <a:latin typeface="Arial"/>
                <a:cs typeface="Arial"/>
              </a:rPr>
              <a:t>x=2n,</a:t>
            </a:r>
            <a:r>
              <a:rPr sz="2400" b="1" spc="-70" dirty="0">
                <a:latin typeface="Arial"/>
                <a:cs typeface="Arial"/>
              </a:rPr>
              <a:t> </a:t>
            </a:r>
            <a:r>
              <a:rPr sz="2400" b="1" dirty="0">
                <a:latin typeface="Arial"/>
                <a:cs typeface="Arial"/>
              </a:rPr>
              <a:t>entonces</a:t>
            </a:r>
            <a:r>
              <a:rPr sz="2400" b="1" spc="-20" dirty="0">
                <a:latin typeface="Arial"/>
                <a:cs typeface="Arial"/>
              </a:rPr>
              <a:t> </a:t>
            </a:r>
            <a:r>
              <a:rPr sz="2400" b="1" dirty="0">
                <a:latin typeface="Arial"/>
                <a:cs typeface="Arial"/>
              </a:rPr>
              <a:t>P</a:t>
            </a:r>
            <a:r>
              <a:rPr sz="2000" b="1" dirty="0">
                <a:latin typeface="Arial"/>
                <a:cs typeface="Arial"/>
              </a:rPr>
              <a:t>(x)</a:t>
            </a:r>
            <a:r>
              <a:rPr sz="2000" b="1" spc="95" dirty="0">
                <a:latin typeface="Arial"/>
                <a:cs typeface="Arial"/>
              </a:rPr>
              <a:t> </a:t>
            </a:r>
            <a:r>
              <a:rPr sz="2400" b="1" dirty="0">
                <a:latin typeface="Arial"/>
                <a:cs typeface="Arial"/>
              </a:rPr>
              <a:t>=</a:t>
            </a:r>
            <a:r>
              <a:rPr sz="2400" b="1" spc="10" dirty="0">
                <a:latin typeface="Arial"/>
                <a:cs typeface="Arial"/>
              </a:rPr>
              <a:t> </a:t>
            </a:r>
            <a:r>
              <a:rPr sz="2400" b="1" spc="-5" dirty="0">
                <a:latin typeface="Arial"/>
                <a:cs typeface="Arial"/>
              </a:rPr>
              <a:t>4</a:t>
            </a:r>
            <a:endParaRPr sz="2400">
              <a:latin typeface="Arial"/>
              <a:cs typeface="Arial"/>
            </a:endParaRPr>
          </a:p>
          <a:p>
            <a:pPr marL="4402455">
              <a:lnSpc>
                <a:spcPct val="100000"/>
              </a:lnSpc>
              <a:spcBef>
                <a:spcPts val="409"/>
              </a:spcBef>
            </a:pPr>
            <a:r>
              <a:rPr sz="2400" dirty="0">
                <a:latin typeface="Cambria Math"/>
                <a:cs typeface="Cambria Math"/>
              </a:rPr>
              <a:t>∴</a:t>
            </a:r>
            <a:r>
              <a:rPr sz="2400" spc="-30" dirty="0">
                <a:latin typeface="Cambria Math"/>
                <a:cs typeface="Cambria Math"/>
              </a:rPr>
              <a:t> </a:t>
            </a:r>
            <a:r>
              <a:rPr sz="2400" b="1" dirty="0">
                <a:latin typeface="Arial"/>
                <a:cs typeface="Arial"/>
              </a:rPr>
              <a:t>P</a:t>
            </a:r>
            <a:r>
              <a:rPr sz="2000" b="1" dirty="0">
                <a:latin typeface="Arial"/>
                <a:cs typeface="Arial"/>
              </a:rPr>
              <a:t>(2n)</a:t>
            </a:r>
            <a:r>
              <a:rPr sz="2000" b="1" spc="-65" dirty="0">
                <a:latin typeface="Arial"/>
                <a:cs typeface="Arial"/>
              </a:rPr>
              <a:t> </a:t>
            </a:r>
            <a:r>
              <a:rPr sz="2400" b="1" dirty="0">
                <a:latin typeface="Arial"/>
                <a:cs typeface="Arial"/>
              </a:rPr>
              <a:t>=</a:t>
            </a:r>
            <a:r>
              <a:rPr sz="2400" b="1" spc="-55" dirty="0">
                <a:latin typeface="Arial"/>
                <a:cs typeface="Arial"/>
              </a:rPr>
              <a:t> </a:t>
            </a:r>
            <a:r>
              <a:rPr sz="2400" b="1" dirty="0">
                <a:latin typeface="Arial"/>
                <a:cs typeface="Arial"/>
              </a:rPr>
              <a:t>4</a:t>
            </a:r>
            <a:endParaRPr sz="2400">
              <a:latin typeface="Arial"/>
              <a:cs typeface="Arial"/>
            </a:endParaRPr>
          </a:p>
          <a:p>
            <a:pPr marL="210185">
              <a:lnSpc>
                <a:spcPct val="100000"/>
              </a:lnSpc>
              <a:spcBef>
                <a:spcPts val="409"/>
              </a:spcBef>
            </a:pPr>
            <a:r>
              <a:rPr sz="2400" b="1" dirty="0">
                <a:latin typeface="Arial"/>
                <a:cs typeface="Arial"/>
              </a:rPr>
              <a:t>Reemplazando</a:t>
            </a:r>
            <a:r>
              <a:rPr sz="2400" b="1" spc="-120" dirty="0">
                <a:latin typeface="Arial"/>
                <a:cs typeface="Arial"/>
              </a:rPr>
              <a:t> </a:t>
            </a:r>
            <a:r>
              <a:rPr sz="2400" b="1" dirty="0">
                <a:latin typeface="Arial"/>
                <a:cs typeface="Arial"/>
              </a:rPr>
              <a:t>en</a:t>
            </a:r>
            <a:r>
              <a:rPr sz="2400" b="1" spc="-55" dirty="0">
                <a:latin typeface="Arial"/>
                <a:cs typeface="Arial"/>
              </a:rPr>
              <a:t> </a:t>
            </a:r>
            <a:r>
              <a:rPr sz="2400" b="1" dirty="0">
                <a:latin typeface="Arial"/>
                <a:cs typeface="Arial"/>
              </a:rPr>
              <a:t>P</a:t>
            </a:r>
            <a:r>
              <a:rPr sz="2000" b="1" dirty="0">
                <a:latin typeface="Arial"/>
                <a:cs typeface="Arial"/>
              </a:rPr>
              <a:t>(x)</a:t>
            </a:r>
            <a:r>
              <a:rPr sz="2400" b="1" dirty="0">
                <a:latin typeface="Arial"/>
                <a:cs typeface="Arial"/>
              </a:rPr>
              <a:t>:</a:t>
            </a:r>
            <a:endParaRPr sz="2400">
              <a:latin typeface="Arial"/>
              <a:cs typeface="Arial"/>
            </a:endParaRPr>
          </a:p>
          <a:p>
            <a:pPr marL="4408805">
              <a:lnSpc>
                <a:spcPct val="100000"/>
              </a:lnSpc>
              <a:spcBef>
                <a:spcPts val="385"/>
              </a:spcBef>
            </a:pPr>
            <a:r>
              <a:rPr sz="2400" b="1" spc="-5" dirty="0">
                <a:latin typeface="Arial"/>
                <a:cs typeface="Arial"/>
              </a:rPr>
              <a:t>3(2n)+1</a:t>
            </a:r>
            <a:r>
              <a:rPr sz="2400" b="1" spc="-55" dirty="0">
                <a:latin typeface="Arial"/>
                <a:cs typeface="Arial"/>
              </a:rPr>
              <a:t> </a:t>
            </a:r>
            <a:r>
              <a:rPr sz="2400" b="1" dirty="0">
                <a:latin typeface="Arial"/>
                <a:cs typeface="Arial"/>
              </a:rPr>
              <a:t>=</a:t>
            </a:r>
            <a:r>
              <a:rPr sz="2400" b="1" spc="-30" dirty="0">
                <a:latin typeface="Arial"/>
                <a:cs typeface="Arial"/>
              </a:rPr>
              <a:t> </a:t>
            </a:r>
            <a:r>
              <a:rPr sz="2400" b="1" spc="-5" dirty="0">
                <a:latin typeface="Arial"/>
                <a:cs typeface="Arial"/>
              </a:rPr>
              <a:t>4</a:t>
            </a:r>
            <a:endParaRPr sz="2400">
              <a:latin typeface="Arial"/>
              <a:cs typeface="Arial"/>
            </a:endParaRPr>
          </a:p>
          <a:p>
            <a:pPr marL="4725670">
              <a:lnSpc>
                <a:spcPct val="100000"/>
              </a:lnSpc>
              <a:spcBef>
                <a:spcPts val="409"/>
              </a:spcBef>
            </a:pPr>
            <a:r>
              <a:rPr sz="2400" b="1" dirty="0">
                <a:latin typeface="Arial"/>
                <a:cs typeface="Arial"/>
              </a:rPr>
              <a:t>6n</a:t>
            </a:r>
            <a:r>
              <a:rPr sz="2400" b="1" spc="-50" dirty="0">
                <a:latin typeface="Arial"/>
                <a:cs typeface="Arial"/>
              </a:rPr>
              <a:t> </a:t>
            </a:r>
            <a:r>
              <a:rPr sz="2400" b="1" dirty="0">
                <a:latin typeface="Arial"/>
                <a:cs typeface="Arial"/>
              </a:rPr>
              <a:t>=</a:t>
            </a:r>
            <a:r>
              <a:rPr sz="2400" b="1" spc="-60" dirty="0">
                <a:latin typeface="Arial"/>
                <a:cs typeface="Arial"/>
              </a:rPr>
              <a:t> </a:t>
            </a:r>
            <a:r>
              <a:rPr sz="2400" b="1" dirty="0">
                <a:latin typeface="Arial"/>
                <a:cs typeface="Arial"/>
              </a:rPr>
              <a:t>3</a:t>
            </a:r>
            <a:endParaRPr sz="2400">
              <a:latin typeface="Arial"/>
              <a:cs typeface="Arial"/>
            </a:endParaRPr>
          </a:p>
          <a:p>
            <a:pPr marL="4808220">
              <a:lnSpc>
                <a:spcPct val="100000"/>
              </a:lnSpc>
              <a:spcBef>
                <a:spcPts val="409"/>
              </a:spcBef>
            </a:pPr>
            <a:r>
              <a:rPr sz="2400" b="1" dirty="0">
                <a:latin typeface="Arial"/>
                <a:cs typeface="Arial"/>
              </a:rPr>
              <a:t>n</a:t>
            </a:r>
            <a:r>
              <a:rPr sz="2400" b="1" spc="-35" dirty="0">
                <a:latin typeface="Arial"/>
                <a:cs typeface="Arial"/>
              </a:rPr>
              <a:t> </a:t>
            </a:r>
            <a:r>
              <a:rPr sz="2400" b="1" dirty="0">
                <a:latin typeface="Arial"/>
                <a:cs typeface="Arial"/>
              </a:rPr>
              <a:t>=</a:t>
            </a:r>
            <a:r>
              <a:rPr sz="2400" b="1" spc="-55" dirty="0">
                <a:latin typeface="Arial"/>
                <a:cs typeface="Arial"/>
              </a:rPr>
              <a:t> </a:t>
            </a:r>
            <a:r>
              <a:rPr sz="2400" b="1" dirty="0">
                <a:latin typeface="Arial"/>
                <a:cs typeface="Arial"/>
              </a:rPr>
              <a:t>1/2</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11820525" cy="6858000"/>
            <a:chOff x="0" y="0"/>
            <a:chExt cx="11820525" cy="6858000"/>
          </a:xfrm>
        </p:grpSpPr>
        <p:pic>
          <p:nvPicPr>
            <p:cNvPr id="3" name="object 3"/>
            <p:cNvPicPr/>
            <p:nvPr/>
          </p:nvPicPr>
          <p:blipFill>
            <a:blip r:embed="rId2" cstate="print"/>
            <a:stretch>
              <a:fillRect/>
            </a:stretch>
          </p:blipFill>
          <p:spPr>
            <a:xfrm>
              <a:off x="484631" y="643127"/>
              <a:ext cx="3715512" cy="231648"/>
            </a:xfrm>
            <a:prstGeom prst="rect">
              <a:avLst/>
            </a:prstGeom>
          </p:spPr>
        </p:pic>
        <p:sp>
          <p:nvSpPr>
            <p:cNvPr id="4" name="object 4"/>
            <p:cNvSpPr/>
            <p:nvPr/>
          </p:nvSpPr>
          <p:spPr>
            <a:xfrm>
              <a:off x="8721852" y="2683764"/>
              <a:ext cx="360045" cy="405130"/>
            </a:xfrm>
            <a:custGeom>
              <a:avLst/>
              <a:gdLst/>
              <a:ahLst/>
              <a:cxnLst/>
              <a:rect l="l" t="t" r="r" b="b"/>
              <a:pathLst>
                <a:path w="360045" h="405130">
                  <a:moveTo>
                    <a:pt x="0" y="202564"/>
                  </a:moveTo>
                  <a:lnTo>
                    <a:pt x="4699" y="156083"/>
                  </a:lnTo>
                  <a:lnTo>
                    <a:pt x="18288" y="113411"/>
                  </a:lnTo>
                  <a:lnTo>
                    <a:pt x="39497" y="75819"/>
                  </a:lnTo>
                  <a:lnTo>
                    <a:pt x="67309" y="44450"/>
                  </a:lnTo>
                  <a:lnTo>
                    <a:pt x="100711" y="20574"/>
                  </a:lnTo>
                  <a:lnTo>
                    <a:pt x="138556" y="5334"/>
                  </a:lnTo>
                  <a:lnTo>
                    <a:pt x="179704" y="0"/>
                  </a:lnTo>
                  <a:lnTo>
                    <a:pt x="220979" y="5334"/>
                  </a:lnTo>
                  <a:lnTo>
                    <a:pt x="258825" y="20574"/>
                  </a:lnTo>
                  <a:lnTo>
                    <a:pt x="292226" y="44450"/>
                  </a:lnTo>
                  <a:lnTo>
                    <a:pt x="320040" y="75819"/>
                  </a:lnTo>
                  <a:lnTo>
                    <a:pt x="341249" y="113411"/>
                  </a:lnTo>
                  <a:lnTo>
                    <a:pt x="354838" y="156083"/>
                  </a:lnTo>
                  <a:lnTo>
                    <a:pt x="359537" y="202564"/>
                  </a:lnTo>
                  <a:lnTo>
                    <a:pt x="354838" y="248920"/>
                  </a:lnTo>
                  <a:lnTo>
                    <a:pt x="341249" y="291591"/>
                  </a:lnTo>
                  <a:lnTo>
                    <a:pt x="320040" y="329184"/>
                  </a:lnTo>
                  <a:lnTo>
                    <a:pt x="292226" y="360552"/>
                  </a:lnTo>
                  <a:lnTo>
                    <a:pt x="258825" y="384428"/>
                  </a:lnTo>
                  <a:lnTo>
                    <a:pt x="220979" y="399669"/>
                  </a:lnTo>
                  <a:lnTo>
                    <a:pt x="179704" y="405002"/>
                  </a:lnTo>
                  <a:lnTo>
                    <a:pt x="138556" y="399669"/>
                  </a:lnTo>
                  <a:lnTo>
                    <a:pt x="100711" y="384428"/>
                  </a:lnTo>
                  <a:lnTo>
                    <a:pt x="67309" y="360552"/>
                  </a:lnTo>
                  <a:lnTo>
                    <a:pt x="39497" y="329184"/>
                  </a:lnTo>
                  <a:lnTo>
                    <a:pt x="18288" y="291591"/>
                  </a:lnTo>
                  <a:lnTo>
                    <a:pt x="4699" y="248920"/>
                  </a:lnTo>
                  <a:lnTo>
                    <a:pt x="0" y="202564"/>
                  </a:lnTo>
                  <a:close/>
                </a:path>
              </a:pathLst>
            </a:custGeom>
            <a:ln w="76200">
              <a:solidFill>
                <a:srgbClr val="FF0066"/>
              </a:solidFill>
            </a:ln>
          </p:spPr>
          <p:txBody>
            <a:bodyPr wrap="square" lIns="0" tIns="0" rIns="0" bIns="0" rtlCol="0"/>
            <a:lstStyle/>
            <a:p>
              <a:endParaRPr/>
            </a:p>
          </p:txBody>
        </p:sp>
        <p:sp>
          <p:nvSpPr>
            <p:cNvPr id="5" name="object 5"/>
            <p:cNvSpPr/>
            <p:nvPr/>
          </p:nvSpPr>
          <p:spPr>
            <a:xfrm>
              <a:off x="6408420" y="2692907"/>
              <a:ext cx="335280" cy="448309"/>
            </a:xfrm>
            <a:custGeom>
              <a:avLst/>
              <a:gdLst/>
              <a:ahLst/>
              <a:cxnLst/>
              <a:rect l="l" t="t" r="r" b="b"/>
              <a:pathLst>
                <a:path w="335279" h="448310">
                  <a:moveTo>
                    <a:pt x="0" y="224027"/>
                  </a:moveTo>
                  <a:lnTo>
                    <a:pt x="4444" y="172592"/>
                  </a:lnTo>
                  <a:lnTo>
                    <a:pt x="17017" y="125475"/>
                  </a:lnTo>
                  <a:lnTo>
                    <a:pt x="36829" y="83946"/>
                  </a:lnTo>
                  <a:lnTo>
                    <a:pt x="62737" y="49149"/>
                  </a:lnTo>
                  <a:lnTo>
                    <a:pt x="93852" y="22732"/>
                  </a:lnTo>
                  <a:lnTo>
                    <a:pt x="129031" y="5968"/>
                  </a:lnTo>
                  <a:lnTo>
                    <a:pt x="167512" y="0"/>
                  </a:lnTo>
                  <a:lnTo>
                    <a:pt x="205994" y="5968"/>
                  </a:lnTo>
                  <a:lnTo>
                    <a:pt x="241173" y="22732"/>
                  </a:lnTo>
                  <a:lnTo>
                    <a:pt x="272287" y="49149"/>
                  </a:lnTo>
                  <a:lnTo>
                    <a:pt x="298196" y="83946"/>
                  </a:lnTo>
                  <a:lnTo>
                    <a:pt x="318007" y="125475"/>
                  </a:lnTo>
                  <a:lnTo>
                    <a:pt x="330580" y="172592"/>
                  </a:lnTo>
                  <a:lnTo>
                    <a:pt x="335025" y="224027"/>
                  </a:lnTo>
                  <a:lnTo>
                    <a:pt x="330580" y="275463"/>
                  </a:lnTo>
                  <a:lnTo>
                    <a:pt x="318007" y="322579"/>
                  </a:lnTo>
                  <a:lnTo>
                    <a:pt x="298196" y="364108"/>
                  </a:lnTo>
                  <a:lnTo>
                    <a:pt x="272287" y="398906"/>
                  </a:lnTo>
                  <a:lnTo>
                    <a:pt x="241173" y="425322"/>
                  </a:lnTo>
                  <a:lnTo>
                    <a:pt x="205994" y="442087"/>
                  </a:lnTo>
                  <a:lnTo>
                    <a:pt x="167512" y="448055"/>
                  </a:lnTo>
                  <a:lnTo>
                    <a:pt x="129031" y="442087"/>
                  </a:lnTo>
                  <a:lnTo>
                    <a:pt x="93852" y="425322"/>
                  </a:lnTo>
                  <a:lnTo>
                    <a:pt x="62737" y="398906"/>
                  </a:lnTo>
                  <a:lnTo>
                    <a:pt x="36829" y="364108"/>
                  </a:lnTo>
                  <a:lnTo>
                    <a:pt x="17017" y="322579"/>
                  </a:lnTo>
                  <a:lnTo>
                    <a:pt x="4444" y="275463"/>
                  </a:lnTo>
                  <a:lnTo>
                    <a:pt x="0" y="224027"/>
                  </a:lnTo>
                  <a:close/>
                </a:path>
              </a:pathLst>
            </a:custGeom>
            <a:ln w="76200">
              <a:solidFill>
                <a:srgbClr val="0461C1"/>
              </a:solidFill>
            </a:ln>
          </p:spPr>
          <p:txBody>
            <a:bodyPr wrap="square" lIns="0" tIns="0" rIns="0" bIns="0" rtlCol="0"/>
            <a:lstStyle/>
            <a:p>
              <a:endParaRPr/>
            </a:p>
          </p:txBody>
        </p:sp>
        <p:sp>
          <p:nvSpPr>
            <p:cNvPr id="6" name="object 6"/>
            <p:cNvSpPr/>
            <p:nvPr/>
          </p:nvSpPr>
          <p:spPr>
            <a:xfrm>
              <a:off x="9605771" y="2683764"/>
              <a:ext cx="347345" cy="377825"/>
            </a:xfrm>
            <a:custGeom>
              <a:avLst/>
              <a:gdLst/>
              <a:ahLst/>
              <a:cxnLst/>
              <a:rect l="l" t="t" r="r" b="b"/>
              <a:pathLst>
                <a:path w="347345" h="377825">
                  <a:moveTo>
                    <a:pt x="0" y="188722"/>
                  </a:moveTo>
                  <a:lnTo>
                    <a:pt x="6223" y="138557"/>
                  </a:lnTo>
                  <a:lnTo>
                    <a:pt x="23622" y="93472"/>
                  </a:lnTo>
                  <a:lnTo>
                    <a:pt x="50800" y="55245"/>
                  </a:lnTo>
                  <a:lnTo>
                    <a:pt x="85851" y="25781"/>
                  </a:lnTo>
                  <a:lnTo>
                    <a:pt x="127380" y="6731"/>
                  </a:lnTo>
                  <a:lnTo>
                    <a:pt x="173481" y="0"/>
                  </a:lnTo>
                  <a:lnTo>
                    <a:pt x="219582" y="6731"/>
                  </a:lnTo>
                  <a:lnTo>
                    <a:pt x="261111" y="25781"/>
                  </a:lnTo>
                  <a:lnTo>
                    <a:pt x="296163" y="55245"/>
                  </a:lnTo>
                  <a:lnTo>
                    <a:pt x="323342" y="93472"/>
                  </a:lnTo>
                  <a:lnTo>
                    <a:pt x="340741" y="138557"/>
                  </a:lnTo>
                  <a:lnTo>
                    <a:pt x="346963" y="188722"/>
                  </a:lnTo>
                  <a:lnTo>
                    <a:pt x="340741" y="238887"/>
                  </a:lnTo>
                  <a:lnTo>
                    <a:pt x="323342" y="283972"/>
                  </a:lnTo>
                  <a:lnTo>
                    <a:pt x="296163" y="322199"/>
                  </a:lnTo>
                  <a:lnTo>
                    <a:pt x="261111" y="351663"/>
                  </a:lnTo>
                  <a:lnTo>
                    <a:pt x="219582" y="370713"/>
                  </a:lnTo>
                  <a:lnTo>
                    <a:pt x="173481" y="377444"/>
                  </a:lnTo>
                  <a:lnTo>
                    <a:pt x="127380" y="370713"/>
                  </a:lnTo>
                  <a:lnTo>
                    <a:pt x="85851" y="351663"/>
                  </a:lnTo>
                  <a:lnTo>
                    <a:pt x="50800" y="322199"/>
                  </a:lnTo>
                  <a:lnTo>
                    <a:pt x="23622" y="283972"/>
                  </a:lnTo>
                  <a:lnTo>
                    <a:pt x="6223" y="238887"/>
                  </a:lnTo>
                  <a:lnTo>
                    <a:pt x="0" y="188722"/>
                  </a:lnTo>
                  <a:close/>
                </a:path>
              </a:pathLst>
            </a:custGeom>
            <a:ln w="76199">
              <a:solidFill>
                <a:srgbClr val="0066FF"/>
              </a:solidFill>
            </a:ln>
          </p:spPr>
          <p:txBody>
            <a:bodyPr wrap="square" lIns="0" tIns="0" rIns="0" bIns="0" rtlCol="0"/>
            <a:lstStyle/>
            <a:p>
              <a:endParaRPr/>
            </a:p>
          </p:txBody>
        </p:sp>
      </p:grpSp>
      <p:sp>
        <p:nvSpPr>
          <p:cNvPr id="7" name="object 7"/>
          <p:cNvSpPr txBox="1"/>
          <p:nvPr/>
        </p:nvSpPr>
        <p:spPr>
          <a:xfrm>
            <a:off x="1415922" y="1465472"/>
            <a:ext cx="7975600" cy="853440"/>
          </a:xfrm>
          <a:prstGeom prst="rect">
            <a:avLst/>
          </a:prstGeom>
        </p:spPr>
        <p:txBody>
          <a:bodyPr vert="horz" wrap="square" lIns="0" tIns="97790" rIns="0" bIns="0" rtlCol="0">
            <a:spAutoFit/>
          </a:bodyPr>
          <a:lstStyle/>
          <a:p>
            <a:pPr marL="12700">
              <a:lnSpc>
                <a:spcPct val="100000"/>
              </a:lnSpc>
              <a:spcBef>
                <a:spcPts val="770"/>
              </a:spcBef>
            </a:pPr>
            <a:r>
              <a:rPr sz="2700" b="1" u="heavy" spc="5" dirty="0">
                <a:uFill>
                  <a:solidFill>
                    <a:srgbClr val="000000"/>
                  </a:solidFill>
                </a:uFill>
                <a:latin typeface="Arial"/>
                <a:cs typeface="Arial"/>
              </a:rPr>
              <a:t>Grado</a:t>
            </a:r>
            <a:r>
              <a:rPr sz="2700" b="1" u="heavy" spc="-35" dirty="0">
                <a:uFill>
                  <a:solidFill>
                    <a:srgbClr val="000000"/>
                  </a:solidFill>
                </a:uFill>
                <a:latin typeface="Arial"/>
                <a:cs typeface="Arial"/>
              </a:rPr>
              <a:t> </a:t>
            </a:r>
            <a:r>
              <a:rPr sz="2700" b="1" u="heavy" dirty="0">
                <a:uFill>
                  <a:solidFill>
                    <a:srgbClr val="000000"/>
                  </a:solidFill>
                </a:uFill>
                <a:latin typeface="Arial"/>
                <a:cs typeface="Arial"/>
              </a:rPr>
              <a:t>relativo</a:t>
            </a:r>
            <a:r>
              <a:rPr sz="2700" b="1" u="heavy" spc="-25" dirty="0">
                <a:uFill>
                  <a:solidFill>
                    <a:srgbClr val="000000"/>
                  </a:solidFill>
                </a:uFill>
                <a:latin typeface="Arial"/>
                <a:cs typeface="Arial"/>
              </a:rPr>
              <a:t> </a:t>
            </a:r>
            <a:r>
              <a:rPr sz="2700" b="1" u="heavy" spc="5" dirty="0">
                <a:uFill>
                  <a:solidFill>
                    <a:srgbClr val="000000"/>
                  </a:solidFill>
                </a:uFill>
                <a:latin typeface="Arial"/>
                <a:cs typeface="Arial"/>
              </a:rPr>
              <a:t>con</a:t>
            </a:r>
            <a:r>
              <a:rPr sz="2700" b="1" u="heavy" spc="-60" dirty="0">
                <a:uFill>
                  <a:solidFill>
                    <a:srgbClr val="000000"/>
                  </a:solidFill>
                </a:uFill>
                <a:latin typeface="Arial"/>
                <a:cs typeface="Arial"/>
              </a:rPr>
              <a:t> </a:t>
            </a:r>
            <a:r>
              <a:rPr sz="2700" b="1" u="heavy" dirty="0">
                <a:uFill>
                  <a:solidFill>
                    <a:srgbClr val="000000"/>
                  </a:solidFill>
                </a:uFill>
                <a:latin typeface="Arial"/>
                <a:cs typeface="Arial"/>
              </a:rPr>
              <a:t>respecto</a:t>
            </a:r>
            <a:r>
              <a:rPr sz="2700" b="1" u="heavy" spc="-95" dirty="0">
                <a:uFill>
                  <a:solidFill>
                    <a:srgbClr val="000000"/>
                  </a:solidFill>
                </a:uFill>
                <a:latin typeface="Arial"/>
                <a:cs typeface="Arial"/>
              </a:rPr>
              <a:t> </a:t>
            </a:r>
            <a:r>
              <a:rPr sz="2700" b="1" u="heavy" spc="5" dirty="0">
                <a:uFill>
                  <a:solidFill>
                    <a:srgbClr val="000000"/>
                  </a:solidFill>
                </a:uFill>
                <a:latin typeface="Arial"/>
                <a:cs typeface="Arial"/>
              </a:rPr>
              <a:t>a</a:t>
            </a:r>
            <a:r>
              <a:rPr sz="2700" b="1" u="heavy" dirty="0">
                <a:uFill>
                  <a:solidFill>
                    <a:srgbClr val="000000"/>
                  </a:solidFill>
                </a:uFill>
                <a:latin typeface="Arial"/>
                <a:cs typeface="Arial"/>
              </a:rPr>
              <a:t> </a:t>
            </a:r>
            <a:r>
              <a:rPr sz="2700" b="1" u="heavy" spc="5" dirty="0">
                <a:uFill>
                  <a:solidFill>
                    <a:srgbClr val="000000"/>
                  </a:solidFill>
                </a:uFill>
                <a:latin typeface="Arial"/>
                <a:cs typeface="Arial"/>
              </a:rPr>
              <a:t>una</a:t>
            </a:r>
            <a:r>
              <a:rPr sz="2700" b="1" u="heavy" spc="-60" dirty="0">
                <a:uFill>
                  <a:solidFill>
                    <a:srgbClr val="000000"/>
                  </a:solidFill>
                </a:uFill>
                <a:latin typeface="Arial"/>
                <a:cs typeface="Arial"/>
              </a:rPr>
              <a:t> </a:t>
            </a:r>
            <a:r>
              <a:rPr sz="2700" b="1" u="heavy" dirty="0">
                <a:uFill>
                  <a:solidFill>
                    <a:srgbClr val="000000"/>
                  </a:solidFill>
                </a:uFill>
                <a:latin typeface="Arial"/>
                <a:cs typeface="Arial"/>
              </a:rPr>
              <a:t>variable</a:t>
            </a:r>
            <a:r>
              <a:rPr sz="2700" b="1" u="heavy" spc="-75" dirty="0">
                <a:uFill>
                  <a:solidFill>
                    <a:srgbClr val="000000"/>
                  </a:solidFill>
                </a:uFill>
                <a:latin typeface="Arial"/>
                <a:cs typeface="Arial"/>
              </a:rPr>
              <a:t> </a:t>
            </a:r>
            <a:r>
              <a:rPr sz="2700" b="1" u="heavy" spc="5" dirty="0">
                <a:uFill>
                  <a:solidFill>
                    <a:srgbClr val="000000"/>
                  </a:solidFill>
                </a:uFill>
                <a:latin typeface="Arial"/>
                <a:cs typeface="Arial"/>
              </a:rPr>
              <a:t>(G.R.)</a:t>
            </a:r>
            <a:endParaRPr sz="2700">
              <a:latin typeface="Arial"/>
              <a:cs typeface="Arial"/>
            </a:endParaRPr>
          </a:p>
          <a:p>
            <a:pPr marL="3353435">
              <a:lnSpc>
                <a:spcPct val="100000"/>
              </a:lnSpc>
              <a:spcBef>
                <a:spcPts val="445"/>
              </a:spcBef>
            </a:pPr>
            <a:r>
              <a:rPr sz="1800" b="1" spc="-15" dirty="0">
                <a:solidFill>
                  <a:srgbClr val="FF0000"/>
                </a:solidFill>
                <a:latin typeface="Arial"/>
                <a:cs typeface="Arial"/>
              </a:rPr>
              <a:t>(mayor</a:t>
            </a:r>
            <a:r>
              <a:rPr sz="1800" b="1" spc="-10" dirty="0">
                <a:solidFill>
                  <a:srgbClr val="FF0000"/>
                </a:solidFill>
                <a:latin typeface="Arial"/>
                <a:cs typeface="Arial"/>
              </a:rPr>
              <a:t> </a:t>
            </a:r>
            <a:r>
              <a:rPr sz="1800" b="1" dirty="0">
                <a:solidFill>
                  <a:srgbClr val="FF0000"/>
                </a:solidFill>
                <a:latin typeface="Arial"/>
                <a:cs typeface="Arial"/>
              </a:rPr>
              <a:t>exponente</a:t>
            </a:r>
            <a:r>
              <a:rPr sz="1800" b="1" spc="-90" dirty="0">
                <a:solidFill>
                  <a:srgbClr val="FF0000"/>
                </a:solidFill>
                <a:latin typeface="Arial"/>
                <a:cs typeface="Arial"/>
              </a:rPr>
              <a:t> </a:t>
            </a:r>
            <a:r>
              <a:rPr sz="1800" b="1" dirty="0">
                <a:solidFill>
                  <a:srgbClr val="FF0000"/>
                </a:solidFill>
                <a:latin typeface="Arial"/>
                <a:cs typeface="Arial"/>
              </a:rPr>
              <a:t>de</a:t>
            </a:r>
            <a:r>
              <a:rPr sz="1800" b="1" spc="-45" dirty="0">
                <a:solidFill>
                  <a:srgbClr val="FF0000"/>
                </a:solidFill>
                <a:latin typeface="Arial"/>
                <a:cs typeface="Arial"/>
              </a:rPr>
              <a:t> </a:t>
            </a:r>
            <a:r>
              <a:rPr sz="1800" b="1" dirty="0">
                <a:solidFill>
                  <a:srgbClr val="FF0000"/>
                </a:solidFill>
                <a:latin typeface="Arial"/>
                <a:cs typeface="Arial"/>
              </a:rPr>
              <a:t>la</a:t>
            </a:r>
            <a:r>
              <a:rPr sz="1800" b="1" spc="20" dirty="0">
                <a:solidFill>
                  <a:srgbClr val="FF0000"/>
                </a:solidFill>
                <a:latin typeface="Arial"/>
                <a:cs typeface="Arial"/>
              </a:rPr>
              <a:t> </a:t>
            </a:r>
            <a:r>
              <a:rPr sz="1800" b="1" spc="-5" dirty="0">
                <a:solidFill>
                  <a:srgbClr val="FF0000"/>
                </a:solidFill>
                <a:latin typeface="Arial"/>
                <a:cs typeface="Arial"/>
              </a:rPr>
              <a:t>variable)</a:t>
            </a:r>
            <a:endParaRPr sz="1800">
              <a:latin typeface="Arial"/>
              <a:cs typeface="Arial"/>
            </a:endParaRPr>
          </a:p>
        </p:txBody>
      </p:sp>
      <p:sp>
        <p:nvSpPr>
          <p:cNvPr id="8" name="object 8"/>
          <p:cNvSpPr txBox="1"/>
          <p:nvPr/>
        </p:nvSpPr>
        <p:spPr>
          <a:xfrm>
            <a:off x="1536319" y="2582113"/>
            <a:ext cx="8769985" cy="2404110"/>
          </a:xfrm>
          <a:prstGeom prst="rect">
            <a:avLst/>
          </a:prstGeom>
        </p:spPr>
        <p:txBody>
          <a:bodyPr vert="horz" wrap="square" lIns="0" tIns="12700" rIns="0" bIns="0" rtlCol="0">
            <a:spAutoFit/>
          </a:bodyPr>
          <a:lstStyle/>
          <a:p>
            <a:pPr marR="137160" algn="ctr">
              <a:lnSpc>
                <a:spcPct val="100000"/>
              </a:lnSpc>
              <a:spcBef>
                <a:spcPts val="100"/>
              </a:spcBef>
              <a:tabLst>
                <a:tab pos="5496560" algn="l"/>
              </a:tabLst>
            </a:pPr>
            <a:r>
              <a:rPr sz="6000" i="1" spc="-185" dirty="0">
                <a:latin typeface="Times New Roman"/>
                <a:cs typeface="Times New Roman"/>
              </a:rPr>
              <a:t>P</a:t>
            </a:r>
            <a:r>
              <a:rPr sz="4800" spc="-185" dirty="0">
                <a:latin typeface="Times New Roman"/>
                <a:cs typeface="Times New Roman"/>
              </a:rPr>
              <a:t>(</a:t>
            </a:r>
            <a:r>
              <a:rPr sz="4800" i="1" spc="-190" dirty="0">
                <a:latin typeface="Times New Roman"/>
                <a:cs typeface="Times New Roman"/>
              </a:rPr>
              <a:t>x</a:t>
            </a:r>
            <a:r>
              <a:rPr sz="4800" dirty="0">
                <a:latin typeface="Times New Roman"/>
                <a:cs typeface="Times New Roman"/>
              </a:rPr>
              <a:t>;</a:t>
            </a:r>
            <a:r>
              <a:rPr sz="4800" spc="-760" dirty="0">
                <a:latin typeface="Times New Roman"/>
                <a:cs typeface="Times New Roman"/>
              </a:rPr>
              <a:t> </a:t>
            </a:r>
            <a:r>
              <a:rPr sz="4800" i="1" spc="-240" dirty="0">
                <a:latin typeface="Times New Roman"/>
                <a:cs typeface="Times New Roman"/>
              </a:rPr>
              <a:t>y</a:t>
            </a:r>
            <a:r>
              <a:rPr sz="4800" spc="105" dirty="0">
                <a:latin typeface="Times New Roman"/>
                <a:cs typeface="Times New Roman"/>
              </a:rPr>
              <a:t>;</a:t>
            </a:r>
            <a:r>
              <a:rPr sz="4800" i="1" spc="-145" dirty="0">
                <a:latin typeface="Times New Roman"/>
                <a:cs typeface="Times New Roman"/>
              </a:rPr>
              <a:t>z</a:t>
            </a:r>
            <a:r>
              <a:rPr sz="4800" dirty="0">
                <a:latin typeface="Times New Roman"/>
                <a:cs typeface="Times New Roman"/>
              </a:rPr>
              <a:t>)</a:t>
            </a:r>
            <a:r>
              <a:rPr sz="4800" spc="-500" dirty="0">
                <a:latin typeface="Times New Roman"/>
                <a:cs typeface="Times New Roman"/>
              </a:rPr>
              <a:t> </a:t>
            </a:r>
            <a:r>
              <a:rPr sz="6000" spc="495" dirty="0">
                <a:latin typeface="Symbol"/>
                <a:cs typeface="Symbol"/>
              </a:rPr>
              <a:t></a:t>
            </a:r>
            <a:r>
              <a:rPr sz="6000" spc="-195" dirty="0">
                <a:latin typeface="Times New Roman"/>
                <a:cs typeface="Times New Roman"/>
              </a:rPr>
              <a:t>81</a:t>
            </a:r>
            <a:r>
              <a:rPr sz="6000" i="1" spc="-195" dirty="0">
                <a:latin typeface="Times New Roman"/>
                <a:cs typeface="Times New Roman"/>
              </a:rPr>
              <a:t>x</a:t>
            </a:r>
            <a:r>
              <a:rPr sz="4500" baseline="41666" dirty="0">
                <a:latin typeface="Times New Roman"/>
                <a:cs typeface="Times New Roman"/>
              </a:rPr>
              <a:t>3</a:t>
            </a:r>
            <a:r>
              <a:rPr sz="4500" spc="-427" baseline="41666" dirty="0">
                <a:latin typeface="Times New Roman"/>
                <a:cs typeface="Times New Roman"/>
              </a:rPr>
              <a:t> </a:t>
            </a:r>
            <a:r>
              <a:rPr sz="6000" i="1" spc="-120" dirty="0">
                <a:latin typeface="Times New Roman"/>
                <a:cs typeface="Times New Roman"/>
              </a:rPr>
              <a:t>y</a:t>
            </a:r>
            <a:r>
              <a:rPr sz="4500" baseline="41666" dirty="0">
                <a:latin typeface="Times New Roman"/>
                <a:cs typeface="Times New Roman"/>
              </a:rPr>
              <a:t>5</a:t>
            </a:r>
            <a:r>
              <a:rPr sz="4500" spc="-644" baseline="41666" dirty="0">
                <a:latin typeface="Times New Roman"/>
                <a:cs typeface="Times New Roman"/>
              </a:rPr>
              <a:t> </a:t>
            </a:r>
            <a:r>
              <a:rPr sz="6000" i="1" spc="-80" dirty="0">
                <a:latin typeface="Times New Roman"/>
                <a:cs typeface="Times New Roman"/>
              </a:rPr>
              <a:t>z</a:t>
            </a:r>
            <a:r>
              <a:rPr sz="4500" baseline="41666" dirty="0">
                <a:latin typeface="Times New Roman"/>
                <a:cs typeface="Times New Roman"/>
              </a:rPr>
              <a:t>6	</a:t>
            </a:r>
            <a:r>
              <a:rPr sz="6000" dirty="0">
                <a:latin typeface="Symbol"/>
                <a:cs typeface="Symbol"/>
              </a:rPr>
              <a:t></a:t>
            </a:r>
            <a:r>
              <a:rPr sz="6000" spc="-815" dirty="0">
                <a:latin typeface="Times New Roman"/>
                <a:cs typeface="Times New Roman"/>
              </a:rPr>
              <a:t> </a:t>
            </a:r>
            <a:r>
              <a:rPr sz="6000" spc="-170" dirty="0">
                <a:latin typeface="Times New Roman"/>
                <a:cs typeface="Times New Roman"/>
              </a:rPr>
              <a:t>20</a:t>
            </a:r>
            <a:r>
              <a:rPr sz="6000" i="1" spc="-170" dirty="0">
                <a:latin typeface="Times New Roman"/>
                <a:cs typeface="Times New Roman"/>
              </a:rPr>
              <a:t>x</a:t>
            </a:r>
            <a:r>
              <a:rPr sz="4500" baseline="41666" dirty="0">
                <a:latin typeface="Times New Roman"/>
                <a:cs typeface="Times New Roman"/>
              </a:rPr>
              <a:t>4</a:t>
            </a:r>
            <a:r>
              <a:rPr sz="4500" spc="-502" baseline="41666" dirty="0">
                <a:latin typeface="Times New Roman"/>
                <a:cs typeface="Times New Roman"/>
              </a:rPr>
              <a:t> </a:t>
            </a:r>
            <a:r>
              <a:rPr sz="6000" i="1" spc="-195" dirty="0">
                <a:latin typeface="Times New Roman"/>
                <a:cs typeface="Times New Roman"/>
              </a:rPr>
              <a:t>y</a:t>
            </a:r>
            <a:r>
              <a:rPr sz="6000" i="1" spc="-200" dirty="0">
                <a:latin typeface="Times New Roman"/>
                <a:cs typeface="Times New Roman"/>
              </a:rPr>
              <a:t>z</a:t>
            </a:r>
            <a:r>
              <a:rPr sz="4500" baseline="41666" dirty="0">
                <a:latin typeface="Times New Roman"/>
                <a:cs typeface="Times New Roman"/>
              </a:rPr>
              <a:t>8</a:t>
            </a:r>
            <a:endParaRPr sz="4500" baseline="41666">
              <a:latin typeface="Times New Roman"/>
              <a:cs typeface="Times New Roman"/>
            </a:endParaRPr>
          </a:p>
          <a:p>
            <a:pPr algn="ctr">
              <a:lnSpc>
                <a:spcPct val="100000"/>
              </a:lnSpc>
              <a:spcBef>
                <a:spcPts val="5045"/>
              </a:spcBef>
              <a:tabLst>
                <a:tab pos="6109335" algn="l"/>
              </a:tabLst>
            </a:pPr>
            <a:r>
              <a:rPr sz="5400" spc="-5" dirty="0">
                <a:latin typeface="Arial MT"/>
                <a:cs typeface="Arial MT"/>
              </a:rPr>
              <a:t>GR</a:t>
            </a:r>
            <a:r>
              <a:rPr sz="4800" spc="-5" dirty="0">
                <a:latin typeface="Arial MT"/>
                <a:cs typeface="Arial MT"/>
              </a:rPr>
              <a:t>(x)</a:t>
            </a:r>
            <a:r>
              <a:rPr sz="5400" spc="-5" dirty="0">
                <a:latin typeface="Arial MT"/>
                <a:cs typeface="Arial MT"/>
              </a:rPr>
              <a:t>=</a:t>
            </a:r>
            <a:r>
              <a:rPr sz="5400" spc="20" dirty="0">
                <a:latin typeface="Arial MT"/>
                <a:cs typeface="Arial MT"/>
              </a:rPr>
              <a:t> </a:t>
            </a:r>
            <a:r>
              <a:rPr sz="8100" b="1" baseline="-3086" dirty="0">
                <a:solidFill>
                  <a:srgbClr val="FF0066"/>
                </a:solidFill>
                <a:latin typeface="Arial"/>
                <a:cs typeface="Arial"/>
              </a:rPr>
              <a:t>4</a:t>
            </a:r>
            <a:r>
              <a:rPr sz="8100" b="1" spc="82" baseline="-3086" dirty="0">
                <a:solidFill>
                  <a:srgbClr val="FF0066"/>
                </a:solidFill>
                <a:latin typeface="Arial"/>
                <a:cs typeface="Arial"/>
              </a:rPr>
              <a:t> </a:t>
            </a:r>
            <a:r>
              <a:rPr sz="5400" dirty="0">
                <a:latin typeface="Arial MT"/>
                <a:cs typeface="Arial MT"/>
              </a:rPr>
              <a:t>GR</a:t>
            </a:r>
            <a:r>
              <a:rPr sz="4800" dirty="0">
                <a:latin typeface="Arial MT"/>
                <a:cs typeface="Arial MT"/>
              </a:rPr>
              <a:t>(y)</a:t>
            </a:r>
            <a:r>
              <a:rPr sz="5400" dirty="0">
                <a:latin typeface="Arial MT"/>
                <a:cs typeface="Arial MT"/>
              </a:rPr>
              <a:t>=</a:t>
            </a:r>
            <a:r>
              <a:rPr sz="5400" spc="-835" dirty="0">
                <a:latin typeface="Arial MT"/>
                <a:cs typeface="Arial MT"/>
              </a:rPr>
              <a:t> </a:t>
            </a:r>
            <a:r>
              <a:rPr sz="8100" b="1" baseline="1543" dirty="0">
                <a:solidFill>
                  <a:srgbClr val="0461C1"/>
                </a:solidFill>
                <a:latin typeface="Arial"/>
                <a:cs typeface="Arial"/>
              </a:rPr>
              <a:t>5	</a:t>
            </a:r>
            <a:r>
              <a:rPr sz="5400" spc="35" dirty="0">
                <a:latin typeface="Arial MT"/>
                <a:cs typeface="Arial MT"/>
              </a:rPr>
              <a:t>GR</a:t>
            </a:r>
            <a:r>
              <a:rPr sz="4800" spc="35" dirty="0">
                <a:latin typeface="Arial MT"/>
                <a:cs typeface="Arial MT"/>
              </a:rPr>
              <a:t>(z)</a:t>
            </a:r>
            <a:r>
              <a:rPr sz="5400" spc="35" dirty="0">
                <a:latin typeface="Arial MT"/>
                <a:cs typeface="Arial MT"/>
              </a:rPr>
              <a:t>=</a:t>
            </a:r>
            <a:r>
              <a:rPr sz="8100" b="1" spc="52" baseline="4115" dirty="0">
                <a:solidFill>
                  <a:srgbClr val="0066FF"/>
                </a:solidFill>
                <a:latin typeface="Arial"/>
                <a:cs typeface="Arial"/>
              </a:rPr>
              <a:t>8</a:t>
            </a:r>
            <a:endParaRPr sz="8100" baseline="4115">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11820525" cy="6858000"/>
            <a:chOff x="0" y="0"/>
            <a:chExt cx="11820525" cy="6858000"/>
          </a:xfrm>
        </p:grpSpPr>
        <p:pic>
          <p:nvPicPr>
            <p:cNvPr id="3" name="object 3"/>
            <p:cNvPicPr/>
            <p:nvPr/>
          </p:nvPicPr>
          <p:blipFill>
            <a:blip r:embed="rId2" cstate="print"/>
            <a:stretch>
              <a:fillRect/>
            </a:stretch>
          </p:blipFill>
          <p:spPr>
            <a:xfrm>
              <a:off x="484631" y="451104"/>
              <a:ext cx="3578352" cy="234696"/>
            </a:xfrm>
            <a:prstGeom prst="rect">
              <a:avLst/>
            </a:prstGeom>
          </p:spPr>
        </p:pic>
        <p:sp>
          <p:nvSpPr>
            <p:cNvPr id="4" name="object 4"/>
            <p:cNvSpPr/>
            <p:nvPr/>
          </p:nvSpPr>
          <p:spPr>
            <a:xfrm>
              <a:off x="2897123" y="3442715"/>
              <a:ext cx="1167130" cy="402590"/>
            </a:xfrm>
            <a:custGeom>
              <a:avLst/>
              <a:gdLst/>
              <a:ahLst/>
              <a:cxnLst/>
              <a:rect l="l" t="t" r="r" b="b"/>
              <a:pathLst>
                <a:path w="1167129" h="402589">
                  <a:moveTo>
                    <a:pt x="1167002" y="0"/>
                  </a:moveTo>
                  <a:lnTo>
                    <a:pt x="1163065" y="53467"/>
                  </a:lnTo>
                  <a:lnTo>
                    <a:pt x="1152016" y="101473"/>
                  </a:lnTo>
                  <a:lnTo>
                    <a:pt x="1134745" y="142112"/>
                  </a:lnTo>
                  <a:lnTo>
                    <a:pt x="1112520" y="173609"/>
                  </a:lnTo>
                  <a:lnTo>
                    <a:pt x="1057021" y="201041"/>
                  </a:lnTo>
                  <a:lnTo>
                    <a:pt x="693420" y="201041"/>
                  </a:lnTo>
                  <a:lnTo>
                    <a:pt x="664210" y="208280"/>
                  </a:lnTo>
                  <a:lnTo>
                    <a:pt x="615696" y="259969"/>
                  </a:lnTo>
                  <a:lnTo>
                    <a:pt x="598551" y="300609"/>
                  </a:lnTo>
                  <a:lnTo>
                    <a:pt x="587375" y="348615"/>
                  </a:lnTo>
                  <a:lnTo>
                    <a:pt x="583438" y="402082"/>
                  </a:lnTo>
                  <a:lnTo>
                    <a:pt x="579627" y="348615"/>
                  </a:lnTo>
                  <a:lnTo>
                    <a:pt x="568451" y="300609"/>
                  </a:lnTo>
                  <a:lnTo>
                    <a:pt x="551306" y="259969"/>
                  </a:lnTo>
                  <a:lnTo>
                    <a:pt x="528954" y="228473"/>
                  </a:lnTo>
                  <a:lnTo>
                    <a:pt x="473455" y="201041"/>
                  </a:lnTo>
                  <a:lnTo>
                    <a:pt x="109981" y="201041"/>
                  </a:lnTo>
                  <a:lnTo>
                    <a:pt x="80771" y="193802"/>
                  </a:lnTo>
                  <a:lnTo>
                    <a:pt x="54482" y="173609"/>
                  </a:lnTo>
                  <a:lnTo>
                    <a:pt x="32257" y="142112"/>
                  </a:lnTo>
                  <a:lnTo>
                    <a:pt x="14986" y="101473"/>
                  </a:lnTo>
                  <a:lnTo>
                    <a:pt x="3937" y="53467"/>
                  </a:lnTo>
                  <a:lnTo>
                    <a:pt x="0" y="0"/>
                  </a:lnTo>
                </a:path>
              </a:pathLst>
            </a:custGeom>
            <a:ln w="76200">
              <a:solidFill>
                <a:srgbClr val="0066FF"/>
              </a:solidFill>
            </a:ln>
          </p:spPr>
          <p:txBody>
            <a:bodyPr wrap="square" lIns="0" tIns="0" rIns="0" bIns="0" rtlCol="0"/>
            <a:lstStyle/>
            <a:p>
              <a:endParaRPr/>
            </a:p>
          </p:txBody>
        </p:sp>
        <p:sp>
          <p:nvSpPr>
            <p:cNvPr id="5" name="object 5"/>
            <p:cNvSpPr/>
            <p:nvPr/>
          </p:nvSpPr>
          <p:spPr>
            <a:xfrm>
              <a:off x="5945123" y="3403091"/>
              <a:ext cx="1146175" cy="405765"/>
            </a:xfrm>
            <a:custGeom>
              <a:avLst/>
              <a:gdLst/>
              <a:ahLst/>
              <a:cxnLst/>
              <a:rect l="l" t="t" r="r" b="b"/>
              <a:pathLst>
                <a:path w="1146175" h="405764">
                  <a:moveTo>
                    <a:pt x="1145921" y="0"/>
                  </a:moveTo>
                  <a:lnTo>
                    <a:pt x="1142365" y="53848"/>
                  </a:lnTo>
                  <a:lnTo>
                    <a:pt x="1132077" y="102235"/>
                  </a:lnTo>
                  <a:lnTo>
                    <a:pt x="1116202" y="143256"/>
                  </a:lnTo>
                  <a:lnTo>
                    <a:pt x="1071499" y="195453"/>
                  </a:lnTo>
                  <a:lnTo>
                    <a:pt x="1044575" y="202692"/>
                  </a:lnTo>
                  <a:lnTo>
                    <a:pt x="674370" y="202692"/>
                  </a:lnTo>
                  <a:lnTo>
                    <a:pt x="647446" y="209931"/>
                  </a:lnTo>
                  <a:lnTo>
                    <a:pt x="602615" y="262128"/>
                  </a:lnTo>
                  <a:lnTo>
                    <a:pt x="586867" y="303149"/>
                  </a:lnTo>
                  <a:lnTo>
                    <a:pt x="576579" y="351536"/>
                  </a:lnTo>
                  <a:lnTo>
                    <a:pt x="573024" y="405384"/>
                  </a:lnTo>
                  <a:lnTo>
                    <a:pt x="569341" y="351536"/>
                  </a:lnTo>
                  <a:lnTo>
                    <a:pt x="559180" y="303149"/>
                  </a:lnTo>
                  <a:lnTo>
                    <a:pt x="543305" y="262128"/>
                  </a:lnTo>
                  <a:lnTo>
                    <a:pt x="498601" y="209931"/>
                  </a:lnTo>
                  <a:lnTo>
                    <a:pt x="471550" y="202692"/>
                  </a:lnTo>
                  <a:lnTo>
                    <a:pt x="101346" y="202692"/>
                  </a:lnTo>
                  <a:lnTo>
                    <a:pt x="74422" y="195453"/>
                  </a:lnTo>
                  <a:lnTo>
                    <a:pt x="50164" y="175006"/>
                  </a:lnTo>
                  <a:lnTo>
                    <a:pt x="29717" y="143256"/>
                  </a:lnTo>
                  <a:lnTo>
                    <a:pt x="13842" y="102235"/>
                  </a:lnTo>
                  <a:lnTo>
                    <a:pt x="3683" y="53848"/>
                  </a:lnTo>
                  <a:lnTo>
                    <a:pt x="0" y="0"/>
                  </a:lnTo>
                </a:path>
              </a:pathLst>
            </a:custGeom>
            <a:ln w="76200">
              <a:solidFill>
                <a:srgbClr val="FF0066"/>
              </a:solidFill>
            </a:ln>
          </p:spPr>
          <p:txBody>
            <a:bodyPr wrap="square" lIns="0" tIns="0" rIns="0" bIns="0" rtlCol="0"/>
            <a:lstStyle/>
            <a:p>
              <a:endParaRPr/>
            </a:p>
          </p:txBody>
        </p:sp>
        <p:sp>
          <p:nvSpPr>
            <p:cNvPr id="6" name="object 6"/>
            <p:cNvSpPr/>
            <p:nvPr/>
          </p:nvSpPr>
          <p:spPr>
            <a:xfrm>
              <a:off x="8529828" y="3430523"/>
              <a:ext cx="817244" cy="405765"/>
            </a:xfrm>
            <a:custGeom>
              <a:avLst/>
              <a:gdLst/>
              <a:ahLst/>
              <a:cxnLst/>
              <a:rect l="l" t="t" r="r" b="b"/>
              <a:pathLst>
                <a:path w="817245" h="405764">
                  <a:moveTo>
                    <a:pt x="816737" y="0"/>
                  </a:moveTo>
                  <a:lnTo>
                    <a:pt x="813307" y="64008"/>
                  </a:lnTo>
                  <a:lnTo>
                    <a:pt x="803655" y="119761"/>
                  </a:lnTo>
                  <a:lnTo>
                    <a:pt x="788924" y="163575"/>
                  </a:lnTo>
                  <a:lnTo>
                    <a:pt x="748665" y="202692"/>
                  </a:lnTo>
                  <a:lnTo>
                    <a:pt x="476503" y="202692"/>
                  </a:lnTo>
                  <a:lnTo>
                    <a:pt x="455041" y="212978"/>
                  </a:lnTo>
                  <a:lnTo>
                    <a:pt x="436245" y="241807"/>
                  </a:lnTo>
                  <a:lnTo>
                    <a:pt x="421513" y="285623"/>
                  </a:lnTo>
                  <a:lnTo>
                    <a:pt x="411861" y="341375"/>
                  </a:lnTo>
                  <a:lnTo>
                    <a:pt x="408431" y="405383"/>
                  </a:lnTo>
                  <a:lnTo>
                    <a:pt x="404875" y="341375"/>
                  </a:lnTo>
                  <a:lnTo>
                    <a:pt x="395224" y="285623"/>
                  </a:lnTo>
                  <a:lnTo>
                    <a:pt x="380492" y="241807"/>
                  </a:lnTo>
                  <a:lnTo>
                    <a:pt x="361823" y="212978"/>
                  </a:lnTo>
                  <a:lnTo>
                    <a:pt x="340232" y="202692"/>
                  </a:lnTo>
                  <a:lnTo>
                    <a:pt x="68199" y="202692"/>
                  </a:lnTo>
                  <a:lnTo>
                    <a:pt x="46608" y="192405"/>
                  </a:lnTo>
                  <a:lnTo>
                    <a:pt x="27940" y="163575"/>
                  </a:lnTo>
                  <a:lnTo>
                    <a:pt x="13207" y="119761"/>
                  </a:lnTo>
                  <a:lnTo>
                    <a:pt x="3428" y="64008"/>
                  </a:lnTo>
                  <a:lnTo>
                    <a:pt x="0" y="0"/>
                  </a:lnTo>
                </a:path>
              </a:pathLst>
            </a:custGeom>
            <a:ln w="76200">
              <a:solidFill>
                <a:srgbClr val="0461C1"/>
              </a:solidFill>
            </a:ln>
          </p:spPr>
          <p:txBody>
            <a:bodyPr wrap="square" lIns="0" tIns="0" rIns="0" bIns="0" rtlCol="0"/>
            <a:lstStyle/>
            <a:p>
              <a:endParaRPr/>
            </a:p>
          </p:txBody>
        </p:sp>
      </p:grpSp>
      <p:sp>
        <p:nvSpPr>
          <p:cNvPr id="7" name="object 7"/>
          <p:cNvSpPr txBox="1"/>
          <p:nvPr/>
        </p:nvSpPr>
        <p:spPr>
          <a:xfrm>
            <a:off x="5523103" y="4063695"/>
            <a:ext cx="1123315" cy="454025"/>
          </a:xfrm>
          <a:prstGeom prst="rect">
            <a:avLst/>
          </a:prstGeom>
        </p:spPr>
        <p:txBody>
          <a:bodyPr vert="horz" wrap="square" lIns="0" tIns="13970" rIns="0" bIns="0" rtlCol="0">
            <a:spAutoFit/>
          </a:bodyPr>
          <a:lstStyle/>
          <a:p>
            <a:pPr marL="12700">
              <a:lnSpc>
                <a:spcPct val="100000"/>
              </a:lnSpc>
              <a:spcBef>
                <a:spcPts val="110"/>
              </a:spcBef>
            </a:pPr>
            <a:r>
              <a:rPr sz="2800" b="1" spc="5" dirty="0">
                <a:solidFill>
                  <a:srgbClr val="FF0066"/>
                </a:solidFill>
                <a:latin typeface="Arial"/>
                <a:cs typeface="Arial"/>
              </a:rPr>
              <a:t>GA</a:t>
            </a:r>
            <a:r>
              <a:rPr sz="2800" b="1" spc="-150" dirty="0">
                <a:solidFill>
                  <a:srgbClr val="FF0066"/>
                </a:solidFill>
                <a:latin typeface="Arial"/>
                <a:cs typeface="Arial"/>
              </a:rPr>
              <a:t> </a:t>
            </a:r>
            <a:r>
              <a:rPr sz="2800" b="1" spc="5" dirty="0">
                <a:solidFill>
                  <a:srgbClr val="FF0066"/>
                </a:solidFill>
                <a:latin typeface="Arial"/>
                <a:cs typeface="Arial"/>
              </a:rPr>
              <a:t>=</a:t>
            </a:r>
            <a:r>
              <a:rPr sz="2800" b="1" spc="-185" dirty="0">
                <a:solidFill>
                  <a:srgbClr val="FF0066"/>
                </a:solidFill>
                <a:latin typeface="Arial"/>
                <a:cs typeface="Arial"/>
              </a:rPr>
              <a:t> </a:t>
            </a:r>
            <a:r>
              <a:rPr sz="2800" b="1" spc="5" dirty="0">
                <a:solidFill>
                  <a:srgbClr val="FF0066"/>
                </a:solidFill>
                <a:latin typeface="Arial"/>
                <a:cs typeface="Arial"/>
              </a:rPr>
              <a:t>8</a:t>
            </a:r>
            <a:endParaRPr sz="2800">
              <a:latin typeface="Arial"/>
              <a:cs typeface="Arial"/>
            </a:endParaRPr>
          </a:p>
        </p:txBody>
      </p:sp>
      <p:sp>
        <p:nvSpPr>
          <p:cNvPr id="8" name="object 8"/>
          <p:cNvSpPr txBox="1"/>
          <p:nvPr/>
        </p:nvSpPr>
        <p:spPr>
          <a:xfrm>
            <a:off x="8098281" y="4094175"/>
            <a:ext cx="1123950" cy="454025"/>
          </a:xfrm>
          <a:prstGeom prst="rect">
            <a:avLst/>
          </a:prstGeom>
        </p:spPr>
        <p:txBody>
          <a:bodyPr vert="horz" wrap="square" lIns="0" tIns="13970" rIns="0" bIns="0" rtlCol="0">
            <a:spAutoFit/>
          </a:bodyPr>
          <a:lstStyle/>
          <a:p>
            <a:pPr marL="12700">
              <a:lnSpc>
                <a:spcPct val="100000"/>
              </a:lnSpc>
              <a:spcBef>
                <a:spcPts val="110"/>
              </a:spcBef>
            </a:pPr>
            <a:r>
              <a:rPr sz="2800" b="1" spc="5" dirty="0">
                <a:solidFill>
                  <a:srgbClr val="0461C1"/>
                </a:solidFill>
                <a:latin typeface="Arial"/>
                <a:cs typeface="Arial"/>
              </a:rPr>
              <a:t>GA</a:t>
            </a:r>
            <a:r>
              <a:rPr sz="2800" b="1" spc="-150" dirty="0">
                <a:solidFill>
                  <a:srgbClr val="0461C1"/>
                </a:solidFill>
                <a:latin typeface="Arial"/>
                <a:cs typeface="Arial"/>
              </a:rPr>
              <a:t> </a:t>
            </a:r>
            <a:r>
              <a:rPr sz="2800" b="1" spc="5" dirty="0">
                <a:solidFill>
                  <a:srgbClr val="0461C1"/>
                </a:solidFill>
                <a:latin typeface="Arial"/>
                <a:cs typeface="Arial"/>
              </a:rPr>
              <a:t>=</a:t>
            </a:r>
            <a:r>
              <a:rPr sz="2800" b="1" spc="-185" dirty="0">
                <a:solidFill>
                  <a:srgbClr val="0461C1"/>
                </a:solidFill>
                <a:latin typeface="Arial"/>
                <a:cs typeface="Arial"/>
              </a:rPr>
              <a:t> </a:t>
            </a:r>
            <a:r>
              <a:rPr sz="2800" b="1" spc="5" dirty="0">
                <a:solidFill>
                  <a:srgbClr val="0461C1"/>
                </a:solidFill>
                <a:latin typeface="Arial"/>
                <a:cs typeface="Arial"/>
              </a:rPr>
              <a:t>3</a:t>
            </a:r>
            <a:endParaRPr sz="2800">
              <a:latin typeface="Arial"/>
              <a:cs typeface="Arial"/>
            </a:endParaRPr>
          </a:p>
        </p:txBody>
      </p:sp>
      <p:sp>
        <p:nvSpPr>
          <p:cNvPr id="9" name="object 9"/>
          <p:cNvSpPr txBox="1"/>
          <p:nvPr/>
        </p:nvSpPr>
        <p:spPr>
          <a:xfrm>
            <a:off x="3748785" y="5170119"/>
            <a:ext cx="2812415" cy="940435"/>
          </a:xfrm>
          <a:prstGeom prst="rect">
            <a:avLst/>
          </a:prstGeom>
        </p:spPr>
        <p:txBody>
          <a:bodyPr vert="horz" wrap="square" lIns="0" tIns="12700" rIns="0" bIns="0" rtlCol="0">
            <a:spAutoFit/>
          </a:bodyPr>
          <a:lstStyle/>
          <a:p>
            <a:pPr marL="12700">
              <a:lnSpc>
                <a:spcPct val="100000"/>
              </a:lnSpc>
              <a:spcBef>
                <a:spcPts val="100"/>
              </a:spcBef>
            </a:pPr>
            <a:r>
              <a:rPr sz="6000" b="1" dirty="0">
                <a:latin typeface="Arial"/>
                <a:cs typeface="Arial"/>
              </a:rPr>
              <a:t>GA</a:t>
            </a:r>
            <a:r>
              <a:rPr sz="6000" b="1" spc="-265" dirty="0">
                <a:latin typeface="Arial"/>
                <a:cs typeface="Arial"/>
              </a:rPr>
              <a:t> </a:t>
            </a:r>
            <a:r>
              <a:rPr sz="6000" b="1" dirty="0">
                <a:latin typeface="Arial"/>
                <a:cs typeface="Arial"/>
              </a:rPr>
              <a:t>=</a:t>
            </a:r>
            <a:r>
              <a:rPr sz="6000" b="1" spc="-405" dirty="0">
                <a:latin typeface="Arial"/>
                <a:cs typeface="Arial"/>
              </a:rPr>
              <a:t> </a:t>
            </a:r>
            <a:r>
              <a:rPr sz="6000" b="1" spc="-5" dirty="0">
                <a:solidFill>
                  <a:srgbClr val="0066FF"/>
                </a:solidFill>
                <a:latin typeface="Arial"/>
                <a:cs typeface="Arial"/>
              </a:rPr>
              <a:t>10</a:t>
            </a:r>
            <a:endParaRPr sz="6000">
              <a:latin typeface="Arial"/>
              <a:cs typeface="Arial"/>
            </a:endParaRPr>
          </a:p>
        </p:txBody>
      </p:sp>
      <p:sp>
        <p:nvSpPr>
          <p:cNvPr id="10" name="object 10"/>
          <p:cNvSpPr txBox="1"/>
          <p:nvPr/>
        </p:nvSpPr>
        <p:spPr>
          <a:xfrm>
            <a:off x="1104087" y="1441088"/>
            <a:ext cx="6307455" cy="853440"/>
          </a:xfrm>
          <a:prstGeom prst="rect">
            <a:avLst/>
          </a:prstGeom>
        </p:spPr>
        <p:txBody>
          <a:bodyPr vert="horz" wrap="square" lIns="0" tIns="97790" rIns="0" bIns="0" rtlCol="0">
            <a:spAutoFit/>
          </a:bodyPr>
          <a:lstStyle/>
          <a:p>
            <a:pPr marL="12700">
              <a:lnSpc>
                <a:spcPct val="100000"/>
              </a:lnSpc>
              <a:spcBef>
                <a:spcPts val="770"/>
              </a:spcBef>
            </a:pPr>
            <a:r>
              <a:rPr sz="2700" b="1" u="heavy" spc="5" dirty="0">
                <a:uFill>
                  <a:solidFill>
                    <a:srgbClr val="000000"/>
                  </a:solidFill>
                </a:uFill>
                <a:latin typeface="Arial"/>
                <a:cs typeface="Arial"/>
              </a:rPr>
              <a:t>Grado</a:t>
            </a:r>
            <a:r>
              <a:rPr sz="2700" b="1" u="heavy" spc="-80" dirty="0">
                <a:uFill>
                  <a:solidFill>
                    <a:srgbClr val="000000"/>
                  </a:solidFill>
                </a:uFill>
                <a:latin typeface="Arial"/>
                <a:cs typeface="Arial"/>
              </a:rPr>
              <a:t> </a:t>
            </a:r>
            <a:r>
              <a:rPr sz="2700" b="1" u="heavy" spc="5" dirty="0">
                <a:uFill>
                  <a:solidFill>
                    <a:srgbClr val="000000"/>
                  </a:solidFill>
                </a:uFill>
                <a:latin typeface="Arial"/>
                <a:cs typeface="Arial"/>
              </a:rPr>
              <a:t>absoluto</a:t>
            </a:r>
            <a:r>
              <a:rPr sz="2700" b="1" u="heavy" spc="-95" dirty="0">
                <a:uFill>
                  <a:solidFill>
                    <a:srgbClr val="000000"/>
                  </a:solidFill>
                </a:uFill>
                <a:latin typeface="Arial"/>
                <a:cs typeface="Arial"/>
              </a:rPr>
              <a:t> </a:t>
            </a:r>
            <a:r>
              <a:rPr sz="2700" b="1" u="heavy" spc="5" dirty="0">
                <a:uFill>
                  <a:solidFill>
                    <a:srgbClr val="000000"/>
                  </a:solidFill>
                </a:uFill>
                <a:latin typeface="Arial"/>
                <a:cs typeface="Arial"/>
              </a:rPr>
              <a:t>de</a:t>
            </a:r>
            <a:r>
              <a:rPr sz="2700" b="1" u="heavy" spc="-25" dirty="0">
                <a:uFill>
                  <a:solidFill>
                    <a:srgbClr val="000000"/>
                  </a:solidFill>
                </a:uFill>
                <a:latin typeface="Arial"/>
                <a:cs typeface="Arial"/>
              </a:rPr>
              <a:t> </a:t>
            </a:r>
            <a:r>
              <a:rPr sz="2700" b="1" u="heavy" spc="5" dirty="0">
                <a:uFill>
                  <a:solidFill>
                    <a:srgbClr val="000000"/>
                  </a:solidFill>
                </a:uFill>
                <a:latin typeface="Arial"/>
                <a:cs typeface="Arial"/>
              </a:rPr>
              <a:t>un</a:t>
            </a:r>
            <a:r>
              <a:rPr sz="2700" b="1" u="heavy" spc="-40" dirty="0">
                <a:uFill>
                  <a:solidFill>
                    <a:srgbClr val="000000"/>
                  </a:solidFill>
                </a:uFill>
                <a:latin typeface="Arial"/>
                <a:cs typeface="Arial"/>
              </a:rPr>
              <a:t> </a:t>
            </a:r>
            <a:r>
              <a:rPr sz="2700" b="1" u="heavy" spc="-5" dirty="0">
                <a:uFill>
                  <a:solidFill>
                    <a:srgbClr val="000000"/>
                  </a:solidFill>
                </a:uFill>
                <a:latin typeface="Arial"/>
                <a:cs typeface="Arial"/>
              </a:rPr>
              <a:t>polinomio</a:t>
            </a:r>
            <a:r>
              <a:rPr sz="2700" b="1" u="heavy" dirty="0">
                <a:uFill>
                  <a:solidFill>
                    <a:srgbClr val="000000"/>
                  </a:solidFill>
                </a:uFill>
                <a:latin typeface="Arial"/>
                <a:cs typeface="Arial"/>
              </a:rPr>
              <a:t> </a:t>
            </a:r>
            <a:r>
              <a:rPr sz="2700" b="1" u="heavy" spc="-20" dirty="0">
                <a:uFill>
                  <a:solidFill>
                    <a:srgbClr val="000000"/>
                  </a:solidFill>
                </a:uFill>
                <a:latin typeface="Arial"/>
                <a:cs typeface="Arial"/>
              </a:rPr>
              <a:t>(G.A.)</a:t>
            </a:r>
            <a:endParaRPr sz="2700">
              <a:latin typeface="Arial"/>
              <a:cs typeface="Arial"/>
            </a:endParaRPr>
          </a:p>
          <a:p>
            <a:pPr marL="1924050">
              <a:lnSpc>
                <a:spcPct val="100000"/>
              </a:lnSpc>
              <a:spcBef>
                <a:spcPts val="445"/>
              </a:spcBef>
            </a:pPr>
            <a:r>
              <a:rPr sz="1800" b="1" spc="-15" dirty="0">
                <a:solidFill>
                  <a:srgbClr val="FF0000"/>
                </a:solidFill>
                <a:latin typeface="Arial"/>
                <a:cs typeface="Arial"/>
              </a:rPr>
              <a:t>(mayor</a:t>
            </a:r>
            <a:r>
              <a:rPr sz="1800" b="1" dirty="0">
                <a:solidFill>
                  <a:srgbClr val="FF0000"/>
                </a:solidFill>
                <a:latin typeface="Arial"/>
                <a:cs typeface="Arial"/>
              </a:rPr>
              <a:t> grado</a:t>
            </a:r>
            <a:r>
              <a:rPr sz="1800" b="1" spc="-40" dirty="0">
                <a:solidFill>
                  <a:srgbClr val="FF0000"/>
                </a:solidFill>
                <a:latin typeface="Arial"/>
                <a:cs typeface="Arial"/>
              </a:rPr>
              <a:t> </a:t>
            </a:r>
            <a:r>
              <a:rPr sz="1800" b="1" dirty="0">
                <a:solidFill>
                  <a:srgbClr val="FF0000"/>
                </a:solidFill>
                <a:latin typeface="Arial"/>
                <a:cs typeface="Arial"/>
              </a:rPr>
              <a:t>absoluto</a:t>
            </a:r>
            <a:r>
              <a:rPr sz="1800" b="1" spc="-85" dirty="0">
                <a:solidFill>
                  <a:srgbClr val="FF0000"/>
                </a:solidFill>
                <a:latin typeface="Arial"/>
                <a:cs typeface="Arial"/>
              </a:rPr>
              <a:t> </a:t>
            </a:r>
            <a:r>
              <a:rPr sz="1800" b="1" dirty="0">
                <a:solidFill>
                  <a:srgbClr val="FF0000"/>
                </a:solidFill>
                <a:latin typeface="Arial"/>
                <a:cs typeface="Arial"/>
              </a:rPr>
              <a:t>de</a:t>
            </a:r>
            <a:r>
              <a:rPr sz="1800" b="1" spc="-40" dirty="0">
                <a:solidFill>
                  <a:srgbClr val="FF0000"/>
                </a:solidFill>
                <a:latin typeface="Arial"/>
                <a:cs typeface="Arial"/>
              </a:rPr>
              <a:t> </a:t>
            </a:r>
            <a:r>
              <a:rPr sz="1800" b="1" dirty="0">
                <a:solidFill>
                  <a:srgbClr val="FF0000"/>
                </a:solidFill>
                <a:latin typeface="Arial"/>
                <a:cs typeface="Arial"/>
              </a:rPr>
              <a:t>los</a:t>
            </a:r>
            <a:r>
              <a:rPr sz="1800" b="1" spc="30" dirty="0">
                <a:solidFill>
                  <a:srgbClr val="FF0000"/>
                </a:solidFill>
                <a:latin typeface="Arial"/>
                <a:cs typeface="Arial"/>
              </a:rPr>
              <a:t> </a:t>
            </a:r>
            <a:r>
              <a:rPr sz="1800" b="1" dirty="0">
                <a:solidFill>
                  <a:srgbClr val="FF0000"/>
                </a:solidFill>
                <a:latin typeface="Arial"/>
                <a:cs typeface="Arial"/>
              </a:rPr>
              <a:t>términos)</a:t>
            </a:r>
            <a:endParaRPr sz="1800">
              <a:latin typeface="Arial"/>
              <a:cs typeface="Arial"/>
            </a:endParaRPr>
          </a:p>
        </p:txBody>
      </p:sp>
      <p:sp>
        <p:nvSpPr>
          <p:cNvPr id="11" name="object 11"/>
          <p:cNvSpPr txBox="1"/>
          <p:nvPr/>
        </p:nvSpPr>
        <p:spPr>
          <a:xfrm>
            <a:off x="229209" y="2326589"/>
            <a:ext cx="3963035" cy="2191385"/>
          </a:xfrm>
          <a:prstGeom prst="rect">
            <a:avLst/>
          </a:prstGeom>
        </p:spPr>
        <p:txBody>
          <a:bodyPr vert="horz" wrap="square" lIns="0" tIns="12700" rIns="0" bIns="0" rtlCol="0">
            <a:spAutoFit/>
          </a:bodyPr>
          <a:lstStyle/>
          <a:p>
            <a:pPr marL="38100">
              <a:lnSpc>
                <a:spcPct val="100000"/>
              </a:lnSpc>
              <a:spcBef>
                <a:spcPts val="100"/>
              </a:spcBef>
            </a:pPr>
            <a:r>
              <a:rPr sz="6600" i="1" spc="-195" dirty="0">
                <a:latin typeface="Times New Roman"/>
                <a:cs typeface="Times New Roman"/>
              </a:rPr>
              <a:t>P</a:t>
            </a:r>
            <a:r>
              <a:rPr sz="4800" spc="-185" dirty="0">
                <a:latin typeface="Times New Roman"/>
                <a:cs typeface="Times New Roman"/>
              </a:rPr>
              <a:t>(</a:t>
            </a:r>
            <a:r>
              <a:rPr sz="4800" i="1" spc="-190" dirty="0">
                <a:latin typeface="Times New Roman"/>
                <a:cs typeface="Times New Roman"/>
              </a:rPr>
              <a:t>x</a:t>
            </a:r>
            <a:r>
              <a:rPr sz="4800" dirty="0">
                <a:latin typeface="Times New Roman"/>
                <a:cs typeface="Times New Roman"/>
              </a:rPr>
              <a:t>;</a:t>
            </a:r>
            <a:r>
              <a:rPr sz="4800" spc="-735" dirty="0">
                <a:latin typeface="Times New Roman"/>
                <a:cs typeface="Times New Roman"/>
              </a:rPr>
              <a:t> </a:t>
            </a:r>
            <a:r>
              <a:rPr sz="4800" i="1" spc="-240" dirty="0">
                <a:latin typeface="Times New Roman"/>
                <a:cs typeface="Times New Roman"/>
              </a:rPr>
              <a:t>y</a:t>
            </a:r>
            <a:r>
              <a:rPr sz="4800" dirty="0">
                <a:latin typeface="Times New Roman"/>
                <a:cs typeface="Times New Roman"/>
              </a:rPr>
              <a:t>)</a:t>
            </a:r>
            <a:r>
              <a:rPr sz="4800" spc="-330" dirty="0">
                <a:latin typeface="Times New Roman"/>
                <a:cs typeface="Times New Roman"/>
              </a:rPr>
              <a:t> </a:t>
            </a:r>
            <a:r>
              <a:rPr sz="4800" dirty="0">
                <a:latin typeface="Times New Roman"/>
                <a:cs typeface="Times New Roman"/>
              </a:rPr>
              <a:t>=</a:t>
            </a:r>
            <a:r>
              <a:rPr sz="4800" spc="-475" dirty="0">
                <a:latin typeface="Times New Roman"/>
                <a:cs typeface="Times New Roman"/>
              </a:rPr>
              <a:t> </a:t>
            </a:r>
            <a:r>
              <a:rPr sz="6000" spc="-5" dirty="0">
                <a:latin typeface="Arial MT"/>
                <a:cs typeface="Arial MT"/>
              </a:rPr>
              <a:t>8</a:t>
            </a:r>
            <a:r>
              <a:rPr sz="6000" dirty="0">
                <a:latin typeface="Arial MT"/>
                <a:cs typeface="Arial MT"/>
              </a:rPr>
              <a:t>x</a:t>
            </a:r>
            <a:r>
              <a:rPr sz="6000" spc="7" baseline="20833" dirty="0">
                <a:latin typeface="Arial MT"/>
                <a:cs typeface="Arial MT"/>
              </a:rPr>
              <a:t>7</a:t>
            </a:r>
            <a:r>
              <a:rPr sz="6000" spc="-5" dirty="0">
                <a:latin typeface="Arial MT"/>
                <a:cs typeface="Arial MT"/>
              </a:rPr>
              <a:t>y</a:t>
            </a:r>
            <a:r>
              <a:rPr sz="6000" spc="7" baseline="20833" dirty="0">
                <a:latin typeface="Arial MT"/>
                <a:cs typeface="Arial MT"/>
              </a:rPr>
              <a:t>3</a:t>
            </a:r>
            <a:endParaRPr sz="6000" baseline="20833">
              <a:latin typeface="Arial MT"/>
              <a:cs typeface="Arial MT"/>
            </a:endParaRPr>
          </a:p>
          <a:p>
            <a:pPr marL="2501265">
              <a:lnSpc>
                <a:spcPct val="100000"/>
              </a:lnSpc>
              <a:spcBef>
                <a:spcPts val="5765"/>
              </a:spcBef>
            </a:pPr>
            <a:r>
              <a:rPr sz="2800" b="1" spc="5" dirty="0">
                <a:solidFill>
                  <a:srgbClr val="0066FF"/>
                </a:solidFill>
                <a:latin typeface="Arial"/>
                <a:cs typeface="Arial"/>
              </a:rPr>
              <a:t>GA</a:t>
            </a:r>
            <a:r>
              <a:rPr sz="2800" b="1" spc="-150" dirty="0">
                <a:solidFill>
                  <a:srgbClr val="0066FF"/>
                </a:solidFill>
                <a:latin typeface="Arial"/>
                <a:cs typeface="Arial"/>
              </a:rPr>
              <a:t> </a:t>
            </a:r>
            <a:r>
              <a:rPr sz="2800" b="1" spc="5" dirty="0">
                <a:solidFill>
                  <a:srgbClr val="0066FF"/>
                </a:solidFill>
                <a:latin typeface="Arial"/>
                <a:cs typeface="Arial"/>
              </a:rPr>
              <a:t>=</a:t>
            </a:r>
            <a:r>
              <a:rPr sz="2800" b="1" spc="-185" dirty="0">
                <a:solidFill>
                  <a:srgbClr val="0066FF"/>
                </a:solidFill>
                <a:latin typeface="Arial"/>
                <a:cs typeface="Arial"/>
              </a:rPr>
              <a:t> </a:t>
            </a:r>
            <a:r>
              <a:rPr sz="2800" b="1" dirty="0">
                <a:solidFill>
                  <a:srgbClr val="0066FF"/>
                </a:solidFill>
                <a:latin typeface="Arial"/>
                <a:cs typeface="Arial"/>
              </a:rPr>
              <a:t>10</a:t>
            </a:r>
            <a:endParaRPr sz="2800">
              <a:latin typeface="Arial"/>
              <a:cs typeface="Arial"/>
            </a:endParaRPr>
          </a:p>
        </p:txBody>
      </p:sp>
      <p:sp>
        <p:nvSpPr>
          <p:cNvPr id="12" name="object 12"/>
          <p:cNvSpPr txBox="1"/>
          <p:nvPr/>
        </p:nvSpPr>
        <p:spPr>
          <a:xfrm>
            <a:off x="4790185" y="2402789"/>
            <a:ext cx="4908550" cy="940435"/>
          </a:xfrm>
          <a:prstGeom prst="rect">
            <a:avLst/>
          </a:prstGeom>
        </p:spPr>
        <p:txBody>
          <a:bodyPr vert="horz" wrap="square" lIns="0" tIns="12700" rIns="0" bIns="0" rtlCol="0">
            <a:spAutoFit/>
          </a:bodyPr>
          <a:lstStyle/>
          <a:p>
            <a:pPr marL="38100">
              <a:lnSpc>
                <a:spcPct val="100000"/>
              </a:lnSpc>
              <a:spcBef>
                <a:spcPts val="100"/>
              </a:spcBef>
              <a:tabLst>
                <a:tab pos="2753995" algn="l"/>
              </a:tabLst>
            </a:pPr>
            <a:r>
              <a:rPr sz="6000" dirty="0">
                <a:latin typeface="Arial MT"/>
                <a:cs typeface="Arial MT"/>
              </a:rPr>
              <a:t>–</a:t>
            </a:r>
            <a:r>
              <a:rPr sz="6000" spc="-15" dirty="0">
                <a:latin typeface="Arial MT"/>
                <a:cs typeface="Arial MT"/>
              </a:rPr>
              <a:t> </a:t>
            </a:r>
            <a:r>
              <a:rPr sz="6000" dirty="0">
                <a:latin typeface="Arial MT"/>
                <a:cs typeface="Arial MT"/>
              </a:rPr>
              <a:t>3x</a:t>
            </a:r>
            <a:r>
              <a:rPr sz="6000" baseline="20833" dirty="0">
                <a:latin typeface="Arial MT"/>
                <a:cs typeface="Arial MT"/>
              </a:rPr>
              <a:t>4</a:t>
            </a:r>
            <a:r>
              <a:rPr sz="6000" dirty="0">
                <a:latin typeface="Arial MT"/>
                <a:cs typeface="Arial MT"/>
              </a:rPr>
              <a:t>y</a:t>
            </a:r>
            <a:r>
              <a:rPr sz="6000" baseline="20833" dirty="0">
                <a:latin typeface="Arial MT"/>
                <a:cs typeface="Arial MT"/>
              </a:rPr>
              <a:t>4	</a:t>
            </a:r>
            <a:r>
              <a:rPr sz="6000" dirty="0">
                <a:latin typeface="Arial MT"/>
                <a:cs typeface="Arial MT"/>
              </a:rPr>
              <a:t>+</a:t>
            </a:r>
            <a:r>
              <a:rPr sz="6000" spc="-155" dirty="0">
                <a:latin typeface="Arial MT"/>
                <a:cs typeface="Arial MT"/>
              </a:rPr>
              <a:t> </a:t>
            </a:r>
            <a:r>
              <a:rPr sz="6000" spc="-5" dirty="0">
                <a:latin typeface="Arial MT"/>
                <a:cs typeface="Arial MT"/>
              </a:rPr>
              <a:t>6xy</a:t>
            </a:r>
            <a:r>
              <a:rPr sz="6000" spc="-7" baseline="20833" dirty="0">
                <a:latin typeface="Arial MT"/>
                <a:cs typeface="Arial MT"/>
              </a:rPr>
              <a:t>2</a:t>
            </a:r>
            <a:endParaRPr sz="6000" baseline="20833">
              <a:latin typeface="Arial MT"/>
              <a:cs typeface="Arial M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52400" y="76197"/>
            <a:ext cx="12018264" cy="678179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6200" y="0"/>
            <a:ext cx="11963400" cy="685799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52398"/>
            <a:ext cx="11887200" cy="6629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82879" y="82294"/>
            <a:ext cx="11698605" cy="6672580"/>
            <a:chOff x="182879" y="82294"/>
            <a:chExt cx="11698605" cy="6672580"/>
          </a:xfrm>
        </p:grpSpPr>
        <p:pic>
          <p:nvPicPr>
            <p:cNvPr id="3" name="object 3"/>
            <p:cNvPicPr/>
            <p:nvPr/>
          </p:nvPicPr>
          <p:blipFill>
            <a:blip r:embed="rId2" cstate="print"/>
            <a:stretch>
              <a:fillRect/>
            </a:stretch>
          </p:blipFill>
          <p:spPr>
            <a:xfrm>
              <a:off x="182879" y="82294"/>
              <a:ext cx="11698224" cy="6672071"/>
            </a:xfrm>
            <a:prstGeom prst="rect">
              <a:avLst/>
            </a:prstGeom>
          </p:spPr>
        </p:pic>
        <p:pic>
          <p:nvPicPr>
            <p:cNvPr id="4" name="object 4"/>
            <p:cNvPicPr/>
            <p:nvPr/>
          </p:nvPicPr>
          <p:blipFill>
            <a:blip r:embed="rId3" cstate="print"/>
            <a:stretch>
              <a:fillRect/>
            </a:stretch>
          </p:blipFill>
          <p:spPr>
            <a:xfrm>
              <a:off x="1142999" y="307847"/>
              <a:ext cx="4111752" cy="231648"/>
            </a:xfrm>
            <a:prstGeom prst="rect">
              <a:avLst/>
            </a:prstGeom>
          </p:spPr>
        </p:pic>
      </p:grpSp>
      <p:sp>
        <p:nvSpPr>
          <p:cNvPr id="5" name="object 5"/>
          <p:cNvSpPr txBox="1"/>
          <p:nvPr/>
        </p:nvSpPr>
        <p:spPr>
          <a:xfrm>
            <a:off x="2544572" y="578053"/>
            <a:ext cx="106680" cy="201930"/>
          </a:xfrm>
          <a:prstGeom prst="rect">
            <a:avLst/>
          </a:prstGeom>
        </p:spPr>
        <p:txBody>
          <a:bodyPr vert="horz" wrap="square" lIns="0" tIns="13335" rIns="0" bIns="0" rtlCol="0">
            <a:spAutoFit/>
          </a:bodyPr>
          <a:lstStyle/>
          <a:p>
            <a:pPr marL="12700">
              <a:lnSpc>
                <a:spcPct val="100000"/>
              </a:lnSpc>
              <a:spcBef>
                <a:spcPts val="105"/>
              </a:spcBef>
            </a:pPr>
            <a:r>
              <a:rPr sz="1150" dirty="0">
                <a:latin typeface="Cambria Math"/>
                <a:cs typeface="Cambria Math"/>
              </a:rPr>
              <a:t>3</a:t>
            </a:r>
            <a:endParaRPr sz="1150">
              <a:latin typeface="Cambria Math"/>
              <a:cs typeface="Cambria Math"/>
            </a:endParaRPr>
          </a:p>
        </p:txBody>
      </p:sp>
      <p:sp>
        <p:nvSpPr>
          <p:cNvPr id="6" name="object 6"/>
          <p:cNvSpPr txBox="1">
            <a:spLocks noGrp="1"/>
          </p:cNvSpPr>
          <p:nvPr>
            <p:ph type="title"/>
          </p:nvPr>
        </p:nvSpPr>
        <p:spPr>
          <a:xfrm>
            <a:off x="309778" y="806018"/>
            <a:ext cx="2352675" cy="391795"/>
          </a:xfrm>
          <a:prstGeom prst="rect">
            <a:avLst/>
          </a:prstGeom>
        </p:spPr>
        <p:txBody>
          <a:bodyPr vert="horz" wrap="square" lIns="0" tIns="12700" rIns="0" bIns="0" rtlCol="0">
            <a:spAutoFit/>
          </a:bodyPr>
          <a:lstStyle/>
          <a:p>
            <a:pPr marL="12700">
              <a:lnSpc>
                <a:spcPct val="100000"/>
              </a:lnSpc>
              <a:spcBef>
                <a:spcPts val="100"/>
              </a:spcBef>
              <a:tabLst>
                <a:tab pos="377825" algn="l"/>
              </a:tabLst>
            </a:pPr>
            <a:r>
              <a:rPr b="0" dirty="0">
                <a:latin typeface="Calibri"/>
                <a:cs typeface="Calibri"/>
              </a:rPr>
              <a:t>1.	</a:t>
            </a:r>
            <a:r>
              <a:rPr b="0" spc="-5" dirty="0">
                <a:latin typeface="Calibri"/>
                <a:cs typeface="Calibri"/>
              </a:rPr>
              <a:t>Si</a:t>
            </a:r>
            <a:r>
              <a:rPr b="0" dirty="0">
                <a:latin typeface="Calibri"/>
                <a:cs typeface="Calibri"/>
              </a:rPr>
              <a:t>:</a:t>
            </a:r>
            <a:r>
              <a:rPr b="0" spc="-50" dirty="0">
                <a:latin typeface="Calibri"/>
                <a:cs typeface="Calibri"/>
              </a:rPr>
              <a:t> </a:t>
            </a:r>
            <a:r>
              <a:rPr b="0" spc="20" dirty="0">
                <a:latin typeface="Cambria Math"/>
                <a:cs typeface="Cambria Math"/>
              </a:rPr>
              <a:t>𝑃</a:t>
            </a:r>
            <a:r>
              <a:rPr b="0" spc="35" dirty="0">
                <a:latin typeface="Cambria Math"/>
                <a:cs typeface="Cambria Math"/>
              </a:rPr>
              <a:t>(</a:t>
            </a:r>
            <a:r>
              <a:rPr b="0" spc="15" dirty="0">
                <a:latin typeface="Cambria Math"/>
                <a:cs typeface="Cambria Math"/>
              </a:rPr>
              <a:t>𝑥</a:t>
            </a:r>
            <a:r>
              <a:rPr b="0" dirty="0">
                <a:latin typeface="Cambria Math"/>
                <a:cs typeface="Cambria Math"/>
              </a:rPr>
              <a:t>,</a:t>
            </a:r>
            <a:r>
              <a:rPr b="0" spc="80" dirty="0">
                <a:latin typeface="Cambria Math"/>
                <a:cs typeface="Cambria Math"/>
              </a:rPr>
              <a:t> </a:t>
            </a:r>
            <a:r>
              <a:rPr b="0" spc="20" dirty="0">
                <a:latin typeface="Cambria Math"/>
                <a:cs typeface="Cambria Math"/>
              </a:rPr>
              <a:t>𝑦</a:t>
            </a:r>
            <a:r>
              <a:rPr b="0" dirty="0">
                <a:latin typeface="Cambria Math"/>
                <a:cs typeface="Cambria Math"/>
              </a:rPr>
              <a:t>)</a:t>
            </a:r>
            <a:r>
              <a:rPr b="0" spc="-229" dirty="0">
                <a:latin typeface="Cambria Math"/>
                <a:cs typeface="Cambria Math"/>
              </a:rPr>
              <a:t> </a:t>
            </a:r>
            <a:r>
              <a:rPr b="0" dirty="0">
                <a:latin typeface="Cambria Math"/>
                <a:cs typeface="Cambria Math"/>
              </a:rPr>
              <a:t>=</a:t>
            </a:r>
            <a:r>
              <a:rPr b="0" spc="125" dirty="0">
                <a:latin typeface="Cambria Math"/>
                <a:cs typeface="Cambria Math"/>
              </a:rPr>
              <a:t> </a:t>
            </a:r>
            <a:r>
              <a:rPr b="0" spc="-15" dirty="0">
                <a:latin typeface="Cambria Math"/>
                <a:cs typeface="Cambria Math"/>
              </a:rPr>
              <a:t>5</a:t>
            </a:r>
            <a:r>
              <a:rPr b="0" dirty="0">
                <a:latin typeface="Cambria Math"/>
                <a:cs typeface="Cambria Math"/>
              </a:rPr>
              <a:t>𝑥</a:t>
            </a:r>
          </a:p>
        </p:txBody>
      </p:sp>
      <p:sp>
        <p:nvSpPr>
          <p:cNvPr id="7" name="object 7"/>
          <p:cNvSpPr txBox="1"/>
          <p:nvPr/>
        </p:nvSpPr>
        <p:spPr>
          <a:xfrm>
            <a:off x="2831083" y="553049"/>
            <a:ext cx="6859270" cy="644525"/>
          </a:xfrm>
          <a:prstGeom prst="rect">
            <a:avLst/>
          </a:prstGeom>
        </p:spPr>
        <p:txBody>
          <a:bodyPr vert="horz" wrap="square" lIns="0" tIns="38100" rIns="0" bIns="0" rtlCol="0">
            <a:spAutoFit/>
          </a:bodyPr>
          <a:lstStyle/>
          <a:p>
            <a:pPr marL="534035">
              <a:lnSpc>
                <a:spcPct val="100000"/>
              </a:lnSpc>
              <a:spcBef>
                <a:spcPts val="300"/>
              </a:spcBef>
              <a:tabLst>
                <a:tab pos="1524635" algn="l"/>
              </a:tabLst>
            </a:pPr>
            <a:r>
              <a:rPr sz="1150" dirty="0">
                <a:latin typeface="Cambria Math"/>
                <a:cs typeface="Cambria Math"/>
              </a:rPr>
              <a:t>2	2</a:t>
            </a:r>
            <a:endParaRPr sz="1150">
              <a:latin typeface="Cambria Math"/>
              <a:cs typeface="Cambria Math"/>
            </a:endParaRPr>
          </a:p>
          <a:p>
            <a:pPr marL="12700">
              <a:lnSpc>
                <a:spcPct val="100000"/>
              </a:lnSpc>
              <a:spcBef>
                <a:spcPts val="414"/>
              </a:spcBef>
              <a:tabLst>
                <a:tab pos="768350" algn="l"/>
                <a:tab pos="1811020" algn="l"/>
              </a:tabLst>
            </a:pPr>
            <a:r>
              <a:rPr sz="2400" dirty="0">
                <a:latin typeface="Cambria Math"/>
                <a:cs typeface="Cambria Math"/>
              </a:rPr>
              <a:t>+</a:t>
            </a:r>
            <a:r>
              <a:rPr sz="2400" spc="-20" dirty="0">
                <a:latin typeface="Cambria Math"/>
                <a:cs typeface="Cambria Math"/>
              </a:rPr>
              <a:t> </a:t>
            </a:r>
            <a:r>
              <a:rPr sz="2400" spc="-5" dirty="0">
                <a:latin typeface="Cambria Math"/>
                <a:cs typeface="Cambria Math"/>
              </a:rPr>
              <a:t>3𝑥	</a:t>
            </a:r>
            <a:r>
              <a:rPr sz="2400" dirty="0">
                <a:latin typeface="Cambria Math"/>
                <a:cs typeface="Cambria Math"/>
              </a:rPr>
              <a:t>𝑦</a:t>
            </a:r>
            <a:r>
              <a:rPr sz="2400" spc="-125" dirty="0">
                <a:latin typeface="Cambria Math"/>
                <a:cs typeface="Cambria Math"/>
              </a:rPr>
              <a:t> </a:t>
            </a:r>
            <a:r>
              <a:rPr sz="2400" dirty="0">
                <a:latin typeface="Cambria Math"/>
                <a:cs typeface="Cambria Math"/>
              </a:rPr>
              <a:t>+</a:t>
            </a:r>
            <a:r>
              <a:rPr sz="2400" spc="-15" dirty="0">
                <a:latin typeface="Cambria Math"/>
                <a:cs typeface="Cambria Math"/>
              </a:rPr>
              <a:t> </a:t>
            </a:r>
            <a:r>
              <a:rPr sz="2400" spc="5" dirty="0">
                <a:latin typeface="Cambria Math"/>
                <a:cs typeface="Cambria Math"/>
              </a:rPr>
              <a:t>𝑥𝑦	</a:t>
            </a:r>
            <a:r>
              <a:rPr sz="2400" spc="-5" dirty="0">
                <a:latin typeface="Calibri"/>
                <a:cs typeface="Calibri"/>
              </a:rPr>
              <a:t>Calcular</a:t>
            </a:r>
            <a:r>
              <a:rPr sz="2400" spc="-15" dirty="0">
                <a:latin typeface="Calibri"/>
                <a:cs typeface="Calibri"/>
              </a:rPr>
              <a:t> </a:t>
            </a:r>
            <a:r>
              <a:rPr sz="2400" dirty="0">
                <a:latin typeface="Calibri"/>
                <a:cs typeface="Calibri"/>
              </a:rPr>
              <a:t>el</a:t>
            </a:r>
            <a:r>
              <a:rPr sz="2400" spc="-10" dirty="0">
                <a:latin typeface="Calibri"/>
                <a:cs typeface="Calibri"/>
              </a:rPr>
              <a:t> </a:t>
            </a:r>
            <a:r>
              <a:rPr sz="2400" dirty="0">
                <a:latin typeface="Calibri"/>
                <a:cs typeface="Calibri"/>
              </a:rPr>
              <a:t>Grado</a:t>
            </a:r>
            <a:r>
              <a:rPr sz="2400" spc="-85" dirty="0">
                <a:latin typeface="Calibri"/>
                <a:cs typeface="Calibri"/>
              </a:rPr>
              <a:t> </a:t>
            </a:r>
            <a:r>
              <a:rPr sz="2400" spc="-5" dirty="0">
                <a:latin typeface="Calibri"/>
                <a:cs typeface="Calibri"/>
              </a:rPr>
              <a:t>Absoluto</a:t>
            </a:r>
            <a:r>
              <a:rPr sz="2400" spc="-105" dirty="0">
                <a:latin typeface="Calibri"/>
                <a:cs typeface="Calibri"/>
              </a:rPr>
              <a:t> </a:t>
            </a:r>
            <a:r>
              <a:rPr sz="2400" dirty="0">
                <a:latin typeface="Calibri"/>
                <a:cs typeface="Calibri"/>
              </a:rPr>
              <a:t>del</a:t>
            </a:r>
            <a:r>
              <a:rPr sz="2400" spc="-105" dirty="0">
                <a:latin typeface="Calibri"/>
                <a:cs typeface="Calibri"/>
              </a:rPr>
              <a:t> </a:t>
            </a:r>
            <a:r>
              <a:rPr sz="2400" spc="-5" dirty="0">
                <a:latin typeface="Calibri"/>
                <a:cs typeface="Calibri"/>
              </a:rPr>
              <a:t>polinomio</a:t>
            </a:r>
            <a:endParaRPr sz="2400">
              <a:latin typeface="Calibri"/>
              <a:cs typeface="Calibri"/>
            </a:endParaRPr>
          </a:p>
        </p:txBody>
      </p:sp>
      <p:sp>
        <p:nvSpPr>
          <p:cNvPr id="8" name="object 8"/>
          <p:cNvSpPr txBox="1"/>
          <p:nvPr/>
        </p:nvSpPr>
        <p:spPr>
          <a:xfrm>
            <a:off x="654202" y="1227201"/>
            <a:ext cx="3688079"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y</a:t>
            </a:r>
            <a:r>
              <a:rPr sz="2400" spc="-15" dirty="0">
                <a:latin typeface="Calibri"/>
                <a:cs typeface="Calibri"/>
              </a:rPr>
              <a:t> </a:t>
            </a:r>
            <a:r>
              <a:rPr sz="2400" spc="5" dirty="0">
                <a:latin typeface="Calibri"/>
                <a:cs typeface="Calibri"/>
              </a:rPr>
              <a:t>el</a:t>
            </a:r>
            <a:r>
              <a:rPr sz="2400" spc="-25" dirty="0">
                <a:latin typeface="Calibri"/>
                <a:cs typeface="Calibri"/>
              </a:rPr>
              <a:t> </a:t>
            </a:r>
            <a:r>
              <a:rPr sz="2400" dirty="0">
                <a:latin typeface="Calibri"/>
                <a:cs typeface="Calibri"/>
              </a:rPr>
              <a:t>grado</a:t>
            </a:r>
            <a:r>
              <a:rPr sz="2400" spc="-90" dirty="0">
                <a:latin typeface="Calibri"/>
                <a:cs typeface="Calibri"/>
              </a:rPr>
              <a:t> </a:t>
            </a:r>
            <a:r>
              <a:rPr sz="2400" spc="-20" dirty="0">
                <a:latin typeface="Calibri"/>
                <a:cs typeface="Calibri"/>
              </a:rPr>
              <a:t>relativo</a:t>
            </a:r>
            <a:r>
              <a:rPr sz="2400" spc="-25" dirty="0">
                <a:latin typeface="Calibri"/>
                <a:cs typeface="Calibri"/>
              </a:rPr>
              <a:t> </a:t>
            </a:r>
            <a:r>
              <a:rPr sz="2400" dirty="0">
                <a:latin typeface="Calibri"/>
                <a:cs typeface="Calibri"/>
              </a:rPr>
              <a:t>de</a:t>
            </a:r>
            <a:r>
              <a:rPr sz="2400" spc="-15" dirty="0">
                <a:latin typeface="Calibri"/>
                <a:cs typeface="Calibri"/>
              </a:rPr>
              <a:t> </a:t>
            </a:r>
            <a:r>
              <a:rPr sz="2400" spc="10" dirty="0">
                <a:latin typeface="Calibri"/>
                <a:cs typeface="Calibri"/>
              </a:rPr>
              <a:t>“x”</a:t>
            </a:r>
            <a:r>
              <a:rPr sz="2400" spc="-25" dirty="0">
                <a:latin typeface="Calibri"/>
                <a:cs typeface="Calibri"/>
              </a:rPr>
              <a:t> </a:t>
            </a:r>
            <a:r>
              <a:rPr sz="2400" dirty="0">
                <a:latin typeface="Calibri"/>
                <a:cs typeface="Calibri"/>
              </a:rPr>
              <a:t>e</a:t>
            </a:r>
            <a:r>
              <a:rPr sz="2400" spc="-70" dirty="0">
                <a:latin typeface="Calibri"/>
                <a:cs typeface="Calibri"/>
              </a:rPr>
              <a:t> </a:t>
            </a:r>
            <a:r>
              <a:rPr sz="2400" spc="-5" dirty="0">
                <a:latin typeface="Calibri"/>
                <a:cs typeface="Calibri"/>
              </a:rPr>
              <a:t>“y</a:t>
            </a:r>
            <a:r>
              <a:rPr sz="1400" spc="-5" dirty="0">
                <a:latin typeface="Calibri"/>
                <a:cs typeface="Calibri"/>
              </a:rPr>
              <a:t>”</a:t>
            </a:r>
            <a:endParaRPr sz="1400">
              <a:latin typeface="Calibri"/>
              <a:cs typeface="Calibri"/>
            </a:endParaRPr>
          </a:p>
        </p:txBody>
      </p:sp>
      <p:sp>
        <p:nvSpPr>
          <p:cNvPr id="9" name="object 9"/>
          <p:cNvSpPr txBox="1"/>
          <p:nvPr/>
        </p:nvSpPr>
        <p:spPr>
          <a:xfrm>
            <a:off x="1921001" y="1608632"/>
            <a:ext cx="8943340" cy="727075"/>
          </a:xfrm>
          <a:prstGeom prst="rect">
            <a:avLst/>
          </a:prstGeom>
        </p:spPr>
        <p:txBody>
          <a:bodyPr vert="horz" wrap="square" lIns="0" tIns="12700" rIns="0" bIns="0" rtlCol="0">
            <a:spAutoFit/>
          </a:bodyPr>
          <a:lstStyle/>
          <a:p>
            <a:pPr marL="12700" marR="5080">
              <a:lnSpc>
                <a:spcPct val="115100"/>
              </a:lnSpc>
              <a:spcBef>
                <a:spcPts val="100"/>
              </a:spcBef>
            </a:pPr>
            <a:r>
              <a:rPr sz="2000" spc="-5" dirty="0">
                <a:latin typeface="Arial MT"/>
                <a:cs typeface="Arial MT"/>
              </a:rPr>
              <a:t>Hallamos</a:t>
            </a:r>
            <a:r>
              <a:rPr sz="2000" spc="20" dirty="0">
                <a:latin typeface="Arial MT"/>
                <a:cs typeface="Arial MT"/>
              </a:rPr>
              <a:t> </a:t>
            </a:r>
            <a:r>
              <a:rPr sz="2000" spc="-5" dirty="0">
                <a:latin typeface="Arial MT"/>
                <a:cs typeface="Arial MT"/>
              </a:rPr>
              <a:t>el</a:t>
            </a:r>
            <a:r>
              <a:rPr sz="2000" dirty="0">
                <a:latin typeface="Arial MT"/>
                <a:cs typeface="Arial MT"/>
              </a:rPr>
              <a:t> </a:t>
            </a:r>
            <a:r>
              <a:rPr sz="2000" spc="-5" dirty="0">
                <a:latin typeface="Arial MT"/>
                <a:cs typeface="Arial MT"/>
              </a:rPr>
              <a:t>grado</a:t>
            </a:r>
            <a:r>
              <a:rPr sz="2000" spc="10" dirty="0">
                <a:latin typeface="Arial MT"/>
                <a:cs typeface="Arial MT"/>
              </a:rPr>
              <a:t> </a:t>
            </a:r>
            <a:r>
              <a:rPr sz="2000" spc="-10" dirty="0">
                <a:latin typeface="Arial MT"/>
                <a:cs typeface="Arial MT"/>
              </a:rPr>
              <a:t>absoluto</a:t>
            </a:r>
            <a:r>
              <a:rPr sz="2000" spc="30" dirty="0">
                <a:latin typeface="Arial MT"/>
                <a:cs typeface="Arial MT"/>
              </a:rPr>
              <a:t> </a:t>
            </a:r>
            <a:r>
              <a:rPr sz="2000" spc="-10" dirty="0">
                <a:latin typeface="Arial MT"/>
                <a:cs typeface="Arial MT"/>
              </a:rPr>
              <a:t>del</a:t>
            </a:r>
            <a:r>
              <a:rPr sz="2000" spc="5" dirty="0">
                <a:latin typeface="Arial MT"/>
                <a:cs typeface="Arial MT"/>
              </a:rPr>
              <a:t> </a:t>
            </a:r>
            <a:r>
              <a:rPr sz="2000" spc="-5" dirty="0">
                <a:latin typeface="Arial MT"/>
                <a:cs typeface="Arial MT"/>
              </a:rPr>
              <a:t>polinomio,</a:t>
            </a:r>
            <a:r>
              <a:rPr sz="2000" spc="35" dirty="0">
                <a:latin typeface="Arial MT"/>
                <a:cs typeface="Arial MT"/>
              </a:rPr>
              <a:t> </a:t>
            </a:r>
            <a:r>
              <a:rPr sz="2000" spc="-10" dirty="0">
                <a:latin typeface="Arial MT"/>
                <a:cs typeface="Arial MT"/>
              </a:rPr>
              <a:t>para</a:t>
            </a:r>
            <a:r>
              <a:rPr sz="2000" spc="15" dirty="0">
                <a:latin typeface="Arial MT"/>
                <a:cs typeface="Arial MT"/>
              </a:rPr>
              <a:t> </a:t>
            </a:r>
            <a:r>
              <a:rPr sz="2000" spc="-10" dirty="0">
                <a:latin typeface="Arial MT"/>
                <a:cs typeface="Arial MT"/>
              </a:rPr>
              <a:t>ellos</a:t>
            </a:r>
            <a:r>
              <a:rPr sz="2000" spc="45" dirty="0">
                <a:latin typeface="Arial MT"/>
                <a:cs typeface="Arial MT"/>
              </a:rPr>
              <a:t> </a:t>
            </a:r>
            <a:r>
              <a:rPr sz="2000" spc="-5" dirty="0">
                <a:latin typeface="Arial MT"/>
                <a:cs typeface="Arial MT"/>
              </a:rPr>
              <a:t>hallamos</a:t>
            </a:r>
            <a:r>
              <a:rPr sz="2000" dirty="0">
                <a:latin typeface="Arial MT"/>
                <a:cs typeface="Arial MT"/>
              </a:rPr>
              <a:t> </a:t>
            </a:r>
            <a:r>
              <a:rPr sz="2000" spc="-5" dirty="0">
                <a:latin typeface="Arial MT"/>
                <a:cs typeface="Arial MT"/>
              </a:rPr>
              <a:t>el</a:t>
            </a:r>
            <a:r>
              <a:rPr sz="2000" dirty="0">
                <a:latin typeface="Arial MT"/>
                <a:cs typeface="Arial MT"/>
              </a:rPr>
              <a:t> </a:t>
            </a:r>
            <a:r>
              <a:rPr sz="2000" spc="-5" dirty="0">
                <a:latin typeface="Arial MT"/>
                <a:cs typeface="Arial MT"/>
              </a:rPr>
              <a:t>grado</a:t>
            </a:r>
            <a:r>
              <a:rPr sz="2000" spc="10" dirty="0">
                <a:latin typeface="Arial MT"/>
                <a:cs typeface="Arial MT"/>
              </a:rPr>
              <a:t> </a:t>
            </a:r>
            <a:r>
              <a:rPr sz="2000" spc="-5" dirty="0">
                <a:latin typeface="Arial MT"/>
                <a:cs typeface="Arial MT"/>
              </a:rPr>
              <a:t>de</a:t>
            </a:r>
            <a:r>
              <a:rPr sz="2000" spc="-75" dirty="0">
                <a:latin typeface="Arial MT"/>
                <a:cs typeface="Arial MT"/>
              </a:rPr>
              <a:t> </a:t>
            </a:r>
            <a:r>
              <a:rPr sz="2000" spc="-5" dirty="0">
                <a:latin typeface="Arial MT"/>
                <a:cs typeface="Arial MT"/>
              </a:rPr>
              <a:t>cada </a:t>
            </a:r>
            <a:r>
              <a:rPr sz="2000" spc="-540" dirty="0">
                <a:latin typeface="Arial MT"/>
                <a:cs typeface="Arial MT"/>
              </a:rPr>
              <a:t> </a:t>
            </a:r>
            <a:r>
              <a:rPr sz="2000" dirty="0">
                <a:latin typeface="Arial MT"/>
                <a:cs typeface="Arial MT"/>
              </a:rPr>
              <a:t>monomio</a:t>
            </a:r>
            <a:r>
              <a:rPr sz="2000" spc="-40" dirty="0">
                <a:latin typeface="Arial MT"/>
                <a:cs typeface="Arial MT"/>
              </a:rPr>
              <a:t> </a:t>
            </a:r>
            <a:r>
              <a:rPr sz="2000" spc="-10" dirty="0">
                <a:latin typeface="Arial MT"/>
                <a:cs typeface="Arial MT"/>
              </a:rPr>
              <a:t>que</a:t>
            </a:r>
            <a:r>
              <a:rPr sz="2000" spc="10" dirty="0">
                <a:latin typeface="Arial MT"/>
                <a:cs typeface="Arial MT"/>
              </a:rPr>
              <a:t> </a:t>
            </a:r>
            <a:r>
              <a:rPr sz="2000" spc="-10" dirty="0">
                <a:latin typeface="Arial MT"/>
                <a:cs typeface="Arial MT"/>
              </a:rPr>
              <a:t>lo</a:t>
            </a:r>
            <a:r>
              <a:rPr sz="2000" spc="-20" dirty="0">
                <a:latin typeface="Arial MT"/>
                <a:cs typeface="Arial MT"/>
              </a:rPr>
              <a:t> </a:t>
            </a:r>
            <a:r>
              <a:rPr sz="2000" spc="-5" dirty="0">
                <a:latin typeface="Arial MT"/>
                <a:cs typeface="Arial MT"/>
              </a:rPr>
              <a:t>compone:</a:t>
            </a:r>
            <a:endParaRPr sz="2000">
              <a:latin typeface="Arial MT"/>
              <a:cs typeface="Arial MT"/>
            </a:endParaRPr>
          </a:p>
        </p:txBody>
      </p:sp>
      <p:sp>
        <p:nvSpPr>
          <p:cNvPr id="10" name="object 10"/>
          <p:cNvSpPr txBox="1"/>
          <p:nvPr/>
        </p:nvSpPr>
        <p:spPr>
          <a:xfrm>
            <a:off x="6033896" y="2929890"/>
            <a:ext cx="127000" cy="245110"/>
          </a:xfrm>
          <a:prstGeom prst="rect">
            <a:avLst/>
          </a:prstGeom>
        </p:spPr>
        <p:txBody>
          <a:bodyPr vert="horz" wrap="square" lIns="0" tIns="11430" rIns="0" bIns="0" rtlCol="0">
            <a:spAutoFit/>
          </a:bodyPr>
          <a:lstStyle/>
          <a:p>
            <a:pPr marL="12700">
              <a:lnSpc>
                <a:spcPct val="100000"/>
              </a:lnSpc>
              <a:spcBef>
                <a:spcPts val="90"/>
              </a:spcBef>
            </a:pPr>
            <a:r>
              <a:rPr sz="1450" spc="-10" dirty="0">
                <a:latin typeface="Cambria Math"/>
                <a:cs typeface="Cambria Math"/>
              </a:rPr>
              <a:t>3</a:t>
            </a:r>
            <a:endParaRPr sz="1450">
              <a:latin typeface="Cambria Math"/>
              <a:cs typeface="Cambria Math"/>
            </a:endParaRPr>
          </a:p>
        </p:txBody>
      </p:sp>
      <p:sp>
        <p:nvSpPr>
          <p:cNvPr id="11" name="object 11"/>
          <p:cNvSpPr txBox="1"/>
          <p:nvPr/>
        </p:nvSpPr>
        <p:spPr>
          <a:xfrm>
            <a:off x="6578600" y="2957322"/>
            <a:ext cx="614680" cy="245110"/>
          </a:xfrm>
          <a:prstGeom prst="rect">
            <a:avLst/>
          </a:prstGeom>
        </p:spPr>
        <p:txBody>
          <a:bodyPr vert="horz" wrap="square" lIns="0" tIns="11430" rIns="0" bIns="0" rtlCol="0">
            <a:spAutoFit/>
          </a:bodyPr>
          <a:lstStyle/>
          <a:p>
            <a:pPr marL="12700">
              <a:lnSpc>
                <a:spcPct val="100000"/>
              </a:lnSpc>
              <a:spcBef>
                <a:spcPts val="90"/>
              </a:spcBef>
            </a:pPr>
            <a:r>
              <a:rPr sz="1450" spc="5" dirty="0">
                <a:latin typeface="Cambria Math"/>
                <a:cs typeface="Cambria Math"/>
              </a:rPr>
              <a:t>2+1=3</a:t>
            </a:r>
            <a:endParaRPr sz="1450">
              <a:latin typeface="Cambria Math"/>
              <a:cs typeface="Cambria Math"/>
            </a:endParaRPr>
          </a:p>
        </p:txBody>
      </p:sp>
      <p:sp>
        <p:nvSpPr>
          <p:cNvPr id="12" name="object 12"/>
          <p:cNvSpPr txBox="1"/>
          <p:nvPr/>
        </p:nvSpPr>
        <p:spPr>
          <a:xfrm>
            <a:off x="6059551" y="2293365"/>
            <a:ext cx="1779270" cy="172085"/>
          </a:xfrm>
          <a:prstGeom prst="rect">
            <a:avLst/>
          </a:prstGeom>
        </p:spPr>
        <p:txBody>
          <a:bodyPr vert="horz" wrap="square" lIns="0" tIns="13970" rIns="0" bIns="0" rtlCol="0">
            <a:spAutoFit/>
          </a:bodyPr>
          <a:lstStyle/>
          <a:p>
            <a:pPr marL="12700">
              <a:lnSpc>
                <a:spcPct val="100000"/>
              </a:lnSpc>
              <a:spcBef>
                <a:spcPts val="110"/>
              </a:spcBef>
              <a:tabLst>
                <a:tab pos="725805" algn="l"/>
                <a:tab pos="1697989" algn="l"/>
              </a:tabLst>
            </a:pPr>
            <a:r>
              <a:rPr sz="950" spc="5" dirty="0">
                <a:latin typeface="Cambria Math"/>
                <a:cs typeface="Cambria Math"/>
              </a:rPr>
              <a:t>3	2	2</a:t>
            </a:r>
            <a:endParaRPr sz="950">
              <a:latin typeface="Cambria Math"/>
              <a:cs typeface="Cambria Math"/>
            </a:endParaRPr>
          </a:p>
        </p:txBody>
      </p:sp>
      <p:sp>
        <p:nvSpPr>
          <p:cNvPr id="13" name="object 13"/>
          <p:cNvSpPr txBox="1"/>
          <p:nvPr/>
        </p:nvSpPr>
        <p:spPr>
          <a:xfrm>
            <a:off x="4678426" y="2290999"/>
            <a:ext cx="3285490" cy="704850"/>
          </a:xfrm>
          <a:prstGeom prst="rect">
            <a:avLst/>
          </a:prstGeom>
        </p:spPr>
        <p:txBody>
          <a:bodyPr vert="horz" wrap="square" lIns="0" tIns="102235" rIns="0" bIns="0" rtlCol="0">
            <a:spAutoFit/>
          </a:bodyPr>
          <a:lstStyle/>
          <a:p>
            <a:pPr marL="12700">
              <a:lnSpc>
                <a:spcPct val="100000"/>
              </a:lnSpc>
              <a:spcBef>
                <a:spcPts val="805"/>
              </a:spcBef>
              <a:tabLst>
                <a:tab pos="1530350" algn="l"/>
                <a:tab pos="2780665" algn="l"/>
              </a:tabLst>
            </a:pPr>
            <a:r>
              <a:rPr sz="2000" spc="5" dirty="0">
                <a:latin typeface="Cambria Math"/>
                <a:cs typeface="Cambria Math"/>
              </a:rPr>
              <a:t>𝑃(𝑥,</a:t>
            </a:r>
            <a:r>
              <a:rPr sz="2000" spc="60" dirty="0">
                <a:latin typeface="Cambria Math"/>
                <a:cs typeface="Cambria Math"/>
              </a:rPr>
              <a:t> </a:t>
            </a:r>
            <a:r>
              <a:rPr sz="2000" dirty="0">
                <a:latin typeface="Cambria Math"/>
                <a:cs typeface="Cambria Math"/>
              </a:rPr>
              <a:t>𝑦)</a:t>
            </a:r>
            <a:r>
              <a:rPr sz="2000" spc="55" dirty="0">
                <a:latin typeface="Cambria Math"/>
                <a:cs typeface="Cambria Math"/>
              </a:rPr>
              <a:t> </a:t>
            </a:r>
            <a:r>
              <a:rPr sz="2000" spc="-10" dirty="0">
                <a:latin typeface="Cambria Math"/>
                <a:cs typeface="Cambria Math"/>
              </a:rPr>
              <a:t>=</a:t>
            </a:r>
            <a:r>
              <a:rPr sz="2000" spc="65" dirty="0">
                <a:latin typeface="Cambria Math"/>
                <a:cs typeface="Cambria Math"/>
              </a:rPr>
              <a:t> </a:t>
            </a:r>
            <a:r>
              <a:rPr sz="2000" spc="5" dirty="0">
                <a:latin typeface="Cambria Math"/>
                <a:cs typeface="Cambria Math"/>
              </a:rPr>
              <a:t>5𝑥	</a:t>
            </a:r>
            <a:r>
              <a:rPr sz="2000" spc="-10" dirty="0">
                <a:latin typeface="Cambria Math"/>
                <a:cs typeface="Cambria Math"/>
              </a:rPr>
              <a:t>+</a:t>
            </a:r>
            <a:r>
              <a:rPr sz="2000" spc="450" dirty="0">
                <a:latin typeface="Cambria Math"/>
                <a:cs typeface="Cambria Math"/>
              </a:rPr>
              <a:t> </a:t>
            </a:r>
            <a:r>
              <a:rPr sz="2000" spc="-5" dirty="0">
                <a:latin typeface="Cambria Math"/>
                <a:cs typeface="Cambria Math"/>
              </a:rPr>
              <a:t>3</a:t>
            </a:r>
            <a:r>
              <a:rPr sz="2000" spc="15" dirty="0">
                <a:latin typeface="Cambria Math"/>
                <a:cs typeface="Cambria Math"/>
              </a:rPr>
              <a:t> </a:t>
            </a:r>
            <a:r>
              <a:rPr sz="2000" spc="85" dirty="0">
                <a:latin typeface="Cambria Math"/>
                <a:cs typeface="Cambria Math"/>
              </a:rPr>
              <a:t>x𝑦</a:t>
            </a:r>
            <a:r>
              <a:rPr sz="2000" spc="320" dirty="0">
                <a:latin typeface="Cambria Math"/>
                <a:cs typeface="Cambria Math"/>
              </a:rPr>
              <a:t> </a:t>
            </a:r>
            <a:r>
              <a:rPr sz="2000" spc="-10" dirty="0">
                <a:latin typeface="Cambria Math"/>
                <a:cs typeface="Cambria Math"/>
              </a:rPr>
              <a:t>+	</a:t>
            </a:r>
            <a:r>
              <a:rPr sz="2000" spc="-140" dirty="0">
                <a:latin typeface="Cambria Math"/>
                <a:cs typeface="Cambria Math"/>
              </a:rPr>
              <a:t>𝑥𝑦</a:t>
            </a:r>
            <a:endParaRPr sz="2000">
              <a:latin typeface="Cambria Math"/>
              <a:cs typeface="Cambria Math"/>
            </a:endParaRPr>
          </a:p>
          <a:p>
            <a:pPr marR="5080" algn="r">
              <a:lnSpc>
                <a:spcPct val="100000"/>
              </a:lnSpc>
              <a:spcBef>
                <a:spcPts val="505"/>
              </a:spcBef>
            </a:pPr>
            <a:r>
              <a:rPr sz="1450" dirty="0">
                <a:latin typeface="Cambria Math"/>
                <a:cs typeface="Cambria Math"/>
              </a:rPr>
              <a:t>1+2=3</a:t>
            </a:r>
            <a:endParaRPr sz="1450">
              <a:latin typeface="Cambria Math"/>
              <a:cs typeface="Cambria Math"/>
            </a:endParaRPr>
          </a:p>
        </p:txBody>
      </p:sp>
      <p:grpSp>
        <p:nvGrpSpPr>
          <p:cNvPr id="14" name="object 14"/>
          <p:cNvGrpSpPr/>
          <p:nvPr/>
        </p:nvGrpSpPr>
        <p:grpSpPr>
          <a:xfrm>
            <a:off x="3645408" y="3703320"/>
            <a:ext cx="340995" cy="234315"/>
            <a:chOff x="3645408" y="3703320"/>
            <a:chExt cx="340995" cy="234315"/>
          </a:xfrm>
        </p:grpSpPr>
        <p:pic>
          <p:nvPicPr>
            <p:cNvPr id="15" name="object 15"/>
            <p:cNvPicPr/>
            <p:nvPr/>
          </p:nvPicPr>
          <p:blipFill>
            <a:blip r:embed="rId4" cstate="print"/>
            <a:stretch>
              <a:fillRect/>
            </a:stretch>
          </p:blipFill>
          <p:spPr>
            <a:xfrm>
              <a:off x="3907917" y="3703320"/>
              <a:ext cx="78486" cy="234187"/>
            </a:xfrm>
            <a:prstGeom prst="rect">
              <a:avLst/>
            </a:prstGeom>
          </p:spPr>
        </p:pic>
        <p:pic>
          <p:nvPicPr>
            <p:cNvPr id="16" name="object 16"/>
            <p:cNvPicPr/>
            <p:nvPr/>
          </p:nvPicPr>
          <p:blipFill>
            <a:blip r:embed="rId5" cstate="print"/>
            <a:stretch>
              <a:fillRect/>
            </a:stretch>
          </p:blipFill>
          <p:spPr>
            <a:xfrm>
              <a:off x="3645408" y="3703320"/>
              <a:ext cx="78486" cy="234187"/>
            </a:xfrm>
            <a:prstGeom prst="rect">
              <a:avLst/>
            </a:prstGeom>
          </p:spPr>
        </p:pic>
      </p:grpSp>
      <p:sp>
        <p:nvSpPr>
          <p:cNvPr id="17" name="object 17"/>
          <p:cNvSpPr txBox="1"/>
          <p:nvPr/>
        </p:nvSpPr>
        <p:spPr>
          <a:xfrm>
            <a:off x="1809369" y="3255086"/>
            <a:ext cx="7930515" cy="329565"/>
          </a:xfrm>
          <a:prstGeom prst="rect">
            <a:avLst/>
          </a:prstGeom>
        </p:spPr>
        <p:txBody>
          <a:bodyPr vert="horz" wrap="square" lIns="0" tIns="12065" rIns="0" bIns="0" rtlCol="0">
            <a:spAutoFit/>
          </a:bodyPr>
          <a:lstStyle/>
          <a:p>
            <a:pPr marL="12700">
              <a:lnSpc>
                <a:spcPct val="100000"/>
              </a:lnSpc>
              <a:spcBef>
                <a:spcPts val="95"/>
              </a:spcBef>
            </a:pPr>
            <a:r>
              <a:rPr sz="2000" spc="-10" dirty="0">
                <a:latin typeface="Arial MT"/>
                <a:cs typeface="Arial MT"/>
              </a:rPr>
              <a:t>El</a:t>
            </a:r>
            <a:r>
              <a:rPr sz="2000" spc="10" dirty="0">
                <a:latin typeface="Arial MT"/>
                <a:cs typeface="Arial MT"/>
              </a:rPr>
              <a:t> </a:t>
            </a:r>
            <a:r>
              <a:rPr sz="2000" spc="-15" dirty="0">
                <a:latin typeface="Arial MT"/>
                <a:cs typeface="Arial MT"/>
              </a:rPr>
              <a:t>mayor</a:t>
            </a:r>
            <a:r>
              <a:rPr sz="2000" spc="55" dirty="0">
                <a:latin typeface="Arial MT"/>
                <a:cs typeface="Arial MT"/>
              </a:rPr>
              <a:t> </a:t>
            </a:r>
            <a:r>
              <a:rPr sz="2000" spc="-50" dirty="0">
                <a:latin typeface="Arial MT"/>
                <a:cs typeface="Arial MT"/>
              </a:rPr>
              <a:t>valor,</a:t>
            </a:r>
            <a:r>
              <a:rPr sz="2000" spc="25" dirty="0">
                <a:latin typeface="Arial MT"/>
                <a:cs typeface="Arial MT"/>
              </a:rPr>
              <a:t> </a:t>
            </a:r>
            <a:r>
              <a:rPr sz="2000" spc="-5" dirty="0">
                <a:latin typeface="Arial MT"/>
                <a:cs typeface="Arial MT"/>
              </a:rPr>
              <a:t>será</a:t>
            </a:r>
            <a:r>
              <a:rPr sz="2000" dirty="0">
                <a:latin typeface="Arial MT"/>
                <a:cs typeface="Arial MT"/>
              </a:rPr>
              <a:t> </a:t>
            </a:r>
            <a:r>
              <a:rPr sz="2000" spc="-10" dirty="0">
                <a:latin typeface="Arial MT"/>
                <a:cs typeface="Arial MT"/>
              </a:rPr>
              <a:t>el</a:t>
            </a:r>
            <a:r>
              <a:rPr sz="2000" spc="10" dirty="0">
                <a:latin typeface="Arial MT"/>
                <a:cs typeface="Arial MT"/>
              </a:rPr>
              <a:t> </a:t>
            </a:r>
            <a:r>
              <a:rPr sz="2000" spc="-10" dirty="0">
                <a:latin typeface="Arial MT"/>
                <a:cs typeface="Arial MT"/>
              </a:rPr>
              <a:t>grado</a:t>
            </a:r>
            <a:r>
              <a:rPr sz="2000" spc="15" dirty="0">
                <a:latin typeface="Arial MT"/>
                <a:cs typeface="Arial MT"/>
              </a:rPr>
              <a:t> </a:t>
            </a:r>
            <a:r>
              <a:rPr sz="2000" spc="-10" dirty="0">
                <a:latin typeface="Arial MT"/>
                <a:cs typeface="Arial MT"/>
              </a:rPr>
              <a:t>absoluto,</a:t>
            </a:r>
            <a:r>
              <a:rPr sz="2000" spc="20" dirty="0">
                <a:latin typeface="Arial MT"/>
                <a:cs typeface="Arial MT"/>
              </a:rPr>
              <a:t> </a:t>
            </a:r>
            <a:r>
              <a:rPr sz="2000" spc="-5" dirty="0">
                <a:latin typeface="Arial MT"/>
                <a:cs typeface="Arial MT"/>
              </a:rPr>
              <a:t>en</a:t>
            </a:r>
            <a:r>
              <a:rPr sz="2000" spc="10" dirty="0">
                <a:latin typeface="Arial MT"/>
                <a:cs typeface="Arial MT"/>
              </a:rPr>
              <a:t> </a:t>
            </a:r>
            <a:r>
              <a:rPr sz="2000" spc="-5" dirty="0">
                <a:latin typeface="Arial MT"/>
                <a:cs typeface="Arial MT"/>
              </a:rPr>
              <a:t>este</a:t>
            </a:r>
            <a:r>
              <a:rPr sz="2000" dirty="0">
                <a:latin typeface="Arial MT"/>
                <a:cs typeface="Arial MT"/>
              </a:rPr>
              <a:t> </a:t>
            </a:r>
            <a:r>
              <a:rPr sz="2000" spc="-5" dirty="0">
                <a:latin typeface="Arial MT"/>
                <a:cs typeface="Arial MT"/>
              </a:rPr>
              <a:t>caso</a:t>
            </a:r>
            <a:r>
              <a:rPr sz="2000" spc="5" dirty="0">
                <a:latin typeface="Arial MT"/>
                <a:cs typeface="Arial MT"/>
              </a:rPr>
              <a:t> </a:t>
            </a:r>
            <a:r>
              <a:rPr sz="2000" spc="-10" dirty="0">
                <a:latin typeface="Arial MT"/>
                <a:cs typeface="Arial MT"/>
              </a:rPr>
              <a:t>todos</a:t>
            </a:r>
            <a:r>
              <a:rPr sz="2000" spc="30" dirty="0">
                <a:latin typeface="Arial MT"/>
                <a:cs typeface="Arial MT"/>
              </a:rPr>
              <a:t> </a:t>
            </a:r>
            <a:r>
              <a:rPr sz="2000" spc="-5" dirty="0">
                <a:latin typeface="Arial MT"/>
                <a:cs typeface="Arial MT"/>
              </a:rPr>
              <a:t>son</a:t>
            </a:r>
            <a:r>
              <a:rPr sz="2000" spc="-165" dirty="0">
                <a:latin typeface="Arial MT"/>
                <a:cs typeface="Arial MT"/>
              </a:rPr>
              <a:t> </a:t>
            </a:r>
            <a:r>
              <a:rPr sz="2000" spc="-10" dirty="0">
                <a:latin typeface="Arial MT"/>
                <a:cs typeface="Arial MT"/>
              </a:rPr>
              <a:t>iguales,</a:t>
            </a:r>
            <a:endParaRPr sz="2000">
              <a:latin typeface="Arial MT"/>
              <a:cs typeface="Arial MT"/>
            </a:endParaRPr>
          </a:p>
        </p:txBody>
      </p:sp>
      <p:sp>
        <p:nvSpPr>
          <p:cNvPr id="18" name="object 18"/>
          <p:cNvSpPr txBox="1"/>
          <p:nvPr/>
        </p:nvSpPr>
        <p:spPr>
          <a:xfrm>
            <a:off x="1809369" y="3606164"/>
            <a:ext cx="1663064" cy="329565"/>
          </a:xfrm>
          <a:prstGeom prst="rect">
            <a:avLst/>
          </a:prstGeom>
        </p:spPr>
        <p:txBody>
          <a:bodyPr vert="horz" wrap="square" lIns="0" tIns="11430" rIns="0" bIns="0" rtlCol="0">
            <a:spAutoFit/>
          </a:bodyPr>
          <a:lstStyle/>
          <a:p>
            <a:pPr marL="12700">
              <a:lnSpc>
                <a:spcPct val="100000"/>
              </a:lnSpc>
              <a:spcBef>
                <a:spcPts val="90"/>
              </a:spcBef>
            </a:pPr>
            <a:r>
              <a:rPr sz="2000" spc="-5" dirty="0">
                <a:latin typeface="Arial MT"/>
                <a:cs typeface="Arial MT"/>
              </a:rPr>
              <a:t>e</a:t>
            </a:r>
            <a:r>
              <a:rPr sz="2000" spc="-15" dirty="0">
                <a:latin typeface="Arial MT"/>
                <a:cs typeface="Arial MT"/>
              </a:rPr>
              <a:t>n</a:t>
            </a:r>
            <a:r>
              <a:rPr sz="2000" spc="-5" dirty="0">
                <a:latin typeface="Arial MT"/>
                <a:cs typeface="Arial MT"/>
              </a:rPr>
              <a:t>to</a:t>
            </a:r>
            <a:r>
              <a:rPr sz="2000" spc="-15" dirty="0">
                <a:latin typeface="Arial MT"/>
                <a:cs typeface="Arial MT"/>
              </a:rPr>
              <a:t>n</a:t>
            </a:r>
            <a:r>
              <a:rPr sz="2000" spc="5" dirty="0">
                <a:latin typeface="Arial MT"/>
                <a:cs typeface="Arial MT"/>
              </a:rPr>
              <a:t>c</a:t>
            </a:r>
            <a:r>
              <a:rPr sz="2000" spc="-5" dirty="0">
                <a:latin typeface="Arial MT"/>
                <a:cs typeface="Arial MT"/>
              </a:rPr>
              <a:t>e</a:t>
            </a:r>
            <a:r>
              <a:rPr sz="2000" dirty="0">
                <a:latin typeface="Arial MT"/>
                <a:cs typeface="Arial MT"/>
              </a:rPr>
              <a:t>s</a:t>
            </a:r>
            <a:r>
              <a:rPr sz="2000" spc="-5" dirty="0">
                <a:latin typeface="Arial MT"/>
                <a:cs typeface="Arial MT"/>
              </a:rPr>
              <a:t>:</a:t>
            </a:r>
            <a:r>
              <a:rPr sz="2000" spc="-95" dirty="0">
                <a:latin typeface="Arial MT"/>
                <a:cs typeface="Arial MT"/>
              </a:rPr>
              <a:t> </a:t>
            </a:r>
            <a:r>
              <a:rPr sz="2000" spc="-5" dirty="0">
                <a:latin typeface="Cambria Math"/>
                <a:cs typeface="Cambria Math"/>
              </a:rPr>
              <a:t>𝑮.</a:t>
            </a:r>
            <a:r>
              <a:rPr sz="2000" spc="-130" dirty="0">
                <a:latin typeface="Cambria Math"/>
                <a:cs typeface="Cambria Math"/>
              </a:rPr>
              <a:t> </a:t>
            </a:r>
            <a:r>
              <a:rPr sz="2000" spc="-10" dirty="0">
                <a:latin typeface="Cambria Math"/>
                <a:cs typeface="Cambria Math"/>
              </a:rPr>
              <a:t>𝑨.</a:t>
            </a:r>
            <a:endParaRPr sz="2000">
              <a:latin typeface="Cambria Math"/>
              <a:cs typeface="Cambria Math"/>
            </a:endParaRPr>
          </a:p>
        </p:txBody>
      </p:sp>
      <p:sp>
        <p:nvSpPr>
          <p:cNvPr id="19" name="object 19"/>
          <p:cNvSpPr txBox="1"/>
          <p:nvPr/>
        </p:nvSpPr>
        <p:spPr>
          <a:xfrm>
            <a:off x="3717797" y="3592483"/>
            <a:ext cx="674370" cy="345440"/>
          </a:xfrm>
          <a:prstGeom prst="rect">
            <a:avLst/>
          </a:prstGeom>
        </p:spPr>
        <p:txBody>
          <a:bodyPr vert="horz" wrap="square" lIns="0" tIns="12700" rIns="0" bIns="0" rtlCol="0">
            <a:spAutoFit/>
          </a:bodyPr>
          <a:lstStyle/>
          <a:p>
            <a:pPr marL="12700">
              <a:lnSpc>
                <a:spcPct val="100000"/>
              </a:lnSpc>
              <a:spcBef>
                <a:spcPts val="100"/>
              </a:spcBef>
            </a:pPr>
            <a:r>
              <a:rPr sz="2100" spc="-45" dirty="0">
                <a:latin typeface="Segoe UI Symbol"/>
                <a:cs typeface="Segoe UI Symbol"/>
              </a:rPr>
              <a:t>P</a:t>
            </a:r>
            <a:r>
              <a:rPr sz="2100" spc="110" dirty="0">
                <a:latin typeface="Segoe UI Symbol"/>
                <a:cs typeface="Segoe UI Symbol"/>
              </a:rPr>
              <a:t> </a:t>
            </a:r>
            <a:r>
              <a:rPr sz="2000" spc="-10" dirty="0">
                <a:latin typeface="Cambria Math"/>
                <a:cs typeface="Cambria Math"/>
              </a:rPr>
              <a:t>=</a:t>
            </a:r>
            <a:r>
              <a:rPr sz="2000" spc="75" dirty="0">
                <a:latin typeface="Cambria Math"/>
                <a:cs typeface="Cambria Math"/>
              </a:rPr>
              <a:t> </a:t>
            </a:r>
            <a:r>
              <a:rPr sz="2000" spc="-5" dirty="0">
                <a:latin typeface="Cambria Math"/>
                <a:cs typeface="Cambria Math"/>
              </a:rPr>
              <a:t>𝟑</a:t>
            </a:r>
            <a:endParaRPr sz="2000">
              <a:latin typeface="Cambria Math"/>
              <a:cs typeface="Cambria Math"/>
            </a:endParaRPr>
          </a:p>
        </p:txBody>
      </p:sp>
      <p:sp>
        <p:nvSpPr>
          <p:cNvPr id="20" name="object 20"/>
          <p:cNvSpPr txBox="1"/>
          <p:nvPr/>
        </p:nvSpPr>
        <p:spPr>
          <a:xfrm>
            <a:off x="1809369" y="4038143"/>
            <a:ext cx="8988425" cy="726440"/>
          </a:xfrm>
          <a:prstGeom prst="rect">
            <a:avLst/>
          </a:prstGeom>
        </p:spPr>
        <p:txBody>
          <a:bodyPr vert="horz" wrap="square" lIns="0" tIns="12700" rIns="0" bIns="0" rtlCol="0">
            <a:spAutoFit/>
          </a:bodyPr>
          <a:lstStyle/>
          <a:p>
            <a:pPr marL="12700" marR="5080" indent="69850">
              <a:lnSpc>
                <a:spcPct val="114999"/>
              </a:lnSpc>
              <a:spcBef>
                <a:spcPts val="100"/>
              </a:spcBef>
            </a:pPr>
            <a:r>
              <a:rPr sz="2000" spc="-10" dirty="0">
                <a:latin typeface="Arial MT"/>
                <a:cs typeface="Arial MT"/>
              </a:rPr>
              <a:t>Para</a:t>
            </a:r>
            <a:r>
              <a:rPr sz="2000" spc="20" dirty="0">
                <a:latin typeface="Arial MT"/>
                <a:cs typeface="Arial MT"/>
              </a:rPr>
              <a:t> </a:t>
            </a:r>
            <a:r>
              <a:rPr sz="2000" spc="-10" dirty="0">
                <a:latin typeface="Arial MT"/>
                <a:cs typeface="Arial MT"/>
              </a:rPr>
              <a:t>hallar</a:t>
            </a:r>
            <a:r>
              <a:rPr sz="2000" spc="20" dirty="0">
                <a:latin typeface="Arial MT"/>
                <a:cs typeface="Arial MT"/>
              </a:rPr>
              <a:t> </a:t>
            </a:r>
            <a:r>
              <a:rPr sz="2000" spc="-5" dirty="0">
                <a:latin typeface="Arial MT"/>
                <a:cs typeface="Arial MT"/>
              </a:rPr>
              <a:t>el</a:t>
            </a:r>
            <a:r>
              <a:rPr sz="2000" spc="-20" dirty="0">
                <a:latin typeface="Arial MT"/>
                <a:cs typeface="Arial MT"/>
              </a:rPr>
              <a:t> </a:t>
            </a:r>
            <a:r>
              <a:rPr sz="2000" spc="-5" dirty="0">
                <a:latin typeface="Arial MT"/>
                <a:cs typeface="Arial MT"/>
              </a:rPr>
              <a:t>grado </a:t>
            </a:r>
            <a:r>
              <a:rPr sz="2000" spc="-10" dirty="0">
                <a:latin typeface="Arial MT"/>
                <a:cs typeface="Arial MT"/>
              </a:rPr>
              <a:t>relativo</a:t>
            </a:r>
            <a:r>
              <a:rPr sz="2000" spc="-5" dirty="0">
                <a:latin typeface="Arial MT"/>
                <a:cs typeface="Arial MT"/>
              </a:rPr>
              <a:t> </a:t>
            </a:r>
            <a:r>
              <a:rPr sz="2000" spc="-10" dirty="0">
                <a:latin typeface="Arial MT"/>
                <a:cs typeface="Arial MT"/>
              </a:rPr>
              <a:t>de</a:t>
            </a:r>
            <a:r>
              <a:rPr sz="2000" dirty="0">
                <a:latin typeface="Arial MT"/>
                <a:cs typeface="Arial MT"/>
              </a:rPr>
              <a:t> “x”</a:t>
            </a:r>
            <a:r>
              <a:rPr sz="2000" spc="-25" dirty="0">
                <a:latin typeface="Arial MT"/>
                <a:cs typeface="Arial MT"/>
              </a:rPr>
              <a:t> </a:t>
            </a:r>
            <a:r>
              <a:rPr sz="2000" spc="-5" dirty="0">
                <a:latin typeface="Arial MT"/>
                <a:cs typeface="Arial MT"/>
              </a:rPr>
              <a:t>e</a:t>
            </a:r>
            <a:r>
              <a:rPr sz="2000" spc="15" dirty="0">
                <a:latin typeface="Arial MT"/>
                <a:cs typeface="Arial MT"/>
              </a:rPr>
              <a:t> </a:t>
            </a:r>
            <a:r>
              <a:rPr sz="2000" spc="-20" dirty="0">
                <a:latin typeface="Arial MT"/>
                <a:cs typeface="Arial MT"/>
              </a:rPr>
              <a:t>“y”,</a:t>
            </a:r>
            <a:r>
              <a:rPr sz="2000" spc="15" dirty="0">
                <a:latin typeface="Arial MT"/>
                <a:cs typeface="Arial MT"/>
              </a:rPr>
              <a:t> </a:t>
            </a:r>
            <a:r>
              <a:rPr sz="2000" spc="-5" dirty="0">
                <a:latin typeface="Arial MT"/>
                <a:cs typeface="Arial MT"/>
              </a:rPr>
              <a:t>debemos</a:t>
            </a:r>
            <a:r>
              <a:rPr sz="2000" spc="30" dirty="0">
                <a:latin typeface="Arial MT"/>
                <a:cs typeface="Arial MT"/>
              </a:rPr>
              <a:t> </a:t>
            </a:r>
            <a:r>
              <a:rPr sz="2000" spc="-10" dirty="0">
                <a:latin typeface="Arial MT"/>
                <a:cs typeface="Arial MT"/>
              </a:rPr>
              <a:t>hallar</a:t>
            </a:r>
            <a:r>
              <a:rPr sz="2000" spc="-5" dirty="0">
                <a:latin typeface="Arial MT"/>
                <a:cs typeface="Arial MT"/>
              </a:rPr>
              <a:t> el</a:t>
            </a:r>
            <a:r>
              <a:rPr sz="2000" spc="10" dirty="0">
                <a:latin typeface="Arial MT"/>
                <a:cs typeface="Arial MT"/>
              </a:rPr>
              <a:t> </a:t>
            </a:r>
            <a:r>
              <a:rPr sz="2000" spc="-10" dirty="0">
                <a:latin typeface="Arial MT"/>
                <a:cs typeface="Arial MT"/>
              </a:rPr>
              <a:t>mayor</a:t>
            </a:r>
            <a:r>
              <a:rPr sz="2000" spc="-5" dirty="0">
                <a:latin typeface="Arial MT"/>
                <a:cs typeface="Arial MT"/>
              </a:rPr>
              <a:t> </a:t>
            </a:r>
            <a:r>
              <a:rPr sz="2000" spc="-10" dirty="0">
                <a:latin typeface="Arial MT"/>
                <a:cs typeface="Arial MT"/>
              </a:rPr>
              <a:t>exponente </a:t>
            </a:r>
            <a:r>
              <a:rPr sz="2000" spc="-5" dirty="0">
                <a:latin typeface="Arial MT"/>
                <a:cs typeface="Arial MT"/>
              </a:rPr>
              <a:t>de </a:t>
            </a:r>
            <a:r>
              <a:rPr sz="2000" spc="-540" dirty="0">
                <a:latin typeface="Arial MT"/>
                <a:cs typeface="Arial MT"/>
              </a:rPr>
              <a:t> </a:t>
            </a:r>
            <a:r>
              <a:rPr sz="2000" dirty="0">
                <a:latin typeface="Arial MT"/>
                <a:cs typeface="Arial MT"/>
              </a:rPr>
              <a:t>ambos</a:t>
            </a:r>
            <a:r>
              <a:rPr sz="2000" spc="-25" dirty="0">
                <a:latin typeface="Arial MT"/>
                <a:cs typeface="Arial MT"/>
              </a:rPr>
              <a:t> </a:t>
            </a:r>
            <a:r>
              <a:rPr sz="2000" spc="-5" dirty="0">
                <a:latin typeface="Arial MT"/>
                <a:cs typeface="Arial MT"/>
              </a:rPr>
              <a:t>en</a:t>
            </a:r>
            <a:r>
              <a:rPr sz="2000" spc="10" dirty="0">
                <a:latin typeface="Arial MT"/>
                <a:cs typeface="Arial MT"/>
              </a:rPr>
              <a:t> </a:t>
            </a:r>
            <a:r>
              <a:rPr sz="2000" spc="-10" dirty="0">
                <a:latin typeface="Arial MT"/>
                <a:cs typeface="Arial MT"/>
              </a:rPr>
              <a:t>todos</a:t>
            </a:r>
            <a:r>
              <a:rPr sz="2000" dirty="0">
                <a:latin typeface="Arial MT"/>
                <a:cs typeface="Arial MT"/>
              </a:rPr>
              <a:t> </a:t>
            </a:r>
            <a:r>
              <a:rPr sz="2000" spc="-10" dirty="0">
                <a:latin typeface="Arial MT"/>
                <a:cs typeface="Arial MT"/>
              </a:rPr>
              <a:t>los</a:t>
            </a:r>
            <a:r>
              <a:rPr sz="2000" spc="-30" dirty="0">
                <a:latin typeface="Arial MT"/>
                <a:cs typeface="Arial MT"/>
              </a:rPr>
              <a:t> </a:t>
            </a:r>
            <a:r>
              <a:rPr sz="2000" dirty="0">
                <a:latin typeface="Arial MT"/>
                <a:cs typeface="Arial MT"/>
              </a:rPr>
              <a:t>términos:</a:t>
            </a:r>
            <a:endParaRPr sz="2000">
              <a:latin typeface="Arial MT"/>
              <a:cs typeface="Arial MT"/>
            </a:endParaRPr>
          </a:p>
        </p:txBody>
      </p:sp>
      <p:sp>
        <p:nvSpPr>
          <p:cNvPr id="21" name="object 21"/>
          <p:cNvSpPr txBox="1"/>
          <p:nvPr/>
        </p:nvSpPr>
        <p:spPr>
          <a:xfrm>
            <a:off x="7983093" y="4950967"/>
            <a:ext cx="93345" cy="172085"/>
          </a:xfrm>
          <a:prstGeom prst="rect">
            <a:avLst/>
          </a:prstGeom>
        </p:spPr>
        <p:txBody>
          <a:bodyPr vert="horz" wrap="square" lIns="0" tIns="13970" rIns="0" bIns="0" rtlCol="0">
            <a:spAutoFit/>
          </a:bodyPr>
          <a:lstStyle/>
          <a:p>
            <a:pPr marL="12700">
              <a:lnSpc>
                <a:spcPct val="100000"/>
              </a:lnSpc>
              <a:spcBef>
                <a:spcPts val="110"/>
              </a:spcBef>
            </a:pPr>
            <a:r>
              <a:rPr sz="950" spc="5" dirty="0">
                <a:latin typeface="Cambria Math"/>
                <a:cs typeface="Cambria Math"/>
              </a:rPr>
              <a:t>2</a:t>
            </a:r>
            <a:endParaRPr sz="950">
              <a:latin typeface="Cambria Math"/>
              <a:cs typeface="Cambria Math"/>
            </a:endParaRPr>
          </a:p>
        </p:txBody>
      </p:sp>
      <p:sp>
        <p:nvSpPr>
          <p:cNvPr id="22" name="object 22"/>
          <p:cNvSpPr txBox="1"/>
          <p:nvPr/>
        </p:nvSpPr>
        <p:spPr>
          <a:xfrm>
            <a:off x="4562347" y="5036311"/>
            <a:ext cx="1043940" cy="329565"/>
          </a:xfrm>
          <a:prstGeom prst="rect">
            <a:avLst/>
          </a:prstGeom>
        </p:spPr>
        <p:txBody>
          <a:bodyPr vert="horz" wrap="square" lIns="0" tIns="11430" rIns="0" bIns="0" rtlCol="0">
            <a:spAutoFit/>
          </a:bodyPr>
          <a:lstStyle/>
          <a:p>
            <a:pPr marL="12700">
              <a:lnSpc>
                <a:spcPct val="100000"/>
              </a:lnSpc>
              <a:spcBef>
                <a:spcPts val="90"/>
              </a:spcBef>
            </a:pPr>
            <a:r>
              <a:rPr sz="2000" spc="5" dirty="0">
                <a:latin typeface="Cambria Math"/>
                <a:cs typeface="Cambria Math"/>
              </a:rPr>
              <a:t>𝑃(𝑥,</a:t>
            </a:r>
            <a:r>
              <a:rPr sz="2000" spc="40" dirty="0">
                <a:latin typeface="Cambria Math"/>
                <a:cs typeface="Cambria Math"/>
              </a:rPr>
              <a:t> </a:t>
            </a:r>
            <a:r>
              <a:rPr sz="2000" dirty="0">
                <a:latin typeface="Cambria Math"/>
                <a:cs typeface="Cambria Math"/>
              </a:rPr>
              <a:t>𝑦)</a:t>
            </a:r>
            <a:r>
              <a:rPr sz="2000" spc="-10" dirty="0">
                <a:latin typeface="Cambria Math"/>
                <a:cs typeface="Cambria Math"/>
              </a:rPr>
              <a:t> =</a:t>
            </a:r>
            <a:endParaRPr sz="2000">
              <a:latin typeface="Cambria Math"/>
              <a:cs typeface="Cambria Math"/>
            </a:endParaRPr>
          </a:p>
        </p:txBody>
      </p:sp>
      <p:sp>
        <p:nvSpPr>
          <p:cNvPr id="23" name="object 23"/>
          <p:cNvSpPr txBox="1"/>
          <p:nvPr/>
        </p:nvSpPr>
        <p:spPr>
          <a:xfrm>
            <a:off x="6037834" y="4950967"/>
            <a:ext cx="1999614" cy="414655"/>
          </a:xfrm>
          <a:prstGeom prst="rect">
            <a:avLst/>
          </a:prstGeom>
        </p:spPr>
        <p:txBody>
          <a:bodyPr vert="horz" wrap="square" lIns="0" tIns="13970" rIns="0" bIns="0" rtlCol="0">
            <a:spAutoFit/>
          </a:bodyPr>
          <a:lstStyle/>
          <a:p>
            <a:pPr marL="329565">
              <a:lnSpc>
                <a:spcPts val="894"/>
              </a:lnSpc>
              <a:spcBef>
                <a:spcPts val="110"/>
              </a:spcBef>
              <a:tabLst>
                <a:tab pos="1036955" algn="l"/>
              </a:tabLst>
            </a:pPr>
            <a:r>
              <a:rPr sz="950" spc="5" dirty="0">
                <a:latin typeface="Cambria Math"/>
                <a:cs typeface="Cambria Math"/>
              </a:rPr>
              <a:t>3	2</a:t>
            </a:r>
            <a:endParaRPr sz="950">
              <a:latin typeface="Cambria Math"/>
              <a:cs typeface="Cambria Math"/>
            </a:endParaRPr>
          </a:p>
          <a:p>
            <a:pPr marL="12700">
              <a:lnSpc>
                <a:spcPts val="2155"/>
              </a:lnSpc>
              <a:tabLst>
                <a:tab pos="835660" algn="l"/>
              </a:tabLst>
            </a:pPr>
            <a:r>
              <a:rPr sz="2000" spc="-5" dirty="0">
                <a:latin typeface="Cambria Math"/>
                <a:cs typeface="Cambria Math"/>
              </a:rPr>
              <a:t>5</a:t>
            </a:r>
            <a:r>
              <a:rPr sz="2000" spc="185" dirty="0">
                <a:latin typeface="Cambria Math"/>
                <a:cs typeface="Cambria Math"/>
              </a:rPr>
              <a:t> </a:t>
            </a:r>
            <a:r>
              <a:rPr sz="2000" spc="-5" dirty="0">
                <a:latin typeface="Cambria Math"/>
                <a:cs typeface="Cambria Math"/>
              </a:rPr>
              <a:t>𝑥</a:t>
            </a:r>
            <a:r>
              <a:rPr sz="2000" spc="-15" dirty="0">
                <a:latin typeface="Cambria Math"/>
                <a:cs typeface="Cambria Math"/>
              </a:rPr>
              <a:t> </a:t>
            </a:r>
            <a:r>
              <a:rPr sz="2000" spc="-10" dirty="0">
                <a:latin typeface="Cambria Math"/>
                <a:cs typeface="Cambria Math"/>
              </a:rPr>
              <a:t>+	</a:t>
            </a:r>
            <a:r>
              <a:rPr sz="2000" spc="-5" dirty="0">
                <a:latin typeface="Cambria Math"/>
                <a:cs typeface="Cambria Math"/>
              </a:rPr>
              <a:t>3</a:t>
            </a:r>
            <a:r>
              <a:rPr sz="2000" spc="-20" dirty="0">
                <a:latin typeface="Cambria Math"/>
                <a:cs typeface="Cambria Math"/>
              </a:rPr>
              <a:t> </a:t>
            </a:r>
            <a:r>
              <a:rPr sz="2000" spc="-10" dirty="0">
                <a:latin typeface="Cambria Math"/>
                <a:cs typeface="Cambria Math"/>
              </a:rPr>
              <a:t>x𝑦</a:t>
            </a:r>
            <a:r>
              <a:rPr sz="2000" spc="420" dirty="0">
                <a:latin typeface="Cambria Math"/>
                <a:cs typeface="Cambria Math"/>
              </a:rPr>
              <a:t> </a:t>
            </a:r>
            <a:r>
              <a:rPr sz="2000" spc="-10" dirty="0">
                <a:latin typeface="Cambria Math"/>
                <a:cs typeface="Cambria Math"/>
              </a:rPr>
              <a:t>+</a:t>
            </a:r>
            <a:r>
              <a:rPr sz="2000" spc="-95" dirty="0">
                <a:latin typeface="Cambria Math"/>
                <a:cs typeface="Cambria Math"/>
              </a:rPr>
              <a:t> </a:t>
            </a:r>
            <a:r>
              <a:rPr sz="2000" spc="-5" dirty="0">
                <a:latin typeface="Cambria Math"/>
                <a:cs typeface="Cambria Math"/>
              </a:rPr>
              <a:t>𝑥</a:t>
            </a:r>
            <a:r>
              <a:rPr sz="2000" spc="60" dirty="0">
                <a:latin typeface="Cambria Math"/>
                <a:cs typeface="Cambria Math"/>
              </a:rPr>
              <a:t> </a:t>
            </a:r>
            <a:r>
              <a:rPr sz="2000" spc="-5" dirty="0">
                <a:latin typeface="Cambria Math"/>
                <a:cs typeface="Cambria Math"/>
              </a:rPr>
              <a:t>𝑦</a:t>
            </a:r>
            <a:endParaRPr sz="2000">
              <a:latin typeface="Cambria Math"/>
              <a:cs typeface="Cambria Math"/>
            </a:endParaRPr>
          </a:p>
        </p:txBody>
      </p:sp>
      <p:pic>
        <p:nvPicPr>
          <p:cNvPr id="24" name="object 24"/>
          <p:cNvPicPr/>
          <p:nvPr/>
        </p:nvPicPr>
        <p:blipFill>
          <a:blip r:embed="rId6" cstate="print"/>
          <a:stretch>
            <a:fillRect/>
          </a:stretch>
        </p:blipFill>
        <p:spPr>
          <a:xfrm>
            <a:off x="6556502" y="5986271"/>
            <a:ext cx="78867" cy="234226"/>
          </a:xfrm>
          <a:prstGeom prst="rect">
            <a:avLst/>
          </a:prstGeom>
        </p:spPr>
      </p:pic>
      <p:pic>
        <p:nvPicPr>
          <p:cNvPr id="25" name="object 25"/>
          <p:cNvPicPr/>
          <p:nvPr/>
        </p:nvPicPr>
        <p:blipFill>
          <a:blip r:embed="rId7" cstate="print"/>
          <a:stretch>
            <a:fillRect/>
          </a:stretch>
        </p:blipFill>
        <p:spPr>
          <a:xfrm>
            <a:off x="6321552" y="5986271"/>
            <a:ext cx="78867" cy="234226"/>
          </a:xfrm>
          <a:prstGeom prst="rect">
            <a:avLst/>
          </a:prstGeom>
        </p:spPr>
      </p:pic>
      <p:pic>
        <p:nvPicPr>
          <p:cNvPr id="26" name="object 26"/>
          <p:cNvPicPr/>
          <p:nvPr/>
        </p:nvPicPr>
        <p:blipFill>
          <a:blip r:embed="rId8" cstate="print"/>
          <a:stretch>
            <a:fillRect/>
          </a:stretch>
        </p:blipFill>
        <p:spPr>
          <a:xfrm>
            <a:off x="6559422" y="6464808"/>
            <a:ext cx="78740" cy="234226"/>
          </a:xfrm>
          <a:prstGeom prst="rect">
            <a:avLst/>
          </a:prstGeom>
        </p:spPr>
      </p:pic>
      <p:pic>
        <p:nvPicPr>
          <p:cNvPr id="27" name="object 27"/>
          <p:cNvPicPr/>
          <p:nvPr/>
        </p:nvPicPr>
        <p:blipFill>
          <a:blip r:embed="rId9" cstate="print"/>
          <a:stretch>
            <a:fillRect/>
          </a:stretch>
        </p:blipFill>
        <p:spPr>
          <a:xfrm>
            <a:off x="6318503" y="6464808"/>
            <a:ext cx="78740" cy="234226"/>
          </a:xfrm>
          <a:prstGeom prst="rect">
            <a:avLst/>
          </a:prstGeom>
        </p:spPr>
      </p:pic>
      <p:graphicFrame>
        <p:nvGraphicFramePr>
          <p:cNvPr id="28" name="object 28"/>
          <p:cNvGraphicFramePr>
            <a:graphicFrameLocks noGrp="1"/>
          </p:cNvGraphicFramePr>
          <p:nvPr/>
        </p:nvGraphicFramePr>
        <p:xfrm>
          <a:off x="5778246" y="5406201"/>
          <a:ext cx="2558415" cy="1342390"/>
        </p:xfrm>
        <a:graphic>
          <a:graphicData uri="http://schemas.openxmlformats.org/drawingml/2006/table">
            <a:tbl>
              <a:tblPr firstRow="1" bandRow="1">
                <a:tableStyleId>{2D5ABB26-0587-4C30-8999-92F81FD0307C}</a:tableStyleId>
              </a:tblPr>
              <a:tblGrid>
                <a:gridCol w="1001394">
                  <a:extLst>
                    <a:ext uri="{9D8B030D-6E8A-4147-A177-3AD203B41FA5}">
                      <a16:colId xmlns:a16="http://schemas.microsoft.com/office/drawing/2014/main" val="20000"/>
                    </a:ext>
                  </a:extLst>
                </a:gridCol>
                <a:gridCol w="861059">
                  <a:extLst>
                    <a:ext uri="{9D8B030D-6E8A-4147-A177-3AD203B41FA5}">
                      <a16:colId xmlns:a16="http://schemas.microsoft.com/office/drawing/2014/main" val="20001"/>
                    </a:ext>
                  </a:extLst>
                </a:gridCol>
                <a:gridCol w="695960">
                  <a:extLst>
                    <a:ext uri="{9D8B030D-6E8A-4147-A177-3AD203B41FA5}">
                      <a16:colId xmlns:a16="http://schemas.microsoft.com/office/drawing/2014/main" val="20002"/>
                    </a:ext>
                  </a:extLst>
                </a:gridCol>
              </a:tblGrid>
              <a:tr h="189530">
                <a:tc>
                  <a:txBody>
                    <a:bodyPr/>
                    <a:lstStyle/>
                    <a:p>
                      <a:pPr marL="431800">
                        <a:lnSpc>
                          <a:spcPts val="1390"/>
                        </a:lnSpc>
                      </a:pPr>
                      <a:r>
                        <a:rPr sz="1450" spc="40" dirty="0">
                          <a:latin typeface="Cambria Math"/>
                          <a:cs typeface="Cambria Math"/>
                        </a:rPr>
                        <a:t>𝑥=3</a:t>
                      </a:r>
                      <a:endParaRPr sz="1450">
                        <a:latin typeface="Cambria Math"/>
                        <a:cs typeface="Cambria Math"/>
                      </a:endParaRPr>
                    </a:p>
                  </a:txBody>
                  <a:tcPr marL="0" marR="0" marT="0" marB="0"/>
                </a:tc>
                <a:tc>
                  <a:txBody>
                    <a:bodyPr/>
                    <a:lstStyle/>
                    <a:p>
                      <a:pPr marL="297815">
                        <a:lnSpc>
                          <a:spcPts val="1390"/>
                        </a:lnSpc>
                      </a:pPr>
                      <a:r>
                        <a:rPr sz="1450" dirty="0">
                          <a:latin typeface="Cambria Math"/>
                          <a:cs typeface="Cambria Math"/>
                        </a:rPr>
                        <a:t>𝑥=2</a:t>
                      </a:r>
                      <a:endParaRPr sz="1450">
                        <a:latin typeface="Cambria Math"/>
                        <a:cs typeface="Cambria Math"/>
                      </a:endParaRPr>
                    </a:p>
                  </a:txBody>
                  <a:tcPr marL="0" marR="0" marT="0" marB="0"/>
                </a:tc>
                <a:tc>
                  <a:txBody>
                    <a:bodyPr/>
                    <a:lstStyle/>
                    <a:p>
                      <a:pPr marR="125095" algn="r">
                        <a:lnSpc>
                          <a:spcPts val="1390"/>
                        </a:lnSpc>
                      </a:pPr>
                      <a:r>
                        <a:rPr sz="1450" dirty="0">
                          <a:latin typeface="Cambria Math"/>
                          <a:cs typeface="Cambria Math"/>
                        </a:rPr>
                        <a:t>𝑥=1</a:t>
                      </a:r>
                      <a:endParaRPr sz="1450">
                        <a:latin typeface="Cambria Math"/>
                        <a:cs typeface="Cambria Math"/>
                      </a:endParaRPr>
                    </a:p>
                  </a:txBody>
                  <a:tcPr marL="0" marR="0" marT="0" marB="0"/>
                </a:tc>
                <a:extLst>
                  <a:ext uri="{0D108BD9-81ED-4DB2-BD59-A6C34878D82A}">
                    <a16:rowId xmlns:a16="http://schemas.microsoft.com/office/drawing/2014/main" val="10000"/>
                  </a:ext>
                </a:extLst>
              </a:tr>
              <a:tr h="771724">
                <a:tc>
                  <a:txBody>
                    <a:bodyPr/>
                    <a:lstStyle/>
                    <a:p>
                      <a:pPr marL="428625">
                        <a:lnSpc>
                          <a:spcPts val="1465"/>
                        </a:lnSpc>
                      </a:pPr>
                      <a:r>
                        <a:rPr sz="1450" spc="45" dirty="0">
                          <a:latin typeface="Cambria Math"/>
                          <a:cs typeface="Cambria Math"/>
                        </a:rPr>
                        <a:t>𝑦=0</a:t>
                      </a:r>
                      <a:endParaRPr sz="1450">
                        <a:latin typeface="Cambria Math"/>
                        <a:cs typeface="Cambria Math"/>
                      </a:endParaRPr>
                    </a:p>
                    <a:p>
                      <a:pPr marL="129539">
                        <a:lnSpc>
                          <a:spcPct val="100000"/>
                        </a:lnSpc>
                        <a:spcBef>
                          <a:spcPts val="1165"/>
                        </a:spcBef>
                        <a:tabLst>
                          <a:tab pos="671830" algn="l"/>
                        </a:tabLst>
                      </a:pPr>
                      <a:r>
                        <a:rPr sz="2000" spc="-5" dirty="0">
                          <a:latin typeface="Cambria Math"/>
                          <a:cs typeface="Cambria Math"/>
                        </a:rPr>
                        <a:t>𝑮.R	x</a:t>
                      </a:r>
                      <a:endParaRPr sz="2000">
                        <a:latin typeface="Cambria Math"/>
                        <a:cs typeface="Cambria Math"/>
                      </a:endParaRPr>
                    </a:p>
                  </a:txBody>
                  <a:tcPr marL="0" marR="0" marT="0" marB="0"/>
                </a:tc>
                <a:tc>
                  <a:txBody>
                    <a:bodyPr/>
                    <a:lstStyle/>
                    <a:p>
                      <a:pPr marL="227329">
                        <a:lnSpc>
                          <a:spcPts val="1655"/>
                        </a:lnSpc>
                      </a:pPr>
                      <a:r>
                        <a:rPr sz="1450" spc="45" dirty="0">
                          <a:latin typeface="Cambria Math"/>
                          <a:cs typeface="Cambria Math"/>
                        </a:rPr>
                        <a:t>𝑦=1</a:t>
                      </a:r>
                      <a:endParaRPr sz="1450">
                        <a:latin typeface="Cambria Math"/>
                        <a:cs typeface="Cambria Math"/>
                      </a:endParaRPr>
                    </a:p>
                    <a:p>
                      <a:pPr marL="145415">
                        <a:lnSpc>
                          <a:spcPct val="100000"/>
                        </a:lnSpc>
                        <a:spcBef>
                          <a:spcPts val="975"/>
                        </a:spcBef>
                      </a:pPr>
                      <a:r>
                        <a:rPr sz="2000" spc="-10" dirty="0">
                          <a:latin typeface="Cambria Math"/>
                          <a:cs typeface="Cambria Math"/>
                        </a:rPr>
                        <a:t>=</a:t>
                      </a:r>
                      <a:r>
                        <a:rPr sz="2000" spc="40" dirty="0">
                          <a:latin typeface="Cambria Math"/>
                          <a:cs typeface="Cambria Math"/>
                        </a:rPr>
                        <a:t> </a:t>
                      </a:r>
                      <a:r>
                        <a:rPr sz="2000" spc="-5" dirty="0">
                          <a:latin typeface="Cambria Math"/>
                          <a:cs typeface="Cambria Math"/>
                        </a:rPr>
                        <a:t>𝟑</a:t>
                      </a:r>
                      <a:endParaRPr sz="2000">
                        <a:latin typeface="Cambria Math"/>
                        <a:cs typeface="Cambria Math"/>
                      </a:endParaRPr>
                    </a:p>
                  </a:txBody>
                  <a:tcPr marL="0" marR="0" marT="0" marB="0"/>
                </a:tc>
                <a:tc>
                  <a:txBody>
                    <a:bodyPr/>
                    <a:lstStyle/>
                    <a:p>
                      <a:pPr marR="119380" algn="r">
                        <a:lnSpc>
                          <a:spcPts val="1655"/>
                        </a:lnSpc>
                      </a:pPr>
                      <a:r>
                        <a:rPr sz="1450" spc="5" dirty="0">
                          <a:latin typeface="Cambria Math"/>
                          <a:cs typeface="Cambria Math"/>
                        </a:rPr>
                        <a:t>𝑦=2</a:t>
                      </a:r>
                      <a:endParaRPr sz="1450">
                        <a:latin typeface="Cambria Math"/>
                        <a:cs typeface="Cambria Math"/>
                      </a:endParaRPr>
                    </a:p>
                  </a:txBody>
                  <a:tcPr marL="0" marR="0" marT="0" marB="0"/>
                </a:tc>
                <a:extLst>
                  <a:ext uri="{0D108BD9-81ED-4DB2-BD59-A6C34878D82A}">
                    <a16:rowId xmlns:a16="http://schemas.microsoft.com/office/drawing/2014/main" val="10001"/>
                  </a:ext>
                </a:extLst>
              </a:tr>
              <a:tr h="380700">
                <a:tc>
                  <a:txBody>
                    <a:bodyPr/>
                    <a:lstStyle/>
                    <a:p>
                      <a:pPr marL="127000">
                        <a:lnSpc>
                          <a:spcPts val="2345"/>
                        </a:lnSpc>
                        <a:spcBef>
                          <a:spcPts val="555"/>
                        </a:spcBef>
                      </a:pPr>
                      <a:r>
                        <a:rPr sz="2000" spc="5" dirty="0">
                          <a:latin typeface="Cambria Math"/>
                          <a:cs typeface="Cambria Math"/>
                        </a:rPr>
                        <a:t>𝑮</a:t>
                      </a:r>
                      <a:r>
                        <a:rPr sz="2000" dirty="0">
                          <a:latin typeface="Cambria Math"/>
                          <a:cs typeface="Cambria Math"/>
                        </a:rPr>
                        <a:t>.</a:t>
                      </a:r>
                      <a:r>
                        <a:rPr sz="2000" spc="-130" dirty="0">
                          <a:latin typeface="Cambria Math"/>
                          <a:cs typeface="Cambria Math"/>
                        </a:rPr>
                        <a:t> </a:t>
                      </a:r>
                      <a:r>
                        <a:rPr sz="2000" dirty="0">
                          <a:latin typeface="Cambria Math"/>
                          <a:cs typeface="Cambria Math"/>
                        </a:rPr>
                        <a:t>𝑹 </a:t>
                      </a:r>
                      <a:r>
                        <a:rPr sz="2000" spc="-15" dirty="0">
                          <a:latin typeface="Cambria Math"/>
                          <a:cs typeface="Cambria Math"/>
                        </a:rPr>
                        <a:t> </a:t>
                      </a:r>
                      <a:r>
                        <a:rPr sz="2000" dirty="0">
                          <a:latin typeface="Cambria Math"/>
                          <a:cs typeface="Cambria Math"/>
                        </a:rPr>
                        <a:t>y.</a:t>
                      </a:r>
                      <a:endParaRPr sz="2000">
                        <a:latin typeface="Cambria Math"/>
                        <a:cs typeface="Cambria Math"/>
                      </a:endParaRPr>
                    </a:p>
                  </a:txBody>
                  <a:tcPr marL="0" marR="0" marT="70485" marB="0"/>
                </a:tc>
                <a:tc>
                  <a:txBody>
                    <a:bodyPr/>
                    <a:lstStyle/>
                    <a:p>
                      <a:pPr marL="209550">
                        <a:lnSpc>
                          <a:spcPts val="2345"/>
                        </a:lnSpc>
                        <a:spcBef>
                          <a:spcPts val="555"/>
                        </a:spcBef>
                      </a:pPr>
                      <a:r>
                        <a:rPr sz="2000" spc="-5" dirty="0">
                          <a:latin typeface="Cambria Math"/>
                          <a:cs typeface="Cambria Math"/>
                        </a:rPr>
                        <a:t>=</a:t>
                      </a:r>
                      <a:r>
                        <a:rPr sz="2000" spc="-30" dirty="0">
                          <a:latin typeface="Cambria Math"/>
                          <a:cs typeface="Cambria Math"/>
                        </a:rPr>
                        <a:t> </a:t>
                      </a:r>
                      <a:r>
                        <a:rPr sz="2000" spc="-5" dirty="0">
                          <a:latin typeface="Cambria Math"/>
                          <a:cs typeface="Cambria Math"/>
                        </a:rPr>
                        <a:t>𝟐</a:t>
                      </a:r>
                      <a:endParaRPr sz="2000">
                        <a:latin typeface="Cambria Math"/>
                        <a:cs typeface="Cambria Math"/>
                      </a:endParaRPr>
                    </a:p>
                  </a:txBody>
                  <a:tcPr marL="0" marR="0" marT="70485" marB="0"/>
                </a:tc>
                <a:tc>
                  <a:txBody>
                    <a:bodyPr/>
                    <a:lstStyle/>
                    <a:p>
                      <a:pPr>
                        <a:lnSpc>
                          <a:spcPct val="100000"/>
                        </a:lnSpc>
                      </a:pPr>
                      <a:endParaRPr sz="2000">
                        <a:latin typeface="Times New Roman"/>
                        <a:cs typeface="Times New Roman"/>
                      </a:endParaRPr>
                    </a:p>
                  </a:txBody>
                  <a:tcPr marL="0" marR="0" marT="0" marB="0"/>
                </a:tc>
                <a:extLst>
                  <a:ext uri="{0D108BD9-81ED-4DB2-BD59-A6C34878D82A}">
                    <a16:rowId xmlns:a16="http://schemas.microsoft.com/office/drawing/2014/main" val="10002"/>
                  </a:ext>
                </a:extLst>
              </a:tr>
            </a:tbl>
          </a:graphicData>
        </a:graphic>
      </p:graphicFrame>
      <p:sp>
        <p:nvSpPr>
          <p:cNvPr id="29" name="object 29"/>
          <p:cNvSpPr txBox="1"/>
          <p:nvPr/>
        </p:nvSpPr>
        <p:spPr>
          <a:xfrm>
            <a:off x="188468" y="1661540"/>
            <a:ext cx="1190625" cy="391160"/>
          </a:xfrm>
          <a:prstGeom prst="rect">
            <a:avLst/>
          </a:prstGeom>
        </p:spPr>
        <p:txBody>
          <a:bodyPr vert="horz" wrap="square" lIns="0" tIns="12700" rIns="0" bIns="0" rtlCol="0">
            <a:spAutoFit/>
          </a:bodyPr>
          <a:lstStyle/>
          <a:p>
            <a:pPr marL="12700">
              <a:lnSpc>
                <a:spcPct val="100000"/>
              </a:lnSpc>
              <a:spcBef>
                <a:spcPts val="100"/>
              </a:spcBef>
            </a:pPr>
            <a:r>
              <a:rPr sz="2400" b="1" dirty="0">
                <a:latin typeface="Calibri"/>
                <a:cs typeface="Calibri"/>
              </a:rPr>
              <a:t>Solución:</a:t>
            </a:r>
            <a:endParaRPr sz="24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9728" y="146304"/>
            <a:ext cx="11585575" cy="6312535"/>
            <a:chOff x="109728" y="146304"/>
            <a:chExt cx="11585575" cy="6312535"/>
          </a:xfrm>
        </p:grpSpPr>
        <p:pic>
          <p:nvPicPr>
            <p:cNvPr id="3" name="object 3"/>
            <p:cNvPicPr/>
            <p:nvPr/>
          </p:nvPicPr>
          <p:blipFill>
            <a:blip r:embed="rId2" cstate="print"/>
            <a:stretch>
              <a:fillRect/>
            </a:stretch>
          </p:blipFill>
          <p:spPr>
            <a:xfrm>
              <a:off x="137160" y="146304"/>
              <a:ext cx="11558016" cy="6312408"/>
            </a:xfrm>
            <a:prstGeom prst="rect">
              <a:avLst/>
            </a:prstGeom>
          </p:spPr>
        </p:pic>
        <p:pic>
          <p:nvPicPr>
            <p:cNvPr id="4" name="object 4"/>
            <p:cNvPicPr/>
            <p:nvPr/>
          </p:nvPicPr>
          <p:blipFill>
            <a:blip r:embed="rId3" cstate="print"/>
            <a:stretch>
              <a:fillRect/>
            </a:stretch>
          </p:blipFill>
          <p:spPr>
            <a:xfrm>
              <a:off x="109728" y="152400"/>
              <a:ext cx="4111752" cy="231648"/>
            </a:xfrm>
            <a:prstGeom prst="rect">
              <a:avLst/>
            </a:prstGeom>
          </p:spPr>
        </p:pic>
        <p:pic>
          <p:nvPicPr>
            <p:cNvPr id="5" name="object 5"/>
            <p:cNvPicPr/>
            <p:nvPr/>
          </p:nvPicPr>
          <p:blipFill>
            <a:blip r:embed="rId4" cstate="print"/>
            <a:stretch>
              <a:fillRect/>
            </a:stretch>
          </p:blipFill>
          <p:spPr>
            <a:xfrm>
              <a:off x="1408683" y="633984"/>
              <a:ext cx="78231" cy="237236"/>
            </a:xfrm>
            <a:prstGeom prst="rect">
              <a:avLst/>
            </a:prstGeom>
          </p:spPr>
        </p:pic>
        <p:pic>
          <p:nvPicPr>
            <p:cNvPr id="6" name="object 6"/>
            <p:cNvPicPr/>
            <p:nvPr/>
          </p:nvPicPr>
          <p:blipFill>
            <a:blip r:embed="rId5" cstate="print"/>
            <a:stretch>
              <a:fillRect/>
            </a:stretch>
          </p:blipFill>
          <p:spPr>
            <a:xfrm>
              <a:off x="938783" y="633984"/>
              <a:ext cx="78270" cy="237236"/>
            </a:xfrm>
            <a:prstGeom prst="rect">
              <a:avLst/>
            </a:prstGeom>
          </p:spPr>
        </p:pic>
        <p:pic>
          <p:nvPicPr>
            <p:cNvPr id="7" name="object 7"/>
            <p:cNvPicPr/>
            <p:nvPr/>
          </p:nvPicPr>
          <p:blipFill>
            <a:blip r:embed="rId6" cstate="print"/>
            <a:stretch>
              <a:fillRect/>
            </a:stretch>
          </p:blipFill>
          <p:spPr>
            <a:xfrm>
              <a:off x="3167379" y="633984"/>
              <a:ext cx="78486" cy="237236"/>
            </a:xfrm>
            <a:prstGeom prst="rect">
              <a:avLst/>
            </a:prstGeom>
          </p:spPr>
        </p:pic>
        <p:pic>
          <p:nvPicPr>
            <p:cNvPr id="8" name="object 8"/>
            <p:cNvPicPr/>
            <p:nvPr/>
          </p:nvPicPr>
          <p:blipFill>
            <a:blip r:embed="rId7" cstate="print"/>
            <a:stretch>
              <a:fillRect/>
            </a:stretch>
          </p:blipFill>
          <p:spPr>
            <a:xfrm>
              <a:off x="2237232" y="633984"/>
              <a:ext cx="78486" cy="237236"/>
            </a:xfrm>
            <a:prstGeom prst="rect">
              <a:avLst/>
            </a:prstGeom>
          </p:spPr>
        </p:pic>
        <p:pic>
          <p:nvPicPr>
            <p:cNvPr id="9" name="object 9"/>
            <p:cNvPicPr/>
            <p:nvPr/>
          </p:nvPicPr>
          <p:blipFill>
            <a:blip r:embed="rId8" cstate="print"/>
            <a:stretch>
              <a:fillRect/>
            </a:stretch>
          </p:blipFill>
          <p:spPr>
            <a:xfrm>
              <a:off x="4291711" y="2337815"/>
              <a:ext cx="78739" cy="234187"/>
            </a:xfrm>
            <a:prstGeom prst="rect">
              <a:avLst/>
            </a:prstGeom>
          </p:spPr>
        </p:pic>
        <p:pic>
          <p:nvPicPr>
            <p:cNvPr id="10" name="object 10"/>
            <p:cNvPicPr/>
            <p:nvPr/>
          </p:nvPicPr>
          <p:blipFill>
            <a:blip r:embed="rId9" cstate="print"/>
            <a:stretch>
              <a:fillRect/>
            </a:stretch>
          </p:blipFill>
          <p:spPr>
            <a:xfrm>
              <a:off x="3819143" y="2337815"/>
              <a:ext cx="78739" cy="234187"/>
            </a:xfrm>
            <a:prstGeom prst="rect">
              <a:avLst/>
            </a:prstGeom>
          </p:spPr>
        </p:pic>
        <p:pic>
          <p:nvPicPr>
            <p:cNvPr id="11" name="object 11"/>
            <p:cNvPicPr/>
            <p:nvPr/>
          </p:nvPicPr>
          <p:blipFill>
            <a:blip r:embed="rId10" cstate="print"/>
            <a:stretch>
              <a:fillRect/>
            </a:stretch>
          </p:blipFill>
          <p:spPr>
            <a:xfrm>
              <a:off x="4291711" y="3715512"/>
              <a:ext cx="78739" cy="237236"/>
            </a:xfrm>
            <a:prstGeom prst="rect">
              <a:avLst/>
            </a:prstGeom>
          </p:spPr>
        </p:pic>
        <p:pic>
          <p:nvPicPr>
            <p:cNvPr id="12" name="object 12"/>
            <p:cNvPicPr/>
            <p:nvPr/>
          </p:nvPicPr>
          <p:blipFill>
            <a:blip r:embed="rId11" cstate="print"/>
            <a:stretch>
              <a:fillRect/>
            </a:stretch>
          </p:blipFill>
          <p:spPr>
            <a:xfrm>
              <a:off x="3819143" y="3715512"/>
              <a:ext cx="78739" cy="237236"/>
            </a:xfrm>
            <a:prstGeom prst="rect">
              <a:avLst/>
            </a:prstGeom>
          </p:spPr>
        </p:pic>
        <p:sp>
          <p:nvSpPr>
            <p:cNvPr id="13" name="object 13"/>
            <p:cNvSpPr/>
            <p:nvPr/>
          </p:nvSpPr>
          <p:spPr>
            <a:xfrm>
              <a:off x="5437632" y="3977639"/>
              <a:ext cx="609600" cy="79375"/>
            </a:xfrm>
            <a:custGeom>
              <a:avLst/>
              <a:gdLst/>
              <a:ahLst/>
              <a:cxnLst/>
              <a:rect l="l" t="t" r="r" b="b"/>
              <a:pathLst>
                <a:path w="609600" h="79375">
                  <a:moveTo>
                    <a:pt x="322199" y="57404"/>
                  </a:moveTo>
                  <a:lnTo>
                    <a:pt x="306070" y="57404"/>
                  </a:lnTo>
                  <a:lnTo>
                    <a:pt x="304038" y="57404"/>
                  </a:lnTo>
                  <a:lnTo>
                    <a:pt x="275082" y="36195"/>
                  </a:lnTo>
                  <a:lnTo>
                    <a:pt x="155956" y="36195"/>
                  </a:lnTo>
                  <a:lnTo>
                    <a:pt x="120650" y="35560"/>
                  </a:lnTo>
                  <a:lnTo>
                    <a:pt x="67818" y="30734"/>
                  </a:lnTo>
                  <a:lnTo>
                    <a:pt x="25273" y="14859"/>
                  </a:lnTo>
                  <a:lnTo>
                    <a:pt x="16129" y="7874"/>
                  </a:lnTo>
                  <a:lnTo>
                    <a:pt x="9144" y="0"/>
                  </a:lnTo>
                  <a:lnTo>
                    <a:pt x="0" y="3556"/>
                  </a:lnTo>
                  <a:lnTo>
                    <a:pt x="62865" y="47752"/>
                  </a:lnTo>
                  <a:lnTo>
                    <a:pt x="121412" y="55372"/>
                  </a:lnTo>
                  <a:lnTo>
                    <a:pt x="160401" y="56261"/>
                  </a:lnTo>
                  <a:lnTo>
                    <a:pt x="282956" y="56261"/>
                  </a:lnTo>
                  <a:lnTo>
                    <a:pt x="287528" y="57277"/>
                  </a:lnTo>
                  <a:lnTo>
                    <a:pt x="294005" y="61087"/>
                  </a:lnTo>
                  <a:lnTo>
                    <a:pt x="296291" y="63754"/>
                  </a:lnTo>
                  <a:lnTo>
                    <a:pt x="298958" y="71120"/>
                  </a:lnTo>
                  <a:lnTo>
                    <a:pt x="299593" y="75057"/>
                  </a:lnTo>
                  <a:lnTo>
                    <a:pt x="299593" y="79248"/>
                  </a:lnTo>
                  <a:lnTo>
                    <a:pt x="310261" y="79248"/>
                  </a:lnTo>
                  <a:lnTo>
                    <a:pt x="310261" y="75057"/>
                  </a:lnTo>
                  <a:lnTo>
                    <a:pt x="310896" y="70993"/>
                  </a:lnTo>
                  <a:lnTo>
                    <a:pt x="313563" y="63627"/>
                  </a:lnTo>
                  <a:lnTo>
                    <a:pt x="315849" y="60960"/>
                  </a:lnTo>
                  <a:lnTo>
                    <a:pt x="322199" y="57404"/>
                  </a:lnTo>
                  <a:close/>
                </a:path>
                <a:path w="609600" h="79375">
                  <a:moveTo>
                    <a:pt x="609092" y="3556"/>
                  </a:moveTo>
                  <a:lnTo>
                    <a:pt x="600075" y="0"/>
                  </a:lnTo>
                  <a:lnTo>
                    <a:pt x="559054" y="26416"/>
                  </a:lnTo>
                  <a:lnTo>
                    <a:pt x="517906" y="33782"/>
                  </a:lnTo>
                  <a:lnTo>
                    <a:pt x="453136" y="36195"/>
                  </a:lnTo>
                  <a:lnTo>
                    <a:pt x="334772" y="36195"/>
                  </a:lnTo>
                  <a:lnTo>
                    <a:pt x="329438" y="36830"/>
                  </a:lnTo>
                  <a:lnTo>
                    <a:pt x="306070" y="57404"/>
                  </a:lnTo>
                  <a:lnTo>
                    <a:pt x="322453" y="57277"/>
                  </a:lnTo>
                  <a:lnTo>
                    <a:pt x="327025" y="56261"/>
                  </a:lnTo>
                  <a:lnTo>
                    <a:pt x="448818" y="56261"/>
                  </a:lnTo>
                  <a:lnTo>
                    <a:pt x="487807" y="55372"/>
                  </a:lnTo>
                  <a:lnTo>
                    <a:pt x="546227" y="47752"/>
                  </a:lnTo>
                  <a:lnTo>
                    <a:pt x="592963" y="24003"/>
                  </a:lnTo>
                  <a:lnTo>
                    <a:pt x="609092" y="3556"/>
                  </a:lnTo>
                  <a:close/>
                </a:path>
              </a:pathLst>
            </a:custGeom>
            <a:solidFill>
              <a:srgbClr val="000000"/>
            </a:solidFill>
          </p:spPr>
          <p:txBody>
            <a:bodyPr wrap="square" lIns="0" tIns="0" rIns="0" bIns="0" rtlCol="0"/>
            <a:lstStyle/>
            <a:p>
              <a:endParaRPr/>
            </a:p>
          </p:txBody>
        </p:sp>
      </p:grpSp>
      <p:sp>
        <p:nvSpPr>
          <p:cNvPr id="14" name="object 14"/>
          <p:cNvSpPr txBox="1"/>
          <p:nvPr/>
        </p:nvSpPr>
        <p:spPr>
          <a:xfrm>
            <a:off x="5434076" y="4012768"/>
            <a:ext cx="614680" cy="245745"/>
          </a:xfrm>
          <a:prstGeom prst="rect">
            <a:avLst/>
          </a:prstGeom>
        </p:spPr>
        <p:txBody>
          <a:bodyPr vert="horz" wrap="square" lIns="0" tIns="11430" rIns="0" bIns="0" rtlCol="0">
            <a:spAutoFit/>
          </a:bodyPr>
          <a:lstStyle/>
          <a:p>
            <a:pPr marL="12700">
              <a:lnSpc>
                <a:spcPct val="100000"/>
              </a:lnSpc>
              <a:spcBef>
                <a:spcPts val="90"/>
              </a:spcBef>
            </a:pPr>
            <a:r>
              <a:rPr sz="1450" spc="10" dirty="0">
                <a:latin typeface="Cambria Math"/>
                <a:cs typeface="Cambria Math"/>
              </a:rPr>
              <a:t>2</a:t>
            </a:r>
            <a:r>
              <a:rPr sz="1450" spc="15" dirty="0">
                <a:latin typeface="Cambria Math"/>
                <a:cs typeface="Cambria Math"/>
              </a:rPr>
              <a:t>+</a:t>
            </a:r>
            <a:r>
              <a:rPr sz="1450" spc="10" dirty="0">
                <a:latin typeface="Cambria Math"/>
                <a:cs typeface="Cambria Math"/>
              </a:rPr>
              <a:t>3</a:t>
            </a:r>
            <a:r>
              <a:rPr sz="1450" spc="15" dirty="0">
                <a:latin typeface="Cambria Math"/>
                <a:cs typeface="Cambria Math"/>
              </a:rPr>
              <a:t>=</a:t>
            </a:r>
            <a:r>
              <a:rPr sz="1450" spc="-5" dirty="0">
                <a:latin typeface="Cambria Math"/>
                <a:cs typeface="Cambria Math"/>
              </a:rPr>
              <a:t>5</a:t>
            </a:r>
            <a:endParaRPr sz="1450">
              <a:latin typeface="Cambria Math"/>
              <a:cs typeface="Cambria Math"/>
            </a:endParaRPr>
          </a:p>
        </p:txBody>
      </p:sp>
      <p:sp>
        <p:nvSpPr>
          <p:cNvPr id="15" name="object 15"/>
          <p:cNvSpPr/>
          <p:nvPr/>
        </p:nvSpPr>
        <p:spPr>
          <a:xfrm>
            <a:off x="6403848" y="3977639"/>
            <a:ext cx="609600" cy="79375"/>
          </a:xfrm>
          <a:custGeom>
            <a:avLst/>
            <a:gdLst/>
            <a:ahLst/>
            <a:cxnLst/>
            <a:rect l="l" t="t" r="r" b="b"/>
            <a:pathLst>
              <a:path w="609600" h="79375">
                <a:moveTo>
                  <a:pt x="322199" y="57404"/>
                </a:moveTo>
                <a:lnTo>
                  <a:pt x="306070" y="57404"/>
                </a:lnTo>
                <a:lnTo>
                  <a:pt x="304038" y="57404"/>
                </a:lnTo>
                <a:lnTo>
                  <a:pt x="275082" y="36195"/>
                </a:lnTo>
                <a:lnTo>
                  <a:pt x="155956" y="36195"/>
                </a:lnTo>
                <a:lnTo>
                  <a:pt x="120650" y="35560"/>
                </a:lnTo>
                <a:lnTo>
                  <a:pt x="67818" y="30734"/>
                </a:lnTo>
                <a:lnTo>
                  <a:pt x="25273" y="14859"/>
                </a:lnTo>
                <a:lnTo>
                  <a:pt x="16129" y="7874"/>
                </a:lnTo>
                <a:lnTo>
                  <a:pt x="9144" y="0"/>
                </a:lnTo>
                <a:lnTo>
                  <a:pt x="0" y="3556"/>
                </a:lnTo>
                <a:lnTo>
                  <a:pt x="62865" y="47752"/>
                </a:lnTo>
                <a:lnTo>
                  <a:pt x="121399" y="55372"/>
                </a:lnTo>
                <a:lnTo>
                  <a:pt x="160401" y="56261"/>
                </a:lnTo>
                <a:lnTo>
                  <a:pt x="282956" y="56261"/>
                </a:lnTo>
                <a:lnTo>
                  <a:pt x="287528" y="57277"/>
                </a:lnTo>
                <a:lnTo>
                  <a:pt x="294005" y="61087"/>
                </a:lnTo>
                <a:lnTo>
                  <a:pt x="296291" y="63754"/>
                </a:lnTo>
                <a:lnTo>
                  <a:pt x="298958" y="71120"/>
                </a:lnTo>
                <a:lnTo>
                  <a:pt x="299593" y="75057"/>
                </a:lnTo>
                <a:lnTo>
                  <a:pt x="299593" y="79248"/>
                </a:lnTo>
                <a:lnTo>
                  <a:pt x="310261" y="79248"/>
                </a:lnTo>
                <a:lnTo>
                  <a:pt x="310261" y="75057"/>
                </a:lnTo>
                <a:lnTo>
                  <a:pt x="310896" y="70993"/>
                </a:lnTo>
                <a:lnTo>
                  <a:pt x="313563" y="63627"/>
                </a:lnTo>
                <a:lnTo>
                  <a:pt x="315849" y="60960"/>
                </a:lnTo>
                <a:lnTo>
                  <a:pt x="322199" y="57404"/>
                </a:lnTo>
                <a:close/>
              </a:path>
              <a:path w="609600" h="79375">
                <a:moveTo>
                  <a:pt x="609092" y="3556"/>
                </a:moveTo>
                <a:lnTo>
                  <a:pt x="600075" y="0"/>
                </a:lnTo>
                <a:lnTo>
                  <a:pt x="559054" y="26416"/>
                </a:lnTo>
                <a:lnTo>
                  <a:pt x="517906" y="33782"/>
                </a:lnTo>
                <a:lnTo>
                  <a:pt x="453136" y="36195"/>
                </a:lnTo>
                <a:lnTo>
                  <a:pt x="334772" y="36195"/>
                </a:lnTo>
                <a:lnTo>
                  <a:pt x="329438" y="36830"/>
                </a:lnTo>
                <a:lnTo>
                  <a:pt x="306070" y="57404"/>
                </a:lnTo>
                <a:lnTo>
                  <a:pt x="322453" y="57277"/>
                </a:lnTo>
                <a:lnTo>
                  <a:pt x="327025" y="56261"/>
                </a:lnTo>
                <a:lnTo>
                  <a:pt x="448818" y="56261"/>
                </a:lnTo>
                <a:lnTo>
                  <a:pt x="487807" y="55372"/>
                </a:lnTo>
                <a:lnTo>
                  <a:pt x="546227" y="47752"/>
                </a:lnTo>
                <a:lnTo>
                  <a:pt x="592963" y="24003"/>
                </a:lnTo>
                <a:lnTo>
                  <a:pt x="609092" y="3556"/>
                </a:lnTo>
                <a:close/>
              </a:path>
            </a:pathLst>
          </a:custGeom>
          <a:solidFill>
            <a:srgbClr val="000000"/>
          </a:solidFill>
        </p:spPr>
        <p:txBody>
          <a:bodyPr wrap="square" lIns="0" tIns="0" rIns="0" bIns="0" rtlCol="0"/>
          <a:lstStyle/>
          <a:p>
            <a:endParaRPr/>
          </a:p>
        </p:txBody>
      </p:sp>
      <p:sp>
        <p:nvSpPr>
          <p:cNvPr id="16" name="object 16"/>
          <p:cNvSpPr txBox="1"/>
          <p:nvPr/>
        </p:nvSpPr>
        <p:spPr>
          <a:xfrm>
            <a:off x="3654933" y="3644645"/>
            <a:ext cx="669925" cy="329565"/>
          </a:xfrm>
          <a:prstGeom prst="rect">
            <a:avLst/>
          </a:prstGeom>
        </p:spPr>
        <p:txBody>
          <a:bodyPr vert="horz" wrap="square" lIns="0" tIns="11430" rIns="0" bIns="0" rtlCol="0">
            <a:spAutoFit/>
          </a:bodyPr>
          <a:lstStyle/>
          <a:p>
            <a:pPr marL="12700">
              <a:lnSpc>
                <a:spcPct val="100000"/>
              </a:lnSpc>
              <a:spcBef>
                <a:spcPts val="90"/>
              </a:spcBef>
            </a:pPr>
            <a:r>
              <a:rPr sz="2000" spc="-5" dirty="0">
                <a:latin typeface="Cambria Math"/>
                <a:cs typeface="Cambria Math"/>
              </a:rPr>
              <a:t>𝑃</a:t>
            </a:r>
            <a:r>
              <a:rPr sz="2000" spc="375" dirty="0">
                <a:latin typeface="Cambria Math"/>
                <a:cs typeface="Cambria Math"/>
              </a:rPr>
              <a:t> </a:t>
            </a:r>
            <a:r>
              <a:rPr sz="2000" dirty="0">
                <a:latin typeface="Cambria Math"/>
                <a:cs typeface="Cambria Math"/>
              </a:rPr>
              <a:t>𝑥,</a:t>
            </a:r>
            <a:r>
              <a:rPr sz="2000" spc="-110" dirty="0">
                <a:latin typeface="Cambria Math"/>
                <a:cs typeface="Cambria Math"/>
              </a:rPr>
              <a:t> </a:t>
            </a:r>
            <a:r>
              <a:rPr sz="2000" spc="-5" dirty="0">
                <a:latin typeface="Cambria Math"/>
                <a:cs typeface="Cambria Math"/>
              </a:rPr>
              <a:t>𝑦</a:t>
            </a:r>
            <a:endParaRPr sz="2000">
              <a:latin typeface="Cambria Math"/>
              <a:cs typeface="Cambria Math"/>
            </a:endParaRPr>
          </a:p>
        </p:txBody>
      </p:sp>
      <p:sp>
        <p:nvSpPr>
          <p:cNvPr id="17" name="object 17"/>
          <p:cNvSpPr txBox="1"/>
          <p:nvPr/>
        </p:nvSpPr>
        <p:spPr>
          <a:xfrm>
            <a:off x="4458970" y="3559302"/>
            <a:ext cx="2623185" cy="673100"/>
          </a:xfrm>
          <a:prstGeom prst="rect">
            <a:avLst/>
          </a:prstGeom>
        </p:spPr>
        <p:txBody>
          <a:bodyPr vert="horz" wrap="square" lIns="0" tIns="13970" rIns="0" bIns="0" rtlCol="0">
            <a:spAutoFit/>
          </a:bodyPr>
          <a:lstStyle/>
          <a:p>
            <a:pPr marL="555625">
              <a:lnSpc>
                <a:spcPts val="894"/>
              </a:lnSpc>
              <a:spcBef>
                <a:spcPts val="110"/>
              </a:spcBef>
              <a:tabLst>
                <a:tab pos="2220595" algn="l"/>
              </a:tabLst>
            </a:pPr>
            <a:r>
              <a:rPr sz="950" spc="5" dirty="0">
                <a:latin typeface="Cambria Math"/>
                <a:cs typeface="Cambria Math"/>
              </a:rPr>
              <a:t>6	3</a:t>
            </a:r>
            <a:endParaRPr sz="950">
              <a:latin typeface="Cambria Math"/>
              <a:cs typeface="Cambria Math"/>
            </a:endParaRPr>
          </a:p>
          <a:p>
            <a:pPr marL="38100">
              <a:lnSpc>
                <a:spcPts val="2155"/>
              </a:lnSpc>
              <a:tabLst>
                <a:tab pos="726440" algn="l"/>
              </a:tabLst>
            </a:pPr>
            <a:r>
              <a:rPr sz="2000" spc="-10" dirty="0">
                <a:latin typeface="Cambria Math"/>
                <a:cs typeface="Cambria Math"/>
              </a:rPr>
              <a:t>=</a:t>
            </a:r>
            <a:r>
              <a:rPr sz="2000" spc="110" dirty="0">
                <a:latin typeface="Cambria Math"/>
                <a:cs typeface="Cambria Math"/>
              </a:rPr>
              <a:t> </a:t>
            </a:r>
            <a:r>
              <a:rPr sz="2000" spc="5" dirty="0">
                <a:latin typeface="Cambria Math"/>
                <a:cs typeface="Cambria Math"/>
              </a:rPr>
              <a:t>3𝑥	</a:t>
            </a:r>
            <a:r>
              <a:rPr sz="2000" spc="-10" dirty="0">
                <a:latin typeface="Cambria Math"/>
                <a:cs typeface="Cambria Math"/>
              </a:rPr>
              <a:t>+</a:t>
            </a:r>
            <a:r>
              <a:rPr sz="2000" spc="5" dirty="0">
                <a:latin typeface="Cambria Math"/>
                <a:cs typeface="Cambria Math"/>
              </a:rPr>
              <a:t> </a:t>
            </a:r>
            <a:r>
              <a:rPr sz="2000" spc="45" dirty="0">
                <a:latin typeface="Cambria Math"/>
                <a:cs typeface="Cambria Math"/>
              </a:rPr>
              <a:t>3𝑥</a:t>
            </a:r>
            <a:r>
              <a:rPr sz="2175" spc="67" baseline="22988" dirty="0">
                <a:latin typeface="Cambria Math"/>
                <a:cs typeface="Cambria Math"/>
              </a:rPr>
              <a:t>2</a:t>
            </a:r>
            <a:r>
              <a:rPr sz="2000" spc="45" dirty="0">
                <a:latin typeface="Cambria Math"/>
                <a:cs typeface="Cambria Math"/>
              </a:rPr>
              <a:t>𝑦</a:t>
            </a:r>
            <a:r>
              <a:rPr sz="2175" spc="67" baseline="22988" dirty="0">
                <a:latin typeface="Cambria Math"/>
                <a:cs typeface="Cambria Math"/>
              </a:rPr>
              <a:t>3</a:t>
            </a:r>
            <a:r>
              <a:rPr sz="2175" spc="247" baseline="22988" dirty="0">
                <a:latin typeface="Cambria Math"/>
                <a:cs typeface="Cambria Math"/>
              </a:rPr>
              <a:t> </a:t>
            </a:r>
            <a:r>
              <a:rPr sz="2000" spc="-10" dirty="0">
                <a:latin typeface="Cambria Math"/>
                <a:cs typeface="Cambria Math"/>
              </a:rPr>
              <a:t>−</a:t>
            </a:r>
            <a:r>
              <a:rPr sz="2000" dirty="0">
                <a:latin typeface="Cambria Math"/>
                <a:cs typeface="Cambria Math"/>
              </a:rPr>
              <a:t> </a:t>
            </a:r>
            <a:r>
              <a:rPr sz="2000" spc="-5" dirty="0">
                <a:latin typeface="Cambria Math"/>
                <a:cs typeface="Cambria Math"/>
              </a:rPr>
              <a:t>7𝑥</a:t>
            </a:r>
            <a:r>
              <a:rPr sz="2000" spc="395" dirty="0">
                <a:latin typeface="Cambria Math"/>
                <a:cs typeface="Cambria Math"/>
              </a:rPr>
              <a:t> </a:t>
            </a:r>
            <a:r>
              <a:rPr sz="2000" spc="25" dirty="0">
                <a:latin typeface="Cambria Math"/>
                <a:cs typeface="Cambria Math"/>
              </a:rPr>
              <a:t>𝑦</a:t>
            </a:r>
            <a:r>
              <a:rPr sz="2175" spc="37" baseline="22988" dirty="0">
                <a:latin typeface="Cambria Math"/>
                <a:cs typeface="Cambria Math"/>
              </a:rPr>
              <a:t>5</a:t>
            </a:r>
            <a:endParaRPr sz="2175" baseline="22988">
              <a:latin typeface="Cambria Math"/>
              <a:cs typeface="Cambria Math"/>
            </a:endParaRPr>
          </a:p>
          <a:p>
            <a:pPr marL="396875">
              <a:lnSpc>
                <a:spcPct val="100000"/>
              </a:lnSpc>
              <a:spcBef>
                <a:spcPts val="295"/>
              </a:spcBef>
            </a:pPr>
            <a:r>
              <a:rPr sz="1450" spc="-10" dirty="0">
                <a:latin typeface="Cambria Math"/>
                <a:cs typeface="Cambria Math"/>
              </a:rPr>
              <a:t>6</a:t>
            </a:r>
            <a:endParaRPr sz="1450">
              <a:latin typeface="Cambria Math"/>
              <a:cs typeface="Cambria Math"/>
            </a:endParaRPr>
          </a:p>
        </p:txBody>
      </p:sp>
      <p:sp>
        <p:nvSpPr>
          <p:cNvPr id="18" name="object 18"/>
          <p:cNvSpPr txBox="1"/>
          <p:nvPr/>
        </p:nvSpPr>
        <p:spPr>
          <a:xfrm>
            <a:off x="875487" y="4332223"/>
            <a:ext cx="5491480" cy="329565"/>
          </a:xfrm>
          <a:prstGeom prst="rect">
            <a:avLst/>
          </a:prstGeom>
        </p:spPr>
        <p:txBody>
          <a:bodyPr vert="horz" wrap="square" lIns="0" tIns="11430" rIns="0" bIns="0" rtlCol="0">
            <a:spAutoFit/>
          </a:bodyPr>
          <a:lstStyle/>
          <a:p>
            <a:pPr marL="12700">
              <a:lnSpc>
                <a:spcPct val="100000"/>
              </a:lnSpc>
              <a:spcBef>
                <a:spcPts val="90"/>
              </a:spcBef>
            </a:pPr>
            <a:r>
              <a:rPr sz="2000" spc="-10" dirty="0">
                <a:latin typeface="Arial MT"/>
                <a:cs typeface="Arial MT"/>
              </a:rPr>
              <a:t>El</a:t>
            </a:r>
            <a:r>
              <a:rPr sz="2000" spc="-5" dirty="0">
                <a:latin typeface="Arial MT"/>
                <a:cs typeface="Arial MT"/>
              </a:rPr>
              <a:t> </a:t>
            </a:r>
            <a:r>
              <a:rPr sz="2000" spc="-10" dirty="0">
                <a:latin typeface="Arial MT"/>
                <a:cs typeface="Arial MT"/>
              </a:rPr>
              <a:t>mayor</a:t>
            </a:r>
            <a:r>
              <a:rPr sz="2000" spc="50" dirty="0">
                <a:latin typeface="Arial MT"/>
                <a:cs typeface="Arial MT"/>
              </a:rPr>
              <a:t> </a:t>
            </a:r>
            <a:r>
              <a:rPr sz="2000" spc="-50" dirty="0">
                <a:latin typeface="Arial MT"/>
                <a:cs typeface="Arial MT"/>
              </a:rPr>
              <a:t>valor,</a:t>
            </a:r>
            <a:r>
              <a:rPr sz="2000" spc="10" dirty="0">
                <a:latin typeface="Arial MT"/>
                <a:cs typeface="Arial MT"/>
              </a:rPr>
              <a:t> </a:t>
            </a:r>
            <a:r>
              <a:rPr sz="2000" spc="-5" dirty="0">
                <a:latin typeface="Arial MT"/>
                <a:cs typeface="Arial MT"/>
              </a:rPr>
              <a:t>será</a:t>
            </a:r>
            <a:r>
              <a:rPr sz="2000" spc="-10" dirty="0">
                <a:latin typeface="Arial MT"/>
                <a:cs typeface="Arial MT"/>
              </a:rPr>
              <a:t> </a:t>
            </a:r>
            <a:r>
              <a:rPr sz="2000" spc="-5" dirty="0">
                <a:latin typeface="Arial MT"/>
                <a:cs typeface="Arial MT"/>
              </a:rPr>
              <a:t>el</a:t>
            </a:r>
            <a:r>
              <a:rPr sz="2000" dirty="0">
                <a:latin typeface="Arial MT"/>
                <a:cs typeface="Arial MT"/>
              </a:rPr>
              <a:t> </a:t>
            </a:r>
            <a:r>
              <a:rPr sz="2000" spc="-5" dirty="0">
                <a:latin typeface="Arial MT"/>
                <a:cs typeface="Arial MT"/>
              </a:rPr>
              <a:t>grado</a:t>
            </a:r>
            <a:r>
              <a:rPr sz="2000" spc="10" dirty="0">
                <a:latin typeface="Arial MT"/>
                <a:cs typeface="Arial MT"/>
              </a:rPr>
              <a:t> </a:t>
            </a:r>
            <a:r>
              <a:rPr sz="2000" spc="-5" dirty="0">
                <a:latin typeface="Arial MT"/>
                <a:cs typeface="Arial MT"/>
              </a:rPr>
              <a:t>absoluto,</a:t>
            </a:r>
            <a:r>
              <a:rPr sz="2000" spc="-120" dirty="0">
                <a:latin typeface="Arial MT"/>
                <a:cs typeface="Arial MT"/>
              </a:rPr>
              <a:t> </a:t>
            </a:r>
            <a:r>
              <a:rPr sz="2000" spc="-5" dirty="0">
                <a:latin typeface="Arial MT"/>
                <a:cs typeface="Arial MT"/>
              </a:rPr>
              <a:t>entonces:</a:t>
            </a:r>
            <a:endParaRPr sz="2000">
              <a:latin typeface="Arial MT"/>
              <a:cs typeface="Arial MT"/>
            </a:endParaRPr>
          </a:p>
        </p:txBody>
      </p:sp>
      <p:grpSp>
        <p:nvGrpSpPr>
          <p:cNvPr id="19" name="object 19"/>
          <p:cNvGrpSpPr/>
          <p:nvPr/>
        </p:nvGrpSpPr>
        <p:grpSpPr>
          <a:xfrm>
            <a:off x="7107935" y="4413503"/>
            <a:ext cx="341630" cy="234315"/>
            <a:chOff x="7107935" y="4413503"/>
            <a:chExt cx="341630" cy="234315"/>
          </a:xfrm>
        </p:grpSpPr>
        <p:pic>
          <p:nvPicPr>
            <p:cNvPr id="20" name="object 20"/>
            <p:cNvPicPr/>
            <p:nvPr/>
          </p:nvPicPr>
          <p:blipFill>
            <a:blip r:embed="rId12" cstate="print"/>
            <a:stretch>
              <a:fillRect/>
            </a:stretch>
          </p:blipFill>
          <p:spPr>
            <a:xfrm>
              <a:off x="7370444" y="4413503"/>
              <a:ext cx="78612" cy="234187"/>
            </a:xfrm>
            <a:prstGeom prst="rect">
              <a:avLst/>
            </a:prstGeom>
          </p:spPr>
        </p:pic>
        <p:pic>
          <p:nvPicPr>
            <p:cNvPr id="21" name="object 21"/>
            <p:cNvPicPr/>
            <p:nvPr/>
          </p:nvPicPr>
          <p:blipFill>
            <a:blip r:embed="rId13" cstate="print"/>
            <a:stretch>
              <a:fillRect/>
            </a:stretch>
          </p:blipFill>
          <p:spPr>
            <a:xfrm>
              <a:off x="7107935" y="4413503"/>
              <a:ext cx="78613" cy="234187"/>
            </a:xfrm>
            <a:prstGeom prst="rect">
              <a:avLst/>
            </a:prstGeom>
          </p:spPr>
        </p:pic>
      </p:grpSp>
      <p:sp>
        <p:nvSpPr>
          <p:cNvPr id="22" name="object 22"/>
          <p:cNvSpPr txBox="1"/>
          <p:nvPr/>
        </p:nvSpPr>
        <p:spPr>
          <a:xfrm>
            <a:off x="7102093" y="3559302"/>
            <a:ext cx="1454785" cy="673100"/>
          </a:xfrm>
          <a:prstGeom prst="rect">
            <a:avLst/>
          </a:prstGeom>
        </p:spPr>
        <p:txBody>
          <a:bodyPr vert="horz" wrap="square" lIns="0" tIns="13970" rIns="0" bIns="0" rtlCol="0">
            <a:spAutoFit/>
          </a:bodyPr>
          <a:lstStyle/>
          <a:p>
            <a:pPr marL="525145">
              <a:lnSpc>
                <a:spcPts val="894"/>
              </a:lnSpc>
              <a:spcBef>
                <a:spcPts val="110"/>
              </a:spcBef>
              <a:tabLst>
                <a:tab pos="1348740" algn="l"/>
              </a:tabLst>
            </a:pPr>
            <a:r>
              <a:rPr sz="950" spc="5" dirty="0">
                <a:latin typeface="Cambria Math"/>
                <a:cs typeface="Cambria Math"/>
              </a:rPr>
              <a:t>4	2</a:t>
            </a:r>
            <a:endParaRPr sz="950">
              <a:latin typeface="Cambria Math"/>
              <a:cs typeface="Cambria Math"/>
            </a:endParaRPr>
          </a:p>
          <a:p>
            <a:pPr marL="38100">
              <a:lnSpc>
                <a:spcPts val="2155"/>
              </a:lnSpc>
              <a:tabLst>
                <a:tab pos="695960" algn="l"/>
              </a:tabLst>
            </a:pPr>
            <a:r>
              <a:rPr sz="2000" spc="-10" dirty="0">
                <a:latin typeface="Cambria Math"/>
                <a:cs typeface="Cambria Math"/>
              </a:rPr>
              <a:t>−</a:t>
            </a:r>
            <a:r>
              <a:rPr sz="2000" spc="-155" dirty="0">
                <a:latin typeface="Cambria Math"/>
                <a:cs typeface="Cambria Math"/>
              </a:rPr>
              <a:t> </a:t>
            </a:r>
            <a:r>
              <a:rPr sz="2000" spc="-5" dirty="0">
                <a:latin typeface="Cambria Math"/>
                <a:cs typeface="Cambria Math"/>
              </a:rPr>
              <a:t>7𝑥	</a:t>
            </a:r>
            <a:r>
              <a:rPr sz="2000" spc="-10" dirty="0">
                <a:latin typeface="Cambria Math"/>
                <a:cs typeface="Cambria Math"/>
              </a:rPr>
              <a:t>+</a:t>
            </a:r>
            <a:r>
              <a:rPr sz="2000" spc="-25" dirty="0">
                <a:latin typeface="Cambria Math"/>
                <a:cs typeface="Cambria Math"/>
              </a:rPr>
              <a:t> </a:t>
            </a:r>
            <a:r>
              <a:rPr sz="2000" spc="-5" dirty="0">
                <a:latin typeface="Cambria Math"/>
                <a:cs typeface="Cambria Math"/>
              </a:rPr>
              <a:t>16𝑦</a:t>
            </a:r>
            <a:endParaRPr sz="2000">
              <a:latin typeface="Cambria Math"/>
              <a:cs typeface="Cambria Math"/>
            </a:endParaRPr>
          </a:p>
          <a:p>
            <a:pPr marL="365125">
              <a:lnSpc>
                <a:spcPct val="100000"/>
              </a:lnSpc>
              <a:spcBef>
                <a:spcPts val="295"/>
              </a:spcBef>
              <a:tabLst>
                <a:tab pos="1116965" algn="l"/>
              </a:tabLst>
            </a:pPr>
            <a:r>
              <a:rPr sz="1450" spc="-10" dirty="0">
                <a:latin typeface="Cambria Math"/>
                <a:cs typeface="Cambria Math"/>
              </a:rPr>
              <a:t>4	</a:t>
            </a:r>
            <a:r>
              <a:rPr sz="2175" spc="-15" baseline="-7662" dirty="0">
                <a:latin typeface="Cambria Math"/>
                <a:cs typeface="Cambria Math"/>
              </a:rPr>
              <a:t>2</a:t>
            </a:r>
            <a:endParaRPr sz="2175" baseline="-7662">
              <a:latin typeface="Cambria Math"/>
              <a:cs typeface="Cambria Math"/>
            </a:endParaRPr>
          </a:p>
        </p:txBody>
      </p:sp>
      <p:sp>
        <p:nvSpPr>
          <p:cNvPr id="23" name="object 23"/>
          <p:cNvSpPr txBox="1"/>
          <p:nvPr/>
        </p:nvSpPr>
        <p:spPr>
          <a:xfrm>
            <a:off x="6402070" y="3942336"/>
            <a:ext cx="1567180" cy="722630"/>
          </a:xfrm>
          <a:prstGeom prst="rect">
            <a:avLst/>
          </a:prstGeom>
        </p:spPr>
        <p:txBody>
          <a:bodyPr vert="horz" wrap="square" lIns="0" tIns="83820" rIns="0" bIns="0" rtlCol="0">
            <a:spAutoFit/>
          </a:bodyPr>
          <a:lstStyle/>
          <a:p>
            <a:pPr marL="12700">
              <a:lnSpc>
                <a:spcPct val="100000"/>
              </a:lnSpc>
              <a:spcBef>
                <a:spcPts val="660"/>
              </a:spcBef>
            </a:pPr>
            <a:r>
              <a:rPr sz="1450" dirty="0">
                <a:latin typeface="Cambria Math"/>
                <a:cs typeface="Cambria Math"/>
              </a:rPr>
              <a:t>3+5=8</a:t>
            </a:r>
            <a:endParaRPr sz="1450">
              <a:latin typeface="Cambria Math"/>
              <a:cs typeface="Cambria Math"/>
            </a:endParaRPr>
          </a:p>
          <a:p>
            <a:pPr marL="161925">
              <a:lnSpc>
                <a:spcPct val="100000"/>
              </a:lnSpc>
              <a:spcBef>
                <a:spcPts val="785"/>
              </a:spcBef>
              <a:tabLst>
                <a:tab pos="792480" algn="l"/>
                <a:tab pos="1143635" algn="l"/>
              </a:tabLst>
            </a:pPr>
            <a:r>
              <a:rPr sz="2000" spc="-5" dirty="0">
                <a:latin typeface="Cambria Math"/>
                <a:cs typeface="Cambria Math"/>
              </a:rPr>
              <a:t>𝑮.</a:t>
            </a:r>
            <a:r>
              <a:rPr sz="2000" spc="-130" dirty="0">
                <a:latin typeface="Cambria Math"/>
                <a:cs typeface="Cambria Math"/>
              </a:rPr>
              <a:t> </a:t>
            </a:r>
            <a:r>
              <a:rPr sz="2000" spc="-5" dirty="0">
                <a:latin typeface="Cambria Math"/>
                <a:cs typeface="Cambria Math"/>
              </a:rPr>
              <a:t>𝑨.	</a:t>
            </a:r>
            <a:r>
              <a:rPr sz="2000" spc="-10" dirty="0">
                <a:latin typeface="Cambria Math"/>
                <a:cs typeface="Cambria Math"/>
              </a:rPr>
              <a:t>𝑷	=</a:t>
            </a:r>
            <a:r>
              <a:rPr sz="2000" spc="30" dirty="0">
                <a:latin typeface="Cambria Math"/>
                <a:cs typeface="Cambria Math"/>
              </a:rPr>
              <a:t> </a:t>
            </a:r>
            <a:r>
              <a:rPr sz="2000" spc="-5" dirty="0">
                <a:latin typeface="Cambria Math"/>
                <a:cs typeface="Cambria Math"/>
              </a:rPr>
              <a:t>𝟖</a:t>
            </a:r>
            <a:endParaRPr sz="2000">
              <a:latin typeface="Cambria Math"/>
              <a:cs typeface="Cambria Math"/>
            </a:endParaRPr>
          </a:p>
        </p:txBody>
      </p:sp>
      <p:sp>
        <p:nvSpPr>
          <p:cNvPr id="24" name="object 24"/>
          <p:cNvSpPr txBox="1"/>
          <p:nvPr/>
        </p:nvSpPr>
        <p:spPr>
          <a:xfrm>
            <a:off x="4212716" y="5575503"/>
            <a:ext cx="395605" cy="449580"/>
          </a:xfrm>
          <a:prstGeom prst="rect">
            <a:avLst/>
          </a:prstGeom>
        </p:spPr>
        <p:txBody>
          <a:bodyPr vert="horz" wrap="square" lIns="0" tIns="11430" rIns="0" bIns="0" rtlCol="0">
            <a:spAutoFit/>
          </a:bodyPr>
          <a:lstStyle/>
          <a:p>
            <a:pPr marL="15240">
              <a:lnSpc>
                <a:spcPts val="1675"/>
              </a:lnSpc>
              <a:spcBef>
                <a:spcPts val="90"/>
              </a:spcBef>
            </a:pPr>
            <a:r>
              <a:rPr sz="1450" spc="40" dirty="0">
                <a:latin typeface="Cambria Math"/>
                <a:cs typeface="Cambria Math"/>
              </a:rPr>
              <a:t>𝑥=6</a:t>
            </a:r>
            <a:endParaRPr sz="1450">
              <a:latin typeface="Cambria Math"/>
              <a:cs typeface="Cambria Math"/>
            </a:endParaRPr>
          </a:p>
          <a:p>
            <a:pPr marL="12700">
              <a:lnSpc>
                <a:spcPts val="1675"/>
              </a:lnSpc>
            </a:pPr>
            <a:r>
              <a:rPr sz="1450" spc="-10" dirty="0">
                <a:latin typeface="Cambria Math"/>
                <a:cs typeface="Cambria Math"/>
              </a:rPr>
              <a:t>𝑦</a:t>
            </a:r>
            <a:r>
              <a:rPr sz="1450" spc="-75" dirty="0">
                <a:latin typeface="Cambria Math"/>
                <a:cs typeface="Cambria Math"/>
              </a:rPr>
              <a:t> </a:t>
            </a:r>
            <a:r>
              <a:rPr sz="1450" spc="-35" dirty="0">
                <a:latin typeface="Cambria Math"/>
                <a:cs typeface="Cambria Math"/>
              </a:rPr>
              <a:t>=</a:t>
            </a:r>
            <a:r>
              <a:rPr sz="1450" spc="-5" dirty="0">
                <a:latin typeface="Cambria Math"/>
                <a:cs typeface="Cambria Math"/>
              </a:rPr>
              <a:t>0</a:t>
            </a:r>
            <a:endParaRPr sz="1450">
              <a:latin typeface="Cambria Math"/>
              <a:cs typeface="Cambria Math"/>
            </a:endParaRPr>
          </a:p>
        </p:txBody>
      </p:sp>
      <p:sp>
        <p:nvSpPr>
          <p:cNvPr id="25" name="object 25"/>
          <p:cNvSpPr/>
          <p:nvPr/>
        </p:nvSpPr>
        <p:spPr>
          <a:xfrm>
            <a:off x="4931664" y="5602223"/>
            <a:ext cx="609600" cy="81915"/>
          </a:xfrm>
          <a:custGeom>
            <a:avLst/>
            <a:gdLst/>
            <a:ahLst/>
            <a:cxnLst/>
            <a:rect l="l" t="t" r="r" b="b"/>
            <a:pathLst>
              <a:path w="609600" h="81914">
                <a:moveTo>
                  <a:pt x="609092" y="3517"/>
                </a:moveTo>
                <a:lnTo>
                  <a:pt x="600075" y="0"/>
                </a:lnTo>
                <a:lnTo>
                  <a:pt x="559054" y="27178"/>
                </a:lnTo>
                <a:lnTo>
                  <a:pt x="517906" y="34734"/>
                </a:lnTo>
                <a:lnTo>
                  <a:pt x="453136" y="37249"/>
                </a:lnTo>
                <a:lnTo>
                  <a:pt x="334772" y="37249"/>
                </a:lnTo>
                <a:lnTo>
                  <a:pt x="329438" y="37960"/>
                </a:lnTo>
                <a:lnTo>
                  <a:pt x="306070" y="59131"/>
                </a:lnTo>
                <a:lnTo>
                  <a:pt x="304038" y="59131"/>
                </a:lnTo>
                <a:lnTo>
                  <a:pt x="301879" y="55029"/>
                </a:lnTo>
                <a:lnTo>
                  <a:pt x="284734" y="39446"/>
                </a:lnTo>
                <a:lnTo>
                  <a:pt x="280543" y="37985"/>
                </a:lnTo>
                <a:lnTo>
                  <a:pt x="275082" y="37249"/>
                </a:lnTo>
                <a:lnTo>
                  <a:pt x="155956" y="37249"/>
                </a:lnTo>
                <a:lnTo>
                  <a:pt x="120650" y="36626"/>
                </a:lnTo>
                <a:lnTo>
                  <a:pt x="67818" y="31584"/>
                </a:lnTo>
                <a:lnTo>
                  <a:pt x="25273" y="15354"/>
                </a:lnTo>
                <a:lnTo>
                  <a:pt x="16129" y="8115"/>
                </a:lnTo>
                <a:lnTo>
                  <a:pt x="9144" y="0"/>
                </a:lnTo>
                <a:lnTo>
                  <a:pt x="0" y="3517"/>
                </a:lnTo>
                <a:lnTo>
                  <a:pt x="62865" y="49161"/>
                </a:lnTo>
                <a:lnTo>
                  <a:pt x="121412" y="57023"/>
                </a:lnTo>
                <a:lnTo>
                  <a:pt x="160401" y="58000"/>
                </a:lnTo>
                <a:lnTo>
                  <a:pt x="282956" y="58000"/>
                </a:lnTo>
                <a:lnTo>
                  <a:pt x="287528" y="58966"/>
                </a:lnTo>
                <a:lnTo>
                  <a:pt x="294005" y="62826"/>
                </a:lnTo>
                <a:lnTo>
                  <a:pt x="296291" y="65684"/>
                </a:lnTo>
                <a:lnTo>
                  <a:pt x="298958" y="73228"/>
                </a:lnTo>
                <a:lnTo>
                  <a:pt x="299593" y="77216"/>
                </a:lnTo>
                <a:lnTo>
                  <a:pt x="299593" y="81661"/>
                </a:lnTo>
                <a:lnTo>
                  <a:pt x="310261" y="81661"/>
                </a:lnTo>
                <a:lnTo>
                  <a:pt x="310261" y="77216"/>
                </a:lnTo>
                <a:lnTo>
                  <a:pt x="310896" y="73113"/>
                </a:lnTo>
                <a:lnTo>
                  <a:pt x="313563" y="65557"/>
                </a:lnTo>
                <a:lnTo>
                  <a:pt x="315849" y="62725"/>
                </a:lnTo>
                <a:lnTo>
                  <a:pt x="322199" y="59131"/>
                </a:lnTo>
                <a:lnTo>
                  <a:pt x="327025" y="58000"/>
                </a:lnTo>
                <a:lnTo>
                  <a:pt x="448818" y="58000"/>
                </a:lnTo>
                <a:lnTo>
                  <a:pt x="487807" y="57023"/>
                </a:lnTo>
                <a:lnTo>
                  <a:pt x="546227" y="49161"/>
                </a:lnTo>
                <a:lnTo>
                  <a:pt x="592963" y="24726"/>
                </a:lnTo>
                <a:lnTo>
                  <a:pt x="609092" y="3517"/>
                </a:lnTo>
                <a:close/>
              </a:path>
            </a:pathLst>
          </a:custGeom>
          <a:solidFill>
            <a:srgbClr val="000000"/>
          </a:solidFill>
        </p:spPr>
        <p:txBody>
          <a:bodyPr wrap="square" lIns="0" tIns="0" rIns="0" bIns="0" rtlCol="0"/>
          <a:lstStyle/>
          <a:p>
            <a:endParaRPr/>
          </a:p>
        </p:txBody>
      </p:sp>
      <p:sp>
        <p:nvSpPr>
          <p:cNvPr id="26" name="object 26"/>
          <p:cNvSpPr txBox="1"/>
          <p:nvPr/>
        </p:nvSpPr>
        <p:spPr>
          <a:xfrm>
            <a:off x="5043296" y="5602935"/>
            <a:ext cx="395605" cy="449580"/>
          </a:xfrm>
          <a:prstGeom prst="rect">
            <a:avLst/>
          </a:prstGeom>
        </p:spPr>
        <p:txBody>
          <a:bodyPr vert="horz" wrap="square" lIns="0" tIns="11430" rIns="0" bIns="0" rtlCol="0">
            <a:spAutoFit/>
          </a:bodyPr>
          <a:lstStyle/>
          <a:p>
            <a:pPr marL="15240">
              <a:lnSpc>
                <a:spcPts val="1675"/>
              </a:lnSpc>
              <a:spcBef>
                <a:spcPts val="90"/>
              </a:spcBef>
            </a:pPr>
            <a:r>
              <a:rPr sz="1450" spc="40" dirty="0">
                <a:latin typeface="Cambria Math"/>
                <a:cs typeface="Cambria Math"/>
              </a:rPr>
              <a:t>𝑥=2</a:t>
            </a:r>
            <a:endParaRPr sz="1450">
              <a:latin typeface="Cambria Math"/>
              <a:cs typeface="Cambria Math"/>
            </a:endParaRPr>
          </a:p>
          <a:p>
            <a:pPr marL="12700">
              <a:lnSpc>
                <a:spcPts val="1675"/>
              </a:lnSpc>
            </a:pPr>
            <a:r>
              <a:rPr sz="1450" spc="-10" dirty="0">
                <a:latin typeface="Cambria Math"/>
                <a:cs typeface="Cambria Math"/>
              </a:rPr>
              <a:t>𝑦</a:t>
            </a:r>
            <a:r>
              <a:rPr sz="1450" spc="-75" dirty="0">
                <a:latin typeface="Cambria Math"/>
                <a:cs typeface="Cambria Math"/>
              </a:rPr>
              <a:t> </a:t>
            </a:r>
            <a:r>
              <a:rPr sz="1450" spc="-30" dirty="0">
                <a:latin typeface="Cambria Math"/>
                <a:cs typeface="Cambria Math"/>
              </a:rPr>
              <a:t>=</a:t>
            </a:r>
            <a:r>
              <a:rPr sz="1450" spc="-5" dirty="0">
                <a:latin typeface="Cambria Math"/>
                <a:cs typeface="Cambria Math"/>
              </a:rPr>
              <a:t>3</a:t>
            </a:r>
            <a:endParaRPr sz="1450">
              <a:latin typeface="Cambria Math"/>
              <a:cs typeface="Cambria Math"/>
            </a:endParaRPr>
          </a:p>
        </p:txBody>
      </p:sp>
      <p:sp>
        <p:nvSpPr>
          <p:cNvPr id="27" name="object 27"/>
          <p:cNvSpPr/>
          <p:nvPr/>
        </p:nvSpPr>
        <p:spPr>
          <a:xfrm>
            <a:off x="5900928" y="5602223"/>
            <a:ext cx="609600" cy="81915"/>
          </a:xfrm>
          <a:custGeom>
            <a:avLst/>
            <a:gdLst/>
            <a:ahLst/>
            <a:cxnLst/>
            <a:rect l="l" t="t" r="r" b="b"/>
            <a:pathLst>
              <a:path w="609600" h="81914">
                <a:moveTo>
                  <a:pt x="609092" y="3517"/>
                </a:moveTo>
                <a:lnTo>
                  <a:pt x="600075" y="0"/>
                </a:lnTo>
                <a:lnTo>
                  <a:pt x="559054" y="27178"/>
                </a:lnTo>
                <a:lnTo>
                  <a:pt x="517906" y="34734"/>
                </a:lnTo>
                <a:lnTo>
                  <a:pt x="453136" y="37249"/>
                </a:lnTo>
                <a:lnTo>
                  <a:pt x="334772" y="37249"/>
                </a:lnTo>
                <a:lnTo>
                  <a:pt x="329438" y="37960"/>
                </a:lnTo>
                <a:lnTo>
                  <a:pt x="306070" y="59131"/>
                </a:lnTo>
                <a:lnTo>
                  <a:pt x="304038" y="59131"/>
                </a:lnTo>
                <a:lnTo>
                  <a:pt x="301879" y="55029"/>
                </a:lnTo>
                <a:lnTo>
                  <a:pt x="284734" y="39446"/>
                </a:lnTo>
                <a:lnTo>
                  <a:pt x="280543" y="37985"/>
                </a:lnTo>
                <a:lnTo>
                  <a:pt x="275082" y="37249"/>
                </a:lnTo>
                <a:lnTo>
                  <a:pt x="155956" y="37249"/>
                </a:lnTo>
                <a:lnTo>
                  <a:pt x="120650" y="36626"/>
                </a:lnTo>
                <a:lnTo>
                  <a:pt x="67818" y="31584"/>
                </a:lnTo>
                <a:lnTo>
                  <a:pt x="25273" y="15354"/>
                </a:lnTo>
                <a:lnTo>
                  <a:pt x="16129" y="8115"/>
                </a:lnTo>
                <a:lnTo>
                  <a:pt x="9144" y="0"/>
                </a:lnTo>
                <a:lnTo>
                  <a:pt x="0" y="3517"/>
                </a:lnTo>
                <a:lnTo>
                  <a:pt x="62865" y="49161"/>
                </a:lnTo>
                <a:lnTo>
                  <a:pt x="121412" y="57023"/>
                </a:lnTo>
                <a:lnTo>
                  <a:pt x="160401" y="58000"/>
                </a:lnTo>
                <a:lnTo>
                  <a:pt x="282956" y="58000"/>
                </a:lnTo>
                <a:lnTo>
                  <a:pt x="287528" y="58966"/>
                </a:lnTo>
                <a:lnTo>
                  <a:pt x="294005" y="62826"/>
                </a:lnTo>
                <a:lnTo>
                  <a:pt x="296291" y="65684"/>
                </a:lnTo>
                <a:lnTo>
                  <a:pt x="298958" y="73228"/>
                </a:lnTo>
                <a:lnTo>
                  <a:pt x="299593" y="77216"/>
                </a:lnTo>
                <a:lnTo>
                  <a:pt x="299593" y="81661"/>
                </a:lnTo>
                <a:lnTo>
                  <a:pt x="310261" y="81661"/>
                </a:lnTo>
                <a:lnTo>
                  <a:pt x="310261" y="77216"/>
                </a:lnTo>
                <a:lnTo>
                  <a:pt x="310896" y="73113"/>
                </a:lnTo>
                <a:lnTo>
                  <a:pt x="313563" y="65557"/>
                </a:lnTo>
                <a:lnTo>
                  <a:pt x="315849" y="62725"/>
                </a:lnTo>
                <a:lnTo>
                  <a:pt x="322199" y="59131"/>
                </a:lnTo>
                <a:lnTo>
                  <a:pt x="327025" y="58000"/>
                </a:lnTo>
                <a:lnTo>
                  <a:pt x="448818" y="58000"/>
                </a:lnTo>
                <a:lnTo>
                  <a:pt x="487807" y="57023"/>
                </a:lnTo>
                <a:lnTo>
                  <a:pt x="546227" y="49161"/>
                </a:lnTo>
                <a:lnTo>
                  <a:pt x="592963" y="24726"/>
                </a:lnTo>
                <a:lnTo>
                  <a:pt x="609092" y="3517"/>
                </a:lnTo>
                <a:close/>
              </a:path>
            </a:pathLst>
          </a:custGeom>
          <a:solidFill>
            <a:srgbClr val="000000"/>
          </a:solidFill>
        </p:spPr>
        <p:txBody>
          <a:bodyPr wrap="square" lIns="0" tIns="0" rIns="0" bIns="0" rtlCol="0"/>
          <a:lstStyle/>
          <a:p>
            <a:endParaRPr/>
          </a:p>
        </p:txBody>
      </p:sp>
      <p:sp>
        <p:nvSpPr>
          <p:cNvPr id="28" name="object 28"/>
          <p:cNvSpPr txBox="1"/>
          <p:nvPr/>
        </p:nvSpPr>
        <p:spPr>
          <a:xfrm>
            <a:off x="6011671" y="5602935"/>
            <a:ext cx="395605" cy="449580"/>
          </a:xfrm>
          <a:prstGeom prst="rect">
            <a:avLst/>
          </a:prstGeom>
        </p:spPr>
        <p:txBody>
          <a:bodyPr vert="horz" wrap="square" lIns="0" tIns="11430" rIns="0" bIns="0" rtlCol="0">
            <a:spAutoFit/>
          </a:bodyPr>
          <a:lstStyle/>
          <a:p>
            <a:pPr marL="15240">
              <a:lnSpc>
                <a:spcPts val="1675"/>
              </a:lnSpc>
              <a:spcBef>
                <a:spcPts val="90"/>
              </a:spcBef>
            </a:pPr>
            <a:r>
              <a:rPr sz="1450" spc="40" dirty="0">
                <a:latin typeface="Cambria Math"/>
                <a:cs typeface="Cambria Math"/>
              </a:rPr>
              <a:t>𝑥=3</a:t>
            </a:r>
            <a:endParaRPr sz="1450">
              <a:latin typeface="Cambria Math"/>
              <a:cs typeface="Cambria Math"/>
            </a:endParaRPr>
          </a:p>
          <a:p>
            <a:pPr marL="12700">
              <a:lnSpc>
                <a:spcPts val="1675"/>
              </a:lnSpc>
            </a:pPr>
            <a:r>
              <a:rPr sz="1450" spc="-10" dirty="0">
                <a:latin typeface="Cambria Math"/>
                <a:cs typeface="Cambria Math"/>
              </a:rPr>
              <a:t>𝑦</a:t>
            </a:r>
            <a:r>
              <a:rPr sz="1450" spc="-75" dirty="0">
                <a:latin typeface="Cambria Math"/>
                <a:cs typeface="Cambria Math"/>
              </a:rPr>
              <a:t> </a:t>
            </a:r>
            <a:r>
              <a:rPr sz="1450" spc="-30" dirty="0">
                <a:latin typeface="Cambria Math"/>
                <a:cs typeface="Cambria Math"/>
              </a:rPr>
              <a:t>=</a:t>
            </a:r>
            <a:r>
              <a:rPr sz="1450" spc="-5" dirty="0">
                <a:latin typeface="Cambria Math"/>
                <a:cs typeface="Cambria Math"/>
              </a:rPr>
              <a:t>5</a:t>
            </a:r>
            <a:endParaRPr sz="1450">
              <a:latin typeface="Cambria Math"/>
              <a:cs typeface="Cambria Math"/>
            </a:endParaRPr>
          </a:p>
        </p:txBody>
      </p:sp>
      <p:sp>
        <p:nvSpPr>
          <p:cNvPr id="29" name="object 29"/>
          <p:cNvSpPr txBox="1"/>
          <p:nvPr/>
        </p:nvSpPr>
        <p:spPr>
          <a:xfrm>
            <a:off x="6824218" y="5573979"/>
            <a:ext cx="395605" cy="449580"/>
          </a:xfrm>
          <a:prstGeom prst="rect">
            <a:avLst/>
          </a:prstGeom>
        </p:spPr>
        <p:txBody>
          <a:bodyPr vert="horz" wrap="square" lIns="0" tIns="11430" rIns="0" bIns="0" rtlCol="0">
            <a:spAutoFit/>
          </a:bodyPr>
          <a:lstStyle/>
          <a:p>
            <a:pPr marL="15240">
              <a:lnSpc>
                <a:spcPts val="1675"/>
              </a:lnSpc>
              <a:spcBef>
                <a:spcPts val="90"/>
              </a:spcBef>
            </a:pPr>
            <a:r>
              <a:rPr sz="1450" spc="25" dirty="0">
                <a:latin typeface="Cambria Math"/>
                <a:cs typeface="Cambria Math"/>
              </a:rPr>
              <a:t>𝑥=4</a:t>
            </a:r>
            <a:endParaRPr sz="1450">
              <a:latin typeface="Cambria Math"/>
              <a:cs typeface="Cambria Math"/>
            </a:endParaRPr>
          </a:p>
          <a:p>
            <a:pPr marL="12700">
              <a:lnSpc>
                <a:spcPts val="1675"/>
              </a:lnSpc>
            </a:pPr>
            <a:r>
              <a:rPr sz="1450" spc="-10" dirty="0">
                <a:latin typeface="Cambria Math"/>
                <a:cs typeface="Cambria Math"/>
              </a:rPr>
              <a:t>𝑦</a:t>
            </a:r>
            <a:r>
              <a:rPr sz="1450" spc="-75" dirty="0">
                <a:latin typeface="Cambria Math"/>
                <a:cs typeface="Cambria Math"/>
              </a:rPr>
              <a:t> </a:t>
            </a:r>
            <a:r>
              <a:rPr sz="1450" spc="-35" dirty="0">
                <a:latin typeface="Cambria Math"/>
                <a:cs typeface="Cambria Math"/>
              </a:rPr>
              <a:t>=</a:t>
            </a:r>
            <a:r>
              <a:rPr sz="1450" spc="-5" dirty="0">
                <a:latin typeface="Cambria Math"/>
                <a:cs typeface="Cambria Math"/>
              </a:rPr>
              <a:t>0</a:t>
            </a:r>
            <a:endParaRPr sz="1450">
              <a:latin typeface="Cambria Math"/>
              <a:cs typeface="Cambria Math"/>
            </a:endParaRPr>
          </a:p>
        </p:txBody>
      </p:sp>
      <p:sp>
        <p:nvSpPr>
          <p:cNvPr id="30" name="object 30"/>
          <p:cNvSpPr txBox="1"/>
          <p:nvPr/>
        </p:nvSpPr>
        <p:spPr>
          <a:xfrm>
            <a:off x="877620" y="4809489"/>
            <a:ext cx="10080625" cy="329565"/>
          </a:xfrm>
          <a:prstGeom prst="rect">
            <a:avLst/>
          </a:prstGeom>
        </p:spPr>
        <p:txBody>
          <a:bodyPr vert="horz" wrap="square" lIns="0" tIns="11430" rIns="0" bIns="0" rtlCol="0">
            <a:spAutoFit/>
          </a:bodyPr>
          <a:lstStyle/>
          <a:p>
            <a:pPr marL="12700">
              <a:lnSpc>
                <a:spcPct val="100000"/>
              </a:lnSpc>
              <a:spcBef>
                <a:spcPts val="90"/>
              </a:spcBef>
            </a:pPr>
            <a:r>
              <a:rPr sz="2000" spc="-10" dirty="0">
                <a:latin typeface="Arial MT"/>
                <a:cs typeface="Arial MT"/>
              </a:rPr>
              <a:t>Para</a:t>
            </a:r>
            <a:r>
              <a:rPr sz="2000" spc="20" dirty="0">
                <a:latin typeface="Arial MT"/>
                <a:cs typeface="Arial MT"/>
              </a:rPr>
              <a:t> </a:t>
            </a:r>
            <a:r>
              <a:rPr sz="2000" spc="-10" dirty="0">
                <a:latin typeface="Arial MT"/>
                <a:cs typeface="Arial MT"/>
              </a:rPr>
              <a:t>hallar</a:t>
            </a:r>
            <a:r>
              <a:rPr sz="2000" spc="20" dirty="0">
                <a:latin typeface="Arial MT"/>
                <a:cs typeface="Arial MT"/>
              </a:rPr>
              <a:t> </a:t>
            </a:r>
            <a:r>
              <a:rPr sz="2000" spc="-5" dirty="0">
                <a:latin typeface="Arial MT"/>
                <a:cs typeface="Arial MT"/>
              </a:rPr>
              <a:t>el</a:t>
            </a:r>
            <a:r>
              <a:rPr sz="2000" spc="-20" dirty="0">
                <a:latin typeface="Arial MT"/>
                <a:cs typeface="Arial MT"/>
              </a:rPr>
              <a:t> </a:t>
            </a:r>
            <a:r>
              <a:rPr sz="2000" spc="-5" dirty="0">
                <a:latin typeface="Arial MT"/>
                <a:cs typeface="Arial MT"/>
              </a:rPr>
              <a:t>grado</a:t>
            </a:r>
            <a:r>
              <a:rPr sz="2000" spc="-10" dirty="0">
                <a:latin typeface="Arial MT"/>
                <a:cs typeface="Arial MT"/>
              </a:rPr>
              <a:t> relativo</a:t>
            </a:r>
            <a:r>
              <a:rPr sz="2000" spc="-5" dirty="0">
                <a:latin typeface="Arial MT"/>
                <a:cs typeface="Arial MT"/>
              </a:rPr>
              <a:t> </a:t>
            </a:r>
            <a:r>
              <a:rPr sz="2000" spc="-10" dirty="0">
                <a:latin typeface="Arial MT"/>
                <a:cs typeface="Arial MT"/>
              </a:rPr>
              <a:t>de</a:t>
            </a:r>
            <a:r>
              <a:rPr sz="2000" spc="10" dirty="0">
                <a:latin typeface="Arial MT"/>
                <a:cs typeface="Arial MT"/>
              </a:rPr>
              <a:t> </a:t>
            </a:r>
            <a:r>
              <a:rPr sz="2000" dirty="0">
                <a:latin typeface="Arial MT"/>
                <a:cs typeface="Arial MT"/>
              </a:rPr>
              <a:t>“x”</a:t>
            </a:r>
            <a:r>
              <a:rPr sz="2000" spc="-25" dirty="0">
                <a:latin typeface="Arial MT"/>
                <a:cs typeface="Arial MT"/>
              </a:rPr>
              <a:t> </a:t>
            </a:r>
            <a:r>
              <a:rPr sz="2000" spc="-5" dirty="0">
                <a:latin typeface="Arial MT"/>
                <a:cs typeface="Arial MT"/>
              </a:rPr>
              <a:t>e</a:t>
            </a:r>
            <a:r>
              <a:rPr sz="2000" spc="10" dirty="0">
                <a:latin typeface="Arial MT"/>
                <a:cs typeface="Arial MT"/>
              </a:rPr>
              <a:t> </a:t>
            </a:r>
            <a:r>
              <a:rPr sz="2000" spc="-20" dirty="0">
                <a:latin typeface="Arial MT"/>
                <a:cs typeface="Arial MT"/>
              </a:rPr>
              <a:t>“y”,</a:t>
            </a:r>
            <a:r>
              <a:rPr sz="2000" spc="15" dirty="0">
                <a:latin typeface="Arial MT"/>
                <a:cs typeface="Arial MT"/>
              </a:rPr>
              <a:t> </a:t>
            </a:r>
            <a:r>
              <a:rPr sz="2000" spc="-5" dirty="0">
                <a:latin typeface="Arial MT"/>
                <a:cs typeface="Arial MT"/>
              </a:rPr>
              <a:t>debemos</a:t>
            </a:r>
            <a:r>
              <a:rPr sz="2000" spc="25" dirty="0">
                <a:latin typeface="Arial MT"/>
                <a:cs typeface="Arial MT"/>
              </a:rPr>
              <a:t> </a:t>
            </a:r>
            <a:r>
              <a:rPr sz="2000" spc="-10" dirty="0">
                <a:latin typeface="Arial MT"/>
                <a:cs typeface="Arial MT"/>
              </a:rPr>
              <a:t>hallar</a:t>
            </a:r>
            <a:r>
              <a:rPr sz="2000" spc="-5" dirty="0">
                <a:latin typeface="Arial MT"/>
                <a:cs typeface="Arial MT"/>
              </a:rPr>
              <a:t> el</a:t>
            </a:r>
            <a:r>
              <a:rPr sz="2000" spc="15" dirty="0">
                <a:latin typeface="Arial MT"/>
                <a:cs typeface="Arial MT"/>
              </a:rPr>
              <a:t> </a:t>
            </a:r>
            <a:r>
              <a:rPr sz="2000" spc="-10" dirty="0">
                <a:latin typeface="Arial MT"/>
                <a:cs typeface="Arial MT"/>
              </a:rPr>
              <a:t>mayor</a:t>
            </a:r>
            <a:r>
              <a:rPr sz="2000" spc="30" dirty="0">
                <a:latin typeface="Arial MT"/>
                <a:cs typeface="Arial MT"/>
              </a:rPr>
              <a:t> </a:t>
            </a:r>
            <a:r>
              <a:rPr sz="2000" spc="-10" dirty="0">
                <a:latin typeface="Arial MT"/>
                <a:cs typeface="Arial MT"/>
              </a:rPr>
              <a:t>exponente </a:t>
            </a:r>
            <a:r>
              <a:rPr sz="2000" spc="-5" dirty="0">
                <a:latin typeface="Arial MT"/>
                <a:cs typeface="Arial MT"/>
              </a:rPr>
              <a:t>de</a:t>
            </a:r>
            <a:r>
              <a:rPr sz="2000" spc="-10" dirty="0">
                <a:latin typeface="Arial MT"/>
                <a:cs typeface="Arial MT"/>
              </a:rPr>
              <a:t> </a:t>
            </a:r>
            <a:r>
              <a:rPr sz="2000" dirty="0">
                <a:latin typeface="Arial MT"/>
                <a:cs typeface="Arial MT"/>
              </a:rPr>
              <a:t>ambos</a:t>
            </a:r>
            <a:r>
              <a:rPr sz="2000" spc="-200" dirty="0">
                <a:latin typeface="Arial MT"/>
                <a:cs typeface="Arial MT"/>
              </a:rPr>
              <a:t> </a:t>
            </a:r>
            <a:r>
              <a:rPr sz="2000" spc="-10" dirty="0">
                <a:latin typeface="Arial MT"/>
                <a:cs typeface="Arial MT"/>
              </a:rPr>
              <a:t>en</a:t>
            </a:r>
            <a:endParaRPr sz="2000">
              <a:latin typeface="Arial MT"/>
              <a:cs typeface="Arial MT"/>
            </a:endParaRPr>
          </a:p>
        </p:txBody>
      </p:sp>
      <p:sp>
        <p:nvSpPr>
          <p:cNvPr id="31" name="object 31"/>
          <p:cNvSpPr txBox="1"/>
          <p:nvPr/>
        </p:nvSpPr>
        <p:spPr>
          <a:xfrm>
            <a:off x="4499609" y="5178297"/>
            <a:ext cx="93345" cy="172085"/>
          </a:xfrm>
          <a:prstGeom prst="rect">
            <a:avLst/>
          </a:prstGeom>
        </p:spPr>
        <p:txBody>
          <a:bodyPr vert="horz" wrap="square" lIns="0" tIns="13970" rIns="0" bIns="0" rtlCol="0">
            <a:spAutoFit/>
          </a:bodyPr>
          <a:lstStyle/>
          <a:p>
            <a:pPr marL="12700">
              <a:lnSpc>
                <a:spcPct val="100000"/>
              </a:lnSpc>
              <a:spcBef>
                <a:spcPts val="110"/>
              </a:spcBef>
            </a:pPr>
            <a:r>
              <a:rPr sz="950" spc="5" dirty="0">
                <a:latin typeface="Cambria Math"/>
                <a:cs typeface="Cambria Math"/>
              </a:rPr>
              <a:t>6</a:t>
            </a:r>
            <a:endParaRPr sz="950">
              <a:latin typeface="Cambria Math"/>
              <a:cs typeface="Cambria Math"/>
            </a:endParaRPr>
          </a:p>
        </p:txBody>
      </p:sp>
      <p:sp>
        <p:nvSpPr>
          <p:cNvPr id="32" name="object 32"/>
          <p:cNvSpPr txBox="1"/>
          <p:nvPr/>
        </p:nvSpPr>
        <p:spPr>
          <a:xfrm>
            <a:off x="877620" y="5266385"/>
            <a:ext cx="3620770" cy="329565"/>
          </a:xfrm>
          <a:prstGeom prst="rect">
            <a:avLst/>
          </a:prstGeom>
        </p:spPr>
        <p:txBody>
          <a:bodyPr vert="horz" wrap="square" lIns="0" tIns="12065" rIns="0" bIns="0" rtlCol="0">
            <a:spAutoFit/>
          </a:bodyPr>
          <a:lstStyle/>
          <a:p>
            <a:pPr marL="12700">
              <a:lnSpc>
                <a:spcPct val="100000"/>
              </a:lnSpc>
              <a:spcBef>
                <a:spcPts val="95"/>
              </a:spcBef>
              <a:tabLst>
                <a:tab pos="2280920" algn="l"/>
              </a:tabLst>
            </a:pPr>
            <a:r>
              <a:rPr sz="2000" spc="-5" dirty="0">
                <a:latin typeface="Arial MT"/>
                <a:cs typeface="Arial MT"/>
              </a:rPr>
              <a:t>d</a:t>
            </a:r>
            <a:r>
              <a:rPr sz="2000" spc="-15" dirty="0">
                <a:latin typeface="Arial MT"/>
                <a:cs typeface="Arial MT"/>
              </a:rPr>
              <a:t>o</a:t>
            </a:r>
            <a:r>
              <a:rPr sz="2000" spc="-5" dirty="0">
                <a:latin typeface="Arial MT"/>
                <a:cs typeface="Arial MT"/>
              </a:rPr>
              <a:t>s</a:t>
            </a:r>
            <a:r>
              <a:rPr sz="2000" spc="5" dirty="0">
                <a:latin typeface="Arial MT"/>
                <a:cs typeface="Arial MT"/>
              </a:rPr>
              <a:t> </a:t>
            </a:r>
            <a:r>
              <a:rPr sz="2000" spc="-20" dirty="0">
                <a:latin typeface="Arial MT"/>
                <a:cs typeface="Arial MT"/>
              </a:rPr>
              <a:t>l</a:t>
            </a:r>
            <a:r>
              <a:rPr sz="2000" spc="-5" dirty="0">
                <a:latin typeface="Arial MT"/>
                <a:cs typeface="Arial MT"/>
              </a:rPr>
              <a:t>os</a:t>
            </a:r>
            <a:r>
              <a:rPr sz="2000" spc="20" dirty="0">
                <a:latin typeface="Arial MT"/>
                <a:cs typeface="Arial MT"/>
              </a:rPr>
              <a:t> </a:t>
            </a:r>
            <a:r>
              <a:rPr sz="2000" spc="-5" dirty="0">
                <a:latin typeface="Arial MT"/>
                <a:cs typeface="Arial MT"/>
              </a:rPr>
              <a:t>t</a:t>
            </a:r>
            <a:r>
              <a:rPr sz="2000" spc="-15" dirty="0">
                <a:latin typeface="Arial MT"/>
                <a:cs typeface="Arial MT"/>
              </a:rPr>
              <a:t>é</a:t>
            </a:r>
            <a:r>
              <a:rPr sz="2000" dirty="0">
                <a:latin typeface="Arial MT"/>
                <a:cs typeface="Arial MT"/>
              </a:rPr>
              <a:t>r</a:t>
            </a:r>
            <a:r>
              <a:rPr sz="2000" spc="30" dirty="0">
                <a:latin typeface="Arial MT"/>
                <a:cs typeface="Arial MT"/>
              </a:rPr>
              <a:t>m</a:t>
            </a:r>
            <a:r>
              <a:rPr sz="2000" spc="-15" dirty="0">
                <a:latin typeface="Arial MT"/>
                <a:cs typeface="Arial MT"/>
              </a:rPr>
              <a:t>i</a:t>
            </a:r>
            <a:r>
              <a:rPr sz="2000" spc="-5" dirty="0">
                <a:latin typeface="Arial MT"/>
                <a:cs typeface="Arial MT"/>
              </a:rPr>
              <a:t>n</a:t>
            </a:r>
            <a:r>
              <a:rPr sz="2000" spc="-15" dirty="0">
                <a:latin typeface="Arial MT"/>
                <a:cs typeface="Arial MT"/>
              </a:rPr>
              <a:t>o</a:t>
            </a:r>
            <a:r>
              <a:rPr sz="2000" dirty="0">
                <a:latin typeface="Arial MT"/>
                <a:cs typeface="Arial MT"/>
              </a:rPr>
              <a:t>s</a:t>
            </a:r>
            <a:r>
              <a:rPr sz="2000" spc="-5" dirty="0">
                <a:latin typeface="Arial MT"/>
                <a:cs typeface="Arial MT"/>
              </a:rPr>
              <a:t>:</a:t>
            </a:r>
            <a:r>
              <a:rPr sz="2000" dirty="0">
                <a:latin typeface="Arial MT"/>
                <a:cs typeface="Arial MT"/>
              </a:rPr>
              <a:t>	</a:t>
            </a:r>
            <a:r>
              <a:rPr sz="2000" spc="5" dirty="0">
                <a:latin typeface="Cambria Math"/>
                <a:cs typeface="Cambria Math"/>
              </a:rPr>
              <a:t>𝑃(𝑥</a:t>
            </a:r>
            <a:r>
              <a:rPr sz="2000" spc="-5" dirty="0">
                <a:latin typeface="Cambria Math"/>
                <a:cs typeface="Cambria Math"/>
              </a:rPr>
              <a:t>,</a:t>
            </a:r>
            <a:r>
              <a:rPr sz="2000" spc="35" dirty="0">
                <a:latin typeface="Cambria Math"/>
                <a:cs typeface="Cambria Math"/>
              </a:rPr>
              <a:t> </a:t>
            </a:r>
            <a:r>
              <a:rPr sz="2000" dirty="0">
                <a:latin typeface="Cambria Math"/>
                <a:cs typeface="Cambria Math"/>
              </a:rPr>
              <a:t>𝑦</a:t>
            </a:r>
            <a:r>
              <a:rPr sz="2000" spc="-5" dirty="0">
                <a:latin typeface="Cambria Math"/>
                <a:cs typeface="Cambria Math"/>
              </a:rPr>
              <a:t>)</a:t>
            </a:r>
            <a:r>
              <a:rPr sz="2000" spc="25" dirty="0">
                <a:latin typeface="Cambria Math"/>
                <a:cs typeface="Cambria Math"/>
              </a:rPr>
              <a:t> </a:t>
            </a:r>
            <a:r>
              <a:rPr sz="2000" spc="-5" dirty="0">
                <a:latin typeface="Cambria Math"/>
                <a:cs typeface="Cambria Math"/>
              </a:rPr>
              <a:t>=</a:t>
            </a:r>
            <a:r>
              <a:rPr sz="2000" spc="-135" dirty="0">
                <a:latin typeface="Cambria Math"/>
                <a:cs typeface="Cambria Math"/>
              </a:rPr>
              <a:t> </a:t>
            </a:r>
            <a:r>
              <a:rPr sz="2000" spc="-5" dirty="0">
                <a:latin typeface="Cambria Math"/>
                <a:cs typeface="Cambria Math"/>
              </a:rPr>
              <a:t>3𝑥</a:t>
            </a:r>
            <a:endParaRPr sz="2000">
              <a:latin typeface="Cambria Math"/>
              <a:cs typeface="Cambria Math"/>
            </a:endParaRPr>
          </a:p>
        </p:txBody>
      </p:sp>
      <p:sp>
        <p:nvSpPr>
          <p:cNvPr id="33" name="object 33"/>
          <p:cNvSpPr txBox="1"/>
          <p:nvPr/>
        </p:nvSpPr>
        <p:spPr>
          <a:xfrm>
            <a:off x="4585970" y="5178297"/>
            <a:ext cx="3464560" cy="874394"/>
          </a:xfrm>
          <a:prstGeom prst="rect">
            <a:avLst/>
          </a:prstGeom>
        </p:spPr>
        <p:txBody>
          <a:bodyPr vert="horz" wrap="square" lIns="0" tIns="13970" rIns="0" bIns="0" rtlCol="0">
            <a:spAutoFit/>
          </a:bodyPr>
          <a:lstStyle/>
          <a:p>
            <a:pPr marL="1587500">
              <a:lnSpc>
                <a:spcPts val="910"/>
              </a:lnSpc>
              <a:spcBef>
                <a:spcPts val="110"/>
              </a:spcBef>
              <a:tabLst>
                <a:tab pos="2538730" algn="l"/>
                <a:tab pos="3358515" algn="l"/>
              </a:tabLst>
            </a:pPr>
            <a:r>
              <a:rPr sz="950" spc="5" dirty="0">
                <a:latin typeface="Cambria Math"/>
                <a:cs typeface="Cambria Math"/>
              </a:rPr>
              <a:t>3	4	2</a:t>
            </a:r>
            <a:endParaRPr sz="950">
              <a:latin typeface="Cambria Math"/>
              <a:cs typeface="Cambria Math"/>
            </a:endParaRPr>
          </a:p>
          <a:p>
            <a:pPr marL="63500">
              <a:lnSpc>
                <a:spcPts val="2170"/>
              </a:lnSpc>
              <a:tabLst>
                <a:tab pos="2675890" algn="l"/>
              </a:tabLst>
            </a:pPr>
            <a:r>
              <a:rPr sz="2000" spc="-5" dirty="0">
                <a:latin typeface="Cambria Math"/>
                <a:cs typeface="Cambria Math"/>
              </a:rPr>
              <a:t>+</a:t>
            </a:r>
            <a:r>
              <a:rPr sz="2000" spc="10" dirty="0">
                <a:latin typeface="Cambria Math"/>
                <a:cs typeface="Cambria Math"/>
              </a:rPr>
              <a:t> </a:t>
            </a:r>
            <a:r>
              <a:rPr sz="2000" spc="45" dirty="0">
                <a:latin typeface="Cambria Math"/>
                <a:cs typeface="Cambria Math"/>
              </a:rPr>
              <a:t>3𝑥</a:t>
            </a:r>
            <a:r>
              <a:rPr sz="2175" spc="67" baseline="22988" dirty="0">
                <a:latin typeface="Cambria Math"/>
                <a:cs typeface="Cambria Math"/>
              </a:rPr>
              <a:t>2</a:t>
            </a:r>
            <a:r>
              <a:rPr sz="2000" spc="45" dirty="0">
                <a:latin typeface="Cambria Math"/>
                <a:cs typeface="Cambria Math"/>
              </a:rPr>
              <a:t>𝑦</a:t>
            </a:r>
            <a:r>
              <a:rPr sz="2175" spc="67" baseline="22988" dirty="0">
                <a:latin typeface="Cambria Math"/>
                <a:cs typeface="Cambria Math"/>
              </a:rPr>
              <a:t>3</a:t>
            </a:r>
            <a:r>
              <a:rPr sz="2175" spc="277" baseline="22988" dirty="0">
                <a:latin typeface="Cambria Math"/>
                <a:cs typeface="Cambria Math"/>
              </a:rPr>
              <a:t> </a:t>
            </a:r>
            <a:r>
              <a:rPr sz="2000" spc="-5" dirty="0">
                <a:latin typeface="Cambria Math"/>
                <a:cs typeface="Cambria Math"/>
              </a:rPr>
              <a:t>−</a:t>
            </a:r>
            <a:r>
              <a:rPr sz="2000" spc="10" dirty="0">
                <a:latin typeface="Cambria Math"/>
                <a:cs typeface="Cambria Math"/>
              </a:rPr>
              <a:t> </a:t>
            </a:r>
            <a:r>
              <a:rPr sz="2000" spc="-10" dirty="0">
                <a:latin typeface="Cambria Math"/>
                <a:cs typeface="Cambria Math"/>
              </a:rPr>
              <a:t>7𝑥</a:t>
            </a:r>
            <a:r>
              <a:rPr sz="2000" spc="425" dirty="0">
                <a:latin typeface="Cambria Math"/>
                <a:cs typeface="Cambria Math"/>
              </a:rPr>
              <a:t> </a:t>
            </a:r>
            <a:r>
              <a:rPr sz="2000" spc="25" dirty="0">
                <a:latin typeface="Cambria Math"/>
                <a:cs typeface="Cambria Math"/>
              </a:rPr>
              <a:t>𝑦</a:t>
            </a:r>
            <a:r>
              <a:rPr sz="2175" spc="37" baseline="22988" dirty="0">
                <a:latin typeface="Cambria Math"/>
                <a:cs typeface="Cambria Math"/>
              </a:rPr>
              <a:t>5</a:t>
            </a:r>
            <a:r>
              <a:rPr sz="2175" spc="232" baseline="22988" dirty="0">
                <a:latin typeface="Cambria Math"/>
                <a:cs typeface="Cambria Math"/>
              </a:rPr>
              <a:t> </a:t>
            </a:r>
            <a:r>
              <a:rPr sz="2000" spc="-5" dirty="0">
                <a:latin typeface="Cambria Math"/>
                <a:cs typeface="Cambria Math"/>
              </a:rPr>
              <a:t>−</a:t>
            </a:r>
            <a:r>
              <a:rPr sz="2000" spc="210" dirty="0">
                <a:latin typeface="Cambria Math"/>
                <a:cs typeface="Cambria Math"/>
              </a:rPr>
              <a:t> </a:t>
            </a:r>
            <a:r>
              <a:rPr sz="2000" spc="5" dirty="0">
                <a:latin typeface="Cambria Math"/>
                <a:cs typeface="Cambria Math"/>
              </a:rPr>
              <a:t>7𝑥	</a:t>
            </a:r>
            <a:r>
              <a:rPr sz="2000" spc="-5" dirty="0">
                <a:latin typeface="Cambria Math"/>
                <a:cs typeface="Cambria Math"/>
              </a:rPr>
              <a:t>+</a:t>
            </a:r>
            <a:r>
              <a:rPr sz="2000" spc="-85" dirty="0">
                <a:latin typeface="Cambria Math"/>
                <a:cs typeface="Cambria Math"/>
              </a:rPr>
              <a:t> </a:t>
            </a:r>
            <a:r>
              <a:rPr sz="2000" spc="-204" dirty="0">
                <a:latin typeface="Cambria Math"/>
                <a:cs typeface="Cambria Math"/>
              </a:rPr>
              <a:t>161𝑦</a:t>
            </a:r>
            <a:endParaRPr sz="2000">
              <a:latin typeface="Cambria Math"/>
              <a:cs typeface="Cambria Math"/>
            </a:endParaRPr>
          </a:p>
          <a:p>
            <a:pPr marL="3005455">
              <a:lnSpc>
                <a:spcPts val="1675"/>
              </a:lnSpc>
              <a:spcBef>
                <a:spcPts val="245"/>
              </a:spcBef>
            </a:pPr>
            <a:r>
              <a:rPr sz="1450" spc="-10" dirty="0">
                <a:latin typeface="Cambria Math"/>
                <a:cs typeface="Cambria Math"/>
              </a:rPr>
              <a:t>𝑥</a:t>
            </a:r>
            <a:r>
              <a:rPr sz="1450" spc="-100" dirty="0">
                <a:latin typeface="Cambria Math"/>
                <a:cs typeface="Cambria Math"/>
              </a:rPr>
              <a:t> </a:t>
            </a:r>
            <a:r>
              <a:rPr sz="1450" spc="-30" dirty="0">
                <a:latin typeface="Cambria Math"/>
                <a:cs typeface="Cambria Math"/>
              </a:rPr>
              <a:t>=</a:t>
            </a:r>
            <a:r>
              <a:rPr sz="1450" spc="-10" dirty="0">
                <a:latin typeface="Cambria Math"/>
                <a:cs typeface="Cambria Math"/>
              </a:rPr>
              <a:t>0</a:t>
            </a:r>
            <a:endParaRPr sz="1450">
              <a:latin typeface="Cambria Math"/>
              <a:cs typeface="Cambria Math"/>
            </a:endParaRPr>
          </a:p>
          <a:p>
            <a:pPr marL="2999105">
              <a:lnSpc>
                <a:spcPts val="1675"/>
              </a:lnSpc>
            </a:pPr>
            <a:r>
              <a:rPr sz="1450" spc="-10" dirty="0">
                <a:latin typeface="Cambria Math"/>
                <a:cs typeface="Cambria Math"/>
              </a:rPr>
              <a:t>𝑦</a:t>
            </a:r>
            <a:r>
              <a:rPr sz="1450" spc="-70" dirty="0">
                <a:latin typeface="Cambria Math"/>
                <a:cs typeface="Cambria Math"/>
              </a:rPr>
              <a:t> </a:t>
            </a:r>
            <a:r>
              <a:rPr sz="1450" spc="-35" dirty="0">
                <a:latin typeface="Cambria Math"/>
                <a:cs typeface="Cambria Math"/>
              </a:rPr>
              <a:t>=</a:t>
            </a:r>
            <a:r>
              <a:rPr sz="1450" spc="-5" dirty="0">
                <a:latin typeface="Cambria Math"/>
                <a:cs typeface="Cambria Math"/>
              </a:rPr>
              <a:t>2</a:t>
            </a:r>
            <a:endParaRPr sz="1450">
              <a:latin typeface="Cambria Math"/>
              <a:cs typeface="Cambria Math"/>
            </a:endParaRPr>
          </a:p>
        </p:txBody>
      </p:sp>
      <p:grpSp>
        <p:nvGrpSpPr>
          <p:cNvPr id="34" name="object 34"/>
          <p:cNvGrpSpPr/>
          <p:nvPr/>
        </p:nvGrpSpPr>
        <p:grpSpPr>
          <a:xfrm>
            <a:off x="4956047" y="6236208"/>
            <a:ext cx="311150" cy="234315"/>
            <a:chOff x="4956047" y="6236208"/>
            <a:chExt cx="311150" cy="234315"/>
          </a:xfrm>
        </p:grpSpPr>
        <p:pic>
          <p:nvPicPr>
            <p:cNvPr id="35" name="object 35"/>
            <p:cNvPicPr/>
            <p:nvPr/>
          </p:nvPicPr>
          <p:blipFill>
            <a:blip r:embed="rId14" cstate="print"/>
            <a:stretch>
              <a:fillRect/>
            </a:stretch>
          </p:blipFill>
          <p:spPr>
            <a:xfrm>
              <a:off x="5188711" y="6236208"/>
              <a:ext cx="78232" cy="234226"/>
            </a:xfrm>
            <a:prstGeom prst="rect">
              <a:avLst/>
            </a:prstGeom>
          </p:spPr>
        </p:pic>
        <p:pic>
          <p:nvPicPr>
            <p:cNvPr id="36" name="object 36"/>
            <p:cNvPicPr/>
            <p:nvPr/>
          </p:nvPicPr>
          <p:blipFill>
            <a:blip r:embed="rId15" cstate="print"/>
            <a:stretch>
              <a:fillRect/>
            </a:stretch>
          </p:blipFill>
          <p:spPr>
            <a:xfrm>
              <a:off x="4956047" y="6236208"/>
              <a:ext cx="78231" cy="234226"/>
            </a:xfrm>
            <a:prstGeom prst="rect">
              <a:avLst/>
            </a:prstGeom>
          </p:spPr>
        </p:pic>
      </p:grpSp>
      <p:sp>
        <p:nvSpPr>
          <p:cNvPr id="37" name="object 37"/>
          <p:cNvSpPr txBox="1"/>
          <p:nvPr/>
        </p:nvSpPr>
        <p:spPr>
          <a:xfrm>
            <a:off x="4386453" y="6156147"/>
            <a:ext cx="516255" cy="329565"/>
          </a:xfrm>
          <a:prstGeom prst="rect">
            <a:avLst/>
          </a:prstGeom>
        </p:spPr>
        <p:txBody>
          <a:bodyPr vert="horz" wrap="square" lIns="0" tIns="11430" rIns="0" bIns="0" rtlCol="0">
            <a:spAutoFit/>
          </a:bodyPr>
          <a:lstStyle/>
          <a:p>
            <a:pPr marL="12700">
              <a:lnSpc>
                <a:spcPct val="100000"/>
              </a:lnSpc>
              <a:spcBef>
                <a:spcPts val="90"/>
              </a:spcBef>
            </a:pPr>
            <a:r>
              <a:rPr sz="2000" spc="-5" dirty="0">
                <a:latin typeface="Cambria Math"/>
                <a:cs typeface="Cambria Math"/>
              </a:rPr>
              <a:t>𝑮.</a:t>
            </a:r>
            <a:r>
              <a:rPr sz="2000" spc="-130" dirty="0">
                <a:latin typeface="Cambria Math"/>
                <a:cs typeface="Cambria Math"/>
              </a:rPr>
              <a:t> </a:t>
            </a:r>
            <a:r>
              <a:rPr sz="2000" spc="-10" dirty="0">
                <a:latin typeface="Cambria Math"/>
                <a:cs typeface="Cambria Math"/>
              </a:rPr>
              <a:t>𝑹.</a:t>
            </a:r>
            <a:endParaRPr sz="2000">
              <a:latin typeface="Cambria Math"/>
              <a:cs typeface="Cambria Math"/>
            </a:endParaRPr>
          </a:p>
        </p:txBody>
      </p:sp>
      <p:sp>
        <p:nvSpPr>
          <p:cNvPr id="38" name="object 38"/>
          <p:cNvSpPr txBox="1"/>
          <p:nvPr/>
        </p:nvSpPr>
        <p:spPr>
          <a:xfrm>
            <a:off x="5026533" y="6156147"/>
            <a:ext cx="753745" cy="329565"/>
          </a:xfrm>
          <a:prstGeom prst="rect">
            <a:avLst/>
          </a:prstGeom>
        </p:spPr>
        <p:txBody>
          <a:bodyPr vert="horz" wrap="square" lIns="0" tIns="11430" rIns="0" bIns="0" rtlCol="0">
            <a:spAutoFit/>
          </a:bodyPr>
          <a:lstStyle/>
          <a:p>
            <a:pPr marL="12700">
              <a:lnSpc>
                <a:spcPct val="100000"/>
              </a:lnSpc>
              <a:spcBef>
                <a:spcPts val="90"/>
              </a:spcBef>
              <a:tabLst>
                <a:tab pos="335915" algn="l"/>
              </a:tabLst>
            </a:pPr>
            <a:r>
              <a:rPr sz="2000" spc="-5" dirty="0">
                <a:latin typeface="Cambria Math"/>
                <a:cs typeface="Cambria Math"/>
              </a:rPr>
              <a:t>𝒙	</a:t>
            </a:r>
            <a:r>
              <a:rPr sz="2000" spc="-10" dirty="0">
                <a:latin typeface="Cambria Math"/>
                <a:cs typeface="Cambria Math"/>
              </a:rPr>
              <a:t>=</a:t>
            </a:r>
            <a:r>
              <a:rPr sz="2000" spc="-20" dirty="0">
                <a:latin typeface="Cambria Math"/>
                <a:cs typeface="Cambria Math"/>
              </a:rPr>
              <a:t> </a:t>
            </a:r>
            <a:r>
              <a:rPr sz="2000" spc="-5" dirty="0">
                <a:latin typeface="Cambria Math"/>
                <a:cs typeface="Cambria Math"/>
              </a:rPr>
              <a:t>𝟔</a:t>
            </a:r>
            <a:endParaRPr sz="2000">
              <a:latin typeface="Cambria Math"/>
              <a:cs typeface="Cambria Math"/>
            </a:endParaRPr>
          </a:p>
        </p:txBody>
      </p:sp>
      <p:grpSp>
        <p:nvGrpSpPr>
          <p:cNvPr id="39" name="object 39"/>
          <p:cNvGrpSpPr/>
          <p:nvPr/>
        </p:nvGrpSpPr>
        <p:grpSpPr>
          <a:xfrm>
            <a:off x="6943343" y="6236208"/>
            <a:ext cx="316865" cy="234315"/>
            <a:chOff x="6943343" y="6236208"/>
            <a:chExt cx="316865" cy="234315"/>
          </a:xfrm>
        </p:grpSpPr>
        <p:pic>
          <p:nvPicPr>
            <p:cNvPr id="40" name="object 40"/>
            <p:cNvPicPr/>
            <p:nvPr/>
          </p:nvPicPr>
          <p:blipFill>
            <a:blip r:embed="rId16" cstate="print"/>
            <a:stretch>
              <a:fillRect/>
            </a:stretch>
          </p:blipFill>
          <p:spPr>
            <a:xfrm>
              <a:off x="7181849" y="6236208"/>
              <a:ext cx="78231" cy="234226"/>
            </a:xfrm>
            <a:prstGeom prst="rect">
              <a:avLst/>
            </a:prstGeom>
          </p:spPr>
        </p:pic>
        <p:pic>
          <p:nvPicPr>
            <p:cNvPr id="41" name="object 41"/>
            <p:cNvPicPr/>
            <p:nvPr/>
          </p:nvPicPr>
          <p:blipFill>
            <a:blip r:embed="rId17" cstate="print"/>
            <a:stretch>
              <a:fillRect/>
            </a:stretch>
          </p:blipFill>
          <p:spPr>
            <a:xfrm>
              <a:off x="6943343" y="6236208"/>
              <a:ext cx="78231" cy="234226"/>
            </a:xfrm>
            <a:prstGeom prst="rect">
              <a:avLst/>
            </a:prstGeom>
          </p:spPr>
        </p:pic>
      </p:grpSp>
      <p:sp>
        <p:nvSpPr>
          <p:cNvPr id="42" name="object 42"/>
          <p:cNvSpPr txBox="1"/>
          <p:nvPr/>
        </p:nvSpPr>
        <p:spPr>
          <a:xfrm>
            <a:off x="6376161" y="6156147"/>
            <a:ext cx="1393825" cy="329565"/>
          </a:xfrm>
          <a:prstGeom prst="rect">
            <a:avLst/>
          </a:prstGeom>
        </p:spPr>
        <p:txBody>
          <a:bodyPr vert="horz" wrap="square" lIns="0" tIns="11430" rIns="0" bIns="0" rtlCol="0">
            <a:spAutoFit/>
          </a:bodyPr>
          <a:lstStyle/>
          <a:p>
            <a:pPr marL="12700">
              <a:lnSpc>
                <a:spcPct val="100000"/>
              </a:lnSpc>
              <a:spcBef>
                <a:spcPts val="90"/>
              </a:spcBef>
              <a:tabLst>
                <a:tab pos="652145" algn="l"/>
                <a:tab pos="978535" algn="l"/>
              </a:tabLst>
            </a:pPr>
            <a:r>
              <a:rPr sz="2000" spc="-5" dirty="0">
                <a:latin typeface="Cambria Math"/>
                <a:cs typeface="Cambria Math"/>
              </a:rPr>
              <a:t>𝑮.</a:t>
            </a:r>
            <a:r>
              <a:rPr sz="2000" spc="-155" dirty="0">
                <a:latin typeface="Cambria Math"/>
                <a:cs typeface="Cambria Math"/>
              </a:rPr>
              <a:t> </a:t>
            </a:r>
            <a:r>
              <a:rPr sz="2000" spc="-5" dirty="0">
                <a:latin typeface="Cambria Math"/>
                <a:cs typeface="Cambria Math"/>
              </a:rPr>
              <a:t>𝑹.	𝒚	</a:t>
            </a:r>
            <a:r>
              <a:rPr sz="2000" spc="-10" dirty="0">
                <a:latin typeface="Cambria Math"/>
                <a:cs typeface="Cambria Math"/>
              </a:rPr>
              <a:t>=</a:t>
            </a:r>
            <a:r>
              <a:rPr sz="2000" spc="-40" dirty="0">
                <a:latin typeface="Cambria Math"/>
                <a:cs typeface="Cambria Math"/>
              </a:rPr>
              <a:t> </a:t>
            </a:r>
            <a:r>
              <a:rPr sz="2000" spc="-5" dirty="0">
                <a:latin typeface="Cambria Math"/>
                <a:cs typeface="Cambria Math"/>
              </a:rPr>
              <a:t>𝟓</a:t>
            </a:r>
            <a:endParaRPr sz="2000">
              <a:latin typeface="Cambria Math"/>
              <a:cs typeface="Cambria Math"/>
            </a:endParaRPr>
          </a:p>
        </p:txBody>
      </p:sp>
      <p:sp>
        <p:nvSpPr>
          <p:cNvPr id="43" name="object 43"/>
          <p:cNvSpPr txBox="1"/>
          <p:nvPr/>
        </p:nvSpPr>
        <p:spPr>
          <a:xfrm>
            <a:off x="137972" y="520445"/>
            <a:ext cx="10814050" cy="2865120"/>
          </a:xfrm>
          <a:prstGeom prst="rect">
            <a:avLst/>
          </a:prstGeom>
        </p:spPr>
        <p:txBody>
          <a:bodyPr vert="horz" wrap="square" lIns="0" tIns="13970" rIns="0" bIns="0" rtlCol="0">
            <a:spAutoFit/>
          </a:bodyPr>
          <a:lstStyle/>
          <a:p>
            <a:pPr marL="1995170">
              <a:lnSpc>
                <a:spcPts val="645"/>
              </a:lnSpc>
              <a:spcBef>
                <a:spcPts val="110"/>
              </a:spcBef>
              <a:tabLst>
                <a:tab pos="3723640" algn="l"/>
                <a:tab pos="5476875" algn="l"/>
              </a:tabLst>
            </a:pPr>
            <a:r>
              <a:rPr sz="950" spc="5" dirty="0">
                <a:latin typeface="Cambria Math"/>
                <a:cs typeface="Cambria Math"/>
              </a:rPr>
              <a:t>2	3	2</a:t>
            </a:r>
            <a:endParaRPr sz="950">
              <a:latin typeface="Cambria Math"/>
              <a:cs typeface="Cambria Math"/>
            </a:endParaRPr>
          </a:p>
          <a:p>
            <a:pPr marL="63500">
              <a:lnSpc>
                <a:spcPts val="2385"/>
              </a:lnSpc>
              <a:tabLst>
                <a:tab pos="1443990" algn="l"/>
                <a:tab pos="2181860" algn="l"/>
                <a:tab pos="3187700" algn="l"/>
                <a:tab pos="5675630" algn="l"/>
              </a:tabLst>
            </a:pPr>
            <a:r>
              <a:rPr sz="2400" dirty="0">
                <a:latin typeface="Calibri"/>
                <a:cs typeface="Calibri"/>
              </a:rPr>
              <a:t>2</a:t>
            </a:r>
            <a:r>
              <a:rPr sz="2000" dirty="0">
                <a:latin typeface="Calibri"/>
                <a:cs typeface="Calibri"/>
              </a:rPr>
              <a:t>.</a:t>
            </a:r>
            <a:r>
              <a:rPr sz="2000" spc="-20" dirty="0">
                <a:latin typeface="Calibri"/>
                <a:cs typeface="Calibri"/>
              </a:rPr>
              <a:t> </a:t>
            </a:r>
            <a:r>
              <a:rPr sz="2000" spc="-10" dirty="0">
                <a:latin typeface="Calibri"/>
                <a:cs typeface="Calibri"/>
              </a:rPr>
              <a:t>Si:</a:t>
            </a:r>
            <a:r>
              <a:rPr sz="2000" dirty="0">
                <a:latin typeface="Calibri"/>
                <a:cs typeface="Calibri"/>
              </a:rPr>
              <a:t> </a:t>
            </a:r>
            <a:r>
              <a:rPr sz="2000" spc="-5" dirty="0">
                <a:latin typeface="Cambria Math"/>
                <a:cs typeface="Cambria Math"/>
              </a:rPr>
              <a:t>𝑃</a:t>
            </a:r>
            <a:r>
              <a:rPr sz="2000" spc="440" dirty="0">
                <a:latin typeface="Cambria Math"/>
                <a:cs typeface="Cambria Math"/>
              </a:rPr>
              <a:t> </a:t>
            </a:r>
            <a:r>
              <a:rPr sz="2000" dirty="0">
                <a:latin typeface="Cambria Math"/>
                <a:cs typeface="Cambria Math"/>
              </a:rPr>
              <a:t>𝑥,</a:t>
            </a:r>
            <a:r>
              <a:rPr sz="2000" spc="-80" dirty="0">
                <a:latin typeface="Cambria Math"/>
                <a:cs typeface="Cambria Math"/>
              </a:rPr>
              <a:t> </a:t>
            </a:r>
            <a:r>
              <a:rPr sz="2000" spc="-5" dirty="0">
                <a:latin typeface="Cambria Math"/>
                <a:cs typeface="Cambria Math"/>
              </a:rPr>
              <a:t>𝑦	</a:t>
            </a:r>
            <a:r>
              <a:rPr sz="2000" spc="-10" dirty="0">
                <a:latin typeface="Cambria Math"/>
                <a:cs typeface="Cambria Math"/>
              </a:rPr>
              <a:t>=</a:t>
            </a:r>
            <a:r>
              <a:rPr sz="2000" spc="110" dirty="0">
                <a:latin typeface="Cambria Math"/>
                <a:cs typeface="Cambria Math"/>
              </a:rPr>
              <a:t> </a:t>
            </a:r>
            <a:r>
              <a:rPr sz="2000" spc="-5" dirty="0">
                <a:latin typeface="Cambria Math"/>
                <a:cs typeface="Cambria Math"/>
              </a:rPr>
              <a:t>3𝑥	</a:t>
            </a:r>
            <a:r>
              <a:rPr sz="2000" spc="25" dirty="0">
                <a:latin typeface="Cambria Math"/>
                <a:cs typeface="Cambria Math"/>
              </a:rPr>
              <a:t>𝑥</a:t>
            </a:r>
            <a:r>
              <a:rPr sz="2175" spc="37" baseline="24904" dirty="0">
                <a:latin typeface="Cambria Math"/>
                <a:cs typeface="Cambria Math"/>
              </a:rPr>
              <a:t>4</a:t>
            </a:r>
            <a:r>
              <a:rPr sz="2175" spc="442" baseline="24904" dirty="0">
                <a:latin typeface="Cambria Math"/>
                <a:cs typeface="Cambria Math"/>
              </a:rPr>
              <a:t> </a:t>
            </a:r>
            <a:r>
              <a:rPr sz="2000" spc="-10" dirty="0">
                <a:latin typeface="Cambria Math"/>
                <a:cs typeface="Cambria Math"/>
              </a:rPr>
              <a:t>+</a:t>
            </a:r>
            <a:r>
              <a:rPr sz="2000" spc="20" dirty="0">
                <a:latin typeface="Cambria Math"/>
                <a:cs typeface="Cambria Math"/>
              </a:rPr>
              <a:t> </a:t>
            </a:r>
            <a:r>
              <a:rPr sz="2000" spc="25" dirty="0">
                <a:latin typeface="Cambria Math"/>
                <a:cs typeface="Cambria Math"/>
              </a:rPr>
              <a:t>𝑦</a:t>
            </a:r>
            <a:r>
              <a:rPr sz="2175" spc="37" baseline="24904" dirty="0">
                <a:latin typeface="Cambria Math"/>
                <a:cs typeface="Cambria Math"/>
              </a:rPr>
              <a:t>3	</a:t>
            </a:r>
            <a:r>
              <a:rPr sz="2000" spc="-10" dirty="0">
                <a:latin typeface="Cambria Math"/>
                <a:cs typeface="Cambria Math"/>
              </a:rPr>
              <a:t>−</a:t>
            </a:r>
            <a:r>
              <a:rPr sz="2000" spc="15" dirty="0">
                <a:latin typeface="Cambria Math"/>
                <a:cs typeface="Cambria Math"/>
              </a:rPr>
              <a:t> </a:t>
            </a:r>
            <a:r>
              <a:rPr sz="2000" spc="-5" dirty="0">
                <a:latin typeface="Cambria Math"/>
                <a:cs typeface="Cambria Math"/>
              </a:rPr>
              <a:t>7𝑥</a:t>
            </a:r>
            <a:r>
              <a:rPr sz="2000" spc="425" dirty="0">
                <a:latin typeface="Cambria Math"/>
                <a:cs typeface="Cambria Math"/>
              </a:rPr>
              <a:t> </a:t>
            </a:r>
            <a:r>
              <a:rPr sz="2000" spc="15" dirty="0">
                <a:latin typeface="Cambria Math"/>
                <a:cs typeface="Cambria Math"/>
              </a:rPr>
              <a:t>(𝑦</a:t>
            </a:r>
            <a:r>
              <a:rPr sz="2175" spc="22" baseline="24904" dirty="0">
                <a:latin typeface="Cambria Math"/>
                <a:cs typeface="Cambria Math"/>
              </a:rPr>
              <a:t>5 </a:t>
            </a:r>
            <a:r>
              <a:rPr sz="2175" spc="202" baseline="24904" dirty="0">
                <a:latin typeface="Cambria Math"/>
                <a:cs typeface="Cambria Math"/>
              </a:rPr>
              <a:t> </a:t>
            </a:r>
            <a:r>
              <a:rPr sz="2000" spc="-10" dirty="0">
                <a:latin typeface="Cambria Math"/>
                <a:cs typeface="Cambria Math"/>
              </a:rPr>
              <a:t>−</a:t>
            </a:r>
            <a:r>
              <a:rPr sz="2000" spc="15" dirty="0">
                <a:latin typeface="Cambria Math"/>
                <a:cs typeface="Cambria Math"/>
              </a:rPr>
              <a:t> </a:t>
            </a:r>
            <a:r>
              <a:rPr sz="2000" spc="5" dirty="0">
                <a:latin typeface="Cambria Math"/>
                <a:cs typeface="Cambria Math"/>
              </a:rPr>
              <a:t>𝑥)</a:t>
            </a:r>
            <a:r>
              <a:rPr sz="2000" spc="-240" dirty="0">
                <a:latin typeface="Cambria Math"/>
                <a:cs typeface="Cambria Math"/>
              </a:rPr>
              <a:t> </a:t>
            </a:r>
            <a:r>
              <a:rPr sz="2000" spc="-10" dirty="0">
                <a:latin typeface="Cambria Math"/>
                <a:cs typeface="Cambria Math"/>
              </a:rPr>
              <a:t>+</a:t>
            </a:r>
            <a:r>
              <a:rPr sz="2000" spc="20" dirty="0">
                <a:latin typeface="Cambria Math"/>
                <a:cs typeface="Cambria Math"/>
              </a:rPr>
              <a:t> </a:t>
            </a:r>
            <a:r>
              <a:rPr sz="2000" spc="-5" dirty="0">
                <a:latin typeface="Cambria Math"/>
                <a:cs typeface="Cambria Math"/>
              </a:rPr>
              <a:t>16𝑦	</a:t>
            </a:r>
            <a:r>
              <a:rPr sz="2000" spc="-5" dirty="0">
                <a:latin typeface="Calibri"/>
                <a:cs typeface="Calibri"/>
              </a:rPr>
              <a:t>Calcular</a:t>
            </a:r>
            <a:r>
              <a:rPr sz="2000" spc="-40" dirty="0">
                <a:latin typeface="Calibri"/>
                <a:cs typeface="Calibri"/>
              </a:rPr>
              <a:t> </a:t>
            </a:r>
            <a:r>
              <a:rPr sz="2000" spc="-10" dirty="0">
                <a:latin typeface="Calibri"/>
                <a:cs typeface="Calibri"/>
              </a:rPr>
              <a:t>el</a:t>
            </a:r>
            <a:r>
              <a:rPr sz="2000" spc="10" dirty="0">
                <a:latin typeface="Calibri"/>
                <a:cs typeface="Calibri"/>
              </a:rPr>
              <a:t> </a:t>
            </a:r>
            <a:r>
              <a:rPr sz="2000" spc="-5" dirty="0">
                <a:latin typeface="Calibri"/>
                <a:cs typeface="Calibri"/>
              </a:rPr>
              <a:t>Grado</a:t>
            </a:r>
            <a:r>
              <a:rPr sz="2000" spc="-35" dirty="0">
                <a:latin typeface="Calibri"/>
                <a:cs typeface="Calibri"/>
              </a:rPr>
              <a:t> </a:t>
            </a:r>
            <a:r>
              <a:rPr sz="2000" spc="-5" dirty="0">
                <a:latin typeface="Calibri"/>
                <a:cs typeface="Calibri"/>
              </a:rPr>
              <a:t>Absoluto</a:t>
            </a:r>
            <a:r>
              <a:rPr sz="2000" spc="-85" dirty="0">
                <a:latin typeface="Calibri"/>
                <a:cs typeface="Calibri"/>
              </a:rPr>
              <a:t> </a:t>
            </a:r>
            <a:r>
              <a:rPr sz="2000" spc="-5" dirty="0">
                <a:latin typeface="Calibri"/>
                <a:cs typeface="Calibri"/>
              </a:rPr>
              <a:t>del</a:t>
            </a:r>
            <a:endParaRPr sz="2000">
              <a:latin typeface="Calibri"/>
              <a:cs typeface="Calibri"/>
            </a:endParaRPr>
          </a:p>
          <a:p>
            <a:pPr marL="63500">
              <a:lnSpc>
                <a:spcPct val="100000"/>
              </a:lnSpc>
              <a:spcBef>
                <a:spcPts val="425"/>
              </a:spcBef>
            </a:pPr>
            <a:r>
              <a:rPr sz="2000" spc="-10" dirty="0">
                <a:latin typeface="Calibri"/>
                <a:cs typeface="Calibri"/>
              </a:rPr>
              <a:t>polinomio</a:t>
            </a:r>
            <a:r>
              <a:rPr sz="2000" spc="-30" dirty="0">
                <a:latin typeface="Calibri"/>
                <a:cs typeface="Calibri"/>
              </a:rPr>
              <a:t> </a:t>
            </a:r>
            <a:r>
              <a:rPr sz="2000" spc="-5" dirty="0">
                <a:latin typeface="Calibri"/>
                <a:cs typeface="Calibri"/>
              </a:rPr>
              <a:t>y</a:t>
            </a:r>
            <a:r>
              <a:rPr sz="2000" spc="-15" dirty="0">
                <a:latin typeface="Calibri"/>
                <a:cs typeface="Calibri"/>
              </a:rPr>
              <a:t> </a:t>
            </a:r>
            <a:r>
              <a:rPr sz="2000" spc="-10" dirty="0">
                <a:latin typeface="Calibri"/>
                <a:cs typeface="Calibri"/>
              </a:rPr>
              <a:t>el</a:t>
            </a:r>
            <a:r>
              <a:rPr sz="2000" spc="30" dirty="0">
                <a:latin typeface="Calibri"/>
                <a:cs typeface="Calibri"/>
              </a:rPr>
              <a:t> </a:t>
            </a:r>
            <a:r>
              <a:rPr sz="2000" spc="-5" dirty="0">
                <a:latin typeface="Calibri"/>
                <a:cs typeface="Calibri"/>
              </a:rPr>
              <a:t>grado</a:t>
            </a:r>
            <a:r>
              <a:rPr sz="2000" spc="-40" dirty="0">
                <a:latin typeface="Calibri"/>
                <a:cs typeface="Calibri"/>
              </a:rPr>
              <a:t> </a:t>
            </a:r>
            <a:r>
              <a:rPr sz="2000" spc="-30" dirty="0">
                <a:latin typeface="Calibri"/>
                <a:cs typeface="Calibri"/>
              </a:rPr>
              <a:t>relativo</a:t>
            </a:r>
            <a:r>
              <a:rPr sz="2000" spc="80" dirty="0">
                <a:latin typeface="Calibri"/>
                <a:cs typeface="Calibri"/>
              </a:rPr>
              <a:t> </a:t>
            </a:r>
            <a:r>
              <a:rPr sz="2000" spc="-5" dirty="0">
                <a:latin typeface="Calibri"/>
                <a:cs typeface="Calibri"/>
              </a:rPr>
              <a:t>de</a:t>
            </a:r>
            <a:r>
              <a:rPr sz="2000" spc="5" dirty="0">
                <a:latin typeface="Calibri"/>
                <a:cs typeface="Calibri"/>
              </a:rPr>
              <a:t> </a:t>
            </a:r>
            <a:r>
              <a:rPr sz="2000" spc="-5" dirty="0">
                <a:latin typeface="Calibri"/>
                <a:cs typeface="Calibri"/>
              </a:rPr>
              <a:t>“x”</a:t>
            </a:r>
            <a:r>
              <a:rPr sz="2000" spc="35" dirty="0">
                <a:latin typeface="Calibri"/>
                <a:cs typeface="Calibri"/>
              </a:rPr>
              <a:t> </a:t>
            </a:r>
            <a:r>
              <a:rPr sz="2000" spc="-5" dirty="0">
                <a:latin typeface="Calibri"/>
                <a:cs typeface="Calibri"/>
              </a:rPr>
              <a:t>e</a:t>
            </a:r>
            <a:r>
              <a:rPr sz="2000" spc="-30" dirty="0">
                <a:latin typeface="Calibri"/>
                <a:cs typeface="Calibri"/>
              </a:rPr>
              <a:t> </a:t>
            </a:r>
            <a:r>
              <a:rPr sz="2000" spc="15" dirty="0">
                <a:latin typeface="Calibri"/>
                <a:cs typeface="Calibri"/>
              </a:rPr>
              <a:t>“y”</a:t>
            </a:r>
            <a:endParaRPr sz="2000">
              <a:latin typeface="Calibri"/>
              <a:cs typeface="Calibri"/>
            </a:endParaRPr>
          </a:p>
          <a:p>
            <a:pPr marL="89535">
              <a:lnSpc>
                <a:spcPct val="100000"/>
              </a:lnSpc>
              <a:spcBef>
                <a:spcPts val="775"/>
              </a:spcBef>
            </a:pPr>
            <a:r>
              <a:rPr sz="2400" b="1" dirty="0">
                <a:latin typeface="Calibri"/>
                <a:cs typeface="Calibri"/>
              </a:rPr>
              <a:t>Solución:</a:t>
            </a:r>
            <a:endParaRPr sz="2400">
              <a:latin typeface="Calibri"/>
              <a:cs typeface="Calibri"/>
            </a:endParaRPr>
          </a:p>
          <a:p>
            <a:pPr marL="751840">
              <a:lnSpc>
                <a:spcPct val="100000"/>
              </a:lnSpc>
              <a:spcBef>
                <a:spcPts val="350"/>
              </a:spcBef>
            </a:pPr>
            <a:r>
              <a:rPr sz="2000" spc="-5" dirty="0">
                <a:latin typeface="Arial MT"/>
                <a:cs typeface="Arial MT"/>
              </a:rPr>
              <a:t>Primero reducimos</a:t>
            </a:r>
            <a:r>
              <a:rPr sz="2000" spc="-20" dirty="0">
                <a:latin typeface="Arial MT"/>
                <a:cs typeface="Arial MT"/>
              </a:rPr>
              <a:t> </a:t>
            </a:r>
            <a:r>
              <a:rPr sz="2000" spc="-5" dirty="0">
                <a:latin typeface="Arial MT"/>
                <a:cs typeface="Arial MT"/>
              </a:rPr>
              <a:t>el</a:t>
            </a:r>
            <a:r>
              <a:rPr sz="2000" spc="-50" dirty="0">
                <a:latin typeface="Arial MT"/>
                <a:cs typeface="Arial MT"/>
              </a:rPr>
              <a:t> </a:t>
            </a:r>
            <a:r>
              <a:rPr sz="2000" spc="-10" dirty="0">
                <a:latin typeface="Arial MT"/>
                <a:cs typeface="Arial MT"/>
              </a:rPr>
              <a:t>polinomio</a:t>
            </a:r>
            <a:endParaRPr sz="2000">
              <a:latin typeface="Arial MT"/>
              <a:cs typeface="Arial MT"/>
            </a:endParaRPr>
          </a:p>
          <a:p>
            <a:pPr marL="4876800">
              <a:lnSpc>
                <a:spcPts val="900"/>
              </a:lnSpc>
              <a:spcBef>
                <a:spcPts val="735"/>
              </a:spcBef>
              <a:tabLst>
                <a:tab pos="6541134" algn="l"/>
                <a:tab pos="7489825" algn="l"/>
                <a:tab pos="8312784" algn="l"/>
              </a:tabLst>
            </a:pPr>
            <a:r>
              <a:rPr sz="950" spc="5" dirty="0">
                <a:latin typeface="Cambria Math"/>
                <a:cs typeface="Cambria Math"/>
              </a:rPr>
              <a:t>6	3	4	2</a:t>
            </a:r>
            <a:endParaRPr sz="950">
              <a:latin typeface="Cambria Math"/>
              <a:cs typeface="Cambria Math"/>
            </a:endParaRPr>
          </a:p>
          <a:p>
            <a:pPr marL="3529329">
              <a:lnSpc>
                <a:spcPts val="2160"/>
              </a:lnSpc>
              <a:tabLst>
                <a:tab pos="4358640" algn="l"/>
                <a:tab pos="5047615" algn="l"/>
                <a:tab pos="7660005" algn="l"/>
              </a:tabLst>
            </a:pPr>
            <a:r>
              <a:rPr sz="2000" spc="-5" dirty="0">
                <a:latin typeface="Cambria Math"/>
                <a:cs typeface="Cambria Math"/>
              </a:rPr>
              <a:t>𝑃</a:t>
            </a:r>
            <a:r>
              <a:rPr sz="2000" spc="434" dirty="0">
                <a:latin typeface="Cambria Math"/>
                <a:cs typeface="Cambria Math"/>
              </a:rPr>
              <a:t> </a:t>
            </a:r>
            <a:r>
              <a:rPr sz="2000" dirty="0">
                <a:latin typeface="Cambria Math"/>
                <a:cs typeface="Cambria Math"/>
              </a:rPr>
              <a:t>𝑥,</a:t>
            </a:r>
            <a:r>
              <a:rPr sz="2000" spc="-80" dirty="0">
                <a:latin typeface="Cambria Math"/>
                <a:cs typeface="Cambria Math"/>
              </a:rPr>
              <a:t> </a:t>
            </a:r>
            <a:r>
              <a:rPr sz="2000" spc="-5" dirty="0">
                <a:latin typeface="Cambria Math"/>
                <a:cs typeface="Cambria Math"/>
              </a:rPr>
              <a:t>𝑦	</a:t>
            </a:r>
            <a:r>
              <a:rPr sz="2000" spc="-10" dirty="0">
                <a:latin typeface="Cambria Math"/>
                <a:cs typeface="Cambria Math"/>
              </a:rPr>
              <a:t>=</a:t>
            </a:r>
            <a:r>
              <a:rPr sz="2000" spc="110" dirty="0">
                <a:latin typeface="Cambria Math"/>
                <a:cs typeface="Cambria Math"/>
              </a:rPr>
              <a:t> </a:t>
            </a:r>
            <a:r>
              <a:rPr sz="2000" spc="-5" dirty="0">
                <a:latin typeface="Cambria Math"/>
                <a:cs typeface="Cambria Math"/>
              </a:rPr>
              <a:t>3𝑥	</a:t>
            </a:r>
            <a:r>
              <a:rPr sz="2000" spc="-10" dirty="0">
                <a:latin typeface="Cambria Math"/>
                <a:cs typeface="Cambria Math"/>
              </a:rPr>
              <a:t>+</a:t>
            </a:r>
            <a:r>
              <a:rPr sz="2000" spc="15" dirty="0">
                <a:latin typeface="Cambria Math"/>
                <a:cs typeface="Cambria Math"/>
              </a:rPr>
              <a:t> </a:t>
            </a:r>
            <a:r>
              <a:rPr sz="2000" spc="45" dirty="0">
                <a:latin typeface="Cambria Math"/>
                <a:cs typeface="Cambria Math"/>
              </a:rPr>
              <a:t>3𝑥</a:t>
            </a:r>
            <a:r>
              <a:rPr sz="2175" spc="67" baseline="22988" dirty="0">
                <a:latin typeface="Cambria Math"/>
                <a:cs typeface="Cambria Math"/>
              </a:rPr>
              <a:t>2</a:t>
            </a:r>
            <a:r>
              <a:rPr sz="2000" spc="45" dirty="0">
                <a:latin typeface="Cambria Math"/>
                <a:cs typeface="Cambria Math"/>
              </a:rPr>
              <a:t>𝑦</a:t>
            </a:r>
            <a:r>
              <a:rPr sz="2175" spc="67" baseline="22988" dirty="0">
                <a:latin typeface="Cambria Math"/>
                <a:cs typeface="Cambria Math"/>
              </a:rPr>
              <a:t>3 </a:t>
            </a:r>
            <a:r>
              <a:rPr sz="2175" spc="300" baseline="22988" dirty="0">
                <a:latin typeface="Cambria Math"/>
                <a:cs typeface="Cambria Math"/>
              </a:rPr>
              <a:t> </a:t>
            </a:r>
            <a:r>
              <a:rPr sz="2000" spc="-10" dirty="0">
                <a:latin typeface="Cambria Math"/>
                <a:cs typeface="Cambria Math"/>
              </a:rPr>
              <a:t>−</a:t>
            </a:r>
            <a:r>
              <a:rPr sz="2000" spc="20" dirty="0">
                <a:latin typeface="Cambria Math"/>
                <a:cs typeface="Cambria Math"/>
              </a:rPr>
              <a:t> </a:t>
            </a:r>
            <a:r>
              <a:rPr sz="2000" spc="-5" dirty="0">
                <a:latin typeface="Cambria Math"/>
                <a:cs typeface="Cambria Math"/>
              </a:rPr>
              <a:t>7𝑥</a:t>
            </a:r>
            <a:r>
              <a:rPr sz="2000" spc="425" dirty="0">
                <a:latin typeface="Cambria Math"/>
                <a:cs typeface="Cambria Math"/>
              </a:rPr>
              <a:t> </a:t>
            </a:r>
            <a:r>
              <a:rPr sz="2000" spc="25" dirty="0">
                <a:latin typeface="Cambria Math"/>
                <a:cs typeface="Cambria Math"/>
              </a:rPr>
              <a:t>𝑦</a:t>
            </a:r>
            <a:r>
              <a:rPr sz="2175" spc="37" baseline="22988" dirty="0">
                <a:latin typeface="Cambria Math"/>
                <a:cs typeface="Cambria Math"/>
              </a:rPr>
              <a:t>5</a:t>
            </a:r>
            <a:r>
              <a:rPr sz="2175" spc="-15" baseline="22988" dirty="0">
                <a:latin typeface="Cambria Math"/>
                <a:cs typeface="Cambria Math"/>
              </a:rPr>
              <a:t> </a:t>
            </a:r>
            <a:r>
              <a:rPr sz="2000" spc="-10" dirty="0">
                <a:latin typeface="Cambria Math"/>
                <a:cs typeface="Cambria Math"/>
              </a:rPr>
              <a:t>−</a:t>
            </a:r>
            <a:r>
              <a:rPr sz="2000" spc="15" dirty="0">
                <a:latin typeface="Cambria Math"/>
                <a:cs typeface="Cambria Math"/>
              </a:rPr>
              <a:t> </a:t>
            </a:r>
            <a:r>
              <a:rPr sz="2000" spc="-5" dirty="0">
                <a:latin typeface="Cambria Math"/>
                <a:cs typeface="Cambria Math"/>
              </a:rPr>
              <a:t>7𝑥	</a:t>
            </a:r>
            <a:r>
              <a:rPr sz="2000" spc="-10" dirty="0">
                <a:latin typeface="Cambria Math"/>
                <a:cs typeface="Cambria Math"/>
              </a:rPr>
              <a:t>+</a:t>
            </a:r>
            <a:r>
              <a:rPr sz="2000" spc="-20" dirty="0">
                <a:latin typeface="Cambria Math"/>
                <a:cs typeface="Cambria Math"/>
              </a:rPr>
              <a:t> </a:t>
            </a:r>
            <a:r>
              <a:rPr sz="2000" spc="-5" dirty="0">
                <a:latin typeface="Cambria Math"/>
                <a:cs typeface="Cambria Math"/>
              </a:rPr>
              <a:t>16𝑦</a:t>
            </a:r>
            <a:endParaRPr sz="2000">
              <a:latin typeface="Cambria Math"/>
              <a:cs typeface="Cambria Math"/>
            </a:endParaRPr>
          </a:p>
          <a:p>
            <a:pPr marL="751840">
              <a:lnSpc>
                <a:spcPct val="100000"/>
              </a:lnSpc>
              <a:spcBef>
                <a:spcPts val="1130"/>
              </a:spcBef>
            </a:pPr>
            <a:r>
              <a:rPr sz="2000" spc="-5" dirty="0">
                <a:latin typeface="Arial MT"/>
                <a:cs typeface="Arial MT"/>
              </a:rPr>
              <a:t>Hallamos</a:t>
            </a:r>
            <a:r>
              <a:rPr sz="2000" spc="25" dirty="0">
                <a:latin typeface="Arial MT"/>
                <a:cs typeface="Arial MT"/>
              </a:rPr>
              <a:t> </a:t>
            </a:r>
            <a:r>
              <a:rPr sz="2000" spc="-5" dirty="0">
                <a:latin typeface="Arial MT"/>
                <a:cs typeface="Arial MT"/>
              </a:rPr>
              <a:t>el</a:t>
            </a:r>
            <a:r>
              <a:rPr sz="2000" spc="5" dirty="0">
                <a:latin typeface="Arial MT"/>
                <a:cs typeface="Arial MT"/>
              </a:rPr>
              <a:t> </a:t>
            </a:r>
            <a:r>
              <a:rPr sz="2000" spc="-10" dirty="0">
                <a:latin typeface="Arial MT"/>
                <a:cs typeface="Arial MT"/>
              </a:rPr>
              <a:t>grado</a:t>
            </a:r>
            <a:r>
              <a:rPr sz="2000" spc="15" dirty="0">
                <a:latin typeface="Arial MT"/>
                <a:cs typeface="Arial MT"/>
              </a:rPr>
              <a:t> </a:t>
            </a:r>
            <a:r>
              <a:rPr sz="2000" spc="-10" dirty="0">
                <a:latin typeface="Arial MT"/>
                <a:cs typeface="Arial MT"/>
              </a:rPr>
              <a:t>absoluto</a:t>
            </a:r>
            <a:r>
              <a:rPr sz="2000" spc="40" dirty="0">
                <a:latin typeface="Arial MT"/>
                <a:cs typeface="Arial MT"/>
              </a:rPr>
              <a:t> </a:t>
            </a:r>
            <a:r>
              <a:rPr sz="2000" spc="-10" dirty="0">
                <a:latin typeface="Arial MT"/>
                <a:cs typeface="Arial MT"/>
              </a:rPr>
              <a:t>del</a:t>
            </a:r>
            <a:r>
              <a:rPr sz="2000" spc="15" dirty="0">
                <a:latin typeface="Arial MT"/>
                <a:cs typeface="Arial MT"/>
              </a:rPr>
              <a:t> </a:t>
            </a:r>
            <a:r>
              <a:rPr sz="2000" spc="-5" dirty="0">
                <a:latin typeface="Arial MT"/>
                <a:cs typeface="Arial MT"/>
              </a:rPr>
              <a:t>polinomio,</a:t>
            </a:r>
            <a:r>
              <a:rPr sz="2000" spc="35" dirty="0">
                <a:latin typeface="Arial MT"/>
                <a:cs typeface="Arial MT"/>
              </a:rPr>
              <a:t> </a:t>
            </a:r>
            <a:r>
              <a:rPr sz="2000" spc="-5" dirty="0">
                <a:latin typeface="Arial MT"/>
                <a:cs typeface="Arial MT"/>
              </a:rPr>
              <a:t>para</a:t>
            </a:r>
            <a:r>
              <a:rPr sz="2000" spc="15" dirty="0">
                <a:latin typeface="Arial MT"/>
                <a:cs typeface="Arial MT"/>
              </a:rPr>
              <a:t> </a:t>
            </a:r>
            <a:r>
              <a:rPr sz="2000" spc="-10" dirty="0">
                <a:latin typeface="Arial MT"/>
                <a:cs typeface="Arial MT"/>
              </a:rPr>
              <a:t>ellos</a:t>
            </a:r>
            <a:r>
              <a:rPr sz="2000" spc="50" dirty="0">
                <a:latin typeface="Arial MT"/>
                <a:cs typeface="Arial MT"/>
              </a:rPr>
              <a:t> </a:t>
            </a:r>
            <a:r>
              <a:rPr sz="2000" spc="-5" dirty="0">
                <a:latin typeface="Arial MT"/>
                <a:cs typeface="Arial MT"/>
              </a:rPr>
              <a:t>hallamos</a:t>
            </a:r>
            <a:r>
              <a:rPr sz="2000" spc="5" dirty="0">
                <a:latin typeface="Arial MT"/>
                <a:cs typeface="Arial MT"/>
              </a:rPr>
              <a:t> </a:t>
            </a:r>
            <a:r>
              <a:rPr sz="2000" spc="-5" dirty="0">
                <a:latin typeface="Arial MT"/>
                <a:cs typeface="Arial MT"/>
              </a:rPr>
              <a:t>el</a:t>
            </a:r>
            <a:r>
              <a:rPr sz="2000" spc="10" dirty="0">
                <a:latin typeface="Arial MT"/>
                <a:cs typeface="Arial MT"/>
              </a:rPr>
              <a:t> </a:t>
            </a:r>
            <a:r>
              <a:rPr sz="2000" spc="-10" dirty="0">
                <a:latin typeface="Arial MT"/>
                <a:cs typeface="Arial MT"/>
              </a:rPr>
              <a:t>grado</a:t>
            </a:r>
            <a:r>
              <a:rPr sz="2000" spc="15" dirty="0">
                <a:latin typeface="Arial MT"/>
                <a:cs typeface="Arial MT"/>
              </a:rPr>
              <a:t> </a:t>
            </a:r>
            <a:r>
              <a:rPr sz="2000" spc="-5" dirty="0">
                <a:latin typeface="Arial MT"/>
                <a:cs typeface="Arial MT"/>
              </a:rPr>
              <a:t>de</a:t>
            </a:r>
            <a:r>
              <a:rPr sz="2000" spc="10" dirty="0">
                <a:latin typeface="Arial MT"/>
                <a:cs typeface="Arial MT"/>
              </a:rPr>
              <a:t> </a:t>
            </a:r>
            <a:r>
              <a:rPr sz="2000" spc="-5" dirty="0">
                <a:latin typeface="Arial MT"/>
                <a:cs typeface="Arial MT"/>
              </a:rPr>
              <a:t>cada</a:t>
            </a:r>
            <a:r>
              <a:rPr sz="2000" spc="-100" dirty="0">
                <a:latin typeface="Arial MT"/>
                <a:cs typeface="Arial MT"/>
              </a:rPr>
              <a:t> </a:t>
            </a:r>
            <a:r>
              <a:rPr sz="2000" dirty="0">
                <a:latin typeface="Arial MT"/>
                <a:cs typeface="Arial MT"/>
              </a:rPr>
              <a:t>monomio</a:t>
            </a:r>
            <a:endParaRPr sz="2000">
              <a:latin typeface="Arial MT"/>
              <a:cs typeface="Arial MT"/>
            </a:endParaRPr>
          </a:p>
          <a:p>
            <a:pPr marL="751840">
              <a:lnSpc>
                <a:spcPct val="100000"/>
              </a:lnSpc>
              <a:spcBef>
                <a:spcPts val="360"/>
              </a:spcBef>
            </a:pPr>
            <a:r>
              <a:rPr sz="2000" spc="-10" dirty="0">
                <a:latin typeface="Arial MT"/>
                <a:cs typeface="Arial MT"/>
              </a:rPr>
              <a:t>que lo</a:t>
            </a:r>
            <a:r>
              <a:rPr sz="2000" spc="-25" dirty="0">
                <a:latin typeface="Arial MT"/>
                <a:cs typeface="Arial MT"/>
              </a:rPr>
              <a:t> </a:t>
            </a:r>
            <a:r>
              <a:rPr sz="2000" spc="-5" dirty="0">
                <a:latin typeface="Arial MT"/>
                <a:cs typeface="Arial MT"/>
              </a:rPr>
              <a:t>compone:</a:t>
            </a:r>
            <a:endParaRPr sz="2000">
              <a:latin typeface="Arial MT"/>
              <a:cs typeface="Arial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1558270" cy="5779135"/>
            <a:chOff x="0" y="0"/>
            <a:chExt cx="11558270" cy="5779135"/>
          </a:xfrm>
        </p:grpSpPr>
        <p:pic>
          <p:nvPicPr>
            <p:cNvPr id="3" name="object 3"/>
            <p:cNvPicPr/>
            <p:nvPr/>
          </p:nvPicPr>
          <p:blipFill>
            <a:blip r:embed="rId2" cstate="print"/>
            <a:stretch>
              <a:fillRect/>
            </a:stretch>
          </p:blipFill>
          <p:spPr>
            <a:xfrm>
              <a:off x="0" y="0"/>
              <a:ext cx="11558016" cy="5779008"/>
            </a:xfrm>
            <a:prstGeom prst="rect">
              <a:avLst/>
            </a:prstGeom>
          </p:spPr>
        </p:pic>
        <p:pic>
          <p:nvPicPr>
            <p:cNvPr id="4" name="object 4"/>
            <p:cNvPicPr/>
            <p:nvPr/>
          </p:nvPicPr>
          <p:blipFill>
            <a:blip r:embed="rId3" cstate="print"/>
            <a:stretch>
              <a:fillRect/>
            </a:stretch>
          </p:blipFill>
          <p:spPr>
            <a:xfrm>
              <a:off x="115823" y="819911"/>
              <a:ext cx="4111752" cy="231648"/>
            </a:xfrm>
            <a:prstGeom prst="rect">
              <a:avLst/>
            </a:prstGeom>
          </p:spPr>
        </p:pic>
      </p:grpSp>
      <p:sp>
        <p:nvSpPr>
          <p:cNvPr id="5" name="object 5"/>
          <p:cNvSpPr txBox="1"/>
          <p:nvPr/>
        </p:nvSpPr>
        <p:spPr>
          <a:xfrm>
            <a:off x="304291" y="1307084"/>
            <a:ext cx="803529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MT"/>
                <a:cs typeface="Arial MT"/>
              </a:rPr>
              <a:t>3.</a:t>
            </a:r>
            <a:r>
              <a:rPr sz="2400" spc="-40" dirty="0">
                <a:latin typeface="Arial MT"/>
                <a:cs typeface="Arial MT"/>
              </a:rPr>
              <a:t> </a:t>
            </a:r>
            <a:r>
              <a:rPr sz="2400" spc="-5" dirty="0">
                <a:latin typeface="Arial MT"/>
                <a:cs typeface="Arial MT"/>
              </a:rPr>
              <a:t>Si</a:t>
            </a:r>
            <a:r>
              <a:rPr sz="2400" spc="-20" dirty="0">
                <a:latin typeface="Arial MT"/>
                <a:cs typeface="Arial MT"/>
              </a:rPr>
              <a:t> </a:t>
            </a:r>
            <a:r>
              <a:rPr sz="2400" spc="-10" dirty="0">
                <a:latin typeface="Arial MT"/>
                <a:cs typeface="Arial MT"/>
              </a:rPr>
              <a:t>P</a:t>
            </a:r>
            <a:r>
              <a:rPr sz="1800" spc="-10" dirty="0">
                <a:latin typeface="Arial MT"/>
                <a:cs typeface="Arial MT"/>
              </a:rPr>
              <a:t>(x)</a:t>
            </a:r>
            <a:r>
              <a:rPr sz="2400" spc="-10" dirty="0">
                <a:latin typeface="Arial MT"/>
                <a:cs typeface="Arial MT"/>
              </a:rPr>
              <a:t>=3x+a,</a:t>
            </a:r>
            <a:r>
              <a:rPr sz="2400" spc="5" dirty="0">
                <a:latin typeface="Arial MT"/>
                <a:cs typeface="Arial MT"/>
              </a:rPr>
              <a:t> </a:t>
            </a:r>
            <a:r>
              <a:rPr sz="2400" spc="-10" dirty="0">
                <a:latin typeface="Arial MT"/>
                <a:cs typeface="Arial MT"/>
              </a:rPr>
              <a:t>R</a:t>
            </a:r>
            <a:r>
              <a:rPr sz="1800" spc="-10" dirty="0">
                <a:latin typeface="Arial MT"/>
                <a:cs typeface="Arial MT"/>
              </a:rPr>
              <a:t>(x)</a:t>
            </a:r>
            <a:r>
              <a:rPr sz="2400" spc="-10" dirty="0">
                <a:latin typeface="Arial MT"/>
                <a:cs typeface="Arial MT"/>
              </a:rPr>
              <a:t>=2x-1</a:t>
            </a:r>
            <a:r>
              <a:rPr sz="2400" spc="15" dirty="0">
                <a:latin typeface="Arial MT"/>
                <a:cs typeface="Arial MT"/>
              </a:rPr>
              <a:t> </a:t>
            </a:r>
            <a:r>
              <a:rPr sz="2400" dirty="0">
                <a:latin typeface="Arial MT"/>
                <a:cs typeface="Arial MT"/>
              </a:rPr>
              <a:t>y</a:t>
            </a:r>
            <a:r>
              <a:rPr sz="2400" spc="10" dirty="0">
                <a:latin typeface="Arial MT"/>
                <a:cs typeface="Arial MT"/>
              </a:rPr>
              <a:t> </a:t>
            </a:r>
            <a:r>
              <a:rPr sz="2400" spc="-5" dirty="0">
                <a:latin typeface="Arial MT"/>
                <a:cs typeface="Arial MT"/>
              </a:rPr>
              <a:t>P</a:t>
            </a:r>
            <a:r>
              <a:rPr sz="2000" spc="-5" dirty="0">
                <a:latin typeface="Arial MT"/>
                <a:cs typeface="Arial MT"/>
              </a:rPr>
              <a:t>[R(3)]</a:t>
            </a:r>
            <a:r>
              <a:rPr sz="2400" spc="-5" dirty="0">
                <a:latin typeface="Arial MT"/>
                <a:cs typeface="Arial MT"/>
              </a:rPr>
              <a:t>=20,</a:t>
            </a:r>
            <a:r>
              <a:rPr sz="2400" spc="-90" dirty="0">
                <a:latin typeface="Arial MT"/>
                <a:cs typeface="Arial MT"/>
              </a:rPr>
              <a:t> </a:t>
            </a:r>
            <a:r>
              <a:rPr sz="2400" dirty="0">
                <a:latin typeface="Arial MT"/>
                <a:cs typeface="Arial MT"/>
              </a:rPr>
              <a:t>calcula</a:t>
            </a:r>
            <a:r>
              <a:rPr sz="2400" spc="-35" dirty="0">
                <a:latin typeface="Arial MT"/>
                <a:cs typeface="Arial MT"/>
              </a:rPr>
              <a:t> </a:t>
            </a:r>
            <a:r>
              <a:rPr sz="2400" dirty="0">
                <a:latin typeface="Arial MT"/>
                <a:cs typeface="Arial MT"/>
              </a:rPr>
              <a:t>el</a:t>
            </a:r>
            <a:r>
              <a:rPr sz="2400" spc="-25" dirty="0">
                <a:latin typeface="Arial MT"/>
                <a:cs typeface="Arial MT"/>
              </a:rPr>
              <a:t> </a:t>
            </a:r>
            <a:r>
              <a:rPr sz="2400" spc="-5" dirty="0">
                <a:latin typeface="Arial MT"/>
                <a:cs typeface="Arial MT"/>
              </a:rPr>
              <a:t>valor</a:t>
            </a:r>
            <a:r>
              <a:rPr sz="2400" spc="-20" dirty="0">
                <a:latin typeface="Arial MT"/>
                <a:cs typeface="Arial MT"/>
              </a:rPr>
              <a:t> </a:t>
            </a:r>
            <a:r>
              <a:rPr sz="2400" dirty="0">
                <a:latin typeface="Arial MT"/>
                <a:cs typeface="Arial MT"/>
              </a:rPr>
              <a:t>de</a:t>
            </a:r>
            <a:r>
              <a:rPr sz="2400" spc="135" dirty="0">
                <a:latin typeface="Arial MT"/>
                <a:cs typeface="Arial MT"/>
              </a:rPr>
              <a:t> </a:t>
            </a:r>
            <a:r>
              <a:rPr sz="2400" dirty="0">
                <a:latin typeface="Arial MT"/>
                <a:cs typeface="Arial MT"/>
              </a:rPr>
              <a:t>a</a:t>
            </a:r>
            <a:r>
              <a:rPr sz="1400" dirty="0">
                <a:latin typeface="Arial MT"/>
                <a:cs typeface="Arial MT"/>
              </a:rPr>
              <a:t>.</a:t>
            </a:r>
            <a:endParaRPr sz="1400">
              <a:latin typeface="Arial MT"/>
              <a:cs typeface="Arial MT"/>
            </a:endParaRPr>
          </a:p>
        </p:txBody>
      </p:sp>
      <p:grpSp>
        <p:nvGrpSpPr>
          <p:cNvPr id="6" name="object 6"/>
          <p:cNvGrpSpPr/>
          <p:nvPr/>
        </p:nvGrpSpPr>
        <p:grpSpPr>
          <a:xfrm>
            <a:off x="4925567" y="3877055"/>
            <a:ext cx="902335" cy="329565"/>
            <a:chOff x="4925567" y="3877055"/>
            <a:chExt cx="902335" cy="329565"/>
          </a:xfrm>
        </p:grpSpPr>
        <p:sp>
          <p:nvSpPr>
            <p:cNvPr id="7" name="object 7"/>
            <p:cNvSpPr/>
            <p:nvPr/>
          </p:nvSpPr>
          <p:spPr>
            <a:xfrm>
              <a:off x="5748527" y="4194048"/>
              <a:ext cx="79375" cy="12700"/>
            </a:xfrm>
            <a:custGeom>
              <a:avLst/>
              <a:gdLst/>
              <a:ahLst/>
              <a:cxnLst/>
              <a:rect l="l" t="t" r="r" b="b"/>
              <a:pathLst>
                <a:path w="79375" h="12700">
                  <a:moveTo>
                    <a:pt x="79117" y="0"/>
                  </a:moveTo>
                  <a:lnTo>
                    <a:pt x="0" y="0"/>
                  </a:lnTo>
                  <a:lnTo>
                    <a:pt x="0" y="12191"/>
                  </a:lnTo>
                  <a:lnTo>
                    <a:pt x="79117" y="12191"/>
                  </a:lnTo>
                  <a:lnTo>
                    <a:pt x="79117" y="0"/>
                  </a:lnTo>
                  <a:close/>
                </a:path>
              </a:pathLst>
            </a:custGeom>
            <a:solidFill>
              <a:srgbClr val="000000"/>
            </a:solidFill>
          </p:spPr>
          <p:txBody>
            <a:bodyPr wrap="square" lIns="0" tIns="0" rIns="0" bIns="0" rtlCol="0"/>
            <a:lstStyle/>
            <a:p>
              <a:endParaRPr/>
            </a:p>
          </p:txBody>
        </p:sp>
        <p:sp>
          <p:nvSpPr>
            <p:cNvPr id="8" name="object 8"/>
            <p:cNvSpPr/>
            <p:nvPr/>
          </p:nvSpPr>
          <p:spPr>
            <a:xfrm>
              <a:off x="5814059" y="3890771"/>
              <a:ext cx="0" cy="304800"/>
            </a:xfrm>
            <a:custGeom>
              <a:avLst/>
              <a:gdLst/>
              <a:ahLst/>
              <a:cxnLst/>
              <a:rect l="l" t="t" r="r" b="b"/>
              <a:pathLst>
                <a:path h="304800">
                  <a:moveTo>
                    <a:pt x="0" y="0"/>
                  </a:moveTo>
                  <a:lnTo>
                    <a:pt x="0" y="304800"/>
                  </a:lnTo>
                </a:path>
              </a:pathLst>
            </a:custGeom>
            <a:ln w="27432">
              <a:solidFill>
                <a:srgbClr val="000000"/>
              </a:solidFill>
            </a:ln>
          </p:spPr>
          <p:txBody>
            <a:bodyPr wrap="square" lIns="0" tIns="0" rIns="0" bIns="0" rtlCol="0"/>
            <a:lstStyle/>
            <a:p>
              <a:endParaRPr/>
            </a:p>
          </p:txBody>
        </p:sp>
        <p:sp>
          <p:nvSpPr>
            <p:cNvPr id="9" name="object 9"/>
            <p:cNvSpPr/>
            <p:nvPr/>
          </p:nvSpPr>
          <p:spPr>
            <a:xfrm>
              <a:off x="4925568" y="3877068"/>
              <a:ext cx="902335" cy="329565"/>
            </a:xfrm>
            <a:custGeom>
              <a:avLst/>
              <a:gdLst/>
              <a:ahLst/>
              <a:cxnLst/>
              <a:rect l="l" t="t" r="r" b="b"/>
              <a:pathLst>
                <a:path w="902335" h="329564">
                  <a:moveTo>
                    <a:pt x="79108" y="316992"/>
                  </a:moveTo>
                  <a:lnTo>
                    <a:pt x="0" y="316992"/>
                  </a:lnTo>
                  <a:lnTo>
                    <a:pt x="0" y="329171"/>
                  </a:lnTo>
                  <a:lnTo>
                    <a:pt x="79108" y="329171"/>
                  </a:lnTo>
                  <a:lnTo>
                    <a:pt x="79108" y="316992"/>
                  </a:lnTo>
                  <a:close/>
                </a:path>
                <a:path w="902335" h="329564">
                  <a:moveTo>
                    <a:pt x="902068" y="0"/>
                  </a:moveTo>
                  <a:lnTo>
                    <a:pt x="822960" y="0"/>
                  </a:lnTo>
                  <a:lnTo>
                    <a:pt x="822960" y="12179"/>
                  </a:lnTo>
                  <a:lnTo>
                    <a:pt x="902068" y="12179"/>
                  </a:lnTo>
                  <a:lnTo>
                    <a:pt x="902068" y="0"/>
                  </a:lnTo>
                  <a:close/>
                </a:path>
              </a:pathLst>
            </a:custGeom>
            <a:solidFill>
              <a:srgbClr val="000000"/>
            </a:solidFill>
          </p:spPr>
          <p:txBody>
            <a:bodyPr wrap="square" lIns="0" tIns="0" rIns="0" bIns="0" rtlCol="0"/>
            <a:lstStyle/>
            <a:p>
              <a:endParaRPr/>
            </a:p>
          </p:txBody>
        </p:sp>
        <p:sp>
          <p:nvSpPr>
            <p:cNvPr id="10" name="object 10"/>
            <p:cNvSpPr/>
            <p:nvPr/>
          </p:nvSpPr>
          <p:spPr>
            <a:xfrm>
              <a:off x="4942331" y="3890771"/>
              <a:ext cx="0" cy="304800"/>
            </a:xfrm>
            <a:custGeom>
              <a:avLst/>
              <a:gdLst/>
              <a:ahLst/>
              <a:cxnLst/>
              <a:rect l="l" t="t" r="r" b="b"/>
              <a:pathLst>
                <a:path h="304800">
                  <a:moveTo>
                    <a:pt x="0" y="0"/>
                  </a:moveTo>
                  <a:lnTo>
                    <a:pt x="0" y="304800"/>
                  </a:lnTo>
                </a:path>
              </a:pathLst>
            </a:custGeom>
            <a:ln w="27432">
              <a:solidFill>
                <a:srgbClr val="000000"/>
              </a:solidFill>
            </a:ln>
          </p:spPr>
          <p:txBody>
            <a:bodyPr wrap="square" lIns="0" tIns="0" rIns="0" bIns="0" rtlCol="0"/>
            <a:lstStyle/>
            <a:p>
              <a:endParaRPr/>
            </a:p>
          </p:txBody>
        </p:sp>
        <p:sp>
          <p:nvSpPr>
            <p:cNvPr id="11" name="object 11"/>
            <p:cNvSpPr/>
            <p:nvPr/>
          </p:nvSpPr>
          <p:spPr>
            <a:xfrm>
              <a:off x="4925568" y="3877055"/>
              <a:ext cx="786130" cy="329565"/>
            </a:xfrm>
            <a:custGeom>
              <a:avLst/>
              <a:gdLst/>
              <a:ahLst/>
              <a:cxnLst/>
              <a:rect l="l" t="t" r="r" b="b"/>
              <a:pathLst>
                <a:path w="786129" h="329564">
                  <a:moveTo>
                    <a:pt x="79108" y="12"/>
                  </a:moveTo>
                  <a:lnTo>
                    <a:pt x="0" y="12"/>
                  </a:lnTo>
                  <a:lnTo>
                    <a:pt x="0" y="12192"/>
                  </a:lnTo>
                  <a:lnTo>
                    <a:pt x="79108" y="12192"/>
                  </a:lnTo>
                  <a:lnTo>
                    <a:pt x="79108" y="12"/>
                  </a:lnTo>
                  <a:close/>
                </a:path>
                <a:path w="786129" h="329564">
                  <a:moveTo>
                    <a:pt x="463931" y="13335"/>
                  </a:moveTo>
                  <a:lnTo>
                    <a:pt x="414147" y="21082"/>
                  </a:lnTo>
                  <a:lnTo>
                    <a:pt x="380873" y="57658"/>
                  </a:lnTo>
                  <a:lnTo>
                    <a:pt x="360426" y="106553"/>
                  </a:lnTo>
                  <a:lnTo>
                    <a:pt x="353568" y="164592"/>
                  </a:lnTo>
                  <a:lnTo>
                    <a:pt x="355219" y="194818"/>
                  </a:lnTo>
                  <a:lnTo>
                    <a:pt x="368935" y="248285"/>
                  </a:lnTo>
                  <a:lnTo>
                    <a:pt x="395986" y="291719"/>
                  </a:lnTo>
                  <a:lnTo>
                    <a:pt x="435102" y="320421"/>
                  </a:lnTo>
                  <a:lnTo>
                    <a:pt x="459232" y="329057"/>
                  </a:lnTo>
                  <a:lnTo>
                    <a:pt x="463423" y="315722"/>
                  </a:lnTo>
                  <a:lnTo>
                    <a:pt x="444500" y="307467"/>
                  </a:lnTo>
                  <a:lnTo>
                    <a:pt x="428244" y="295910"/>
                  </a:lnTo>
                  <a:lnTo>
                    <a:pt x="403479" y="263017"/>
                  </a:lnTo>
                  <a:lnTo>
                    <a:pt x="388747" y="218313"/>
                  </a:lnTo>
                  <a:lnTo>
                    <a:pt x="383794" y="162941"/>
                  </a:lnTo>
                  <a:lnTo>
                    <a:pt x="384937" y="134874"/>
                  </a:lnTo>
                  <a:lnTo>
                    <a:pt x="394843" y="86106"/>
                  </a:lnTo>
                  <a:lnTo>
                    <a:pt x="414528" y="47625"/>
                  </a:lnTo>
                  <a:lnTo>
                    <a:pt x="444754" y="21590"/>
                  </a:lnTo>
                  <a:lnTo>
                    <a:pt x="463931" y="13335"/>
                  </a:lnTo>
                  <a:close/>
                </a:path>
                <a:path w="786129" h="329564">
                  <a:moveTo>
                    <a:pt x="785876" y="164592"/>
                  </a:moveTo>
                  <a:lnTo>
                    <a:pt x="770509" y="81026"/>
                  </a:lnTo>
                  <a:lnTo>
                    <a:pt x="743458" y="37465"/>
                  </a:lnTo>
                  <a:lnTo>
                    <a:pt x="704342" y="8636"/>
                  </a:lnTo>
                  <a:lnTo>
                    <a:pt x="680212" y="0"/>
                  </a:lnTo>
                  <a:lnTo>
                    <a:pt x="675513" y="13335"/>
                  </a:lnTo>
                  <a:lnTo>
                    <a:pt x="694690" y="21590"/>
                  </a:lnTo>
                  <a:lnTo>
                    <a:pt x="711200" y="33020"/>
                  </a:lnTo>
                  <a:lnTo>
                    <a:pt x="736092" y="65405"/>
                  </a:lnTo>
                  <a:lnTo>
                    <a:pt x="750824" y="109220"/>
                  </a:lnTo>
                  <a:lnTo>
                    <a:pt x="755650" y="162941"/>
                  </a:lnTo>
                  <a:lnTo>
                    <a:pt x="754507" y="191897"/>
                  </a:lnTo>
                  <a:lnTo>
                    <a:pt x="744601" y="241935"/>
                  </a:lnTo>
                  <a:lnTo>
                    <a:pt x="724916" y="281051"/>
                  </a:lnTo>
                  <a:lnTo>
                    <a:pt x="695071" y="307467"/>
                  </a:lnTo>
                  <a:lnTo>
                    <a:pt x="676148" y="315722"/>
                  </a:lnTo>
                  <a:lnTo>
                    <a:pt x="680212" y="329057"/>
                  </a:lnTo>
                  <a:lnTo>
                    <a:pt x="725424" y="307975"/>
                  </a:lnTo>
                  <a:lnTo>
                    <a:pt x="758698" y="271653"/>
                  </a:lnTo>
                  <a:lnTo>
                    <a:pt x="779018" y="222758"/>
                  </a:lnTo>
                  <a:lnTo>
                    <a:pt x="785876" y="164592"/>
                  </a:lnTo>
                  <a:close/>
                </a:path>
              </a:pathLst>
            </a:custGeom>
            <a:solidFill>
              <a:srgbClr val="000000"/>
            </a:solidFill>
          </p:spPr>
          <p:txBody>
            <a:bodyPr wrap="square" lIns="0" tIns="0" rIns="0" bIns="0" rtlCol="0"/>
            <a:lstStyle/>
            <a:p>
              <a:endParaRPr/>
            </a:p>
          </p:txBody>
        </p:sp>
      </p:grpSp>
      <p:sp>
        <p:nvSpPr>
          <p:cNvPr id="12" name="object 12"/>
          <p:cNvSpPr txBox="1"/>
          <p:nvPr/>
        </p:nvSpPr>
        <p:spPr>
          <a:xfrm>
            <a:off x="4115180" y="3714445"/>
            <a:ext cx="1498600" cy="454025"/>
          </a:xfrm>
          <a:prstGeom prst="rect">
            <a:avLst/>
          </a:prstGeom>
        </p:spPr>
        <p:txBody>
          <a:bodyPr vert="horz" wrap="square" lIns="0" tIns="13970" rIns="0" bIns="0" rtlCol="0">
            <a:spAutoFit/>
          </a:bodyPr>
          <a:lstStyle/>
          <a:p>
            <a:pPr marL="12700">
              <a:lnSpc>
                <a:spcPct val="100000"/>
              </a:lnSpc>
              <a:spcBef>
                <a:spcPts val="110"/>
              </a:spcBef>
              <a:tabLst>
                <a:tab pos="957580" algn="l"/>
                <a:tab pos="1344930" algn="l"/>
              </a:tabLst>
            </a:pPr>
            <a:r>
              <a:rPr sz="2800" spc="5" dirty="0">
                <a:latin typeface="Cambria Math"/>
                <a:cs typeface="Cambria Math"/>
              </a:rPr>
              <a:t>𝐴𝑠</a:t>
            </a:r>
            <a:r>
              <a:rPr sz="2800" spc="10" dirty="0">
                <a:latin typeface="Cambria Math"/>
                <a:cs typeface="Cambria Math"/>
              </a:rPr>
              <a:t>𝑖</a:t>
            </a:r>
            <a:r>
              <a:rPr sz="2800" spc="50" dirty="0">
                <a:latin typeface="Cambria Math"/>
                <a:cs typeface="Cambria Math"/>
              </a:rPr>
              <a:t> </a:t>
            </a:r>
            <a:r>
              <a:rPr sz="2800" spc="10" dirty="0">
                <a:latin typeface="Cambria Math"/>
                <a:cs typeface="Cambria Math"/>
              </a:rPr>
              <a:t>𝑃</a:t>
            </a:r>
            <a:r>
              <a:rPr sz="2800" dirty="0">
                <a:latin typeface="Cambria Math"/>
                <a:cs typeface="Cambria Math"/>
              </a:rPr>
              <a:t>	</a:t>
            </a:r>
            <a:r>
              <a:rPr sz="2000" spc="-10" dirty="0">
                <a:latin typeface="Cambria Math"/>
                <a:cs typeface="Cambria Math"/>
              </a:rPr>
              <a:t>𝑅</a:t>
            </a:r>
            <a:r>
              <a:rPr sz="2000" dirty="0">
                <a:latin typeface="Cambria Math"/>
                <a:cs typeface="Cambria Math"/>
              </a:rPr>
              <a:t>	</a:t>
            </a:r>
            <a:r>
              <a:rPr sz="2000" spc="-5" dirty="0">
                <a:latin typeface="Cambria Math"/>
                <a:cs typeface="Cambria Math"/>
              </a:rPr>
              <a:t>3</a:t>
            </a:r>
            <a:endParaRPr sz="2000">
              <a:latin typeface="Cambria Math"/>
              <a:cs typeface="Cambria Math"/>
            </a:endParaRPr>
          </a:p>
        </p:txBody>
      </p:sp>
      <p:sp>
        <p:nvSpPr>
          <p:cNvPr id="13" name="object 13"/>
          <p:cNvSpPr txBox="1"/>
          <p:nvPr/>
        </p:nvSpPr>
        <p:spPr>
          <a:xfrm>
            <a:off x="5989320" y="3787851"/>
            <a:ext cx="986155" cy="454025"/>
          </a:xfrm>
          <a:prstGeom prst="rect">
            <a:avLst/>
          </a:prstGeom>
        </p:spPr>
        <p:txBody>
          <a:bodyPr vert="horz" wrap="square" lIns="0" tIns="13970" rIns="0" bIns="0" rtlCol="0">
            <a:spAutoFit/>
          </a:bodyPr>
          <a:lstStyle/>
          <a:p>
            <a:pPr marL="38100">
              <a:lnSpc>
                <a:spcPct val="100000"/>
              </a:lnSpc>
              <a:spcBef>
                <a:spcPts val="110"/>
              </a:spcBef>
            </a:pPr>
            <a:r>
              <a:rPr sz="4200" spc="7" baseline="11904" dirty="0">
                <a:latin typeface="Cambria Math"/>
                <a:cs typeface="Cambria Math"/>
              </a:rPr>
              <a:t>=</a:t>
            </a:r>
            <a:r>
              <a:rPr sz="4200" spc="97" baseline="11904" dirty="0">
                <a:latin typeface="Cambria Math"/>
                <a:cs typeface="Cambria Math"/>
              </a:rPr>
              <a:t> </a:t>
            </a:r>
            <a:r>
              <a:rPr sz="4200" spc="-104" baseline="11904" dirty="0">
                <a:latin typeface="Cambria Math"/>
                <a:cs typeface="Cambria Math"/>
              </a:rPr>
              <a:t>𝑃</a:t>
            </a:r>
            <a:r>
              <a:rPr sz="2050" spc="-70" dirty="0">
                <a:latin typeface="Cambria Math"/>
                <a:cs typeface="Cambria Math"/>
              </a:rPr>
              <a:t>(5)</a:t>
            </a:r>
            <a:endParaRPr sz="2050">
              <a:latin typeface="Cambria Math"/>
              <a:cs typeface="Cambria Math"/>
            </a:endParaRPr>
          </a:p>
        </p:txBody>
      </p:sp>
      <p:sp>
        <p:nvSpPr>
          <p:cNvPr id="14" name="object 14"/>
          <p:cNvSpPr txBox="1"/>
          <p:nvPr/>
        </p:nvSpPr>
        <p:spPr>
          <a:xfrm>
            <a:off x="4064380" y="4136311"/>
            <a:ext cx="3143885" cy="1398270"/>
          </a:xfrm>
          <a:prstGeom prst="rect">
            <a:avLst/>
          </a:prstGeom>
        </p:spPr>
        <p:txBody>
          <a:bodyPr vert="horz" wrap="square" lIns="0" tIns="58419" rIns="0" bIns="0" rtlCol="0">
            <a:spAutoFit/>
          </a:bodyPr>
          <a:lstStyle/>
          <a:p>
            <a:pPr marR="56515" algn="r">
              <a:lnSpc>
                <a:spcPct val="100000"/>
              </a:lnSpc>
              <a:spcBef>
                <a:spcPts val="459"/>
              </a:spcBef>
              <a:tabLst>
                <a:tab pos="2618740" algn="l"/>
              </a:tabLst>
            </a:pPr>
            <a:r>
              <a:rPr sz="2800" spc="-70" dirty="0">
                <a:latin typeface="Cambria Math"/>
                <a:cs typeface="Cambria Math"/>
              </a:rPr>
              <a:t>𝑃</a:t>
            </a:r>
            <a:r>
              <a:rPr sz="3075" spc="-104" baseline="-16260" dirty="0">
                <a:latin typeface="Cambria Math"/>
                <a:cs typeface="Cambria Math"/>
              </a:rPr>
              <a:t>(5)</a:t>
            </a:r>
            <a:r>
              <a:rPr sz="3075" spc="675" baseline="-16260" dirty="0">
                <a:latin typeface="Cambria Math"/>
                <a:cs typeface="Cambria Math"/>
              </a:rPr>
              <a:t> </a:t>
            </a:r>
            <a:r>
              <a:rPr sz="2800" spc="5" dirty="0">
                <a:latin typeface="Cambria Math"/>
                <a:cs typeface="Cambria Math"/>
              </a:rPr>
              <a:t>=</a:t>
            </a:r>
            <a:r>
              <a:rPr sz="2800" spc="-50" dirty="0">
                <a:latin typeface="Cambria Math"/>
                <a:cs typeface="Cambria Math"/>
              </a:rPr>
              <a:t> </a:t>
            </a:r>
            <a:r>
              <a:rPr sz="2800" spc="5" dirty="0">
                <a:latin typeface="Cambria Math"/>
                <a:cs typeface="Cambria Math"/>
              </a:rPr>
              <a:t>𝑎</a:t>
            </a:r>
            <a:r>
              <a:rPr sz="2800" spc="-25" dirty="0">
                <a:latin typeface="Cambria Math"/>
                <a:cs typeface="Cambria Math"/>
              </a:rPr>
              <a:t> </a:t>
            </a:r>
            <a:r>
              <a:rPr sz="2800" spc="5" dirty="0">
                <a:latin typeface="Cambria Math"/>
                <a:cs typeface="Cambria Math"/>
              </a:rPr>
              <a:t>+</a:t>
            </a:r>
            <a:r>
              <a:rPr sz="2800" spc="-25" dirty="0">
                <a:latin typeface="Cambria Math"/>
                <a:cs typeface="Cambria Math"/>
              </a:rPr>
              <a:t> </a:t>
            </a:r>
            <a:r>
              <a:rPr sz="2800" spc="5" dirty="0">
                <a:latin typeface="Cambria Math"/>
                <a:cs typeface="Cambria Math"/>
              </a:rPr>
              <a:t>15</a:t>
            </a:r>
            <a:r>
              <a:rPr sz="2800" spc="-40" dirty="0">
                <a:latin typeface="Cambria Math"/>
                <a:cs typeface="Cambria Math"/>
              </a:rPr>
              <a:t> </a:t>
            </a:r>
            <a:r>
              <a:rPr sz="2800" spc="5" dirty="0">
                <a:latin typeface="Cambria Math"/>
                <a:cs typeface="Cambria Math"/>
              </a:rPr>
              <a:t>=	</a:t>
            </a:r>
            <a:r>
              <a:rPr sz="2800" spc="10" dirty="0">
                <a:latin typeface="Cambria Math"/>
                <a:cs typeface="Cambria Math"/>
              </a:rPr>
              <a:t>20</a:t>
            </a:r>
            <a:endParaRPr sz="2800">
              <a:latin typeface="Cambria Math"/>
              <a:cs typeface="Cambria Math"/>
            </a:endParaRPr>
          </a:p>
          <a:p>
            <a:pPr marR="17780" algn="r">
              <a:lnSpc>
                <a:spcPct val="100000"/>
              </a:lnSpc>
              <a:spcBef>
                <a:spcPts val="365"/>
              </a:spcBef>
            </a:pPr>
            <a:r>
              <a:rPr sz="2800" spc="5" dirty="0">
                <a:latin typeface="Cambria Math"/>
                <a:cs typeface="Cambria Math"/>
              </a:rPr>
              <a:t>=</a:t>
            </a:r>
            <a:r>
              <a:rPr sz="2800" spc="185" dirty="0">
                <a:latin typeface="Cambria Math"/>
                <a:cs typeface="Cambria Math"/>
              </a:rPr>
              <a:t> </a:t>
            </a:r>
            <a:r>
              <a:rPr sz="2800" spc="10" dirty="0">
                <a:latin typeface="Cambria Math"/>
                <a:cs typeface="Cambria Math"/>
              </a:rPr>
              <a:t>𝑎=</a:t>
            </a:r>
            <a:r>
              <a:rPr sz="2800" spc="-20" dirty="0">
                <a:latin typeface="Cambria Math"/>
                <a:cs typeface="Cambria Math"/>
              </a:rPr>
              <a:t> </a:t>
            </a:r>
            <a:r>
              <a:rPr sz="2800" spc="5" dirty="0">
                <a:latin typeface="Cambria Math"/>
                <a:cs typeface="Cambria Math"/>
              </a:rPr>
              <a:t>20-15</a:t>
            </a:r>
            <a:endParaRPr sz="2800">
              <a:latin typeface="Cambria Math"/>
              <a:cs typeface="Cambria Math"/>
            </a:endParaRPr>
          </a:p>
          <a:p>
            <a:pPr marL="1886585">
              <a:lnSpc>
                <a:spcPct val="100000"/>
              </a:lnSpc>
            </a:pPr>
            <a:r>
              <a:rPr sz="2800" spc="-5" dirty="0">
                <a:latin typeface="Cambria Math"/>
                <a:cs typeface="Cambria Math"/>
              </a:rPr>
              <a:t>a=5</a:t>
            </a:r>
            <a:endParaRPr sz="2800">
              <a:latin typeface="Cambria Math"/>
              <a:cs typeface="Cambria Math"/>
            </a:endParaRPr>
          </a:p>
        </p:txBody>
      </p:sp>
      <p:sp>
        <p:nvSpPr>
          <p:cNvPr id="15" name="object 15"/>
          <p:cNvSpPr txBox="1"/>
          <p:nvPr/>
        </p:nvSpPr>
        <p:spPr>
          <a:xfrm>
            <a:off x="685596" y="2438780"/>
            <a:ext cx="1190625" cy="391160"/>
          </a:xfrm>
          <a:prstGeom prst="rect">
            <a:avLst/>
          </a:prstGeom>
        </p:spPr>
        <p:txBody>
          <a:bodyPr vert="horz" wrap="square" lIns="0" tIns="12700" rIns="0" bIns="0" rtlCol="0">
            <a:spAutoFit/>
          </a:bodyPr>
          <a:lstStyle/>
          <a:p>
            <a:pPr marL="12700">
              <a:lnSpc>
                <a:spcPct val="100000"/>
              </a:lnSpc>
              <a:spcBef>
                <a:spcPts val="100"/>
              </a:spcBef>
            </a:pPr>
            <a:r>
              <a:rPr sz="2400" b="1" dirty="0">
                <a:latin typeface="Calibri"/>
                <a:cs typeface="Calibri"/>
              </a:rPr>
              <a:t>Solución:</a:t>
            </a:r>
            <a:endParaRPr sz="2400">
              <a:latin typeface="Calibri"/>
              <a:cs typeface="Calibri"/>
            </a:endParaRPr>
          </a:p>
        </p:txBody>
      </p:sp>
      <p:sp>
        <p:nvSpPr>
          <p:cNvPr id="16" name="object 16"/>
          <p:cNvSpPr txBox="1"/>
          <p:nvPr/>
        </p:nvSpPr>
        <p:spPr>
          <a:xfrm>
            <a:off x="3801236" y="2664409"/>
            <a:ext cx="3107055" cy="1080135"/>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Calculando</a:t>
            </a:r>
            <a:r>
              <a:rPr sz="2400" spc="-70" dirty="0">
                <a:latin typeface="Calibri"/>
                <a:cs typeface="Calibri"/>
              </a:rPr>
              <a:t> </a:t>
            </a:r>
            <a:r>
              <a:rPr sz="2400" spc="-5" dirty="0">
                <a:latin typeface="Calibri"/>
                <a:cs typeface="Calibri"/>
              </a:rPr>
              <a:t>R</a:t>
            </a:r>
            <a:r>
              <a:rPr sz="2000" spc="-5" dirty="0">
                <a:latin typeface="Calibri"/>
                <a:cs typeface="Calibri"/>
              </a:rPr>
              <a:t>(3)</a:t>
            </a:r>
            <a:r>
              <a:rPr sz="2400" spc="-5" dirty="0">
                <a:latin typeface="Calibri"/>
                <a:cs typeface="Calibri"/>
              </a:rPr>
              <a:t>=2(5)-1=5</a:t>
            </a:r>
            <a:endParaRPr sz="2400">
              <a:latin typeface="Calibri"/>
              <a:cs typeface="Calibri"/>
            </a:endParaRPr>
          </a:p>
          <a:p>
            <a:pPr marL="12700">
              <a:lnSpc>
                <a:spcPts val="2470"/>
              </a:lnSpc>
              <a:spcBef>
                <a:spcPts val="5"/>
              </a:spcBef>
            </a:pPr>
            <a:r>
              <a:rPr sz="2400" spc="-10" dirty="0">
                <a:latin typeface="Calibri"/>
                <a:cs typeface="Calibri"/>
              </a:rPr>
              <a:t>Luego:</a:t>
            </a:r>
            <a:endParaRPr sz="2400">
              <a:latin typeface="Calibri"/>
              <a:cs typeface="Calibri"/>
            </a:endParaRPr>
          </a:p>
          <a:p>
            <a:pPr marL="1125220">
              <a:lnSpc>
                <a:spcPts val="2950"/>
              </a:lnSpc>
            </a:pPr>
            <a:r>
              <a:rPr sz="2800" spc="10" dirty="0">
                <a:latin typeface="Cambria Math"/>
                <a:cs typeface="Cambria Math"/>
              </a:rPr>
              <a:t>𝑅</a:t>
            </a:r>
            <a:r>
              <a:rPr sz="2000" spc="10" dirty="0">
                <a:latin typeface="Cambria Math"/>
                <a:cs typeface="Cambria Math"/>
              </a:rPr>
              <a:t>(3)</a:t>
            </a:r>
            <a:r>
              <a:rPr sz="2000" spc="175" dirty="0">
                <a:latin typeface="Cambria Math"/>
                <a:cs typeface="Cambria Math"/>
              </a:rPr>
              <a:t> </a:t>
            </a:r>
            <a:r>
              <a:rPr sz="2800" spc="5" dirty="0">
                <a:latin typeface="Cambria Math"/>
                <a:cs typeface="Cambria Math"/>
              </a:rPr>
              <a:t>=</a:t>
            </a:r>
            <a:r>
              <a:rPr sz="2800" spc="229" dirty="0">
                <a:latin typeface="Cambria Math"/>
                <a:cs typeface="Cambria Math"/>
              </a:rPr>
              <a:t> </a:t>
            </a:r>
            <a:r>
              <a:rPr sz="2800" dirty="0">
                <a:latin typeface="Cambria Math"/>
                <a:cs typeface="Cambria Math"/>
              </a:rPr>
              <a:t>5</a:t>
            </a:r>
            <a:endParaRPr sz="2800">
              <a:latin typeface="Cambria Math"/>
              <a:cs typeface="Cambria Math"/>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095" y="0"/>
            <a:ext cx="8119872" cy="6857998"/>
          </a:xfrm>
          <a:prstGeom prst="rect">
            <a:avLst/>
          </a:prstGeom>
        </p:spPr>
      </p:pic>
      <p:sp>
        <p:nvSpPr>
          <p:cNvPr id="3" name="object 3"/>
          <p:cNvSpPr txBox="1"/>
          <p:nvPr/>
        </p:nvSpPr>
        <p:spPr>
          <a:xfrm>
            <a:off x="2652141" y="2780538"/>
            <a:ext cx="6725284" cy="391160"/>
          </a:xfrm>
          <a:prstGeom prst="rect">
            <a:avLst/>
          </a:prstGeom>
        </p:spPr>
        <p:txBody>
          <a:bodyPr vert="horz" wrap="square" lIns="0" tIns="12700" rIns="0" bIns="0" rtlCol="0">
            <a:spAutoFit/>
          </a:bodyPr>
          <a:lstStyle/>
          <a:p>
            <a:pPr marL="12700">
              <a:lnSpc>
                <a:spcPct val="100000"/>
              </a:lnSpc>
              <a:spcBef>
                <a:spcPts val="100"/>
              </a:spcBef>
              <a:tabLst>
                <a:tab pos="3719829" algn="l"/>
                <a:tab pos="4844415" algn="l"/>
              </a:tabLst>
            </a:pPr>
            <a:r>
              <a:rPr sz="2400" b="1" spc="125" dirty="0">
                <a:latin typeface="Arial"/>
                <a:cs typeface="Arial"/>
              </a:rPr>
              <a:t>PO</a:t>
            </a:r>
            <a:r>
              <a:rPr sz="2400" b="1" spc="114" dirty="0">
                <a:latin typeface="Arial"/>
                <a:cs typeface="Arial"/>
              </a:rPr>
              <a:t>L</a:t>
            </a:r>
            <a:r>
              <a:rPr sz="2400" b="1" spc="125" dirty="0">
                <a:latin typeface="Arial"/>
                <a:cs typeface="Arial"/>
              </a:rPr>
              <a:t>I</a:t>
            </a:r>
            <a:r>
              <a:rPr sz="2400" b="1" spc="110" dirty="0">
                <a:latin typeface="Arial"/>
                <a:cs typeface="Arial"/>
              </a:rPr>
              <a:t>N</a:t>
            </a:r>
            <a:r>
              <a:rPr sz="2400" b="1" spc="125" dirty="0">
                <a:latin typeface="Arial"/>
                <a:cs typeface="Arial"/>
              </a:rPr>
              <a:t>O</a:t>
            </a:r>
            <a:r>
              <a:rPr sz="2400" b="1" spc="110" dirty="0">
                <a:latin typeface="Arial"/>
                <a:cs typeface="Arial"/>
              </a:rPr>
              <a:t>M</a:t>
            </a:r>
            <a:r>
              <a:rPr sz="2400" b="1" spc="125" dirty="0">
                <a:latin typeface="Arial"/>
                <a:cs typeface="Arial"/>
              </a:rPr>
              <a:t>I</a:t>
            </a:r>
            <a:r>
              <a:rPr sz="2400" b="1" dirty="0">
                <a:latin typeface="Arial"/>
                <a:cs typeface="Arial"/>
              </a:rPr>
              <a:t>O</a:t>
            </a:r>
            <a:r>
              <a:rPr sz="2400" b="1" spc="300" dirty="0">
                <a:latin typeface="Arial"/>
                <a:cs typeface="Arial"/>
              </a:rPr>
              <a:t> </a:t>
            </a:r>
            <a:r>
              <a:rPr sz="2400" b="1" dirty="0">
                <a:latin typeface="Arial"/>
                <a:cs typeface="Arial"/>
              </a:rPr>
              <a:t>-</a:t>
            </a:r>
            <a:r>
              <a:rPr sz="2400" b="1" spc="-5" dirty="0">
                <a:latin typeface="Arial"/>
                <a:cs typeface="Arial"/>
              </a:rPr>
              <a:t> </a:t>
            </a:r>
            <a:r>
              <a:rPr sz="2400" b="1" spc="120" dirty="0">
                <a:latin typeface="Arial"/>
                <a:cs typeface="Arial"/>
              </a:rPr>
              <a:t>G</a:t>
            </a:r>
            <a:r>
              <a:rPr sz="2400" b="1" spc="105" dirty="0">
                <a:latin typeface="Arial"/>
                <a:cs typeface="Arial"/>
              </a:rPr>
              <a:t>R</a:t>
            </a:r>
            <a:r>
              <a:rPr sz="2400" b="1" spc="35" dirty="0">
                <a:latin typeface="Arial"/>
                <a:cs typeface="Arial"/>
              </a:rPr>
              <a:t>A</a:t>
            </a:r>
            <a:r>
              <a:rPr sz="2400" b="1" spc="105" dirty="0">
                <a:latin typeface="Arial"/>
                <a:cs typeface="Arial"/>
              </a:rPr>
              <a:t>D</a:t>
            </a:r>
            <a:r>
              <a:rPr sz="2400" b="1" spc="120" dirty="0">
                <a:latin typeface="Arial"/>
                <a:cs typeface="Arial"/>
              </a:rPr>
              <a:t>O</a:t>
            </a:r>
            <a:r>
              <a:rPr sz="2400" b="1" dirty="0">
                <a:latin typeface="Arial"/>
                <a:cs typeface="Arial"/>
              </a:rPr>
              <a:t>S	</a:t>
            </a:r>
            <a:r>
              <a:rPr sz="2400" b="1" spc="60" dirty="0">
                <a:latin typeface="Arial"/>
                <a:cs typeface="Arial"/>
              </a:rPr>
              <a:t>D</a:t>
            </a:r>
            <a:r>
              <a:rPr sz="2400" b="1" dirty="0">
                <a:latin typeface="Arial"/>
                <a:cs typeface="Arial"/>
              </a:rPr>
              <a:t>E</a:t>
            </a:r>
            <a:r>
              <a:rPr sz="2400" b="1" spc="130" dirty="0">
                <a:latin typeface="Arial"/>
                <a:cs typeface="Arial"/>
              </a:rPr>
              <a:t> </a:t>
            </a:r>
            <a:r>
              <a:rPr sz="2400" b="1" spc="60" dirty="0">
                <a:latin typeface="Arial"/>
                <a:cs typeface="Arial"/>
              </a:rPr>
              <a:t>U</a:t>
            </a:r>
            <a:r>
              <a:rPr sz="2400" b="1" spc="-5" dirty="0">
                <a:latin typeface="Arial"/>
                <a:cs typeface="Arial"/>
              </a:rPr>
              <a:t>N</a:t>
            </a:r>
            <a:r>
              <a:rPr sz="2400" b="1" dirty="0">
                <a:latin typeface="Arial"/>
                <a:cs typeface="Arial"/>
              </a:rPr>
              <a:t>	</a:t>
            </a:r>
            <a:r>
              <a:rPr sz="2400" b="1" spc="125" dirty="0">
                <a:latin typeface="Arial"/>
                <a:cs typeface="Arial"/>
              </a:rPr>
              <a:t>PO</a:t>
            </a:r>
            <a:r>
              <a:rPr sz="2400" b="1" spc="114" dirty="0">
                <a:latin typeface="Arial"/>
                <a:cs typeface="Arial"/>
              </a:rPr>
              <a:t>L</a:t>
            </a:r>
            <a:r>
              <a:rPr sz="2400" b="1" spc="120" dirty="0">
                <a:latin typeface="Arial"/>
                <a:cs typeface="Arial"/>
              </a:rPr>
              <a:t>I</a:t>
            </a:r>
            <a:r>
              <a:rPr sz="2400" b="1" spc="110" dirty="0">
                <a:latin typeface="Arial"/>
                <a:cs typeface="Arial"/>
              </a:rPr>
              <a:t>N</a:t>
            </a:r>
            <a:r>
              <a:rPr sz="2400" b="1" spc="125" dirty="0">
                <a:latin typeface="Arial"/>
                <a:cs typeface="Arial"/>
              </a:rPr>
              <a:t>O</a:t>
            </a:r>
            <a:r>
              <a:rPr sz="2400" b="1" spc="110" dirty="0">
                <a:latin typeface="Arial"/>
                <a:cs typeface="Arial"/>
              </a:rPr>
              <a:t>M</a:t>
            </a:r>
            <a:r>
              <a:rPr sz="2400" b="1" spc="120" dirty="0">
                <a:latin typeface="Arial"/>
                <a:cs typeface="Arial"/>
              </a:rPr>
              <a:t>I</a:t>
            </a:r>
            <a:r>
              <a:rPr sz="2400" b="1" dirty="0">
                <a:latin typeface="Arial"/>
                <a:cs typeface="Arial"/>
              </a:rPr>
              <a:t>O</a:t>
            </a:r>
            <a:endParaRPr sz="2400">
              <a:latin typeface="Arial"/>
              <a:cs typeface="Arial"/>
            </a:endParaRPr>
          </a:p>
        </p:txBody>
      </p:sp>
      <p:sp>
        <p:nvSpPr>
          <p:cNvPr id="4" name="object 4"/>
          <p:cNvSpPr txBox="1"/>
          <p:nvPr/>
        </p:nvSpPr>
        <p:spPr>
          <a:xfrm>
            <a:off x="1739645" y="772744"/>
            <a:ext cx="8930640" cy="1586865"/>
          </a:xfrm>
          <a:prstGeom prst="rect">
            <a:avLst/>
          </a:prstGeom>
        </p:spPr>
        <p:txBody>
          <a:bodyPr vert="horz" wrap="square" lIns="0" tIns="108585" rIns="0" bIns="0" rtlCol="0">
            <a:spAutoFit/>
          </a:bodyPr>
          <a:lstStyle/>
          <a:p>
            <a:pPr marL="12700" marR="5080" indent="179705">
              <a:lnSpc>
                <a:spcPts val="5810"/>
              </a:lnSpc>
              <a:spcBef>
                <a:spcPts val="855"/>
              </a:spcBef>
            </a:pPr>
            <a:r>
              <a:rPr sz="5400" b="1" spc="-10" dirty="0">
                <a:latin typeface="Arial"/>
                <a:cs typeface="Arial"/>
              </a:rPr>
              <a:t>TERMINO ALGEBRAICO </a:t>
            </a:r>
            <a:r>
              <a:rPr sz="5400" b="1" dirty="0">
                <a:latin typeface="Arial"/>
                <a:cs typeface="Arial"/>
              </a:rPr>
              <a:t>Y </a:t>
            </a:r>
            <a:r>
              <a:rPr sz="5400" b="1" spc="-1490" dirty="0">
                <a:latin typeface="Arial"/>
                <a:cs typeface="Arial"/>
              </a:rPr>
              <a:t> </a:t>
            </a:r>
            <a:r>
              <a:rPr sz="5400" b="1" spc="-5" dirty="0">
                <a:latin typeface="Arial"/>
                <a:cs typeface="Arial"/>
              </a:rPr>
              <a:t>POLINOMIOS</a:t>
            </a:r>
            <a:r>
              <a:rPr sz="5400" b="1" spc="-114" dirty="0">
                <a:latin typeface="Arial"/>
                <a:cs typeface="Arial"/>
              </a:rPr>
              <a:t> </a:t>
            </a:r>
            <a:r>
              <a:rPr sz="5400" b="1" spc="-5" dirty="0">
                <a:latin typeface="Arial"/>
                <a:cs typeface="Arial"/>
              </a:rPr>
              <a:t>ESPECIALES</a:t>
            </a:r>
            <a:endParaRPr sz="54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1920" y="0"/>
            <a:ext cx="11558270" cy="6312535"/>
            <a:chOff x="121920" y="0"/>
            <a:chExt cx="11558270" cy="6312535"/>
          </a:xfrm>
        </p:grpSpPr>
        <p:pic>
          <p:nvPicPr>
            <p:cNvPr id="3" name="object 3"/>
            <p:cNvPicPr/>
            <p:nvPr/>
          </p:nvPicPr>
          <p:blipFill>
            <a:blip r:embed="rId2" cstate="print"/>
            <a:stretch>
              <a:fillRect/>
            </a:stretch>
          </p:blipFill>
          <p:spPr>
            <a:xfrm>
              <a:off x="121920" y="0"/>
              <a:ext cx="11558016" cy="6312408"/>
            </a:xfrm>
            <a:prstGeom prst="rect">
              <a:avLst/>
            </a:prstGeom>
          </p:spPr>
        </p:pic>
        <p:pic>
          <p:nvPicPr>
            <p:cNvPr id="4" name="object 4"/>
            <p:cNvPicPr/>
            <p:nvPr/>
          </p:nvPicPr>
          <p:blipFill>
            <a:blip r:embed="rId3" cstate="print"/>
            <a:stretch>
              <a:fillRect/>
            </a:stretch>
          </p:blipFill>
          <p:spPr>
            <a:xfrm>
              <a:off x="277368" y="283463"/>
              <a:ext cx="4111752" cy="234695"/>
            </a:xfrm>
            <a:prstGeom prst="rect">
              <a:avLst/>
            </a:prstGeom>
          </p:spPr>
        </p:pic>
      </p:grpSp>
      <p:sp>
        <p:nvSpPr>
          <p:cNvPr id="5" name="object 5"/>
          <p:cNvSpPr txBox="1"/>
          <p:nvPr/>
        </p:nvSpPr>
        <p:spPr>
          <a:xfrm>
            <a:off x="120192" y="911098"/>
            <a:ext cx="11586845" cy="939165"/>
          </a:xfrm>
          <a:prstGeom prst="rect">
            <a:avLst/>
          </a:prstGeom>
        </p:spPr>
        <p:txBody>
          <a:bodyPr vert="horz" wrap="square" lIns="0" tIns="11430" rIns="0" bIns="0" rtlCol="0">
            <a:spAutoFit/>
          </a:bodyPr>
          <a:lstStyle/>
          <a:p>
            <a:pPr marL="12700" marR="5080" algn="just">
              <a:lnSpc>
                <a:spcPct val="100000"/>
              </a:lnSpc>
              <a:spcBef>
                <a:spcPts val="90"/>
              </a:spcBef>
            </a:pPr>
            <a:r>
              <a:rPr sz="2000" spc="-10" dirty="0">
                <a:latin typeface="Arial MT"/>
                <a:cs typeface="Arial MT"/>
              </a:rPr>
              <a:t>4. </a:t>
            </a:r>
            <a:r>
              <a:rPr sz="2000" dirty="0">
                <a:latin typeface="Arial MT"/>
                <a:cs typeface="Arial MT"/>
              </a:rPr>
              <a:t>Si </a:t>
            </a:r>
            <a:r>
              <a:rPr sz="2000" spc="5" dirty="0">
                <a:latin typeface="Arial MT"/>
                <a:cs typeface="Arial MT"/>
              </a:rPr>
              <a:t>el </a:t>
            </a:r>
            <a:r>
              <a:rPr sz="2000" spc="-10" dirty="0">
                <a:latin typeface="Arial MT"/>
                <a:cs typeface="Arial MT"/>
              </a:rPr>
              <a:t>ingreso total de una </a:t>
            </a:r>
            <a:r>
              <a:rPr sz="2000" spc="-5" dirty="0">
                <a:latin typeface="Arial MT"/>
                <a:cs typeface="Arial MT"/>
              </a:rPr>
              <a:t>empresa </a:t>
            </a:r>
            <a:r>
              <a:rPr sz="2000" spc="-10" dirty="0">
                <a:latin typeface="Arial MT"/>
                <a:cs typeface="Arial MT"/>
              </a:rPr>
              <a:t>está </a:t>
            </a:r>
            <a:r>
              <a:rPr sz="2000" spc="-5" dirty="0">
                <a:latin typeface="Arial MT"/>
                <a:cs typeface="Arial MT"/>
              </a:rPr>
              <a:t>definido por </a:t>
            </a:r>
            <a:r>
              <a:rPr sz="2000" spc="-10" dirty="0">
                <a:latin typeface="Arial MT"/>
                <a:cs typeface="Arial MT"/>
              </a:rPr>
              <a:t>P(x)=25x; </a:t>
            </a:r>
            <a:r>
              <a:rPr sz="2000" spc="-5" dirty="0">
                <a:latin typeface="Arial MT"/>
                <a:cs typeface="Arial MT"/>
              </a:rPr>
              <a:t>y </a:t>
            </a:r>
            <a:r>
              <a:rPr sz="2000" spc="5" dirty="0">
                <a:latin typeface="Arial MT"/>
                <a:cs typeface="Arial MT"/>
              </a:rPr>
              <a:t>el </a:t>
            </a:r>
            <a:r>
              <a:rPr sz="2000" spc="-5" dirty="0">
                <a:latin typeface="Arial MT"/>
                <a:cs typeface="Arial MT"/>
              </a:rPr>
              <a:t>costo </a:t>
            </a:r>
            <a:r>
              <a:rPr sz="2000" spc="-10" dirty="0">
                <a:latin typeface="Arial MT"/>
                <a:cs typeface="Arial MT"/>
              </a:rPr>
              <a:t>total por </a:t>
            </a:r>
            <a:r>
              <a:rPr sz="2000" spc="-5" dirty="0">
                <a:latin typeface="Arial MT"/>
                <a:cs typeface="Arial MT"/>
              </a:rPr>
              <a:t>CT(x)=CF+CV(x). </a:t>
            </a:r>
            <a:r>
              <a:rPr sz="2000" dirty="0">
                <a:latin typeface="Arial MT"/>
                <a:cs typeface="Arial MT"/>
              </a:rPr>
              <a:t> </a:t>
            </a:r>
            <a:r>
              <a:rPr sz="2000" spc="-10" dirty="0">
                <a:latin typeface="Arial MT"/>
                <a:cs typeface="Arial MT"/>
              </a:rPr>
              <a:t>Además </a:t>
            </a:r>
            <a:r>
              <a:rPr sz="2000" spc="-15" dirty="0">
                <a:latin typeface="Arial MT"/>
                <a:cs typeface="Arial MT"/>
              </a:rPr>
              <a:t>CT(x) </a:t>
            </a:r>
            <a:r>
              <a:rPr sz="2000" spc="-10" dirty="0">
                <a:latin typeface="Arial MT"/>
                <a:cs typeface="Arial MT"/>
              </a:rPr>
              <a:t>es </a:t>
            </a:r>
            <a:r>
              <a:rPr sz="2000" spc="-5" dirty="0">
                <a:latin typeface="Arial MT"/>
                <a:cs typeface="Arial MT"/>
              </a:rPr>
              <a:t>equivalente a </a:t>
            </a:r>
            <a:r>
              <a:rPr sz="2000" spc="-10" dirty="0">
                <a:latin typeface="Arial MT"/>
                <a:cs typeface="Arial MT"/>
              </a:rPr>
              <a:t>Q(x)=1000+5x </a:t>
            </a:r>
            <a:r>
              <a:rPr sz="2000" spc="-5" dirty="0">
                <a:latin typeface="Arial MT"/>
                <a:cs typeface="Arial MT"/>
              </a:rPr>
              <a:t>y </a:t>
            </a:r>
            <a:r>
              <a:rPr sz="2000" dirty="0">
                <a:latin typeface="Arial MT"/>
                <a:cs typeface="Arial MT"/>
              </a:rPr>
              <a:t>se sabe </a:t>
            </a:r>
            <a:r>
              <a:rPr sz="2000" spc="-10" dirty="0">
                <a:latin typeface="Arial MT"/>
                <a:cs typeface="Arial MT"/>
              </a:rPr>
              <a:t>que </a:t>
            </a:r>
            <a:r>
              <a:rPr sz="2000" spc="-15" dirty="0">
                <a:latin typeface="Arial MT"/>
                <a:cs typeface="Arial MT"/>
              </a:rPr>
              <a:t>la </a:t>
            </a:r>
            <a:r>
              <a:rPr sz="2000" spc="-5" dirty="0">
                <a:latin typeface="Arial MT"/>
                <a:cs typeface="Arial MT"/>
              </a:rPr>
              <a:t>ganancia </a:t>
            </a:r>
            <a:r>
              <a:rPr sz="2000" spc="-10" dirty="0">
                <a:latin typeface="Arial MT"/>
                <a:cs typeface="Arial MT"/>
              </a:rPr>
              <a:t>total es GT(x)=P(x)-CT(x), </a:t>
            </a:r>
            <a:r>
              <a:rPr sz="2000" spc="-5" dirty="0">
                <a:latin typeface="Arial MT"/>
                <a:cs typeface="Arial MT"/>
              </a:rPr>
              <a:t> determinar</a:t>
            </a:r>
            <a:r>
              <a:rPr sz="2000" spc="10" dirty="0">
                <a:latin typeface="Arial MT"/>
                <a:cs typeface="Arial MT"/>
              </a:rPr>
              <a:t> </a:t>
            </a:r>
            <a:r>
              <a:rPr sz="2000" spc="-10" dirty="0">
                <a:latin typeface="Arial MT"/>
                <a:cs typeface="Arial MT"/>
              </a:rPr>
              <a:t>la ganancia</a:t>
            </a:r>
            <a:r>
              <a:rPr sz="2000" spc="60" dirty="0">
                <a:latin typeface="Arial MT"/>
                <a:cs typeface="Arial MT"/>
              </a:rPr>
              <a:t> </a:t>
            </a:r>
            <a:r>
              <a:rPr sz="2000" spc="-10" dirty="0">
                <a:latin typeface="Arial MT"/>
                <a:cs typeface="Arial MT"/>
              </a:rPr>
              <a:t>total</a:t>
            </a:r>
            <a:r>
              <a:rPr sz="2000" spc="-15" dirty="0">
                <a:latin typeface="Arial MT"/>
                <a:cs typeface="Arial MT"/>
              </a:rPr>
              <a:t> </a:t>
            </a:r>
            <a:r>
              <a:rPr sz="2000" spc="5" dirty="0">
                <a:latin typeface="Arial MT"/>
                <a:cs typeface="Arial MT"/>
              </a:rPr>
              <a:t>(GT)</a:t>
            </a:r>
            <a:r>
              <a:rPr sz="2000" spc="-65" dirty="0">
                <a:latin typeface="Arial MT"/>
                <a:cs typeface="Arial MT"/>
              </a:rPr>
              <a:t> </a:t>
            </a:r>
            <a:r>
              <a:rPr sz="2000" spc="-10" dirty="0">
                <a:latin typeface="Arial MT"/>
                <a:cs typeface="Arial MT"/>
              </a:rPr>
              <a:t>cuando</a:t>
            </a:r>
            <a:r>
              <a:rPr sz="2000" spc="40" dirty="0">
                <a:latin typeface="Arial MT"/>
                <a:cs typeface="Arial MT"/>
              </a:rPr>
              <a:t> </a:t>
            </a:r>
            <a:r>
              <a:rPr sz="2000" dirty="0">
                <a:latin typeface="Arial MT"/>
                <a:cs typeface="Arial MT"/>
              </a:rPr>
              <a:t>se</a:t>
            </a:r>
            <a:r>
              <a:rPr sz="2000" spc="-10" dirty="0">
                <a:latin typeface="Arial MT"/>
                <a:cs typeface="Arial MT"/>
              </a:rPr>
              <a:t> venden</a:t>
            </a:r>
            <a:r>
              <a:rPr sz="2000" spc="40" dirty="0">
                <a:latin typeface="Arial MT"/>
                <a:cs typeface="Arial MT"/>
              </a:rPr>
              <a:t> </a:t>
            </a:r>
            <a:r>
              <a:rPr sz="2000" spc="-10" dirty="0">
                <a:latin typeface="Arial MT"/>
                <a:cs typeface="Arial MT"/>
              </a:rPr>
              <a:t>100</a:t>
            </a:r>
            <a:r>
              <a:rPr sz="2000" spc="-150" dirty="0">
                <a:latin typeface="Arial MT"/>
                <a:cs typeface="Arial MT"/>
              </a:rPr>
              <a:t> </a:t>
            </a:r>
            <a:r>
              <a:rPr sz="2000" spc="-10" dirty="0">
                <a:latin typeface="Arial MT"/>
                <a:cs typeface="Arial MT"/>
              </a:rPr>
              <a:t>unidades</a:t>
            </a:r>
            <a:endParaRPr sz="2000">
              <a:latin typeface="Arial MT"/>
              <a:cs typeface="Arial MT"/>
            </a:endParaRPr>
          </a:p>
        </p:txBody>
      </p:sp>
      <p:sp>
        <p:nvSpPr>
          <p:cNvPr id="6" name="object 6"/>
          <p:cNvSpPr txBox="1">
            <a:spLocks noGrp="1"/>
          </p:cNvSpPr>
          <p:nvPr>
            <p:ph type="body" idx="1"/>
          </p:nvPr>
        </p:nvSpPr>
        <p:spPr>
          <a:prstGeom prst="rect">
            <a:avLst/>
          </a:prstGeom>
        </p:spPr>
        <p:txBody>
          <a:bodyPr vert="horz" wrap="square" lIns="0" tIns="12700" rIns="0" bIns="0" rtlCol="0">
            <a:spAutoFit/>
          </a:bodyPr>
          <a:lstStyle/>
          <a:p>
            <a:pPr marL="12700">
              <a:lnSpc>
                <a:spcPct val="100000"/>
              </a:lnSpc>
              <a:spcBef>
                <a:spcPts val="100"/>
              </a:spcBef>
              <a:tabLst>
                <a:tab pos="820419" algn="l"/>
                <a:tab pos="2445385" algn="l"/>
                <a:tab pos="2847340" algn="l"/>
                <a:tab pos="4250055" algn="l"/>
                <a:tab pos="4991100" algn="l"/>
                <a:tab pos="5478780" algn="l"/>
                <a:tab pos="6320155" algn="l"/>
                <a:tab pos="7655559" algn="l"/>
                <a:tab pos="8057515" algn="l"/>
                <a:tab pos="9444990" algn="l"/>
              </a:tabLst>
            </a:pPr>
            <a:r>
              <a:rPr spc="5" dirty="0"/>
              <a:t>P</a:t>
            </a:r>
            <a:r>
              <a:rPr spc="-20" dirty="0"/>
              <a:t>a</a:t>
            </a:r>
            <a:r>
              <a:rPr spc="-10" dirty="0"/>
              <a:t>r</a:t>
            </a:r>
            <a:r>
              <a:rPr dirty="0"/>
              <a:t>a	det</a:t>
            </a:r>
            <a:r>
              <a:rPr spc="15" dirty="0"/>
              <a:t>e</a:t>
            </a:r>
            <a:r>
              <a:rPr spc="-10" dirty="0"/>
              <a:t>r</a:t>
            </a:r>
            <a:r>
              <a:rPr spc="10" dirty="0"/>
              <a:t>m</a:t>
            </a:r>
            <a:r>
              <a:rPr dirty="0"/>
              <a:t>in</a:t>
            </a:r>
            <a:r>
              <a:rPr spc="5" dirty="0"/>
              <a:t>a</a:t>
            </a:r>
            <a:r>
              <a:rPr dirty="0"/>
              <a:t>r	</a:t>
            </a:r>
            <a:r>
              <a:rPr spc="-10" dirty="0"/>
              <a:t>l</a:t>
            </a:r>
            <a:r>
              <a:rPr dirty="0"/>
              <a:t>a	</a:t>
            </a:r>
            <a:r>
              <a:rPr spc="-20" dirty="0"/>
              <a:t>g</a:t>
            </a:r>
            <a:r>
              <a:rPr spc="5" dirty="0"/>
              <a:t>ana</a:t>
            </a:r>
            <a:r>
              <a:rPr spc="10" dirty="0"/>
              <a:t>n</a:t>
            </a:r>
            <a:r>
              <a:rPr spc="-5" dirty="0"/>
              <a:t>c</a:t>
            </a:r>
            <a:r>
              <a:rPr spc="-10" dirty="0"/>
              <a:t>i</a:t>
            </a:r>
            <a:r>
              <a:rPr dirty="0"/>
              <a:t>a	t</a:t>
            </a:r>
            <a:r>
              <a:rPr spc="5" dirty="0"/>
              <a:t>ota</a:t>
            </a:r>
            <a:r>
              <a:rPr dirty="0"/>
              <a:t>l	</a:t>
            </a:r>
            <a:r>
              <a:rPr spc="-5" dirty="0"/>
              <a:t>s</a:t>
            </a:r>
            <a:r>
              <a:rPr dirty="0"/>
              <a:t>e	</a:t>
            </a:r>
            <a:r>
              <a:rPr spc="5" dirty="0"/>
              <a:t>deb</a:t>
            </a:r>
            <a:r>
              <a:rPr dirty="0"/>
              <a:t>e	co</a:t>
            </a:r>
            <a:r>
              <a:rPr spc="10" dirty="0"/>
              <a:t>n</a:t>
            </a:r>
            <a:r>
              <a:rPr dirty="0"/>
              <a:t>struir	</a:t>
            </a:r>
            <a:r>
              <a:rPr spc="-10" dirty="0"/>
              <a:t>l</a:t>
            </a:r>
            <a:r>
              <a:rPr dirty="0"/>
              <a:t>a	ecu</a:t>
            </a:r>
            <a:r>
              <a:rPr spc="20" dirty="0"/>
              <a:t>a</a:t>
            </a:r>
            <a:r>
              <a:rPr spc="-5" dirty="0"/>
              <a:t>c</a:t>
            </a:r>
            <a:r>
              <a:rPr dirty="0"/>
              <a:t>ión	</a:t>
            </a:r>
            <a:r>
              <a:rPr spc="5" dirty="0"/>
              <a:t>d</a:t>
            </a:r>
            <a:r>
              <a:rPr dirty="0"/>
              <a:t>e</a:t>
            </a:r>
          </a:p>
          <a:p>
            <a:pPr marL="12700">
              <a:lnSpc>
                <a:spcPct val="100000"/>
              </a:lnSpc>
              <a:spcBef>
                <a:spcPts val="5"/>
              </a:spcBef>
            </a:pPr>
            <a:r>
              <a:rPr dirty="0"/>
              <a:t>ganancia</a:t>
            </a:r>
          </a:p>
          <a:p>
            <a:pPr marL="12700">
              <a:lnSpc>
                <a:spcPct val="100000"/>
              </a:lnSpc>
            </a:pPr>
            <a:r>
              <a:rPr dirty="0"/>
              <a:t>Siendo</a:t>
            </a:r>
            <a:r>
              <a:rPr spc="-40" dirty="0"/>
              <a:t> </a:t>
            </a:r>
            <a:r>
              <a:rPr spc="-5" dirty="0"/>
              <a:t>ganancia</a:t>
            </a:r>
            <a:r>
              <a:rPr spc="30" dirty="0"/>
              <a:t> </a:t>
            </a:r>
            <a:r>
              <a:rPr dirty="0"/>
              <a:t>total</a:t>
            </a:r>
            <a:r>
              <a:rPr spc="-65" dirty="0"/>
              <a:t> </a:t>
            </a:r>
            <a:r>
              <a:rPr spc="-5" dirty="0"/>
              <a:t>ingresos</a:t>
            </a:r>
            <a:r>
              <a:rPr spc="-30" dirty="0"/>
              <a:t> </a:t>
            </a:r>
            <a:r>
              <a:rPr dirty="0"/>
              <a:t>menos</a:t>
            </a:r>
            <a:r>
              <a:rPr spc="-60" dirty="0"/>
              <a:t> </a:t>
            </a:r>
            <a:r>
              <a:rPr dirty="0"/>
              <a:t>los</a:t>
            </a:r>
            <a:r>
              <a:rPr spc="15" dirty="0"/>
              <a:t> </a:t>
            </a:r>
            <a:r>
              <a:rPr dirty="0"/>
              <a:t>costos</a:t>
            </a:r>
            <a:r>
              <a:rPr spc="-15" dirty="0"/>
              <a:t> </a:t>
            </a:r>
            <a:r>
              <a:rPr spc="-5" dirty="0"/>
              <a:t>totales,x</a:t>
            </a:r>
            <a:r>
              <a:rPr spc="-50" dirty="0"/>
              <a:t> </a:t>
            </a:r>
            <a:r>
              <a:rPr spc="-5" dirty="0"/>
              <a:t>representa </a:t>
            </a:r>
            <a:r>
              <a:rPr dirty="0"/>
              <a:t>el</a:t>
            </a:r>
          </a:p>
          <a:p>
            <a:pPr marL="12700">
              <a:lnSpc>
                <a:spcPct val="100000"/>
              </a:lnSpc>
            </a:pPr>
            <a:r>
              <a:rPr dirty="0"/>
              <a:t>número</a:t>
            </a:r>
            <a:r>
              <a:rPr spc="-80" dirty="0"/>
              <a:t> </a:t>
            </a:r>
            <a:r>
              <a:rPr dirty="0"/>
              <a:t>de</a:t>
            </a:r>
            <a:r>
              <a:rPr spc="-35" dirty="0"/>
              <a:t> </a:t>
            </a:r>
            <a:r>
              <a:rPr dirty="0"/>
              <a:t>unidades.</a:t>
            </a:r>
          </a:p>
        </p:txBody>
      </p:sp>
      <p:sp>
        <p:nvSpPr>
          <p:cNvPr id="7" name="object 7"/>
          <p:cNvSpPr txBox="1"/>
          <p:nvPr/>
        </p:nvSpPr>
        <p:spPr>
          <a:xfrm>
            <a:off x="5424932" y="4027119"/>
            <a:ext cx="2646045" cy="1123315"/>
          </a:xfrm>
          <a:prstGeom prst="rect">
            <a:avLst/>
          </a:prstGeom>
        </p:spPr>
        <p:txBody>
          <a:bodyPr vert="horz" wrap="square" lIns="0" tIns="12700" rIns="0" bIns="0" rtlCol="0">
            <a:spAutoFit/>
          </a:bodyPr>
          <a:lstStyle/>
          <a:p>
            <a:pPr marL="12700">
              <a:lnSpc>
                <a:spcPct val="100000"/>
              </a:lnSpc>
              <a:spcBef>
                <a:spcPts val="100"/>
              </a:spcBef>
              <a:tabLst>
                <a:tab pos="655955" algn="l"/>
                <a:tab pos="1015365" algn="l"/>
              </a:tabLst>
            </a:pPr>
            <a:r>
              <a:rPr sz="2400" spc="-10" dirty="0">
                <a:latin typeface="Cambria Math"/>
                <a:cs typeface="Cambria Math"/>
              </a:rPr>
              <a:t>25𝑥	</a:t>
            </a:r>
            <a:r>
              <a:rPr sz="2400" dirty="0">
                <a:latin typeface="Cambria Math"/>
                <a:cs typeface="Cambria Math"/>
              </a:rPr>
              <a:t>−	</a:t>
            </a:r>
            <a:r>
              <a:rPr sz="2400" spc="-10" dirty="0">
                <a:latin typeface="Cambria Math"/>
                <a:cs typeface="Cambria Math"/>
              </a:rPr>
              <a:t>(1000</a:t>
            </a:r>
            <a:r>
              <a:rPr sz="2400" spc="-60" dirty="0">
                <a:latin typeface="Cambria Math"/>
                <a:cs typeface="Cambria Math"/>
              </a:rPr>
              <a:t> </a:t>
            </a:r>
            <a:r>
              <a:rPr sz="2400" dirty="0">
                <a:latin typeface="Cambria Math"/>
                <a:cs typeface="Cambria Math"/>
              </a:rPr>
              <a:t>+</a:t>
            </a:r>
            <a:r>
              <a:rPr sz="2400" spc="-55" dirty="0">
                <a:latin typeface="Cambria Math"/>
                <a:cs typeface="Cambria Math"/>
              </a:rPr>
              <a:t> </a:t>
            </a:r>
            <a:r>
              <a:rPr sz="2400" spc="5" dirty="0">
                <a:latin typeface="Cambria Math"/>
                <a:cs typeface="Cambria Math"/>
              </a:rPr>
              <a:t>5𝑥)</a:t>
            </a:r>
            <a:endParaRPr sz="2400">
              <a:latin typeface="Cambria Math"/>
              <a:cs typeface="Cambria Math"/>
            </a:endParaRPr>
          </a:p>
          <a:p>
            <a:pPr marL="67310">
              <a:lnSpc>
                <a:spcPct val="100000"/>
              </a:lnSpc>
              <a:spcBef>
                <a:spcPts val="5"/>
              </a:spcBef>
              <a:tabLst>
                <a:tab pos="710565" algn="l"/>
                <a:tab pos="1073150" algn="l"/>
                <a:tab pos="1878330" algn="l"/>
                <a:tab pos="2244090" algn="l"/>
              </a:tabLst>
            </a:pPr>
            <a:r>
              <a:rPr sz="2400" spc="-10" dirty="0">
                <a:latin typeface="Cambria Math"/>
                <a:cs typeface="Cambria Math"/>
              </a:rPr>
              <a:t>25𝑥	</a:t>
            </a:r>
            <a:r>
              <a:rPr sz="2400" dirty="0">
                <a:latin typeface="Cambria Math"/>
                <a:cs typeface="Cambria Math"/>
              </a:rPr>
              <a:t>−	</a:t>
            </a:r>
            <a:r>
              <a:rPr sz="2400" spc="-10" dirty="0">
                <a:latin typeface="Cambria Math"/>
                <a:cs typeface="Cambria Math"/>
              </a:rPr>
              <a:t>1000	</a:t>
            </a:r>
            <a:r>
              <a:rPr sz="2400" dirty="0">
                <a:latin typeface="Cambria Math"/>
                <a:cs typeface="Cambria Math"/>
              </a:rPr>
              <a:t>−	</a:t>
            </a:r>
            <a:r>
              <a:rPr sz="2400" spc="-5" dirty="0">
                <a:latin typeface="Cambria Math"/>
                <a:cs typeface="Cambria Math"/>
              </a:rPr>
              <a:t>5𝑥</a:t>
            </a:r>
            <a:endParaRPr sz="2400">
              <a:latin typeface="Cambria Math"/>
              <a:cs typeface="Cambria Math"/>
            </a:endParaRPr>
          </a:p>
          <a:p>
            <a:pPr marL="179705">
              <a:lnSpc>
                <a:spcPct val="100000"/>
              </a:lnSpc>
              <a:tabLst>
                <a:tab pos="558165" algn="l"/>
                <a:tab pos="1198245" algn="l"/>
              </a:tabLst>
            </a:pPr>
            <a:r>
              <a:rPr sz="2400" dirty="0">
                <a:latin typeface="Cambria Math"/>
                <a:cs typeface="Cambria Math"/>
              </a:rPr>
              <a:t>=	</a:t>
            </a:r>
            <a:r>
              <a:rPr sz="2400" spc="-10" dirty="0">
                <a:latin typeface="Cambria Math"/>
                <a:cs typeface="Cambria Math"/>
              </a:rPr>
              <a:t>20𝑥	</a:t>
            </a:r>
            <a:r>
              <a:rPr sz="2400" dirty="0">
                <a:latin typeface="Cambria Math"/>
                <a:cs typeface="Cambria Math"/>
              </a:rPr>
              <a:t>−</a:t>
            </a:r>
            <a:r>
              <a:rPr sz="2400" spc="-60" dirty="0">
                <a:latin typeface="Cambria Math"/>
                <a:cs typeface="Cambria Math"/>
              </a:rPr>
              <a:t> </a:t>
            </a:r>
            <a:r>
              <a:rPr sz="2400" spc="-10" dirty="0">
                <a:latin typeface="Cambria Math"/>
                <a:cs typeface="Cambria Math"/>
              </a:rPr>
              <a:t>1000</a:t>
            </a:r>
            <a:endParaRPr sz="2400">
              <a:latin typeface="Cambria Math"/>
              <a:cs typeface="Cambria Math"/>
            </a:endParaRPr>
          </a:p>
        </p:txBody>
      </p:sp>
      <p:sp>
        <p:nvSpPr>
          <p:cNvPr id="8" name="object 8"/>
          <p:cNvSpPr txBox="1"/>
          <p:nvPr/>
        </p:nvSpPr>
        <p:spPr>
          <a:xfrm>
            <a:off x="1226921" y="4027119"/>
            <a:ext cx="4101465" cy="1855470"/>
          </a:xfrm>
          <a:prstGeom prst="rect">
            <a:avLst/>
          </a:prstGeom>
        </p:spPr>
        <p:txBody>
          <a:bodyPr vert="horz" wrap="square" lIns="0" tIns="12700" rIns="0" bIns="0" rtlCol="0">
            <a:spAutoFit/>
          </a:bodyPr>
          <a:lstStyle/>
          <a:p>
            <a:pPr marL="2941955">
              <a:lnSpc>
                <a:spcPct val="100000"/>
              </a:lnSpc>
              <a:spcBef>
                <a:spcPts val="100"/>
              </a:spcBef>
            </a:pPr>
            <a:r>
              <a:rPr sz="2400" spc="15" dirty="0">
                <a:latin typeface="Cambria Math"/>
                <a:cs typeface="Cambria Math"/>
              </a:rPr>
              <a:t>𝐺𝑇</a:t>
            </a:r>
            <a:r>
              <a:rPr sz="2000" spc="15" dirty="0">
                <a:latin typeface="Cambria Math"/>
                <a:cs typeface="Cambria Math"/>
              </a:rPr>
              <a:t>(𝑥)</a:t>
            </a:r>
            <a:r>
              <a:rPr sz="2000" spc="45" dirty="0">
                <a:latin typeface="Cambria Math"/>
                <a:cs typeface="Cambria Math"/>
              </a:rPr>
              <a:t> </a:t>
            </a:r>
            <a:r>
              <a:rPr sz="2400" dirty="0">
                <a:latin typeface="Cambria Math"/>
                <a:cs typeface="Cambria Math"/>
              </a:rPr>
              <a:t>=</a:t>
            </a:r>
            <a:endParaRPr sz="2400">
              <a:latin typeface="Cambria Math"/>
              <a:cs typeface="Cambria Math"/>
            </a:endParaRPr>
          </a:p>
          <a:p>
            <a:pPr marL="2997200">
              <a:lnSpc>
                <a:spcPct val="100000"/>
              </a:lnSpc>
              <a:spcBef>
                <a:spcPts val="5"/>
              </a:spcBef>
            </a:pPr>
            <a:r>
              <a:rPr sz="2400" spc="20" dirty="0">
                <a:latin typeface="Cambria Math"/>
                <a:cs typeface="Cambria Math"/>
              </a:rPr>
              <a:t>𝐺𝑇</a:t>
            </a:r>
            <a:r>
              <a:rPr sz="1600" spc="20" dirty="0">
                <a:latin typeface="Cambria Math"/>
                <a:cs typeface="Cambria Math"/>
              </a:rPr>
              <a:t>(𝑥)</a:t>
            </a:r>
            <a:r>
              <a:rPr sz="1600" spc="25" dirty="0">
                <a:latin typeface="Cambria Math"/>
                <a:cs typeface="Cambria Math"/>
              </a:rPr>
              <a:t> </a:t>
            </a:r>
            <a:r>
              <a:rPr sz="2400" dirty="0">
                <a:latin typeface="Cambria Math"/>
                <a:cs typeface="Cambria Math"/>
              </a:rPr>
              <a:t>=</a:t>
            </a:r>
            <a:endParaRPr sz="2400">
              <a:latin typeface="Cambria Math"/>
              <a:cs typeface="Cambria Math"/>
            </a:endParaRPr>
          </a:p>
          <a:p>
            <a:pPr marL="3420745">
              <a:lnSpc>
                <a:spcPct val="100000"/>
              </a:lnSpc>
            </a:pPr>
            <a:r>
              <a:rPr sz="2400" spc="20" dirty="0">
                <a:latin typeface="Cambria Math"/>
                <a:cs typeface="Cambria Math"/>
              </a:rPr>
              <a:t>𝐺𝑇</a:t>
            </a:r>
            <a:r>
              <a:rPr sz="1600" spc="20" dirty="0">
                <a:latin typeface="Cambria Math"/>
                <a:cs typeface="Cambria Math"/>
              </a:rPr>
              <a:t>(𝑥)</a:t>
            </a:r>
            <a:endParaRPr sz="1600">
              <a:latin typeface="Cambria Math"/>
              <a:cs typeface="Cambria Math"/>
            </a:endParaRPr>
          </a:p>
          <a:p>
            <a:pPr marL="12700">
              <a:lnSpc>
                <a:spcPct val="100000"/>
              </a:lnSpc>
              <a:tabLst>
                <a:tab pos="1417955" algn="l"/>
                <a:tab pos="1798955" algn="l"/>
              </a:tabLst>
            </a:pPr>
            <a:r>
              <a:rPr sz="2400" spc="-5" dirty="0">
                <a:latin typeface="Arial MT"/>
                <a:cs typeface="Arial MT"/>
              </a:rPr>
              <a:t>evaluar</a:t>
            </a:r>
            <a:r>
              <a:rPr sz="2400" spc="15" dirty="0">
                <a:latin typeface="Arial MT"/>
                <a:cs typeface="Arial MT"/>
              </a:rPr>
              <a:t> </a:t>
            </a:r>
            <a:r>
              <a:rPr sz="2400" dirty="0">
                <a:latin typeface="Cambria Math"/>
                <a:cs typeface="Cambria Math"/>
              </a:rPr>
              <a:t>𝑥	=	</a:t>
            </a:r>
            <a:r>
              <a:rPr sz="2400" spc="-10" dirty="0">
                <a:latin typeface="Cambria Math"/>
                <a:cs typeface="Cambria Math"/>
              </a:rPr>
              <a:t>100</a:t>
            </a:r>
            <a:r>
              <a:rPr sz="2400" spc="-60" dirty="0">
                <a:latin typeface="Cambria Math"/>
                <a:cs typeface="Cambria Math"/>
              </a:rPr>
              <a:t> </a:t>
            </a:r>
            <a:r>
              <a:rPr sz="2400" spc="-5" dirty="0">
                <a:latin typeface="Cambria Math"/>
                <a:cs typeface="Cambria Math"/>
              </a:rPr>
              <a:t>𝑢𝑛𝑖𝑑𝑎𝑑𝑒𝑠;</a:t>
            </a:r>
            <a:endParaRPr sz="2400">
              <a:latin typeface="Cambria Math"/>
              <a:cs typeface="Cambria Math"/>
            </a:endParaRPr>
          </a:p>
          <a:p>
            <a:pPr marL="2960370">
              <a:lnSpc>
                <a:spcPct val="100000"/>
              </a:lnSpc>
              <a:spcBef>
                <a:spcPts val="5"/>
              </a:spcBef>
            </a:pPr>
            <a:r>
              <a:rPr sz="2400" dirty="0">
                <a:latin typeface="Cambria Math"/>
                <a:cs typeface="Cambria Math"/>
              </a:rPr>
              <a:t>𝐺𝑇</a:t>
            </a:r>
            <a:r>
              <a:rPr sz="1600" dirty="0">
                <a:latin typeface="Cambria Math"/>
                <a:cs typeface="Cambria Math"/>
              </a:rPr>
              <a:t>(100)</a:t>
            </a:r>
            <a:endParaRPr sz="1600">
              <a:latin typeface="Cambria Math"/>
              <a:cs typeface="Cambria Math"/>
            </a:endParaRPr>
          </a:p>
        </p:txBody>
      </p:sp>
      <p:sp>
        <p:nvSpPr>
          <p:cNvPr id="9" name="object 9"/>
          <p:cNvSpPr txBox="1"/>
          <p:nvPr/>
        </p:nvSpPr>
        <p:spPr>
          <a:xfrm>
            <a:off x="5464555" y="5491378"/>
            <a:ext cx="2596515" cy="391160"/>
          </a:xfrm>
          <a:prstGeom prst="rect">
            <a:avLst/>
          </a:prstGeom>
        </p:spPr>
        <p:txBody>
          <a:bodyPr vert="horz" wrap="square" lIns="0" tIns="12700" rIns="0" bIns="0" rtlCol="0">
            <a:spAutoFit/>
          </a:bodyPr>
          <a:lstStyle/>
          <a:p>
            <a:pPr marL="12700">
              <a:lnSpc>
                <a:spcPct val="100000"/>
              </a:lnSpc>
              <a:spcBef>
                <a:spcPts val="100"/>
              </a:spcBef>
              <a:tabLst>
                <a:tab pos="390525" algn="l"/>
                <a:tab pos="1619250" algn="l"/>
              </a:tabLst>
            </a:pPr>
            <a:r>
              <a:rPr sz="2400" dirty="0">
                <a:latin typeface="Cambria Math"/>
                <a:cs typeface="Cambria Math"/>
              </a:rPr>
              <a:t>=	</a:t>
            </a:r>
            <a:r>
              <a:rPr sz="2400" spc="-10" dirty="0">
                <a:latin typeface="Cambria Math"/>
                <a:cs typeface="Cambria Math"/>
              </a:rPr>
              <a:t>20(100)	</a:t>
            </a:r>
            <a:r>
              <a:rPr sz="2400" dirty="0">
                <a:latin typeface="Cambria Math"/>
                <a:cs typeface="Cambria Math"/>
              </a:rPr>
              <a:t>−</a:t>
            </a:r>
            <a:r>
              <a:rPr sz="2400" spc="-95" dirty="0">
                <a:latin typeface="Cambria Math"/>
                <a:cs typeface="Cambria Math"/>
              </a:rPr>
              <a:t> </a:t>
            </a:r>
            <a:r>
              <a:rPr sz="2400" spc="-10" dirty="0">
                <a:latin typeface="Cambria Math"/>
                <a:cs typeface="Cambria Math"/>
              </a:rPr>
              <a:t>1000</a:t>
            </a:r>
            <a:endParaRPr sz="2400">
              <a:latin typeface="Cambria Math"/>
              <a:cs typeface="Cambria Math"/>
            </a:endParaRPr>
          </a:p>
        </p:txBody>
      </p:sp>
      <p:sp>
        <p:nvSpPr>
          <p:cNvPr id="10" name="object 10"/>
          <p:cNvSpPr txBox="1"/>
          <p:nvPr/>
        </p:nvSpPr>
        <p:spPr>
          <a:xfrm>
            <a:off x="3531870" y="5856833"/>
            <a:ext cx="5170170" cy="391795"/>
          </a:xfrm>
          <a:prstGeom prst="rect">
            <a:avLst/>
          </a:prstGeom>
        </p:spPr>
        <p:txBody>
          <a:bodyPr vert="horz" wrap="square" lIns="0" tIns="12700" rIns="0" bIns="0" rtlCol="0">
            <a:spAutoFit/>
          </a:bodyPr>
          <a:lstStyle/>
          <a:p>
            <a:pPr marL="12700">
              <a:lnSpc>
                <a:spcPct val="100000"/>
              </a:lnSpc>
              <a:spcBef>
                <a:spcPts val="100"/>
              </a:spcBef>
              <a:tabLst>
                <a:tab pos="1301750" algn="l"/>
                <a:tab pos="1679575" algn="l"/>
              </a:tabLst>
            </a:pPr>
            <a:r>
              <a:rPr sz="2400" dirty="0">
                <a:latin typeface="Cambria Math"/>
                <a:cs typeface="Cambria Math"/>
              </a:rPr>
              <a:t>𝐺𝑇</a:t>
            </a:r>
            <a:r>
              <a:rPr sz="1600" dirty="0">
                <a:latin typeface="Cambria Math"/>
                <a:cs typeface="Cambria Math"/>
              </a:rPr>
              <a:t>(100)	</a:t>
            </a:r>
            <a:r>
              <a:rPr sz="2400" dirty="0">
                <a:latin typeface="Cambria Math"/>
                <a:cs typeface="Cambria Math"/>
              </a:rPr>
              <a:t>=	</a:t>
            </a:r>
            <a:r>
              <a:rPr sz="2400" spc="-10" dirty="0">
                <a:latin typeface="Cambria Math"/>
                <a:cs typeface="Cambria Math"/>
              </a:rPr>
              <a:t>1000</a:t>
            </a:r>
            <a:r>
              <a:rPr sz="2400" spc="-5" dirty="0">
                <a:latin typeface="Cambria Math"/>
                <a:cs typeface="Cambria Math"/>
              </a:rPr>
              <a:t> </a:t>
            </a:r>
            <a:r>
              <a:rPr sz="2400" spc="-10" dirty="0">
                <a:latin typeface="Cambria Math"/>
                <a:cs typeface="Cambria Math"/>
              </a:rPr>
              <a:t>unidades</a:t>
            </a:r>
            <a:r>
              <a:rPr sz="2400" spc="5" dirty="0">
                <a:latin typeface="Cambria Math"/>
                <a:cs typeface="Cambria Math"/>
              </a:rPr>
              <a:t> </a:t>
            </a:r>
            <a:r>
              <a:rPr sz="2400" spc="-5" dirty="0">
                <a:latin typeface="Cambria Math"/>
                <a:cs typeface="Cambria Math"/>
              </a:rPr>
              <a:t>monetarias</a:t>
            </a:r>
            <a:endParaRPr sz="2400">
              <a:latin typeface="Cambria Math"/>
              <a:cs typeface="Cambria Math"/>
            </a:endParaRPr>
          </a:p>
        </p:txBody>
      </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Solución: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7998"/>
            </a:xfrm>
            <a:prstGeom prst="rect">
              <a:avLst/>
            </a:prstGeom>
          </p:spPr>
        </p:pic>
        <p:pic>
          <p:nvPicPr>
            <p:cNvPr id="4" name="object 4"/>
            <p:cNvPicPr/>
            <p:nvPr/>
          </p:nvPicPr>
          <p:blipFill>
            <a:blip r:embed="rId3" cstate="print"/>
            <a:stretch>
              <a:fillRect/>
            </a:stretch>
          </p:blipFill>
          <p:spPr>
            <a:xfrm>
              <a:off x="594359" y="454151"/>
              <a:ext cx="2538983" cy="234696"/>
            </a:xfrm>
            <a:prstGeom prst="rect">
              <a:avLst/>
            </a:prstGeom>
          </p:spPr>
        </p:pic>
      </p:grpSp>
      <p:sp>
        <p:nvSpPr>
          <p:cNvPr id="5" name="object 5"/>
          <p:cNvSpPr txBox="1"/>
          <p:nvPr/>
        </p:nvSpPr>
        <p:spPr>
          <a:xfrm>
            <a:off x="3467480" y="1601165"/>
            <a:ext cx="1649095" cy="454025"/>
          </a:xfrm>
          <a:prstGeom prst="rect">
            <a:avLst/>
          </a:prstGeom>
        </p:spPr>
        <p:txBody>
          <a:bodyPr vert="horz" wrap="square" lIns="0" tIns="13970" rIns="0" bIns="0" rtlCol="0">
            <a:spAutoFit/>
          </a:bodyPr>
          <a:lstStyle/>
          <a:p>
            <a:pPr marL="12700">
              <a:lnSpc>
                <a:spcPct val="100000"/>
              </a:lnSpc>
              <a:spcBef>
                <a:spcPts val="110"/>
              </a:spcBef>
              <a:tabLst>
                <a:tab pos="646430" algn="l"/>
              </a:tabLst>
            </a:pPr>
            <a:r>
              <a:rPr sz="2800" b="1" dirty="0">
                <a:latin typeface="Arial"/>
                <a:cs typeface="Arial"/>
              </a:rPr>
              <a:t>el	</a:t>
            </a:r>
            <a:r>
              <a:rPr sz="2800" b="1" spc="-10" dirty="0">
                <a:latin typeface="Arial"/>
                <a:cs typeface="Arial"/>
              </a:rPr>
              <a:t>g</a:t>
            </a:r>
            <a:r>
              <a:rPr sz="2800" b="1" spc="5" dirty="0">
                <a:latin typeface="Arial"/>
                <a:cs typeface="Arial"/>
              </a:rPr>
              <a:t>ra</a:t>
            </a:r>
            <a:r>
              <a:rPr sz="2800" b="1" spc="-10" dirty="0">
                <a:latin typeface="Arial"/>
                <a:cs typeface="Arial"/>
              </a:rPr>
              <a:t>d</a:t>
            </a:r>
            <a:r>
              <a:rPr sz="2800" b="1" spc="5" dirty="0">
                <a:latin typeface="Arial"/>
                <a:cs typeface="Arial"/>
              </a:rPr>
              <a:t>o</a:t>
            </a:r>
            <a:endParaRPr sz="2800">
              <a:latin typeface="Arial"/>
              <a:cs typeface="Arial"/>
            </a:endParaRPr>
          </a:p>
        </p:txBody>
      </p:sp>
      <p:sp>
        <p:nvSpPr>
          <p:cNvPr id="6" name="object 6"/>
          <p:cNvSpPr txBox="1"/>
          <p:nvPr/>
        </p:nvSpPr>
        <p:spPr>
          <a:xfrm>
            <a:off x="5623052" y="1601165"/>
            <a:ext cx="1294765" cy="454025"/>
          </a:xfrm>
          <a:prstGeom prst="rect">
            <a:avLst/>
          </a:prstGeom>
        </p:spPr>
        <p:txBody>
          <a:bodyPr vert="horz" wrap="square" lIns="0" tIns="13970" rIns="0" bIns="0" rtlCol="0">
            <a:spAutoFit/>
          </a:bodyPr>
          <a:lstStyle/>
          <a:p>
            <a:pPr marL="12700">
              <a:lnSpc>
                <a:spcPct val="100000"/>
              </a:lnSpc>
              <a:spcBef>
                <a:spcPts val="110"/>
              </a:spcBef>
            </a:pPr>
            <a:r>
              <a:rPr sz="2800" b="1" spc="5" dirty="0">
                <a:latin typeface="Arial"/>
                <a:cs typeface="Arial"/>
              </a:rPr>
              <a:t>r</a:t>
            </a:r>
            <a:r>
              <a:rPr sz="2800" b="1" dirty="0">
                <a:latin typeface="Arial"/>
                <a:cs typeface="Arial"/>
              </a:rPr>
              <a:t>elat</a:t>
            </a:r>
            <a:r>
              <a:rPr sz="2800" b="1" spc="10" dirty="0">
                <a:latin typeface="Arial"/>
                <a:cs typeface="Arial"/>
              </a:rPr>
              <a:t>i</a:t>
            </a:r>
            <a:r>
              <a:rPr sz="2800" b="1" spc="-25" dirty="0">
                <a:latin typeface="Arial"/>
                <a:cs typeface="Arial"/>
              </a:rPr>
              <a:t>v</a:t>
            </a:r>
            <a:r>
              <a:rPr sz="2800" b="1" spc="5" dirty="0">
                <a:latin typeface="Arial"/>
                <a:cs typeface="Arial"/>
              </a:rPr>
              <a:t>o</a:t>
            </a:r>
            <a:endParaRPr sz="2800">
              <a:latin typeface="Arial"/>
              <a:cs typeface="Arial"/>
            </a:endParaRPr>
          </a:p>
        </p:txBody>
      </p:sp>
      <p:sp>
        <p:nvSpPr>
          <p:cNvPr id="7" name="object 7"/>
          <p:cNvSpPr txBox="1"/>
          <p:nvPr/>
        </p:nvSpPr>
        <p:spPr>
          <a:xfrm>
            <a:off x="7500873" y="1601165"/>
            <a:ext cx="1682750" cy="454025"/>
          </a:xfrm>
          <a:prstGeom prst="rect">
            <a:avLst/>
          </a:prstGeom>
        </p:spPr>
        <p:txBody>
          <a:bodyPr vert="horz" wrap="square" lIns="0" tIns="13970" rIns="0" bIns="0" rtlCol="0">
            <a:spAutoFit/>
          </a:bodyPr>
          <a:lstStyle/>
          <a:p>
            <a:pPr marL="12700">
              <a:lnSpc>
                <a:spcPct val="100000"/>
              </a:lnSpc>
              <a:spcBef>
                <a:spcPts val="110"/>
              </a:spcBef>
              <a:tabLst>
                <a:tab pos="625475" algn="l"/>
              </a:tabLst>
            </a:pPr>
            <a:r>
              <a:rPr sz="2800" b="1" spc="-5" dirty="0">
                <a:latin typeface="Arial"/>
                <a:cs typeface="Arial"/>
              </a:rPr>
              <a:t>de	</a:t>
            </a:r>
            <a:r>
              <a:rPr sz="2800" b="1" spc="-20" dirty="0">
                <a:latin typeface="Arial"/>
                <a:cs typeface="Arial"/>
              </a:rPr>
              <a:t>“y”,</a:t>
            </a:r>
            <a:r>
              <a:rPr sz="2800" b="1" spc="-50" dirty="0">
                <a:latin typeface="Arial"/>
                <a:cs typeface="Arial"/>
              </a:rPr>
              <a:t> </a:t>
            </a:r>
            <a:r>
              <a:rPr sz="2800" b="1" spc="-5" dirty="0">
                <a:latin typeface="Arial"/>
                <a:cs typeface="Arial"/>
              </a:rPr>
              <a:t>si</a:t>
            </a:r>
            <a:endParaRPr sz="2800">
              <a:latin typeface="Arial"/>
              <a:cs typeface="Arial"/>
            </a:endParaRPr>
          </a:p>
        </p:txBody>
      </p:sp>
      <p:sp>
        <p:nvSpPr>
          <p:cNvPr id="8" name="object 8"/>
          <p:cNvSpPr txBox="1">
            <a:spLocks noGrp="1"/>
          </p:cNvSpPr>
          <p:nvPr>
            <p:ph type="title"/>
          </p:nvPr>
        </p:nvSpPr>
        <p:spPr>
          <a:xfrm>
            <a:off x="799896" y="1601165"/>
            <a:ext cx="1905000" cy="880744"/>
          </a:xfrm>
          <a:prstGeom prst="rect">
            <a:avLst/>
          </a:prstGeom>
        </p:spPr>
        <p:txBody>
          <a:bodyPr vert="horz" wrap="square" lIns="0" tIns="13970" rIns="0" bIns="0" rtlCol="0">
            <a:spAutoFit/>
          </a:bodyPr>
          <a:lstStyle/>
          <a:p>
            <a:pPr marL="12700" marR="5080">
              <a:lnSpc>
                <a:spcPct val="100000"/>
              </a:lnSpc>
              <a:spcBef>
                <a:spcPts val="110"/>
              </a:spcBef>
            </a:pPr>
            <a:r>
              <a:rPr sz="2800" spc="-10" dirty="0">
                <a:latin typeface="Arial"/>
                <a:cs typeface="Arial"/>
              </a:rPr>
              <a:t>D</a:t>
            </a:r>
            <a:r>
              <a:rPr sz="2800" spc="5" dirty="0">
                <a:latin typeface="Arial"/>
                <a:cs typeface="Arial"/>
              </a:rPr>
              <a:t>eterm</a:t>
            </a:r>
            <a:r>
              <a:rPr sz="2800" spc="15" dirty="0">
                <a:latin typeface="Arial"/>
                <a:cs typeface="Arial"/>
              </a:rPr>
              <a:t>i</a:t>
            </a:r>
            <a:r>
              <a:rPr sz="2800" spc="-35" dirty="0">
                <a:latin typeface="Arial"/>
                <a:cs typeface="Arial"/>
              </a:rPr>
              <a:t>n</a:t>
            </a:r>
            <a:r>
              <a:rPr sz="2800" spc="-5" dirty="0">
                <a:latin typeface="Arial"/>
                <a:cs typeface="Arial"/>
              </a:rPr>
              <a:t>ar  </a:t>
            </a:r>
            <a:r>
              <a:rPr sz="2800" spc="-15" dirty="0">
                <a:latin typeface="Arial"/>
                <a:cs typeface="Arial"/>
              </a:rPr>
              <a:t>GA(P)</a:t>
            </a:r>
            <a:r>
              <a:rPr sz="2800" spc="5" dirty="0">
                <a:latin typeface="Arial"/>
                <a:cs typeface="Arial"/>
              </a:rPr>
              <a:t> </a:t>
            </a:r>
            <a:r>
              <a:rPr sz="2800" dirty="0">
                <a:latin typeface="Arial"/>
                <a:cs typeface="Arial"/>
              </a:rPr>
              <a:t>=</a:t>
            </a:r>
            <a:r>
              <a:rPr sz="2800" spc="-40" dirty="0">
                <a:latin typeface="Arial"/>
                <a:cs typeface="Arial"/>
              </a:rPr>
              <a:t> </a:t>
            </a:r>
            <a:r>
              <a:rPr sz="2800" spc="-5" dirty="0">
                <a:latin typeface="Arial"/>
                <a:cs typeface="Arial"/>
              </a:rPr>
              <a:t>15</a:t>
            </a:r>
            <a:endParaRPr sz="2800">
              <a:latin typeface="Arial"/>
              <a:cs typeface="Arial"/>
            </a:endParaRPr>
          </a:p>
        </p:txBody>
      </p:sp>
      <p:sp>
        <p:nvSpPr>
          <p:cNvPr id="9" name="object 9"/>
          <p:cNvSpPr txBox="1"/>
          <p:nvPr/>
        </p:nvSpPr>
        <p:spPr>
          <a:xfrm>
            <a:off x="609904" y="2860624"/>
            <a:ext cx="7283450" cy="574675"/>
          </a:xfrm>
          <a:prstGeom prst="rect">
            <a:avLst/>
          </a:prstGeom>
        </p:spPr>
        <p:txBody>
          <a:bodyPr vert="horz" wrap="square" lIns="0" tIns="12700" rIns="0" bIns="0" rtlCol="0">
            <a:spAutoFit/>
          </a:bodyPr>
          <a:lstStyle/>
          <a:p>
            <a:pPr marL="38100">
              <a:lnSpc>
                <a:spcPct val="100000"/>
              </a:lnSpc>
              <a:spcBef>
                <a:spcPts val="100"/>
              </a:spcBef>
              <a:tabLst>
                <a:tab pos="3345179" algn="l"/>
                <a:tab pos="5568315" algn="l"/>
              </a:tabLst>
            </a:pPr>
            <a:r>
              <a:rPr sz="5400" b="1" spc="-7" baseline="-13888" dirty="0">
                <a:latin typeface="Arial"/>
                <a:cs typeface="Arial"/>
              </a:rPr>
              <a:t>P(x,</a:t>
            </a:r>
            <a:r>
              <a:rPr sz="5400" b="1" spc="-15" baseline="-13888" dirty="0">
                <a:latin typeface="Arial"/>
                <a:cs typeface="Arial"/>
              </a:rPr>
              <a:t> </a:t>
            </a:r>
            <a:r>
              <a:rPr sz="5400" b="1" spc="-30" baseline="-13888" dirty="0">
                <a:latin typeface="Arial"/>
                <a:cs typeface="Arial"/>
              </a:rPr>
              <a:t>y)</a:t>
            </a:r>
            <a:r>
              <a:rPr sz="5400" b="1" spc="97" baseline="-13888" dirty="0">
                <a:latin typeface="Arial"/>
                <a:cs typeface="Arial"/>
              </a:rPr>
              <a:t> </a:t>
            </a:r>
            <a:r>
              <a:rPr sz="5400" b="1" baseline="-13888" dirty="0">
                <a:latin typeface="Arial"/>
                <a:cs typeface="Arial"/>
              </a:rPr>
              <a:t>=</a:t>
            </a:r>
            <a:r>
              <a:rPr sz="5400" b="1" spc="-52" baseline="-13888" dirty="0">
                <a:latin typeface="Arial"/>
                <a:cs typeface="Arial"/>
              </a:rPr>
              <a:t> </a:t>
            </a:r>
            <a:r>
              <a:rPr sz="5400" b="1" spc="-7" baseline="-13888" dirty="0">
                <a:latin typeface="Arial"/>
                <a:cs typeface="Arial"/>
              </a:rPr>
              <a:t>x</a:t>
            </a:r>
            <a:r>
              <a:rPr sz="2400" b="1" spc="-5" dirty="0">
                <a:latin typeface="Arial"/>
                <a:cs typeface="Arial"/>
              </a:rPr>
              <a:t>3k-1</a:t>
            </a:r>
            <a:r>
              <a:rPr sz="5400" b="1" spc="-7" baseline="-13888" dirty="0">
                <a:latin typeface="Arial"/>
                <a:cs typeface="Arial"/>
              </a:rPr>
              <a:t>y</a:t>
            </a:r>
            <a:r>
              <a:rPr sz="2400" b="1" spc="-5" dirty="0">
                <a:latin typeface="Arial"/>
                <a:cs typeface="Arial"/>
              </a:rPr>
              <a:t>k	</a:t>
            </a:r>
            <a:r>
              <a:rPr sz="5400" b="1" baseline="-13888" dirty="0">
                <a:latin typeface="Arial"/>
                <a:cs typeface="Arial"/>
              </a:rPr>
              <a:t>–</a:t>
            </a:r>
            <a:r>
              <a:rPr sz="5400" b="1" spc="30" baseline="-13888" dirty="0">
                <a:latin typeface="Arial"/>
                <a:cs typeface="Arial"/>
              </a:rPr>
              <a:t> </a:t>
            </a:r>
            <a:r>
              <a:rPr sz="5400" b="1" spc="-15" baseline="-13888" dirty="0">
                <a:latin typeface="Arial"/>
                <a:cs typeface="Arial"/>
              </a:rPr>
              <a:t>2x</a:t>
            </a:r>
            <a:r>
              <a:rPr sz="2400" b="1" spc="-10" dirty="0">
                <a:latin typeface="Arial"/>
                <a:cs typeface="Arial"/>
              </a:rPr>
              <a:t>2k-3</a:t>
            </a:r>
            <a:r>
              <a:rPr sz="5400" b="1" spc="-15" baseline="-13888" dirty="0">
                <a:latin typeface="Arial"/>
                <a:cs typeface="Arial"/>
              </a:rPr>
              <a:t>y</a:t>
            </a:r>
            <a:r>
              <a:rPr sz="2400" b="1" spc="-10" dirty="0">
                <a:latin typeface="Arial"/>
                <a:cs typeface="Arial"/>
              </a:rPr>
              <a:t>2k	</a:t>
            </a:r>
            <a:r>
              <a:rPr sz="5400" b="1" baseline="-13888" dirty="0">
                <a:latin typeface="Arial"/>
                <a:cs typeface="Arial"/>
              </a:rPr>
              <a:t>+</a:t>
            </a:r>
            <a:r>
              <a:rPr sz="5400" b="1" spc="-157" baseline="-13888" dirty="0">
                <a:latin typeface="Arial"/>
                <a:cs typeface="Arial"/>
              </a:rPr>
              <a:t> </a:t>
            </a:r>
            <a:r>
              <a:rPr sz="5400" b="1" spc="-7" baseline="-13888" dirty="0">
                <a:latin typeface="Arial"/>
                <a:cs typeface="Arial"/>
              </a:rPr>
              <a:t>x</a:t>
            </a:r>
            <a:r>
              <a:rPr sz="2400" b="1" spc="-5" dirty="0">
                <a:latin typeface="Arial"/>
                <a:cs typeface="Arial"/>
              </a:rPr>
              <a:t>k-3</a:t>
            </a:r>
            <a:r>
              <a:rPr sz="5400" b="1" spc="-7" baseline="-13888" dirty="0">
                <a:latin typeface="Arial"/>
                <a:cs typeface="Arial"/>
              </a:rPr>
              <a:t>y</a:t>
            </a:r>
            <a:r>
              <a:rPr sz="2400" b="1" spc="-5" dirty="0">
                <a:latin typeface="Arial"/>
                <a:cs typeface="Arial"/>
              </a:rPr>
              <a:t>3k</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7998"/>
            </a:xfrm>
            <a:prstGeom prst="rect">
              <a:avLst/>
            </a:prstGeom>
          </p:spPr>
        </p:pic>
        <p:pic>
          <p:nvPicPr>
            <p:cNvPr id="4" name="object 4"/>
            <p:cNvPicPr/>
            <p:nvPr/>
          </p:nvPicPr>
          <p:blipFill>
            <a:blip r:embed="rId3" cstate="print"/>
            <a:stretch>
              <a:fillRect/>
            </a:stretch>
          </p:blipFill>
          <p:spPr>
            <a:xfrm>
              <a:off x="594359" y="454151"/>
              <a:ext cx="2538983" cy="234696"/>
            </a:xfrm>
            <a:prstGeom prst="rect">
              <a:avLst/>
            </a:prstGeom>
          </p:spPr>
        </p:pic>
      </p:grpSp>
      <p:sp>
        <p:nvSpPr>
          <p:cNvPr id="5" name="object 5"/>
          <p:cNvSpPr txBox="1"/>
          <p:nvPr/>
        </p:nvSpPr>
        <p:spPr>
          <a:xfrm>
            <a:off x="3296792" y="2117801"/>
            <a:ext cx="610870" cy="574675"/>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S</a:t>
            </a:r>
            <a:r>
              <a:rPr sz="3600" b="1" spc="5" dirty="0">
                <a:latin typeface="Arial"/>
                <a:cs typeface="Arial"/>
              </a:rPr>
              <a:t>i</a:t>
            </a:r>
            <a:r>
              <a:rPr sz="3600" b="1" dirty="0">
                <a:latin typeface="Arial"/>
                <a:cs typeface="Arial"/>
              </a:rPr>
              <a:t>:</a:t>
            </a:r>
            <a:endParaRPr sz="3600">
              <a:latin typeface="Arial"/>
              <a:cs typeface="Arial"/>
            </a:endParaRPr>
          </a:p>
        </p:txBody>
      </p:sp>
      <p:sp>
        <p:nvSpPr>
          <p:cNvPr id="6" name="object 6"/>
          <p:cNvSpPr txBox="1"/>
          <p:nvPr/>
        </p:nvSpPr>
        <p:spPr>
          <a:xfrm>
            <a:off x="4229353" y="2230577"/>
            <a:ext cx="753745" cy="574675"/>
          </a:xfrm>
          <a:prstGeom prst="rect">
            <a:avLst/>
          </a:prstGeom>
        </p:spPr>
        <p:txBody>
          <a:bodyPr vert="horz" wrap="square" lIns="0" tIns="12700" rIns="0" bIns="0" rtlCol="0">
            <a:spAutoFit/>
          </a:bodyPr>
          <a:lstStyle/>
          <a:p>
            <a:pPr marL="38100">
              <a:lnSpc>
                <a:spcPct val="100000"/>
              </a:lnSpc>
              <a:spcBef>
                <a:spcPts val="100"/>
              </a:spcBef>
            </a:pPr>
            <a:r>
              <a:rPr sz="5400" b="1" spc="-7" baseline="11574" dirty="0">
                <a:latin typeface="Arial"/>
                <a:cs typeface="Arial"/>
              </a:rPr>
              <a:t>P</a:t>
            </a:r>
            <a:r>
              <a:rPr sz="2400" b="1" spc="-5" dirty="0">
                <a:latin typeface="Arial"/>
                <a:cs typeface="Arial"/>
              </a:rPr>
              <a:t>(x)</a:t>
            </a:r>
            <a:endParaRPr sz="2400">
              <a:latin typeface="Arial"/>
              <a:cs typeface="Arial"/>
            </a:endParaRPr>
          </a:p>
        </p:txBody>
      </p:sp>
      <p:sp>
        <p:nvSpPr>
          <p:cNvPr id="7" name="object 7"/>
          <p:cNvSpPr txBox="1">
            <a:spLocks noGrp="1"/>
          </p:cNvSpPr>
          <p:nvPr>
            <p:ph type="title"/>
          </p:nvPr>
        </p:nvSpPr>
        <p:spPr>
          <a:xfrm>
            <a:off x="5278882" y="2117801"/>
            <a:ext cx="4295140" cy="574675"/>
          </a:xfrm>
          <a:prstGeom prst="rect">
            <a:avLst/>
          </a:prstGeom>
        </p:spPr>
        <p:txBody>
          <a:bodyPr vert="horz" wrap="square" lIns="0" tIns="12700" rIns="0" bIns="0" rtlCol="0">
            <a:spAutoFit/>
          </a:bodyPr>
          <a:lstStyle/>
          <a:p>
            <a:pPr marL="38100">
              <a:lnSpc>
                <a:spcPct val="100000"/>
              </a:lnSpc>
              <a:spcBef>
                <a:spcPts val="100"/>
              </a:spcBef>
              <a:tabLst>
                <a:tab pos="675005" algn="l"/>
                <a:tab pos="1723389" algn="l"/>
                <a:tab pos="2360930" algn="l"/>
                <a:tab pos="3239135" algn="l"/>
                <a:tab pos="3863975" algn="l"/>
              </a:tabLst>
            </a:pPr>
            <a:r>
              <a:rPr sz="3600" dirty="0">
                <a:latin typeface="Arial"/>
                <a:cs typeface="Arial"/>
              </a:rPr>
              <a:t>=	</a:t>
            </a:r>
            <a:r>
              <a:rPr sz="3600" spc="-10" dirty="0">
                <a:latin typeface="Arial"/>
                <a:cs typeface="Arial"/>
              </a:rPr>
              <a:t>3x</a:t>
            </a:r>
            <a:r>
              <a:rPr sz="3600" spc="-15" baseline="20833" dirty="0">
                <a:latin typeface="Arial"/>
                <a:cs typeface="Arial"/>
              </a:rPr>
              <a:t>2	</a:t>
            </a:r>
            <a:r>
              <a:rPr sz="3600" dirty="0">
                <a:latin typeface="Arial"/>
                <a:cs typeface="Arial"/>
              </a:rPr>
              <a:t>+	</a:t>
            </a:r>
            <a:r>
              <a:rPr sz="3600" spc="-10" dirty="0">
                <a:latin typeface="Arial"/>
                <a:cs typeface="Arial"/>
              </a:rPr>
              <a:t>2x	</a:t>
            </a:r>
            <a:r>
              <a:rPr sz="3600" dirty="0">
                <a:latin typeface="Arial"/>
                <a:cs typeface="Arial"/>
              </a:rPr>
              <a:t>–	</a:t>
            </a:r>
            <a:r>
              <a:rPr sz="3600" spc="-10" dirty="0">
                <a:latin typeface="Arial"/>
                <a:cs typeface="Arial"/>
              </a:rPr>
              <a:t>5.</a:t>
            </a:r>
            <a:endParaRPr sz="3600">
              <a:latin typeface="Arial"/>
              <a:cs typeface="Arial"/>
            </a:endParaRPr>
          </a:p>
        </p:txBody>
      </p:sp>
      <p:sp>
        <p:nvSpPr>
          <p:cNvPr id="8" name="object 8"/>
          <p:cNvSpPr txBox="1"/>
          <p:nvPr/>
        </p:nvSpPr>
        <p:spPr>
          <a:xfrm>
            <a:off x="2415794" y="3064890"/>
            <a:ext cx="5048250" cy="1449070"/>
          </a:xfrm>
          <a:prstGeom prst="rect">
            <a:avLst/>
          </a:prstGeom>
        </p:spPr>
        <p:txBody>
          <a:bodyPr vert="horz" wrap="square" lIns="0" tIns="12700" rIns="0" bIns="0" rtlCol="0">
            <a:spAutoFit/>
          </a:bodyPr>
          <a:lstStyle/>
          <a:p>
            <a:pPr marL="25400">
              <a:lnSpc>
                <a:spcPct val="100000"/>
              </a:lnSpc>
              <a:spcBef>
                <a:spcPts val="100"/>
              </a:spcBef>
            </a:pPr>
            <a:r>
              <a:rPr sz="3600" b="1" spc="-5" dirty="0">
                <a:latin typeface="Arial"/>
                <a:cs typeface="Arial"/>
              </a:rPr>
              <a:t>Calcule:</a:t>
            </a:r>
            <a:endParaRPr sz="3600">
              <a:latin typeface="Arial"/>
              <a:cs typeface="Arial"/>
            </a:endParaRPr>
          </a:p>
          <a:p>
            <a:pPr marL="2336165">
              <a:lnSpc>
                <a:spcPct val="100000"/>
              </a:lnSpc>
              <a:spcBef>
                <a:spcPts val="2990"/>
              </a:spcBef>
            </a:pPr>
            <a:r>
              <a:rPr sz="4875" spc="-15" baseline="14529" dirty="0">
                <a:latin typeface="Comic Sans MS"/>
                <a:cs typeface="Comic Sans MS"/>
              </a:rPr>
              <a:t>E</a:t>
            </a:r>
            <a:r>
              <a:rPr sz="4875" spc="7" baseline="14529" dirty="0">
                <a:latin typeface="Comic Sans MS"/>
                <a:cs typeface="Comic Sans MS"/>
              </a:rPr>
              <a:t> </a:t>
            </a:r>
            <a:r>
              <a:rPr sz="4875" spc="-15" baseline="14529" dirty="0">
                <a:latin typeface="Symbol"/>
                <a:cs typeface="Symbol"/>
              </a:rPr>
              <a:t></a:t>
            </a:r>
            <a:r>
              <a:rPr sz="4875" baseline="14529" dirty="0">
                <a:latin typeface="Times New Roman"/>
                <a:cs typeface="Times New Roman"/>
              </a:rPr>
              <a:t> </a:t>
            </a:r>
            <a:r>
              <a:rPr sz="4875" spc="-277" baseline="14529" dirty="0">
                <a:latin typeface="Comic Sans MS"/>
                <a:cs typeface="Comic Sans MS"/>
              </a:rPr>
              <a:t>P</a:t>
            </a:r>
            <a:r>
              <a:rPr sz="2850" spc="-160" dirty="0">
                <a:latin typeface="Comic Sans MS"/>
                <a:cs typeface="Comic Sans MS"/>
              </a:rPr>
              <a:t>(2</a:t>
            </a:r>
            <a:r>
              <a:rPr sz="2850" dirty="0">
                <a:latin typeface="Comic Sans MS"/>
                <a:cs typeface="Comic Sans MS"/>
              </a:rPr>
              <a:t>)</a:t>
            </a:r>
            <a:r>
              <a:rPr sz="2850" spc="-409" dirty="0">
                <a:latin typeface="Comic Sans MS"/>
                <a:cs typeface="Comic Sans MS"/>
              </a:rPr>
              <a:t> </a:t>
            </a:r>
            <a:r>
              <a:rPr sz="4875" spc="-15" baseline="14529" dirty="0">
                <a:latin typeface="Symbol"/>
                <a:cs typeface="Symbol"/>
              </a:rPr>
              <a:t></a:t>
            </a:r>
            <a:r>
              <a:rPr sz="4875" spc="-652" baseline="14529" dirty="0">
                <a:latin typeface="Times New Roman"/>
                <a:cs typeface="Times New Roman"/>
              </a:rPr>
              <a:t> </a:t>
            </a:r>
            <a:r>
              <a:rPr sz="4875" spc="-277" baseline="14529" dirty="0">
                <a:latin typeface="Comic Sans MS"/>
                <a:cs typeface="Comic Sans MS"/>
              </a:rPr>
              <a:t>P</a:t>
            </a:r>
            <a:r>
              <a:rPr sz="2850" spc="-165" dirty="0">
                <a:latin typeface="Comic Sans MS"/>
                <a:cs typeface="Comic Sans MS"/>
              </a:rPr>
              <a:t>[</a:t>
            </a:r>
            <a:r>
              <a:rPr sz="2850" spc="-170" dirty="0">
                <a:latin typeface="Comic Sans MS"/>
                <a:cs typeface="Comic Sans MS"/>
              </a:rPr>
              <a:t>P</a:t>
            </a:r>
            <a:r>
              <a:rPr sz="4275" spc="-240" baseline="-14619" dirty="0">
                <a:latin typeface="Comic Sans MS"/>
                <a:cs typeface="Comic Sans MS"/>
              </a:rPr>
              <a:t>(1)</a:t>
            </a:r>
            <a:r>
              <a:rPr sz="2850" dirty="0">
                <a:latin typeface="Comic Sans MS"/>
                <a:cs typeface="Comic Sans MS"/>
              </a:rPr>
              <a:t>]</a:t>
            </a:r>
            <a:endParaRPr sz="2850">
              <a:latin typeface="Comic Sans MS"/>
              <a:cs typeface="Comic Sans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0" y="0"/>
            <a:ext cx="12192000" cy="6857998"/>
          </a:xfrm>
          <a:prstGeom prst="rect">
            <a:avLst/>
          </a:prstGeom>
        </p:spPr>
      </p:pic>
      <p:pic>
        <p:nvPicPr>
          <p:cNvPr id="6" name="Imagen 5">
            <a:extLst>
              <a:ext uri="{FF2B5EF4-FFF2-40B4-BE49-F238E27FC236}">
                <a16:creationId xmlns:a16="http://schemas.microsoft.com/office/drawing/2014/main" id="{CA4C1A61-966F-4976-5B36-E2455DF2D422}"/>
              </a:ext>
            </a:extLst>
          </p:cNvPr>
          <p:cNvPicPr>
            <a:picLocks noChangeAspect="1"/>
          </p:cNvPicPr>
          <p:nvPr/>
        </p:nvPicPr>
        <p:blipFill>
          <a:blip r:embed="rId3"/>
          <a:stretch>
            <a:fillRect/>
          </a:stretch>
        </p:blipFill>
        <p:spPr>
          <a:xfrm>
            <a:off x="0" y="152400"/>
            <a:ext cx="8949135" cy="6096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7998"/>
            </a:xfrm>
            <a:prstGeom prst="rect">
              <a:avLst/>
            </a:prstGeom>
          </p:spPr>
        </p:pic>
        <p:pic>
          <p:nvPicPr>
            <p:cNvPr id="4" name="object 4"/>
            <p:cNvPicPr/>
            <p:nvPr/>
          </p:nvPicPr>
          <p:blipFill>
            <a:blip r:embed="rId3" cstate="print"/>
            <a:stretch>
              <a:fillRect/>
            </a:stretch>
          </p:blipFill>
          <p:spPr>
            <a:xfrm>
              <a:off x="4626864" y="2767583"/>
              <a:ext cx="2240280" cy="518160"/>
            </a:xfrm>
            <a:prstGeom prst="rect">
              <a:avLst/>
            </a:prstGeom>
          </p:spPr>
        </p:pic>
      </p:grpSp>
    </p:spTree>
    <p:extLst>
      <p:ext uri="{BB962C8B-B14F-4D97-AF65-F5344CB8AC3E}">
        <p14:creationId xmlns:p14="http://schemas.microsoft.com/office/powerpoint/2010/main" val="2041383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34112" y="146304"/>
            <a:ext cx="10649712" cy="65653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1820525" cy="6858000"/>
            <a:chOff x="0" y="0"/>
            <a:chExt cx="11820525" cy="6858000"/>
          </a:xfrm>
        </p:grpSpPr>
        <p:pic>
          <p:nvPicPr>
            <p:cNvPr id="3" name="object 3"/>
            <p:cNvPicPr/>
            <p:nvPr/>
          </p:nvPicPr>
          <p:blipFill>
            <a:blip r:embed="rId2" cstate="print"/>
            <a:stretch>
              <a:fillRect/>
            </a:stretch>
          </p:blipFill>
          <p:spPr>
            <a:xfrm>
              <a:off x="0" y="0"/>
              <a:ext cx="11820144" cy="6857998"/>
            </a:xfrm>
            <a:prstGeom prst="rect">
              <a:avLst/>
            </a:prstGeom>
          </p:spPr>
        </p:pic>
        <p:pic>
          <p:nvPicPr>
            <p:cNvPr id="4" name="object 4"/>
            <p:cNvPicPr/>
            <p:nvPr/>
          </p:nvPicPr>
          <p:blipFill>
            <a:blip r:embed="rId3" cstate="print"/>
            <a:stretch>
              <a:fillRect/>
            </a:stretch>
          </p:blipFill>
          <p:spPr>
            <a:xfrm>
              <a:off x="734568" y="810768"/>
              <a:ext cx="2112264" cy="679703"/>
            </a:xfrm>
            <a:prstGeom prst="rect">
              <a:avLst/>
            </a:prstGeom>
          </p:spPr>
        </p:pic>
        <p:pic>
          <p:nvPicPr>
            <p:cNvPr id="5" name="object 5"/>
            <p:cNvPicPr/>
            <p:nvPr/>
          </p:nvPicPr>
          <p:blipFill>
            <a:blip r:embed="rId4" cstate="print"/>
            <a:stretch>
              <a:fillRect/>
            </a:stretch>
          </p:blipFill>
          <p:spPr>
            <a:xfrm>
              <a:off x="2441448" y="810768"/>
              <a:ext cx="801624" cy="679703"/>
            </a:xfrm>
            <a:prstGeom prst="rect">
              <a:avLst/>
            </a:prstGeom>
          </p:spPr>
        </p:pic>
        <p:pic>
          <p:nvPicPr>
            <p:cNvPr id="6" name="object 6"/>
            <p:cNvPicPr/>
            <p:nvPr/>
          </p:nvPicPr>
          <p:blipFill>
            <a:blip r:embed="rId5" cstate="print"/>
            <a:stretch>
              <a:fillRect/>
            </a:stretch>
          </p:blipFill>
          <p:spPr>
            <a:xfrm>
              <a:off x="2919983" y="810768"/>
              <a:ext cx="1554480" cy="679703"/>
            </a:xfrm>
            <a:prstGeom prst="rect">
              <a:avLst/>
            </a:prstGeom>
          </p:spPr>
        </p:pic>
      </p:grpSp>
      <p:sp>
        <p:nvSpPr>
          <p:cNvPr id="7" name="object 7"/>
          <p:cNvSpPr txBox="1"/>
          <p:nvPr/>
        </p:nvSpPr>
        <p:spPr>
          <a:xfrm>
            <a:off x="914196" y="801700"/>
            <a:ext cx="3354704" cy="391795"/>
          </a:xfrm>
          <a:prstGeom prst="rect">
            <a:avLst/>
          </a:prstGeom>
        </p:spPr>
        <p:txBody>
          <a:bodyPr vert="horz" wrap="square" lIns="0" tIns="12700" rIns="0" bIns="0" rtlCol="0">
            <a:spAutoFit/>
          </a:bodyPr>
          <a:lstStyle/>
          <a:p>
            <a:pPr marL="12700">
              <a:lnSpc>
                <a:spcPct val="100000"/>
              </a:lnSpc>
              <a:spcBef>
                <a:spcPts val="100"/>
              </a:spcBef>
            </a:pPr>
            <a:r>
              <a:rPr sz="2400" b="1" dirty="0">
                <a:latin typeface="Arial"/>
                <a:cs typeface="Arial"/>
              </a:rPr>
              <a:t>LOGRO</a:t>
            </a:r>
            <a:r>
              <a:rPr sz="2400" b="1" spc="-25" dirty="0">
                <a:latin typeface="Arial"/>
                <a:cs typeface="Arial"/>
              </a:rPr>
              <a:t> </a:t>
            </a:r>
            <a:r>
              <a:rPr sz="2400" b="1" dirty="0">
                <a:latin typeface="Arial"/>
                <a:cs typeface="Arial"/>
              </a:rPr>
              <a:t>DE</a:t>
            </a:r>
            <a:r>
              <a:rPr sz="2400" b="1" spc="-20" dirty="0">
                <a:latin typeface="Arial"/>
                <a:cs typeface="Arial"/>
              </a:rPr>
              <a:t> </a:t>
            </a:r>
            <a:r>
              <a:rPr sz="2400" b="1" spc="-5" dirty="0">
                <a:latin typeface="Arial"/>
                <a:cs typeface="Arial"/>
              </a:rPr>
              <a:t>L</a:t>
            </a:r>
            <a:r>
              <a:rPr sz="2400" b="1" dirty="0">
                <a:latin typeface="Arial"/>
                <a:cs typeface="Arial"/>
              </a:rPr>
              <a:t>A</a:t>
            </a:r>
            <a:r>
              <a:rPr sz="2400" b="1" spc="-195" dirty="0">
                <a:latin typeface="Arial"/>
                <a:cs typeface="Arial"/>
              </a:rPr>
              <a:t> </a:t>
            </a:r>
            <a:r>
              <a:rPr sz="2400" b="1" dirty="0">
                <a:latin typeface="Arial"/>
                <a:cs typeface="Arial"/>
              </a:rPr>
              <a:t>S</a:t>
            </a:r>
            <a:r>
              <a:rPr sz="2400" b="1" spc="5" dirty="0">
                <a:latin typeface="Arial"/>
                <a:cs typeface="Arial"/>
              </a:rPr>
              <a:t>E</a:t>
            </a:r>
            <a:r>
              <a:rPr sz="2400" b="1" dirty="0">
                <a:latin typeface="Arial"/>
                <a:cs typeface="Arial"/>
              </a:rPr>
              <a:t>S</a:t>
            </a:r>
            <a:r>
              <a:rPr sz="2400" b="1" spc="5" dirty="0">
                <a:latin typeface="Arial"/>
                <a:cs typeface="Arial"/>
              </a:rPr>
              <a:t>I</a:t>
            </a:r>
            <a:r>
              <a:rPr sz="2400" b="1" dirty="0">
                <a:latin typeface="Arial"/>
                <a:cs typeface="Arial"/>
              </a:rPr>
              <a:t>ÓN</a:t>
            </a:r>
            <a:endParaRPr sz="2400">
              <a:latin typeface="Arial"/>
              <a:cs typeface="Arial"/>
            </a:endParaRPr>
          </a:p>
        </p:txBody>
      </p:sp>
      <p:sp>
        <p:nvSpPr>
          <p:cNvPr id="8" name="object 8"/>
          <p:cNvSpPr txBox="1">
            <a:spLocks noGrp="1"/>
          </p:cNvSpPr>
          <p:nvPr>
            <p:ph type="ctrTitle"/>
          </p:nvPr>
        </p:nvSpPr>
        <p:spPr>
          <a:prstGeom prst="rect">
            <a:avLst/>
          </a:prstGeom>
        </p:spPr>
        <p:txBody>
          <a:bodyPr vert="horz" wrap="square" lIns="0" tIns="11430" rIns="0" bIns="0" rtlCol="0">
            <a:spAutoFit/>
          </a:bodyPr>
          <a:lstStyle/>
          <a:p>
            <a:pPr marL="12700">
              <a:lnSpc>
                <a:spcPct val="100000"/>
              </a:lnSpc>
              <a:spcBef>
                <a:spcPts val="90"/>
              </a:spcBef>
              <a:tabLst>
                <a:tab pos="716280" algn="l"/>
                <a:tab pos="2451100" algn="l"/>
                <a:tab pos="3103880" algn="l"/>
                <a:tab pos="4622165" algn="l"/>
                <a:tab pos="5411470" algn="l"/>
                <a:tab pos="7853680" algn="l"/>
              </a:tabLst>
            </a:pPr>
            <a:r>
              <a:rPr spc="-5" dirty="0"/>
              <a:t>Al</a:t>
            </a:r>
            <a:r>
              <a:rPr dirty="0"/>
              <a:t>	</a:t>
            </a:r>
            <a:r>
              <a:rPr spc="-5" dirty="0"/>
              <a:t>f</a:t>
            </a:r>
            <a:r>
              <a:rPr spc="-20" dirty="0"/>
              <a:t>i</a:t>
            </a:r>
            <a:r>
              <a:rPr spc="-5" dirty="0"/>
              <a:t>nalizar</a:t>
            </a:r>
            <a:r>
              <a:rPr dirty="0"/>
              <a:t>	</a:t>
            </a:r>
            <a:r>
              <a:rPr spc="-20" dirty="0"/>
              <a:t>l</a:t>
            </a:r>
            <a:r>
              <a:rPr spc="-10" dirty="0"/>
              <a:t>a</a:t>
            </a:r>
            <a:r>
              <a:rPr dirty="0"/>
              <a:t>	</a:t>
            </a:r>
            <a:r>
              <a:rPr spc="5" dirty="0"/>
              <a:t>s</a:t>
            </a:r>
            <a:r>
              <a:rPr spc="-5" dirty="0"/>
              <a:t>e</a:t>
            </a:r>
            <a:r>
              <a:rPr spc="10" dirty="0"/>
              <a:t>s</a:t>
            </a:r>
            <a:r>
              <a:rPr dirty="0"/>
              <a:t>i</a:t>
            </a:r>
            <a:r>
              <a:rPr spc="-5" dirty="0"/>
              <a:t>ón</a:t>
            </a:r>
            <a:r>
              <a:rPr dirty="0"/>
              <a:t>	</a:t>
            </a:r>
            <a:r>
              <a:rPr spc="-5" dirty="0"/>
              <a:t>de</a:t>
            </a:r>
            <a:r>
              <a:rPr dirty="0"/>
              <a:t>	</a:t>
            </a:r>
            <a:r>
              <a:rPr spc="-5" dirty="0"/>
              <a:t>apr</a:t>
            </a:r>
            <a:r>
              <a:rPr spc="-35" dirty="0"/>
              <a:t>e</a:t>
            </a:r>
            <a:r>
              <a:rPr spc="-10" dirty="0"/>
              <a:t>nd</a:t>
            </a:r>
            <a:r>
              <a:rPr spc="-15" dirty="0"/>
              <a:t>i</a:t>
            </a:r>
            <a:r>
              <a:rPr dirty="0"/>
              <a:t>z</a:t>
            </a:r>
            <a:r>
              <a:rPr spc="-10" dirty="0"/>
              <a:t>a</a:t>
            </a:r>
            <a:r>
              <a:rPr spc="-20" dirty="0"/>
              <a:t>j</a:t>
            </a:r>
            <a:r>
              <a:rPr spc="-5" dirty="0"/>
              <a:t>e</a:t>
            </a:r>
            <a:r>
              <a:rPr dirty="0"/>
              <a:t>	</a:t>
            </a:r>
            <a:r>
              <a:rPr spc="-30" dirty="0"/>
              <a:t>el</a:t>
            </a:r>
          </a:p>
        </p:txBody>
      </p:sp>
      <p:sp>
        <p:nvSpPr>
          <p:cNvPr id="9" name="object 9"/>
          <p:cNvSpPr txBox="1"/>
          <p:nvPr/>
        </p:nvSpPr>
        <p:spPr>
          <a:xfrm>
            <a:off x="1880997" y="2821000"/>
            <a:ext cx="8179434" cy="1390650"/>
          </a:xfrm>
          <a:prstGeom prst="rect">
            <a:avLst/>
          </a:prstGeom>
        </p:spPr>
        <p:txBody>
          <a:bodyPr vert="horz" wrap="square" lIns="0" tIns="66675" rIns="0" bIns="0" rtlCol="0">
            <a:spAutoFit/>
          </a:bodyPr>
          <a:lstStyle/>
          <a:p>
            <a:pPr marL="12700" marR="5080" algn="just">
              <a:lnSpc>
                <a:spcPts val="3460"/>
              </a:lnSpc>
              <a:spcBef>
                <a:spcPts val="525"/>
              </a:spcBef>
            </a:pPr>
            <a:r>
              <a:rPr sz="3200" spc="-10" dirty="0">
                <a:latin typeface="Arial MT"/>
                <a:cs typeface="Arial MT"/>
              </a:rPr>
              <a:t>alumno </a:t>
            </a:r>
            <a:r>
              <a:rPr sz="3200" spc="-15" dirty="0">
                <a:latin typeface="Arial MT"/>
                <a:cs typeface="Arial MT"/>
              </a:rPr>
              <a:t>reconoce </a:t>
            </a:r>
            <a:r>
              <a:rPr sz="3200" spc="-5" dirty="0">
                <a:latin typeface="Arial MT"/>
                <a:cs typeface="Arial MT"/>
              </a:rPr>
              <a:t>los </a:t>
            </a:r>
            <a:r>
              <a:rPr sz="3200" spc="-10" dirty="0">
                <a:latin typeface="Arial MT"/>
                <a:cs typeface="Arial MT"/>
              </a:rPr>
              <a:t>polinomios </a:t>
            </a:r>
            <a:r>
              <a:rPr sz="3200" spc="-5" dirty="0">
                <a:latin typeface="Arial MT"/>
                <a:cs typeface="Arial MT"/>
              </a:rPr>
              <a:t>y aplica sus </a:t>
            </a:r>
            <a:r>
              <a:rPr sz="3200" dirty="0">
                <a:latin typeface="Arial MT"/>
                <a:cs typeface="Arial MT"/>
              </a:rPr>
              <a:t> </a:t>
            </a:r>
            <a:r>
              <a:rPr sz="3200" spc="-10" dirty="0">
                <a:latin typeface="Arial MT"/>
                <a:cs typeface="Arial MT"/>
              </a:rPr>
              <a:t>propiedades</a:t>
            </a:r>
            <a:r>
              <a:rPr sz="3200" spc="-5" dirty="0">
                <a:latin typeface="Arial MT"/>
                <a:cs typeface="Arial MT"/>
              </a:rPr>
              <a:t> </a:t>
            </a:r>
            <a:r>
              <a:rPr sz="3200" dirty="0">
                <a:latin typeface="Arial MT"/>
                <a:cs typeface="Arial MT"/>
              </a:rPr>
              <a:t>sin </a:t>
            </a:r>
            <a:r>
              <a:rPr sz="3200" spc="-10" dirty="0">
                <a:latin typeface="Arial MT"/>
                <a:cs typeface="Arial MT"/>
              </a:rPr>
              <a:t>dificultad,</a:t>
            </a:r>
            <a:r>
              <a:rPr sz="3200" spc="-5" dirty="0">
                <a:latin typeface="Arial MT"/>
                <a:cs typeface="Arial MT"/>
              </a:rPr>
              <a:t> </a:t>
            </a:r>
            <a:r>
              <a:rPr sz="3200" spc="-10" dirty="0">
                <a:latin typeface="Arial MT"/>
                <a:cs typeface="Arial MT"/>
              </a:rPr>
              <a:t>en</a:t>
            </a:r>
            <a:r>
              <a:rPr sz="3200" spc="-5" dirty="0">
                <a:latin typeface="Arial MT"/>
                <a:cs typeface="Arial MT"/>
              </a:rPr>
              <a:t> </a:t>
            </a:r>
            <a:r>
              <a:rPr sz="3200" spc="-15" dirty="0">
                <a:latin typeface="Arial MT"/>
                <a:cs typeface="Arial MT"/>
              </a:rPr>
              <a:t>la</a:t>
            </a:r>
            <a:r>
              <a:rPr sz="3200" spc="855" dirty="0">
                <a:latin typeface="Arial MT"/>
                <a:cs typeface="Arial MT"/>
              </a:rPr>
              <a:t> </a:t>
            </a:r>
            <a:r>
              <a:rPr sz="3200" spc="-10" dirty="0">
                <a:latin typeface="Arial MT"/>
                <a:cs typeface="Arial MT"/>
              </a:rPr>
              <a:t>resolución </a:t>
            </a:r>
            <a:r>
              <a:rPr sz="3200" spc="-875" dirty="0">
                <a:latin typeface="Arial MT"/>
                <a:cs typeface="Arial MT"/>
              </a:rPr>
              <a:t> </a:t>
            </a:r>
            <a:r>
              <a:rPr sz="3200" spc="-5" dirty="0">
                <a:latin typeface="Arial MT"/>
                <a:cs typeface="Arial MT"/>
              </a:rPr>
              <a:t>de</a:t>
            </a:r>
            <a:r>
              <a:rPr sz="3200" spc="-30" dirty="0">
                <a:latin typeface="Arial MT"/>
                <a:cs typeface="Arial MT"/>
              </a:rPr>
              <a:t> </a:t>
            </a:r>
            <a:r>
              <a:rPr sz="3200" spc="-5" dirty="0">
                <a:latin typeface="Arial MT"/>
                <a:cs typeface="Arial MT"/>
              </a:rPr>
              <a:t>problemas.</a:t>
            </a:r>
            <a:endParaRPr sz="3200">
              <a:latin typeface="Arial MT"/>
              <a:cs typeface="Arial M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1820144" cy="6857998"/>
          </a:xfrm>
          <a:prstGeom prst="rect">
            <a:avLst/>
          </a:prstGeom>
        </p:spPr>
      </p:pic>
      <p:sp>
        <p:nvSpPr>
          <p:cNvPr id="3" name="object 3"/>
          <p:cNvSpPr txBox="1">
            <a:spLocks noGrp="1"/>
          </p:cNvSpPr>
          <p:nvPr>
            <p:ph type="title"/>
          </p:nvPr>
        </p:nvSpPr>
        <p:spPr>
          <a:xfrm>
            <a:off x="785266" y="656082"/>
            <a:ext cx="3790950" cy="391160"/>
          </a:xfrm>
          <a:prstGeom prst="rect">
            <a:avLst/>
          </a:prstGeom>
        </p:spPr>
        <p:txBody>
          <a:bodyPr vert="horz" wrap="square" lIns="0" tIns="12700" rIns="0" bIns="0" rtlCol="0">
            <a:spAutoFit/>
          </a:bodyPr>
          <a:lstStyle/>
          <a:p>
            <a:pPr marL="12700">
              <a:lnSpc>
                <a:spcPct val="100000"/>
              </a:lnSpc>
              <a:spcBef>
                <a:spcPts val="100"/>
              </a:spcBef>
            </a:pPr>
            <a:r>
              <a:rPr dirty="0">
                <a:latin typeface="Arial"/>
                <a:cs typeface="Arial"/>
              </a:rPr>
              <a:t>ESQU</a:t>
            </a:r>
            <a:r>
              <a:rPr spc="5" dirty="0">
                <a:latin typeface="Arial"/>
                <a:cs typeface="Arial"/>
              </a:rPr>
              <a:t>E</a:t>
            </a:r>
            <a:r>
              <a:rPr spc="-10" dirty="0">
                <a:latin typeface="Arial"/>
                <a:cs typeface="Arial"/>
              </a:rPr>
              <a:t>M</a:t>
            </a:r>
            <a:r>
              <a:rPr spc="-5" dirty="0">
                <a:latin typeface="Arial"/>
                <a:cs typeface="Arial"/>
              </a:rPr>
              <a:t>A</a:t>
            </a:r>
            <a:r>
              <a:rPr spc="-50" dirty="0">
                <a:latin typeface="Arial"/>
                <a:cs typeface="Arial"/>
              </a:rPr>
              <a:t> </a:t>
            </a:r>
            <a:r>
              <a:rPr spc="-5" dirty="0">
                <a:latin typeface="Arial"/>
                <a:cs typeface="Arial"/>
              </a:rPr>
              <a:t>DE</a:t>
            </a:r>
            <a:r>
              <a:rPr spc="-20" dirty="0">
                <a:latin typeface="Arial"/>
                <a:cs typeface="Arial"/>
              </a:rPr>
              <a:t> </a:t>
            </a:r>
            <a:r>
              <a:rPr spc="-5" dirty="0">
                <a:latin typeface="Arial"/>
                <a:cs typeface="Arial"/>
              </a:rPr>
              <a:t>LA</a:t>
            </a:r>
            <a:r>
              <a:rPr spc="-204" dirty="0">
                <a:latin typeface="Arial"/>
                <a:cs typeface="Arial"/>
              </a:rPr>
              <a:t> </a:t>
            </a:r>
            <a:r>
              <a:rPr spc="-5" dirty="0">
                <a:latin typeface="Arial"/>
                <a:cs typeface="Arial"/>
              </a:rPr>
              <a:t>U</a:t>
            </a:r>
            <a:r>
              <a:rPr spc="-15" dirty="0">
                <a:latin typeface="Arial"/>
                <a:cs typeface="Arial"/>
              </a:rPr>
              <a:t>N</a:t>
            </a:r>
            <a:r>
              <a:rPr spc="-5" dirty="0">
                <a:latin typeface="Arial"/>
                <a:cs typeface="Arial"/>
              </a:rPr>
              <a:t>ID</a:t>
            </a:r>
            <a:r>
              <a:rPr spc="-85" dirty="0">
                <a:latin typeface="Arial"/>
                <a:cs typeface="Arial"/>
              </a:rPr>
              <a:t>A</a:t>
            </a:r>
            <a:r>
              <a:rPr spc="-5" dirty="0">
                <a:latin typeface="Arial"/>
                <a:cs typeface="Arial"/>
              </a:rPr>
              <a:t>D</a:t>
            </a:r>
          </a:p>
        </p:txBody>
      </p:sp>
      <p:grpSp>
        <p:nvGrpSpPr>
          <p:cNvPr id="4" name="object 4"/>
          <p:cNvGrpSpPr/>
          <p:nvPr/>
        </p:nvGrpSpPr>
        <p:grpSpPr>
          <a:xfrm>
            <a:off x="2709672" y="1280160"/>
            <a:ext cx="7315200" cy="1353820"/>
            <a:chOff x="2709672" y="1280160"/>
            <a:chExt cx="7315200" cy="1353820"/>
          </a:xfrm>
        </p:grpSpPr>
        <p:pic>
          <p:nvPicPr>
            <p:cNvPr id="5" name="object 5"/>
            <p:cNvPicPr/>
            <p:nvPr/>
          </p:nvPicPr>
          <p:blipFill>
            <a:blip r:embed="rId3" cstate="print"/>
            <a:stretch>
              <a:fillRect/>
            </a:stretch>
          </p:blipFill>
          <p:spPr>
            <a:xfrm>
              <a:off x="6211824" y="2200656"/>
              <a:ext cx="3813048" cy="429768"/>
            </a:xfrm>
            <a:prstGeom prst="rect">
              <a:avLst/>
            </a:prstGeom>
          </p:spPr>
        </p:pic>
        <p:pic>
          <p:nvPicPr>
            <p:cNvPr id="6" name="object 6"/>
            <p:cNvPicPr/>
            <p:nvPr/>
          </p:nvPicPr>
          <p:blipFill>
            <a:blip r:embed="rId4" cstate="print"/>
            <a:stretch>
              <a:fillRect/>
            </a:stretch>
          </p:blipFill>
          <p:spPr>
            <a:xfrm>
              <a:off x="5154167" y="2200656"/>
              <a:ext cx="2572512" cy="429768"/>
            </a:xfrm>
            <a:prstGeom prst="rect">
              <a:avLst/>
            </a:prstGeom>
          </p:spPr>
        </p:pic>
        <p:pic>
          <p:nvPicPr>
            <p:cNvPr id="7" name="object 7"/>
            <p:cNvPicPr/>
            <p:nvPr/>
          </p:nvPicPr>
          <p:blipFill>
            <a:blip r:embed="rId5" cstate="print"/>
            <a:stretch>
              <a:fillRect/>
            </a:stretch>
          </p:blipFill>
          <p:spPr>
            <a:xfrm>
              <a:off x="2709672" y="2200656"/>
              <a:ext cx="3523488" cy="432815"/>
            </a:xfrm>
            <a:prstGeom prst="rect">
              <a:avLst/>
            </a:prstGeom>
          </p:spPr>
        </p:pic>
        <p:pic>
          <p:nvPicPr>
            <p:cNvPr id="8" name="object 8"/>
            <p:cNvPicPr/>
            <p:nvPr/>
          </p:nvPicPr>
          <p:blipFill>
            <a:blip r:embed="rId6" cstate="print"/>
            <a:stretch>
              <a:fillRect/>
            </a:stretch>
          </p:blipFill>
          <p:spPr>
            <a:xfrm>
              <a:off x="4864607" y="1280160"/>
              <a:ext cx="2718816" cy="926591"/>
            </a:xfrm>
            <a:prstGeom prst="rect">
              <a:avLst/>
            </a:prstGeom>
          </p:spPr>
        </p:pic>
        <p:pic>
          <p:nvPicPr>
            <p:cNvPr id="9" name="object 9"/>
            <p:cNvPicPr/>
            <p:nvPr/>
          </p:nvPicPr>
          <p:blipFill>
            <a:blip r:embed="rId7" cstate="print"/>
            <a:stretch>
              <a:fillRect/>
            </a:stretch>
          </p:blipFill>
          <p:spPr>
            <a:xfrm>
              <a:off x="5017007" y="1423416"/>
              <a:ext cx="2734056" cy="941831"/>
            </a:xfrm>
            <a:prstGeom prst="rect">
              <a:avLst/>
            </a:prstGeom>
          </p:spPr>
        </p:pic>
      </p:grpSp>
      <p:sp>
        <p:nvSpPr>
          <p:cNvPr id="10" name="object 10"/>
          <p:cNvSpPr txBox="1"/>
          <p:nvPr/>
        </p:nvSpPr>
        <p:spPr>
          <a:xfrm>
            <a:off x="5216397" y="1534413"/>
            <a:ext cx="2345055" cy="701040"/>
          </a:xfrm>
          <a:prstGeom prst="rect">
            <a:avLst/>
          </a:prstGeom>
        </p:spPr>
        <p:txBody>
          <a:bodyPr vert="horz" wrap="square" lIns="0" tIns="42544" rIns="0" bIns="0" rtlCol="0">
            <a:spAutoFit/>
          </a:bodyPr>
          <a:lstStyle/>
          <a:p>
            <a:pPr marL="12700" marR="5080" algn="ctr">
              <a:lnSpc>
                <a:spcPct val="88200"/>
              </a:lnSpc>
              <a:spcBef>
                <a:spcPts val="334"/>
              </a:spcBef>
            </a:pPr>
            <a:r>
              <a:rPr sz="1600" b="1" spc="-25" dirty="0">
                <a:latin typeface="Arial"/>
                <a:cs typeface="Arial"/>
              </a:rPr>
              <a:t>T</a:t>
            </a:r>
            <a:r>
              <a:rPr sz="1600" b="1" spc="10" dirty="0">
                <a:latin typeface="Arial"/>
                <a:cs typeface="Arial"/>
              </a:rPr>
              <a:t>E</a:t>
            </a:r>
            <a:r>
              <a:rPr sz="1600" b="1" spc="-5" dirty="0">
                <a:latin typeface="Arial"/>
                <a:cs typeface="Arial"/>
              </a:rPr>
              <a:t>R</a:t>
            </a:r>
            <a:r>
              <a:rPr sz="1600" b="1" spc="30" dirty="0">
                <a:latin typeface="Arial"/>
                <a:cs typeface="Arial"/>
              </a:rPr>
              <a:t>M</a:t>
            </a:r>
            <a:r>
              <a:rPr sz="1600" b="1" spc="5" dirty="0">
                <a:latin typeface="Arial"/>
                <a:cs typeface="Arial"/>
              </a:rPr>
              <a:t>I</a:t>
            </a:r>
            <a:r>
              <a:rPr sz="1600" b="1" spc="-5" dirty="0">
                <a:latin typeface="Arial"/>
                <a:cs typeface="Arial"/>
              </a:rPr>
              <a:t>N</a:t>
            </a:r>
            <a:r>
              <a:rPr sz="1600" b="1" spc="5" dirty="0">
                <a:latin typeface="Arial"/>
                <a:cs typeface="Arial"/>
              </a:rPr>
              <a:t>O</a:t>
            </a:r>
            <a:r>
              <a:rPr sz="1600" b="1" spc="-229" dirty="0">
                <a:latin typeface="Arial"/>
                <a:cs typeface="Arial"/>
              </a:rPr>
              <a:t> </a:t>
            </a:r>
            <a:r>
              <a:rPr sz="1600" b="1" spc="-80" dirty="0">
                <a:latin typeface="Arial"/>
                <a:cs typeface="Arial"/>
              </a:rPr>
              <a:t>A</a:t>
            </a:r>
            <a:r>
              <a:rPr sz="1600" b="1" spc="5" dirty="0">
                <a:latin typeface="Arial"/>
                <a:cs typeface="Arial"/>
              </a:rPr>
              <a:t>LG</a:t>
            </a:r>
            <a:r>
              <a:rPr sz="1600" b="1" spc="10" dirty="0">
                <a:latin typeface="Arial"/>
                <a:cs typeface="Arial"/>
              </a:rPr>
              <a:t>E</a:t>
            </a:r>
            <a:r>
              <a:rPr sz="1600" b="1" spc="-5" dirty="0">
                <a:latin typeface="Arial"/>
                <a:cs typeface="Arial"/>
              </a:rPr>
              <a:t>BR</a:t>
            </a:r>
            <a:r>
              <a:rPr sz="1600" b="1" spc="-80" dirty="0">
                <a:latin typeface="Arial"/>
                <a:cs typeface="Arial"/>
              </a:rPr>
              <a:t>A</a:t>
            </a:r>
            <a:r>
              <a:rPr sz="1600" b="1" spc="5" dirty="0">
                <a:latin typeface="Arial"/>
                <a:cs typeface="Arial"/>
              </a:rPr>
              <a:t>I</a:t>
            </a:r>
            <a:r>
              <a:rPr sz="1600" b="1" spc="-5" dirty="0">
                <a:latin typeface="Arial"/>
                <a:cs typeface="Arial"/>
              </a:rPr>
              <a:t>C</a:t>
            </a:r>
            <a:r>
              <a:rPr sz="1600" b="1" dirty="0">
                <a:latin typeface="Arial"/>
                <a:cs typeface="Arial"/>
              </a:rPr>
              <a:t>O  </a:t>
            </a:r>
            <a:r>
              <a:rPr sz="1600" b="1" spc="5" dirty="0">
                <a:latin typeface="Arial"/>
                <a:cs typeface="Arial"/>
              </a:rPr>
              <a:t>Y </a:t>
            </a:r>
            <a:r>
              <a:rPr sz="1600" b="1" dirty="0">
                <a:latin typeface="Arial"/>
                <a:cs typeface="Arial"/>
              </a:rPr>
              <a:t>POLINOMIOS </a:t>
            </a:r>
            <a:r>
              <a:rPr sz="1600" b="1" spc="5" dirty="0">
                <a:latin typeface="Arial"/>
                <a:cs typeface="Arial"/>
              </a:rPr>
              <a:t> </a:t>
            </a:r>
            <a:r>
              <a:rPr sz="1600" b="1" spc="-10" dirty="0">
                <a:latin typeface="Arial"/>
                <a:cs typeface="Arial"/>
              </a:rPr>
              <a:t>ESPECIALES</a:t>
            </a:r>
            <a:endParaRPr sz="1600">
              <a:latin typeface="Arial"/>
              <a:cs typeface="Arial"/>
            </a:endParaRPr>
          </a:p>
        </p:txBody>
      </p:sp>
      <p:grpSp>
        <p:nvGrpSpPr>
          <p:cNvPr id="11" name="object 11"/>
          <p:cNvGrpSpPr/>
          <p:nvPr/>
        </p:nvGrpSpPr>
        <p:grpSpPr>
          <a:xfrm>
            <a:off x="1636776" y="2624327"/>
            <a:ext cx="2329180" cy="3343910"/>
            <a:chOff x="1636776" y="2624327"/>
            <a:chExt cx="2329180" cy="3343910"/>
          </a:xfrm>
        </p:grpSpPr>
        <p:pic>
          <p:nvPicPr>
            <p:cNvPr id="12" name="object 12"/>
            <p:cNvPicPr/>
            <p:nvPr/>
          </p:nvPicPr>
          <p:blipFill>
            <a:blip r:embed="rId8" cstate="print"/>
            <a:stretch>
              <a:fillRect/>
            </a:stretch>
          </p:blipFill>
          <p:spPr>
            <a:xfrm>
              <a:off x="1636776" y="2624327"/>
              <a:ext cx="2161031" cy="3185160"/>
            </a:xfrm>
            <a:prstGeom prst="rect">
              <a:avLst/>
            </a:prstGeom>
          </p:spPr>
        </p:pic>
        <p:pic>
          <p:nvPicPr>
            <p:cNvPr id="13" name="object 13"/>
            <p:cNvPicPr/>
            <p:nvPr/>
          </p:nvPicPr>
          <p:blipFill>
            <a:blip r:embed="rId9" cstate="print"/>
            <a:stretch>
              <a:fillRect/>
            </a:stretch>
          </p:blipFill>
          <p:spPr>
            <a:xfrm>
              <a:off x="1792224" y="2770631"/>
              <a:ext cx="2173224" cy="3197352"/>
            </a:xfrm>
            <a:prstGeom prst="rect">
              <a:avLst/>
            </a:prstGeom>
          </p:spPr>
        </p:pic>
      </p:grpSp>
      <p:sp>
        <p:nvSpPr>
          <p:cNvPr id="14" name="object 14"/>
          <p:cNvSpPr txBox="1"/>
          <p:nvPr/>
        </p:nvSpPr>
        <p:spPr>
          <a:xfrm>
            <a:off x="1902332" y="3201161"/>
            <a:ext cx="1512570" cy="223520"/>
          </a:xfrm>
          <a:prstGeom prst="rect">
            <a:avLst/>
          </a:prstGeom>
        </p:spPr>
        <p:txBody>
          <a:bodyPr vert="horz" wrap="square" lIns="0" tIns="12065" rIns="0" bIns="0" rtlCol="0">
            <a:spAutoFit/>
          </a:bodyPr>
          <a:lstStyle/>
          <a:p>
            <a:pPr marL="12700">
              <a:lnSpc>
                <a:spcPct val="100000"/>
              </a:lnSpc>
              <a:spcBef>
                <a:spcPts val="95"/>
              </a:spcBef>
            </a:pPr>
            <a:r>
              <a:rPr sz="1300" b="1" spc="-45" dirty="0">
                <a:latin typeface="Arial"/>
                <a:cs typeface="Arial"/>
              </a:rPr>
              <a:t>Termino</a:t>
            </a:r>
            <a:r>
              <a:rPr sz="1300" b="1" spc="-5" dirty="0">
                <a:latin typeface="Arial"/>
                <a:cs typeface="Arial"/>
              </a:rPr>
              <a:t> </a:t>
            </a:r>
            <a:r>
              <a:rPr sz="1300" b="1" spc="-10" dirty="0">
                <a:latin typeface="Arial"/>
                <a:cs typeface="Arial"/>
              </a:rPr>
              <a:t>algebraico</a:t>
            </a:r>
            <a:endParaRPr sz="1300">
              <a:latin typeface="Arial"/>
              <a:cs typeface="Arial"/>
            </a:endParaRPr>
          </a:p>
        </p:txBody>
      </p:sp>
      <p:sp>
        <p:nvSpPr>
          <p:cNvPr id="15" name="object 15"/>
          <p:cNvSpPr txBox="1"/>
          <p:nvPr/>
        </p:nvSpPr>
        <p:spPr>
          <a:xfrm>
            <a:off x="1902332" y="3639718"/>
            <a:ext cx="1757045" cy="1873250"/>
          </a:xfrm>
          <a:prstGeom prst="rect">
            <a:avLst/>
          </a:prstGeom>
        </p:spPr>
        <p:txBody>
          <a:bodyPr vert="horz" wrap="square" lIns="0" tIns="48895" rIns="0" bIns="0" rtlCol="0">
            <a:spAutoFit/>
          </a:bodyPr>
          <a:lstStyle/>
          <a:p>
            <a:pPr marL="12700">
              <a:lnSpc>
                <a:spcPct val="100000"/>
              </a:lnSpc>
              <a:spcBef>
                <a:spcPts val="385"/>
              </a:spcBef>
            </a:pPr>
            <a:r>
              <a:rPr sz="1300" spc="-5" dirty="0">
                <a:latin typeface="Arial MT"/>
                <a:cs typeface="Arial MT"/>
              </a:rPr>
              <a:t>-Expresión</a:t>
            </a:r>
            <a:r>
              <a:rPr sz="1300" spc="-30" dirty="0">
                <a:latin typeface="Arial MT"/>
                <a:cs typeface="Arial MT"/>
              </a:rPr>
              <a:t> </a:t>
            </a:r>
            <a:r>
              <a:rPr sz="1300" dirty="0">
                <a:latin typeface="Arial MT"/>
                <a:cs typeface="Arial MT"/>
              </a:rPr>
              <a:t>algebraica</a:t>
            </a:r>
            <a:endParaRPr sz="1300">
              <a:latin typeface="Arial MT"/>
              <a:cs typeface="Arial MT"/>
            </a:endParaRPr>
          </a:p>
          <a:p>
            <a:pPr marL="12700">
              <a:lnSpc>
                <a:spcPct val="100000"/>
              </a:lnSpc>
              <a:spcBef>
                <a:spcPts val="290"/>
              </a:spcBef>
            </a:pPr>
            <a:r>
              <a:rPr sz="1300" spc="-5" dirty="0">
                <a:latin typeface="Arial MT"/>
                <a:cs typeface="Arial MT"/>
              </a:rPr>
              <a:t>-Término</a:t>
            </a:r>
            <a:r>
              <a:rPr sz="1300" spc="-35" dirty="0">
                <a:latin typeface="Arial MT"/>
                <a:cs typeface="Arial MT"/>
              </a:rPr>
              <a:t> </a:t>
            </a:r>
            <a:r>
              <a:rPr sz="1300" dirty="0">
                <a:latin typeface="Arial MT"/>
                <a:cs typeface="Arial MT"/>
              </a:rPr>
              <a:t>algebraico</a:t>
            </a:r>
            <a:endParaRPr sz="1300">
              <a:latin typeface="Arial MT"/>
              <a:cs typeface="Arial MT"/>
            </a:endParaRPr>
          </a:p>
          <a:p>
            <a:pPr marL="12700">
              <a:lnSpc>
                <a:spcPct val="100000"/>
              </a:lnSpc>
              <a:spcBef>
                <a:spcPts val="310"/>
              </a:spcBef>
            </a:pPr>
            <a:r>
              <a:rPr sz="1300" spc="-5" dirty="0">
                <a:latin typeface="Arial MT"/>
                <a:cs typeface="Arial MT"/>
              </a:rPr>
              <a:t>-Términos</a:t>
            </a:r>
            <a:r>
              <a:rPr sz="1300" spc="-40" dirty="0">
                <a:latin typeface="Arial MT"/>
                <a:cs typeface="Arial MT"/>
              </a:rPr>
              <a:t> </a:t>
            </a:r>
            <a:r>
              <a:rPr sz="1300" spc="-5" dirty="0">
                <a:latin typeface="Arial MT"/>
                <a:cs typeface="Arial MT"/>
              </a:rPr>
              <a:t>semejantes</a:t>
            </a:r>
            <a:endParaRPr sz="1300">
              <a:latin typeface="Arial MT"/>
              <a:cs typeface="Arial MT"/>
            </a:endParaRPr>
          </a:p>
          <a:p>
            <a:pPr marL="12700" marR="5080">
              <a:lnSpc>
                <a:spcPts val="1490"/>
              </a:lnSpc>
              <a:spcBef>
                <a:spcPts val="350"/>
              </a:spcBef>
            </a:pPr>
            <a:r>
              <a:rPr sz="1300" spc="-5" dirty="0">
                <a:latin typeface="Arial MT"/>
                <a:cs typeface="Arial MT"/>
              </a:rPr>
              <a:t>-Reducción</a:t>
            </a:r>
            <a:r>
              <a:rPr sz="1300" spc="-60" dirty="0">
                <a:latin typeface="Arial MT"/>
                <a:cs typeface="Arial MT"/>
              </a:rPr>
              <a:t> </a:t>
            </a:r>
            <a:r>
              <a:rPr sz="1300" spc="-5" dirty="0">
                <a:latin typeface="Arial MT"/>
                <a:cs typeface="Arial MT"/>
              </a:rPr>
              <a:t>de</a:t>
            </a:r>
            <a:r>
              <a:rPr sz="1300" spc="-55" dirty="0">
                <a:latin typeface="Arial MT"/>
                <a:cs typeface="Arial MT"/>
              </a:rPr>
              <a:t> </a:t>
            </a:r>
            <a:r>
              <a:rPr sz="1300" spc="-5" dirty="0">
                <a:latin typeface="Arial MT"/>
                <a:cs typeface="Arial MT"/>
              </a:rPr>
              <a:t>términos </a:t>
            </a:r>
            <a:r>
              <a:rPr sz="1300" spc="-345" dirty="0">
                <a:latin typeface="Arial MT"/>
                <a:cs typeface="Arial MT"/>
              </a:rPr>
              <a:t> </a:t>
            </a:r>
            <a:r>
              <a:rPr sz="1300" spc="-5" dirty="0">
                <a:latin typeface="Arial MT"/>
                <a:cs typeface="Arial MT"/>
              </a:rPr>
              <a:t>semejantes</a:t>
            </a:r>
            <a:endParaRPr sz="1300">
              <a:latin typeface="Arial MT"/>
              <a:cs typeface="Arial MT"/>
            </a:endParaRPr>
          </a:p>
          <a:p>
            <a:pPr marL="12700">
              <a:lnSpc>
                <a:spcPct val="100000"/>
              </a:lnSpc>
              <a:spcBef>
                <a:spcPts val="275"/>
              </a:spcBef>
            </a:pPr>
            <a:r>
              <a:rPr sz="1300" spc="-5" dirty="0">
                <a:latin typeface="Arial MT"/>
                <a:cs typeface="Arial MT"/>
              </a:rPr>
              <a:t>-Monomios</a:t>
            </a:r>
            <a:endParaRPr sz="1300">
              <a:latin typeface="Arial MT"/>
              <a:cs typeface="Arial MT"/>
            </a:endParaRPr>
          </a:p>
          <a:p>
            <a:pPr marL="12700">
              <a:lnSpc>
                <a:spcPct val="100000"/>
              </a:lnSpc>
              <a:spcBef>
                <a:spcPts val="290"/>
              </a:spcBef>
            </a:pPr>
            <a:r>
              <a:rPr sz="1300" spc="-10" dirty="0">
                <a:latin typeface="Arial MT"/>
                <a:cs typeface="Arial MT"/>
              </a:rPr>
              <a:t>-Grado</a:t>
            </a:r>
            <a:r>
              <a:rPr sz="1300" spc="-20" dirty="0">
                <a:latin typeface="Arial MT"/>
                <a:cs typeface="Arial MT"/>
              </a:rPr>
              <a:t> </a:t>
            </a:r>
            <a:r>
              <a:rPr sz="1300" spc="-5" dirty="0">
                <a:latin typeface="Arial MT"/>
                <a:cs typeface="Arial MT"/>
              </a:rPr>
              <a:t>de</a:t>
            </a:r>
            <a:r>
              <a:rPr sz="1300" spc="-20" dirty="0">
                <a:latin typeface="Arial MT"/>
                <a:cs typeface="Arial MT"/>
              </a:rPr>
              <a:t> </a:t>
            </a:r>
            <a:r>
              <a:rPr sz="1300" spc="-15" dirty="0">
                <a:latin typeface="Arial MT"/>
                <a:cs typeface="Arial MT"/>
              </a:rPr>
              <a:t>un </a:t>
            </a:r>
            <a:r>
              <a:rPr sz="1300" spc="-5" dirty="0">
                <a:latin typeface="Arial MT"/>
                <a:cs typeface="Arial MT"/>
              </a:rPr>
              <a:t>monomio</a:t>
            </a:r>
            <a:endParaRPr sz="1300">
              <a:latin typeface="Arial MT"/>
              <a:cs typeface="Arial MT"/>
            </a:endParaRPr>
          </a:p>
          <a:p>
            <a:pPr marL="12700">
              <a:lnSpc>
                <a:spcPct val="100000"/>
              </a:lnSpc>
              <a:spcBef>
                <a:spcPts val="409"/>
              </a:spcBef>
            </a:pPr>
            <a:r>
              <a:rPr sz="1300" spc="-5" dirty="0">
                <a:latin typeface="Arial MT"/>
                <a:cs typeface="Arial MT"/>
              </a:rPr>
              <a:t>-Propiedad</a:t>
            </a:r>
            <a:endParaRPr sz="1300">
              <a:latin typeface="Arial MT"/>
              <a:cs typeface="Arial MT"/>
            </a:endParaRPr>
          </a:p>
        </p:txBody>
      </p:sp>
      <p:grpSp>
        <p:nvGrpSpPr>
          <p:cNvPr id="16" name="object 16"/>
          <p:cNvGrpSpPr/>
          <p:nvPr/>
        </p:nvGrpSpPr>
        <p:grpSpPr>
          <a:xfrm>
            <a:off x="4175759" y="2624327"/>
            <a:ext cx="2143125" cy="2646045"/>
            <a:chOff x="4175759" y="2624327"/>
            <a:chExt cx="2143125" cy="2646045"/>
          </a:xfrm>
        </p:grpSpPr>
        <p:pic>
          <p:nvPicPr>
            <p:cNvPr id="17" name="object 17"/>
            <p:cNvPicPr/>
            <p:nvPr/>
          </p:nvPicPr>
          <p:blipFill>
            <a:blip r:embed="rId10" cstate="print"/>
            <a:stretch>
              <a:fillRect/>
            </a:stretch>
          </p:blipFill>
          <p:spPr>
            <a:xfrm>
              <a:off x="4175759" y="2624327"/>
              <a:ext cx="1975104" cy="2487168"/>
            </a:xfrm>
            <a:prstGeom prst="rect">
              <a:avLst/>
            </a:prstGeom>
          </p:spPr>
        </p:pic>
        <p:pic>
          <p:nvPicPr>
            <p:cNvPr id="18" name="object 18"/>
            <p:cNvPicPr/>
            <p:nvPr/>
          </p:nvPicPr>
          <p:blipFill>
            <a:blip r:embed="rId11" cstate="print"/>
            <a:stretch>
              <a:fillRect/>
            </a:stretch>
          </p:blipFill>
          <p:spPr>
            <a:xfrm>
              <a:off x="4331207" y="2767583"/>
              <a:ext cx="1987295" cy="2502407"/>
            </a:xfrm>
            <a:prstGeom prst="rect">
              <a:avLst/>
            </a:prstGeom>
          </p:spPr>
        </p:pic>
      </p:grpSp>
      <p:sp>
        <p:nvSpPr>
          <p:cNvPr id="19" name="object 19"/>
          <p:cNvSpPr txBox="1"/>
          <p:nvPr/>
        </p:nvSpPr>
        <p:spPr>
          <a:xfrm>
            <a:off x="4448047" y="2845688"/>
            <a:ext cx="1123950" cy="270510"/>
          </a:xfrm>
          <a:prstGeom prst="rect">
            <a:avLst/>
          </a:prstGeom>
        </p:spPr>
        <p:txBody>
          <a:bodyPr vert="horz" wrap="square" lIns="0" tIns="13335" rIns="0" bIns="0" rtlCol="0">
            <a:spAutoFit/>
          </a:bodyPr>
          <a:lstStyle/>
          <a:p>
            <a:pPr marL="12700">
              <a:lnSpc>
                <a:spcPct val="100000"/>
              </a:lnSpc>
              <a:spcBef>
                <a:spcPts val="105"/>
              </a:spcBef>
            </a:pPr>
            <a:r>
              <a:rPr sz="1600" b="1" spc="10" dirty="0">
                <a:latin typeface="Arial"/>
                <a:cs typeface="Arial"/>
              </a:rPr>
              <a:t>P</a:t>
            </a:r>
            <a:r>
              <a:rPr sz="1600" b="1" dirty="0">
                <a:latin typeface="Arial"/>
                <a:cs typeface="Arial"/>
              </a:rPr>
              <a:t>o</a:t>
            </a:r>
            <a:r>
              <a:rPr sz="1600" b="1" spc="5" dirty="0">
                <a:latin typeface="Arial"/>
                <a:cs typeface="Arial"/>
              </a:rPr>
              <a:t>lin</a:t>
            </a:r>
            <a:r>
              <a:rPr sz="1600" b="1" spc="-25" dirty="0">
                <a:latin typeface="Arial"/>
                <a:cs typeface="Arial"/>
              </a:rPr>
              <a:t>o</a:t>
            </a:r>
            <a:r>
              <a:rPr sz="1600" b="1" spc="-10" dirty="0">
                <a:latin typeface="Arial"/>
                <a:cs typeface="Arial"/>
              </a:rPr>
              <a:t>m</a:t>
            </a:r>
            <a:r>
              <a:rPr sz="1600" b="1" spc="5" dirty="0">
                <a:latin typeface="Arial"/>
                <a:cs typeface="Arial"/>
              </a:rPr>
              <a:t>i</a:t>
            </a:r>
            <a:r>
              <a:rPr sz="1600" b="1" spc="-25" dirty="0">
                <a:latin typeface="Arial"/>
                <a:cs typeface="Arial"/>
              </a:rPr>
              <a:t>o</a:t>
            </a:r>
            <a:r>
              <a:rPr sz="1600" b="1" dirty="0">
                <a:latin typeface="Arial"/>
                <a:cs typeface="Arial"/>
              </a:rPr>
              <a:t>s</a:t>
            </a:r>
            <a:endParaRPr sz="1600">
              <a:latin typeface="Arial"/>
              <a:cs typeface="Arial"/>
            </a:endParaRPr>
          </a:p>
        </p:txBody>
      </p:sp>
      <p:sp>
        <p:nvSpPr>
          <p:cNvPr id="20" name="object 20"/>
          <p:cNvSpPr txBox="1"/>
          <p:nvPr/>
        </p:nvSpPr>
        <p:spPr>
          <a:xfrm>
            <a:off x="4448047" y="3362745"/>
            <a:ext cx="1714500" cy="1485900"/>
          </a:xfrm>
          <a:prstGeom prst="rect">
            <a:avLst/>
          </a:prstGeom>
        </p:spPr>
        <p:txBody>
          <a:bodyPr vert="horz" wrap="square" lIns="0" tIns="48895" rIns="0" bIns="0" rtlCol="0">
            <a:spAutoFit/>
          </a:bodyPr>
          <a:lstStyle/>
          <a:p>
            <a:pPr marL="12700">
              <a:lnSpc>
                <a:spcPct val="100000"/>
              </a:lnSpc>
              <a:spcBef>
                <a:spcPts val="385"/>
              </a:spcBef>
            </a:pPr>
            <a:r>
              <a:rPr sz="1400" spc="-10" dirty="0">
                <a:latin typeface="Arial MT"/>
                <a:cs typeface="Arial MT"/>
              </a:rPr>
              <a:t>-Definición</a:t>
            </a:r>
            <a:endParaRPr sz="1400">
              <a:latin typeface="Arial MT"/>
              <a:cs typeface="Arial MT"/>
            </a:endParaRPr>
          </a:p>
          <a:p>
            <a:pPr marL="12700">
              <a:lnSpc>
                <a:spcPct val="100000"/>
              </a:lnSpc>
              <a:spcBef>
                <a:spcPts val="290"/>
              </a:spcBef>
            </a:pPr>
            <a:r>
              <a:rPr sz="1400" spc="-15" dirty="0">
                <a:latin typeface="Arial MT"/>
                <a:cs typeface="Arial MT"/>
              </a:rPr>
              <a:t>-</a:t>
            </a:r>
            <a:r>
              <a:rPr sz="1400" spc="-5" dirty="0">
                <a:latin typeface="Arial MT"/>
                <a:cs typeface="Arial MT"/>
              </a:rPr>
              <a:t>C</a:t>
            </a:r>
            <a:r>
              <a:rPr sz="1400" spc="-15" dirty="0">
                <a:latin typeface="Arial MT"/>
                <a:cs typeface="Arial MT"/>
              </a:rPr>
              <a:t>a</a:t>
            </a:r>
            <a:r>
              <a:rPr sz="1400" spc="-5" dirty="0">
                <a:latin typeface="Arial MT"/>
                <a:cs typeface="Arial MT"/>
              </a:rPr>
              <a:t>s</a:t>
            </a:r>
            <a:r>
              <a:rPr sz="1400" spc="-15" dirty="0">
                <a:latin typeface="Arial MT"/>
                <a:cs typeface="Arial MT"/>
              </a:rPr>
              <a:t>o</a:t>
            </a:r>
            <a:r>
              <a:rPr sz="1400" spc="-5" dirty="0">
                <a:latin typeface="Arial MT"/>
                <a:cs typeface="Arial MT"/>
              </a:rPr>
              <a:t>s</a:t>
            </a:r>
            <a:r>
              <a:rPr sz="1400" spc="40" dirty="0">
                <a:latin typeface="Arial MT"/>
                <a:cs typeface="Arial MT"/>
              </a:rPr>
              <a:t> </a:t>
            </a:r>
            <a:r>
              <a:rPr sz="1400" spc="-15" dirty="0">
                <a:latin typeface="Arial MT"/>
                <a:cs typeface="Arial MT"/>
              </a:rPr>
              <a:t>d</a:t>
            </a:r>
            <a:r>
              <a:rPr sz="1400" spc="-5" dirty="0">
                <a:latin typeface="Arial MT"/>
                <a:cs typeface="Arial MT"/>
              </a:rPr>
              <a:t>e</a:t>
            </a:r>
            <a:r>
              <a:rPr sz="1400" spc="-110" dirty="0">
                <a:latin typeface="Arial MT"/>
                <a:cs typeface="Arial MT"/>
              </a:rPr>
              <a:t> </a:t>
            </a:r>
            <a:r>
              <a:rPr sz="1400" spc="-15" dirty="0">
                <a:latin typeface="Arial MT"/>
                <a:cs typeface="Arial MT"/>
              </a:rPr>
              <a:t>po</a:t>
            </a:r>
            <a:r>
              <a:rPr sz="1400" spc="-5" dirty="0">
                <a:latin typeface="Arial MT"/>
                <a:cs typeface="Arial MT"/>
              </a:rPr>
              <a:t>li</a:t>
            </a:r>
            <a:r>
              <a:rPr sz="1400" spc="-15" dirty="0">
                <a:latin typeface="Arial MT"/>
                <a:cs typeface="Arial MT"/>
              </a:rPr>
              <a:t>no</a:t>
            </a:r>
            <a:r>
              <a:rPr sz="1400" spc="5" dirty="0">
                <a:latin typeface="Arial MT"/>
                <a:cs typeface="Arial MT"/>
              </a:rPr>
              <a:t>m</a:t>
            </a:r>
            <a:r>
              <a:rPr sz="1400" spc="-5" dirty="0">
                <a:latin typeface="Arial MT"/>
                <a:cs typeface="Arial MT"/>
              </a:rPr>
              <a:t>i</a:t>
            </a:r>
            <a:r>
              <a:rPr sz="1400" spc="-10" dirty="0">
                <a:latin typeface="Arial MT"/>
                <a:cs typeface="Arial MT"/>
              </a:rPr>
              <a:t>o</a:t>
            </a:r>
            <a:r>
              <a:rPr sz="1400" spc="-5" dirty="0">
                <a:latin typeface="Arial MT"/>
                <a:cs typeface="Arial MT"/>
              </a:rPr>
              <a:t>s</a:t>
            </a:r>
            <a:endParaRPr sz="1400">
              <a:latin typeface="Arial MT"/>
              <a:cs typeface="Arial MT"/>
            </a:endParaRPr>
          </a:p>
          <a:p>
            <a:pPr marL="12700">
              <a:lnSpc>
                <a:spcPct val="100000"/>
              </a:lnSpc>
              <a:spcBef>
                <a:spcPts val="310"/>
              </a:spcBef>
            </a:pPr>
            <a:r>
              <a:rPr sz="1400" spc="-45" dirty="0">
                <a:latin typeface="Arial MT"/>
                <a:cs typeface="Arial MT"/>
              </a:rPr>
              <a:t>-Valor</a:t>
            </a:r>
            <a:r>
              <a:rPr sz="1400" spc="-50" dirty="0">
                <a:latin typeface="Arial MT"/>
                <a:cs typeface="Arial MT"/>
              </a:rPr>
              <a:t> </a:t>
            </a:r>
            <a:r>
              <a:rPr sz="1400" spc="-10" dirty="0">
                <a:latin typeface="Arial MT"/>
                <a:cs typeface="Arial MT"/>
              </a:rPr>
              <a:t>numérico</a:t>
            </a:r>
            <a:endParaRPr sz="1400">
              <a:latin typeface="Arial MT"/>
              <a:cs typeface="Arial MT"/>
            </a:endParaRPr>
          </a:p>
          <a:p>
            <a:pPr marL="12700">
              <a:lnSpc>
                <a:spcPct val="100000"/>
              </a:lnSpc>
              <a:spcBef>
                <a:spcPts val="290"/>
              </a:spcBef>
            </a:pPr>
            <a:r>
              <a:rPr sz="1400" spc="-10" dirty="0">
                <a:latin typeface="Arial MT"/>
                <a:cs typeface="Arial MT"/>
              </a:rPr>
              <a:t>-Cambio</a:t>
            </a:r>
            <a:r>
              <a:rPr sz="1400" spc="-50" dirty="0">
                <a:latin typeface="Arial MT"/>
                <a:cs typeface="Arial MT"/>
              </a:rPr>
              <a:t> </a:t>
            </a:r>
            <a:r>
              <a:rPr sz="1400" spc="-10" dirty="0">
                <a:latin typeface="Arial MT"/>
                <a:cs typeface="Arial MT"/>
              </a:rPr>
              <a:t>de</a:t>
            </a:r>
            <a:r>
              <a:rPr sz="1400" spc="-30" dirty="0">
                <a:latin typeface="Arial MT"/>
                <a:cs typeface="Arial MT"/>
              </a:rPr>
              <a:t> </a:t>
            </a:r>
            <a:r>
              <a:rPr sz="1400" spc="-10" dirty="0">
                <a:latin typeface="Arial MT"/>
                <a:cs typeface="Arial MT"/>
              </a:rPr>
              <a:t>variable</a:t>
            </a:r>
            <a:endParaRPr sz="1400">
              <a:latin typeface="Arial MT"/>
              <a:cs typeface="Arial MT"/>
            </a:endParaRPr>
          </a:p>
          <a:p>
            <a:pPr marL="12700" marR="577215">
              <a:lnSpc>
                <a:spcPts val="1490"/>
              </a:lnSpc>
              <a:spcBef>
                <a:spcPts val="645"/>
              </a:spcBef>
            </a:pPr>
            <a:r>
              <a:rPr sz="1400" spc="-15" dirty="0">
                <a:latin typeface="Arial MT"/>
                <a:cs typeface="Arial MT"/>
              </a:rPr>
              <a:t>-</a:t>
            </a:r>
            <a:r>
              <a:rPr sz="1400" spc="-10" dirty="0">
                <a:latin typeface="Arial MT"/>
                <a:cs typeface="Arial MT"/>
              </a:rPr>
              <a:t>G</a:t>
            </a:r>
            <a:r>
              <a:rPr sz="1400" spc="-20" dirty="0">
                <a:latin typeface="Arial MT"/>
                <a:cs typeface="Arial MT"/>
              </a:rPr>
              <a:t>r</a:t>
            </a:r>
            <a:r>
              <a:rPr sz="1400" spc="-15" dirty="0">
                <a:latin typeface="Arial MT"/>
                <a:cs typeface="Arial MT"/>
              </a:rPr>
              <a:t>ado</a:t>
            </a:r>
            <a:r>
              <a:rPr sz="1400" spc="-5" dirty="0">
                <a:latin typeface="Arial MT"/>
                <a:cs typeface="Arial MT"/>
              </a:rPr>
              <a:t>s</a:t>
            </a:r>
            <a:r>
              <a:rPr sz="1400" spc="40" dirty="0">
                <a:latin typeface="Arial MT"/>
                <a:cs typeface="Arial MT"/>
              </a:rPr>
              <a:t> </a:t>
            </a:r>
            <a:r>
              <a:rPr sz="1400" spc="-15" dirty="0">
                <a:latin typeface="Arial MT"/>
                <a:cs typeface="Arial MT"/>
              </a:rPr>
              <a:t>d</a:t>
            </a:r>
            <a:r>
              <a:rPr sz="1400" spc="-5" dirty="0">
                <a:latin typeface="Arial MT"/>
                <a:cs typeface="Arial MT"/>
              </a:rPr>
              <a:t>e</a:t>
            </a:r>
            <a:r>
              <a:rPr sz="1400" spc="-105" dirty="0">
                <a:latin typeface="Arial MT"/>
                <a:cs typeface="Arial MT"/>
              </a:rPr>
              <a:t> </a:t>
            </a:r>
            <a:r>
              <a:rPr sz="1400" spc="-15" dirty="0">
                <a:latin typeface="Arial MT"/>
                <a:cs typeface="Arial MT"/>
              </a:rPr>
              <a:t>u</a:t>
            </a:r>
            <a:r>
              <a:rPr sz="1400" spc="-5" dirty="0">
                <a:latin typeface="Arial MT"/>
                <a:cs typeface="Arial MT"/>
              </a:rPr>
              <a:t>n  </a:t>
            </a:r>
            <a:r>
              <a:rPr sz="1400" spc="-10" dirty="0">
                <a:latin typeface="Arial MT"/>
                <a:cs typeface="Arial MT"/>
              </a:rPr>
              <a:t>polinomio</a:t>
            </a:r>
            <a:endParaRPr sz="1400">
              <a:latin typeface="Arial MT"/>
              <a:cs typeface="Arial MT"/>
            </a:endParaRPr>
          </a:p>
        </p:txBody>
      </p:sp>
      <p:grpSp>
        <p:nvGrpSpPr>
          <p:cNvPr id="21" name="object 21"/>
          <p:cNvGrpSpPr/>
          <p:nvPr/>
        </p:nvGrpSpPr>
        <p:grpSpPr>
          <a:xfrm>
            <a:off x="6467855" y="2624327"/>
            <a:ext cx="2670175" cy="2731135"/>
            <a:chOff x="6467855" y="2624327"/>
            <a:chExt cx="2670175" cy="2731135"/>
          </a:xfrm>
        </p:grpSpPr>
        <p:pic>
          <p:nvPicPr>
            <p:cNvPr id="22" name="object 22"/>
            <p:cNvPicPr/>
            <p:nvPr/>
          </p:nvPicPr>
          <p:blipFill>
            <a:blip r:embed="rId12" cstate="print"/>
            <a:stretch>
              <a:fillRect/>
            </a:stretch>
          </p:blipFill>
          <p:spPr>
            <a:xfrm>
              <a:off x="6467855" y="2624327"/>
              <a:ext cx="2502407" cy="2572512"/>
            </a:xfrm>
            <a:prstGeom prst="rect">
              <a:avLst/>
            </a:prstGeom>
          </p:spPr>
        </p:pic>
        <p:pic>
          <p:nvPicPr>
            <p:cNvPr id="23" name="object 23"/>
            <p:cNvPicPr/>
            <p:nvPr/>
          </p:nvPicPr>
          <p:blipFill>
            <a:blip r:embed="rId13" cstate="print"/>
            <a:stretch>
              <a:fillRect/>
            </a:stretch>
          </p:blipFill>
          <p:spPr>
            <a:xfrm>
              <a:off x="6620255" y="2767583"/>
              <a:ext cx="2517648" cy="2587752"/>
            </a:xfrm>
            <a:prstGeom prst="rect">
              <a:avLst/>
            </a:prstGeom>
          </p:spPr>
        </p:pic>
      </p:grpSp>
      <p:sp>
        <p:nvSpPr>
          <p:cNvPr id="24" name="object 24"/>
          <p:cNvSpPr txBox="1"/>
          <p:nvPr/>
        </p:nvSpPr>
        <p:spPr>
          <a:xfrm>
            <a:off x="6754494" y="2913380"/>
            <a:ext cx="2199640" cy="270510"/>
          </a:xfrm>
          <a:prstGeom prst="rect">
            <a:avLst/>
          </a:prstGeom>
        </p:spPr>
        <p:txBody>
          <a:bodyPr vert="horz" wrap="square" lIns="0" tIns="13335" rIns="0" bIns="0" rtlCol="0">
            <a:spAutoFit/>
          </a:bodyPr>
          <a:lstStyle/>
          <a:p>
            <a:pPr marL="12700">
              <a:lnSpc>
                <a:spcPct val="100000"/>
              </a:lnSpc>
              <a:spcBef>
                <a:spcPts val="105"/>
              </a:spcBef>
            </a:pPr>
            <a:r>
              <a:rPr sz="1600" b="1" spc="10" dirty="0">
                <a:latin typeface="Arial"/>
                <a:cs typeface="Arial"/>
              </a:rPr>
              <a:t>P</a:t>
            </a:r>
            <a:r>
              <a:rPr sz="1600" b="1" dirty="0">
                <a:latin typeface="Arial"/>
                <a:cs typeface="Arial"/>
              </a:rPr>
              <a:t>o</a:t>
            </a:r>
            <a:r>
              <a:rPr sz="1600" b="1" spc="5" dirty="0">
                <a:latin typeface="Arial"/>
                <a:cs typeface="Arial"/>
              </a:rPr>
              <a:t>li</a:t>
            </a:r>
            <a:r>
              <a:rPr sz="1600" b="1" dirty="0">
                <a:latin typeface="Arial"/>
                <a:cs typeface="Arial"/>
              </a:rPr>
              <a:t>n</a:t>
            </a:r>
            <a:r>
              <a:rPr sz="1600" b="1" spc="-25" dirty="0">
                <a:latin typeface="Arial"/>
                <a:cs typeface="Arial"/>
              </a:rPr>
              <a:t>o</a:t>
            </a:r>
            <a:r>
              <a:rPr sz="1600" b="1" spc="10" dirty="0">
                <a:latin typeface="Arial"/>
                <a:cs typeface="Arial"/>
              </a:rPr>
              <a:t>m</a:t>
            </a:r>
            <a:r>
              <a:rPr sz="1600" b="1" spc="-15" dirty="0">
                <a:latin typeface="Arial"/>
                <a:cs typeface="Arial"/>
              </a:rPr>
              <a:t>i</a:t>
            </a:r>
            <a:r>
              <a:rPr sz="1600" b="1" dirty="0">
                <a:latin typeface="Arial"/>
                <a:cs typeface="Arial"/>
              </a:rPr>
              <a:t>os</a:t>
            </a:r>
            <a:r>
              <a:rPr sz="1600" b="1" spc="-110" dirty="0">
                <a:latin typeface="Arial"/>
                <a:cs typeface="Arial"/>
              </a:rPr>
              <a:t> </a:t>
            </a:r>
            <a:r>
              <a:rPr sz="1600" b="1" spc="-10" dirty="0">
                <a:latin typeface="Arial"/>
                <a:cs typeface="Arial"/>
              </a:rPr>
              <a:t>es</a:t>
            </a:r>
            <a:r>
              <a:rPr sz="1600" b="1" dirty="0">
                <a:latin typeface="Arial"/>
                <a:cs typeface="Arial"/>
              </a:rPr>
              <a:t>pe</a:t>
            </a:r>
            <a:r>
              <a:rPr sz="1600" b="1" spc="-15" dirty="0">
                <a:latin typeface="Arial"/>
                <a:cs typeface="Arial"/>
              </a:rPr>
              <a:t>c</a:t>
            </a:r>
            <a:r>
              <a:rPr sz="1600" b="1" spc="5" dirty="0">
                <a:latin typeface="Arial"/>
                <a:cs typeface="Arial"/>
              </a:rPr>
              <a:t>i</a:t>
            </a:r>
            <a:r>
              <a:rPr sz="1600" b="1" spc="-10" dirty="0">
                <a:latin typeface="Arial"/>
                <a:cs typeface="Arial"/>
              </a:rPr>
              <a:t>a</a:t>
            </a:r>
            <a:r>
              <a:rPr sz="1600" b="1" spc="5" dirty="0">
                <a:latin typeface="Arial"/>
                <a:cs typeface="Arial"/>
              </a:rPr>
              <a:t>l</a:t>
            </a:r>
            <a:r>
              <a:rPr sz="1600" b="1" spc="-10" dirty="0">
                <a:latin typeface="Arial"/>
                <a:cs typeface="Arial"/>
              </a:rPr>
              <a:t>e</a:t>
            </a:r>
            <a:r>
              <a:rPr sz="1600" b="1" dirty="0">
                <a:latin typeface="Arial"/>
                <a:cs typeface="Arial"/>
              </a:rPr>
              <a:t>s</a:t>
            </a:r>
            <a:endParaRPr sz="1600">
              <a:latin typeface="Arial"/>
              <a:cs typeface="Arial"/>
            </a:endParaRPr>
          </a:p>
        </p:txBody>
      </p:sp>
      <p:sp>
        <p:nvSpPr>
          <p:cNvPr id="25" name="object 25"/>
          <p:cNvSpPr txBox="1"/>
          <p:nvPr/>
        </p:nvSpPr>
        <p:spPr>
          <a:xfrm>
            <a:off x="6754494" y="3428994"/>
            <a:ext cx="2002155" cy="1740535"/>
          </a:xfrm>
          <a:prstGeom prst="rect">
            <a:avLst/>
          </a:prstGeom>
        </p:spPr>
        <p:txBody>
          <a:bodyPr vert="horz" wrap="square" lIns="0" tIns="50165" rIns="0" bIns="0" rtlCol="0">
            <a:spAutoFit/>
          </a:bodyPr>
          <a:lstStyle/>
          <a:p>
            <a:pPr marL="12700">
              <a:lnSpc>
                <a:spcPct val="100000"/>
              </a:lnSpc>
              <a:spcBef>
                <a:spcPts val="395"/>
              </a:spcBef>
            </a:pPr>
            <a:r>
              <a:rPr sz="1400" spc="-10" dirty="0">
                <a:latin typeface="Arial MT"/>
                <a:cs typeface="Arial MT"/>
              </a:rPr>
              <a:t>-Polinomio</a:t>
            </a:r>
            <a:r>
              <a:rPr sz="1400" spc="-45" dirty="0">
                <a:latin typeface="Arial MT"/>
                <a:cs typeface="Arial MT"/>
              </a:rPr>
              <a:t> </a:t>
            </a:r>
            <a:r>
              <a:rPr sz="1400" spc="-15" dirty="0">
                <a:latin typeface="Arial MT"/>
                <a:cs typeface="Arial MT"/>
              </a:rPr>
              <a:t>ordenado</a:t>
            </a:r>
            <a:endParaRPr sz="1400">
              <a:latin typeface="Arial MT"/>
              <a:cs typeface="Arial MT"/>
            </a:endParaRPr>
          </a:p>
          <a:p>
            <a:pPr marL="12700">
              <a:lnSpc>
                <a:spcPct val="100000"/>
              </a:lnSpc>
              <a:spcBef>
                <a:spcPts val="290"/>
              </a:spcBef>
            </a:pPr>
            <a:r>
              <a:rPr sz="1400" spc="-10" dirty="0">
                <a:latin typeface="Arial MT"/>
                <a:cs typeface="Arial MT"/>
              </a:rPr>
              <a:t>-Polinomio</a:t>
            </a:r>
            <a:r>
              <a:rPr sz="1400" spc="-45" dirty="0">
                <a:latin typeface="Arial MT"/>
                <a:cs typeface="Arial MT"/>
              </a:rPr>
              <a:t> </a:t>
            </a:r>
            <a:r>
              <a:rPr sz="1400" spc="-5" dirty="0">
                <a:latin typeface="Arial MT"/>
                <a:cs typeface="Arial MT"/>
              </a:rPr>
              <a:t>completo</a:t>
            </a:r>
            <a:endParaRPr sz="1400">
              <a:latin typeface="Arial MT"/>
              <a:cs typeface="Arial MT"/>
            </a:endParaRPr>
          </a:p>
          <a:p>
            <a:pPr marL="12700">
              <a:lnSpc>
                <a:spcPct val="100000"/>
              </a:lnSpc>
              <a:spcBef>
                <a:spcPts val="310"/>
              </a:spcBef>
            </a:pPr>
            <a:r>
              <a:rPr sz="1400" spc="-10" dirty="0">
                <a:latin typeface="Arial MT"/>
                <a:cs typeface="Arial MT"/>
              </a:rPr>
              <a:t>-Polinomio</a:t>
            </a:r>
            <a:r>
              <a:rPr sz="1400" spc="-45" dirty="0">
                <a:latin typeface="Arial MT"/>
                <a:cs typeface="Arial MT"/>
              </a:rPr>
              <a:t> </a:t>
            </a:r>
            <a:r>
              <a:rPr sz="1400" spc="-10" dirty="0">
                <a:latin typeface="Arial MT"/>
                <a:cs typeface="Arial MT"/>
              </a:rPr>
              <a:t>homogéneo</a:t>
            </a:r>
            <a:endParaRPr sz="1400">
              <a:latin typeface="Arial MT"/>
              <a:cs typeface="Arial MT"/>
            </a:endParaRPr>
          </a:p>
          <a:p>
            <a:pPr marL="12700">
              <a:lnSpc>
                <a:spcPct val="100000"/>
              </a:lnSpc>
              <a:spcBef>
                <a:spcPts val="290"/>
              </a:spcBef>
            </a:pPr>
            <a:r>
              <a:rPr sz="1400" spc="-10" dirty="0">
                <a:latin typeface="Arial MT"/>
                <a:cs typeface="Arial MT"/>
              </a:rPr>
              <a:t>-Polinomio</a:t>
            </a:r>
            <a:r>
              <a:rPr sz="1400" spc="-25" dirty="0">
                <a:latin typeface="Arial MT"/>
                <a:cs typeface="Arial MT"/>
              </a:rPr>
              <a:t> </a:t>
            </a:r>
            <a:r>
              <a:rPr sz="1400" spc="-10" dirty="0">
                <a:latin typeface="Arial MT"/>
                <a:cs typeface="Arial MT"/>
              </a:rPr>
              <a:t>idéntico</a:t>
            </a:r>
            <a:endParaRPr sz="1400">
              <a:latin typeface="Arial MT"/>
              <a:cs typeface="Arial MT"/>
            </a:endParaRPr>
          </a:p>
          <a:p>
            <a:pPr marL="12700" marR="5080">
              <a:lnSpc>
                <a:spcPts val="1490"/>
              </a:lnSpc>
              <a:spcBef>
                <a:spcPts val="640"/>
              </a:spcBef>
            </a:pPr>
            <a:r>
              <a:rPr sz="1400" spc="-15" dirty="0">
                <a:latin typeface="Arial MT"/>
                <a:cs typeface="Arial MT"/>
              </a:rPr>
              <a:t>-</a:t>
            </a:r>
            <a:r>
              <a:rPr sz="1400" spc="-5" dirty="0">
                <a:latin typeface="Arial MT"/>
                <a:cs typeface="Arial MT"/>
              </a:rPr>
              <a:t>P</a:t>
            </a:r>
            <a:r>
              <a:rPr sz="1400" spc="-15" dirty="0">
                <a:latin typeface="Arial MT"/>
                <a:cs typeface="Arial MT"/>
              </a:rPr>
              <a:t>o</a:t>
            </a:r>
            <a:r>
              <a:rPr sz="1400" spc="-5" dirty="0">
                <a:latin typeface="Arial MT"/>
                <a:cs typeface="Arial MT"/>
              </a:rPr>
              <a:t>li</a:t>
            </a:r>
            <a:r>
              <a:rPr sz="1400" spc="-15" dirty="0">
                <a:latin typeface="Arial MT"/>
                <a:cs typeface="Arial MT"/>
              </a:rPr>
              <a:t>no</a:t>
            </a:r>
            <a:r>
              <a:rPr sz="1400" spc="5" dirty="0">
                <a:latin typeface="Arial MT"/>
                <a:cs typeface="Arial MT"/>
              </a:rPr>
              <a:t>m</a:t>
            </a:r>
            <a:r>
              <a:rPr sz="1400" spc="-5" dirty="0">
                <a:latin typeface="Arial MT"/>
                <a:cs typeface="Arial MT"/>
              </a:rPr>
              <a:t>io</a:t>
            </a:r>
            <a:r>
              <a:rPr sz="1400" spc="-80" dirty="0">
                <a:latin typeface="Arial MT"/>
                <a:cs typeface="Arial MT"/>
              </a:rPr>
              <a:t> </a:t>
            </a:r>
            <a:r>
              <a:rPr sz="1400" spc="-5" dirty="0">
                <a:latin typeface="Arial MT"/>
                <a:cs typeface="Arial MT"/>
              </a:rPr>
              <a:t>id</a:t>
            </a:r>
            <a:r>
              <a:rPr sz="1400" spc="-15" dirty="0">
                <a:latin typeface="Arial MT"/>
                <a:cs typeface="Arial MT"/>
              </a:rPr>
              <a:t>é</a:t>
            </a:r>
            <a:r>
              <a:rPr sz="1400" spc="-5" dirty="0">
                <a:latin typeface="Arial MT"/>
                <a:cs typeface="Arial MT"/>
              </a:rPr>
              <a:t>ntica</a:t>
            </a:r>
            <a:r>
              <a:rPr sz="1400" spc="5" dirty="0">
                <a:latin typeface="Arial MT"/>
                <a:cs typeface="Arial MT"/>
              </a:rPr>
              <a:t>m</a:t>
            </a:r>
            <a:r>
              <a:rPr sz="1400" spc="-5" dirty="0">
                <a:latin typeface="Arial MT"/>
                <a:cs typeface="Arial MT"/>
              </a:rPr>
              <a:t>e</a:t>
            </a:r>
            <a:r>
              <a:rPr sz="1400" spc="-15" dirty="0">
                <a:latin typeface="Arial MT"/>
                <a:cs typeface="Arial MT"/>
              </a:rPr>
              <a:t>n</a:t>
            </a:r>
            <a:r>
              <a:rPr sz="1400" spc="-5" dirty="0">
                <a:latin typeface="Arial MT"/>
                <a:cs typeface="Arial MT"/>
              </a:rPr>
              <a:t>te  </a:t>
            </a:r>
            <a:r>
              <a:rPr sz="1400" spc="-10" dirty="0">
                <a:latin typeface="Arial MT"/>
                <a:cs typeface="Arial MT"/>
              </a:rPr>
              <a:t>nulo</a:t>
            </a:r>
            <a:endParaRPr sz="1400">
              <a:latin typeface="Arial MT"/>
              <a:cs typeface="Arial MT"/>
            </a:endParaRPr>
          </a:p>
          <a:p>
            <a:pPr marL="12700">
              <a:lnSpc>
                <a:spcPct val="100000"/>
              </a:lnSpc>
              <a:spcBef>
                <a:spcPts val="295"/>
              </a:spcBef>
            </a:pPr>
            <a:r>
              <a:rPr sz="1400" spc="-15" dirty="0">
                <a:latin typeface="Arial MT"/>
                <a:cs typeface="Arial MT"/>
              </a:rPr>
              <a:t>-Propiedades</a:t>
            </a:r>
            <a:endParaRPr sz="1400">
              <a:latin typeface="Arial MT"/>
              <a:cs typeface="Arial MT"/>
            </a:endParaRPr>
          </a:p>
        </p:txBody>
      </p:sp>
      <p:grpSp>
        <p:nvGrpSpPr>
          <p:cNvPr id="26" name="object 26"/>
          <p:cNvGrpSpPr/>
          <p:nvPr/>
        </p:nvGrpSpPr>
        <p:grpSpPr>
          <a:xfrm>
            <a:off x="9284207" y="2624327"/>
            <a:ext cx="1628139" cy="1085215"/>
            <a:chOff x="9284207" y="2624327"/>
            <a:chExt cx="1628139" cy="1085215"/>
          </a:xfrm>
        </p:grpSpPr>
        <p:pic>
          <p:nvPicPr>
            <p:cNvPr id="27" name="object 27"/>
            <p:cNvPicPr/>
            <p:nvPr/>
          </p:nvPicPr>
          <p:blipFill>
            <a:blip r:embed="rId14" cstate="print"/>
            <a:stretch>
              <a:fillRect/>
            </a:stretch>
          </p:blipFill>
          <p:spPr>
            <a:xfrm>
              <a:off x="9284207" y="2624327"/>
              <a:ext cx="1459992" cy="926591"/>
            </a:xfrm>
            <a:prstGeom prst="rect">
              <a:avLst/>
            </a:prstGeom>
          </p:spPr>
        </p:pic>
        <p:pic>
          <p:nvPicPr>
            <p:cNvPr id="28" name="object 28"/>
            <p:cNvPicPr/>
            <p:nvPr/>
          </p:nvPicPr>
          <p:blipFill>
            <a:blip r:embed="rId15" cstate="print"/>
            <a:stretch>
              <a:fillRect/>
            </a:stretch>
          </p:blipFill>
          <p:spPr>
            <a:xfrm>
              <a:off x="9442703" y="2767583"/>
              <a:ext cx="1469136" cy="941832"/>
            </a:xfrm>
            <a:prstGeom prst="rect">
              <a:avLst/>
            </a:prstGeom>
          </p:spPr>
        </p:pic>
      </p:grpSp>
      <p:sp>
        <p:nvSpPr>
          <p:cNvPr id="29" name="object 29"/>
          <p:cNvSpPr txBox="1"/>
          <p:nvPr/>
        </p:nvSpPr>
        <p:spPr>
          <a:xfrm>
            <a:off x="9688448" y="2888995"/>
            <a:ext cx="986790" cy="680085"/>
          </a:xfrm>
          <a:prstGeom prst="rect">
            <a:avLst/>
          </a:prstGeom>
        </p:spPr>
        <p:txBody>
          <a:bodyPr vert="horz" wrap="square" lIns="0" tIns="36194" rIns="0" bIns="0" rtlCol="0">
            <a:spAutoFit/>
          </a:bodyPr>
          <a:lstStyle/>
          <a:p>
            <a:pPr marL="67310" marR="59055" indent="5715" algn="ctr">
              <a:lnSpc>
                <a:spcPts val="1510"/>
              </a:lnSpc>
              <a:spcBef>
                <a:spcPts val="284"/>
              </a:spcBef>
            </a:pPr>
            <a:r>
              <a:rPr sz="1400" b="1" spc="-45" dirty="0">
                <a:latin typeface="Arial"/>
                <a:cs typeface="Arial"/>
              </a:rPr>
              <a:t>Valor </a:t>
            </a:r>
            <a:r>
              <a:rPr sz="1400" b="1" spc="-40" dirty="0">
                <a:latin typeface="Arial"/>
                <a:cs typeface="Arial"/>
              </a:rPr>
              <a:t> </a:t>
            </a:r>
            <a:r>
              <a:rPr sz="1400" b="1" spc="-20" dirty="0">
                <a:latin typeface="Arial"/>
                <a:cs typeface="Arial"/>
              </a:rPr>
              <a:t>nu</a:t>
            </a:r>
            <a:r>
              <a:rPr sz="1400" b="1" spc="-5" dirty="0">
                <a:latin typeface="Arial"/>
                <a:cs typeface="Arial"/>
              </a:rPr>
              <a:t>m</a:t>
            </a:r>
            <a:r>
              <a:rPr sz="1400" b="1" spc="-15" dirty="0">
                <a:latin typeface="Arial"/>
                <a:cs typeface="Arial"/>
              </a:rPr>
              <a:t>é</a:t>
            </a:r>
            <a:r>
              <a:rPr sz="1400" b="1" dirty="0">
                <a:latin typeface="Arial"/>
                <a:cs typeface="Arial"/>
              </a:rPr>
              <a:t>r</a:t>
            </a:r>
            <a:r>
              <a:rPr sz="1400" b="1" spc="-5" dirty="0">
                <a:latin typeface="Arial"/>
                <a:cs typeface="Arial"/>
              </a:rPr>
              <a:t>i</a:t>
            </a:r>
            <a:r>
              <a:rPr sz="1400" b="1" spc="-15" dirty="0">
                <a:latin typeface="Arial"/>
                <a:cs typeface="Arial"/>
              </a:rPr>
              <a:t>co</a:t>
            </a:r>
            <a:r>
              <a:rPr sz="1400" b="1" spc="-5" dirty="0">
                <a:latin typeface="Arial"/>
                <a:cs typeface="Arial"/>
              </a:rPr>
              <a:t>:</a:t>
            </a:r>
            <a:endParaRPr sz="1400">
              <a:latin typeface="Arial"/>
              <a:cs typeface="Arial"/>
            </a:endParaRPr>
          </a:p>
          <a:p>
            <a:pPr algn="ctr">
              <a:lnSpc>
                <a:spcPct val="100000"/>
              </a:lnSpc>
              <a:spcBef>
                <a:spcPts val="265"/>
              </a:spcBef>
            </a:pPr>
            <a:r>
              <a:rPr sz="1400" b="1" spc="-10" dirty="0">
                <a:latin typeface="Arial"/>
                <a:cs typeface="Arial"/>
              </a:rPr>
              <a:t>Sumatorias</a:t>
            </a:r>
            <a:endParaRPr sz="1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93776" y="301752"/>
            <a:ext cx="1722120" cy="286512"/>
          </a:xfrm>
          <a:prstGeom prst="rect">
            <a:avLst/>
          </a:prstGeom>
        </p:spPr>
      </p:pic>
      <p:sp>
        <p:nvSpPr>
          <p:cNvPr id="3" name="object 3"/>
          <p:cNvSpPr txBox="1"/>
          <p:nvPr/>
        </p:nvSpPr>
        <p:spPr>
          <a:xfrm>
            <a:off x="1264411" y="1072083"/>
            <a:ext cx="9139555" cy="3653154"/>
          </a:xfrm>
          <a:prstGeom prst="rect">
            <a:avLst/>
          </a:prstGeom>
        </p:spPr>
        <p:txBody>
          <a:bodyPr vert="horz" wrap="square" lIns="0" tIns="12700" rIns="0" bIns="0" rtlCol="0">
            <a:spAutoFit/>
          </a:bodyPr>
          <a:lstStyle/>
          <a:p>
            <a:pPr marL="50800">
              <a:lnSpc>
                <a:spcPts val="2735"/>
              </a:lnSpc>
              <a:spcBef>
                <a:spcPts val="100"/>
              </a:spcBef>
            </a:pPr>
            <a:r>
              <a:rPr sz="2400" dirty="0">
                <a:latin typeface="Arial MT"/>
                <a:cs typeface="Arial MT"/>
              </a:rPr>
              <a:t>Un</a:t>
            </a:r>
            <a:r>
              <a:rPr sz="2400" spc="-25" dirty="0">
                <a:latin typeface="Arial MT"/>
                <a:cs typeface="Arial MT"/>
              </a:rPr>
              <a:t> </a:t>
            </a:r>
            <a:r>
              <a:rPr sz="2400" dirty="0">
                <a:latin typeface="Arial MT"/>
                <a:cs typeface="Arial MT"/>
              </a:rPr>
              <a:t>polinomio</a:t>
            </a:r>
            <a:r>
              <a:rPr sz="2400" spc="-5" dirty="0">
                <a:latin typeface="Arial MT"/>
                <a:cs typeface="Arial MT"/>
              </a:rPr>
              <a:t> </a:t>
            </a:r>
            <a:r>
              <a:rPr sz="2400" dirty="0">
                <a:latin typeface="Arial MT"/>
                <a:cs typeface="Arial MT"/>
              </a:rPr>
              <a:t>es</a:t>
            </a:r>
            <a:r>
              <a:rPr sz="2400" spc="-30" dirty="0">
                <a:latin typeface="Arial MT"/>
                <a:cs typeface="Arial MT"/>
              </a:rPr>
              <a:t> </a:t>
            </a:r>
            <a:r>
              <a:rPr sz="2400" dirty="0">
                <a:latin typeface="Arial MT"/>
                <a:cs typeface="Arial MT"/>
              </a:rPr>
              <a:t>una</a:t>
            </a:r>
            <a:r>
              <a:rPr sz="2400" spc="-25" dirty="0">
                <a:latin typeface="Arial MT"/>
                <a:cs typeface="Arial MT"/>
              </a:rPr>
              <a:t> </a:t>
            </a:r>
            <a:r>
              <a:rPr sz="2400" spc="-5" dirty="0">
                <a:latin typeface="Arial MT"/>
                <a:cs typeface="Arial MT"/>
              </a:rPr>
              <a:t>expresión</a:t>
            </a:r>
            <a:r>
              <a:rPr sz="2400" dirty="0">
                <a:latin typeface="Arial MT"/>
                <a:cs typeface="Arial MT"/>
              </a:rPr>
              <a:t> </a:t>
            </a:r>
            <a:r>
              <a:rPr sz="2400" spc="-5" dirty="0">
                <a:latin typeface="Arial MT"/>
                <a:cs typeface="Arial MT"/>
              </a:rPr>
              <a:t>algebraica</a:t>
            </a:r>
            <a:r>
              <a:rPr sz="2400" spc="30" dirty="0">
                <a:latin typeface="Arial MT"/>
                <a:cs typeface="Arial MT"/>
              </a:rPr>
              <a:t> </a:t>
            </a:r>
            <a:r>
              <a:rPr sz="2400" dirty="0">
                <a:latin typeface="Arial MT"/>
                <a:cs typeface="Arial MT"/>
              </a:rPr>
              <a:t>racional</a:t>
            </a:r>
            <a:r>
              <a:rPr sz="2400" spc="-65" dirty="0">
                <a:latin typeface="Arial MT"/>
                <a:cs typeface="Arial MT"/>
              </a:rPr>
              <a:t> </a:t>
            </a:r>
            <a:r>
              <a:rPr sz="2400" dirty="0">
                <a:latin typeface="Arial MT"/>
                <a:cs typeface="Arial MT"/>
              </a:rPr>
              <a:t>entera,</a:t>
            </a:r>
            <a:r>
              <a:rPr sz="2400" spc="-30" dirty="0">
                <a:latin typeface="Arial MT"/>
                <a:cs typeface="Arial MT"/>
              </a:rPr>
              <a:t> </a:t>
            </a:r>
            <a:r>
              <a:rPr sz="2400" dirty="0">
                <a:latin typeface="Arial MT"/>
                <a:cs typeface="Arial MT"/>
              </a:rPr>
              <a:t>es</a:t>
            </a:r>
            <a:r>
              <a:rPr sz="2400" spc="-25" dirty="0">
                <a:latin typeface="Arial MT"/>
                <a:cs typeface="Arial MT"/>
              </a:rPr>
              <a:t> </a:t>
            </a:r>
            <a:r>
              <a:rPr sz="2400" spc="-45" dirty="0">
                <a:latin typeface="Arial MT"/>
                <a:cs typeface="Arial MT"/>
              </a:rPr>
              <a:t>decir,</a:t>
            </a:r>
            <a:endParaRPr sz="2400">
              <a:latin typeface="Arial MT"/>
              <a:cs typeface="Arial MT"/>
            </a:endParaRPr>
          </a:p>
          <a:p>
            <a:pPr marL="50800">
              <a:lnSpc>
                <a:spcPts val="2735"/>
              </a:lnSpc>
            </a:pPr>
            <a:r>
              <a:rPr sz="2400" spc="-5" dirty="0">
                <a:latin typeface="Arial MT"/>
                <a:cs typeface="Arial MT"/>
              </a:rPr>
              <a:t>los</a:t>
            </a:r>
            <a:r>
              <a:rPr sz="2400" spc="-15" dirty="0">
                <a:latin typeface="Arial MT"/>
                <a:cs typeface="Arial MT"/>
              </a:rPr>
              <a:t> </a:t>
            </a:r>
            <a:r>
              <a:rPr sz="2400" dirty="0">
                <a:latin typeface="Arial MT"/>
                <a:cs typeface="Arial MT"/>
              </a:rPr>
              <a:t>exponentes</a:t>
            </a:r>
            <a:r>
              <a:rPr sz="2400" spc="-90" dirty="0">
                <a:latin typeface="Arial MT"/>
                <a:cs typeface="Arial MT"/>
              </a:rPr>
              <a:t> </a:t>
            </a:r>
            <a:r>
              <a:rPr sz="2400" dirty="0">
                <a:latin typeface="Arial MT"/>
                <a:cs typeface="Arial MT"/>
              </a:rPr>
              <a:t>de</a:t>
            </a:r>
            <a:r>
              <a:rPr sz="2400" spc="-5" dirty="0">
                <a:latin typeface="Arial MT"/>
                <a:cs typeface="Arial MT"/>
              </a:rPr>
              <a:t> </a:t>
            </a:r>
            <a:r>
              <a:rPr sz="2400" dirty="0">
                <a:latin typeface="Arial MT"/>
                <a:cs typeface="Arial MT"/>
              </a:rPr>
              <a:t>sus</a:t>
            </a:r>
            <a:r>
              <a:rPr sz="2400" spc="5" dirty="0">
                <a:latin typeface="Arial MT"/>
                <a:cs typeface="Arial MT"/>
              </a:rPr>
              <a:t> </a:t>
            </a:r>
            <a:r>
              <a:rPr sz="2400" spc="-5" dirty="0">
                <a:latin typeface="Arial MT"/>
                <a:cs typeface="Arial MT"/>
              </a:rPr>
              <a:t>variables</a:t>
            </a:r>
            <a:r>
              <a:rPr sz="2400" spc="-35" dirty="0">
                <a:latin typeface="Arial MT"/>
                <a:cs typeface="Arial MT"/>
              </a:rPr>
              <a:t> </a:t>
            </a:r>
            <a:r>
              <a:rPr sz="2400" dirty="0">
                <a:latin typeface="Arial MT"/>
                <a:cs typeface="Arial MT"/>
              </a:rPr>
              <a:t>son</a:t>
            </a:r>
            <a:r>
              <a:rPr sz="2400" spc="-35" dirty="0">
                <a:latin typeface="Arial MT"/>
                <a:cs typeface="Arial MT"/>
              </a:rPr>
              <a:t> </a:t>
            </a:r>
            <a:r>
              <a:rPr sz="2400" dirty="0">
                <a:latin typeface="Arial MT"/>
                <a:cs typeface="Arial MT"/>
              </a:rPr>
              <a:t>números</a:t>
            </a:r>
            <a:r>
              <a:rPr sz="2400" spc="-60" dirty="0">
                <a:latin typeface="Arial MT"/>
                <a:cs typeface="Arial MT"/>
              </a:rPr>
              <a:t> </a:t>
            </a:r>
            <a:r>
              <a:rPr sz="2400" dirty="0">
                <a:latin typeface="Arial MT"/>
                <a:cs typeface="Arial MT"/>
              </a:rPr>
              <a:t>enteros</a:t>
            </a:r>
            <a:r>
              <a:rPr sz="2400" spc="135" dirty="0">
                <a:latin typeface="Arial MT"/>
                <a:cs typeface="Arial MT"/>
              </a:rPr>
              <a:t> </a:t>
            </a:r>
            <a:r>
              <a:rPr sz="2400" spc="-5" dirty="0">
                <a:latin typeface="Arial MT"/>
                <a:cs typeface="Arial MT"/>
              </a:rPr>
              <a:t>positivos.</a:t>
            </a:r>
            <a:endParaRPr sz="2400">
              <a:latin typeface="Arial MT"/>
              <a:cs typeface="Arial MT"/>
            </a:endParaRPr>
          </a:p>
          <a:p>
            <a:pPr>
              <a:lnSpc>
                <a:spcPct val="100000"/>
              </a:lnSpc>
              <a:spcBef>
                <a:spcPts val="15"/>
              </a:spcBef>
            </a:pPr>
            <a:endParaRPr sz="3850">
              <a:latin typeface="Arial MT"/>
              <a:cs typeface="Arial MT"/>
            </a:endParaRPr>
          </a:p>
          <a:p>
            <a:pPr marL="50800">
              <a:lnSpc>
                <a:spcPct val="100000"/>
              </a:lnSpc>
            </a:pPr>
            <a:r>
              <a:rPr sz="2400" dirty="0">
                <a:latin typeface="Arial MT"/>
                <a:cs typeface="Arial MT"/>
              </a:rPr>
              <a:t>Además,</a:t>
            </a:r>
            <a:r>
              <a:rPr sz="2400" spc="-80" dirty="0">
                <a:latin typeface="Arial MT"/>
                <a:cs typeface="Arial MT"/>
              </a:rPr>
              <a:t> </a:t>
            </a:r>
            <a:r>
              <a:rPr sz="2400" dirty="0">
                <a:latin typeface="Arial MT"/>
                <a:cs typeface="Arial MT"/>
              </a:rPr>
              <a:t>un</a:t>
            </a:r>
            <a:r>
              <a:rPr sz="2400" spc="-10" dirty="0">
                <a:latin typeface="Arial MT"/>
                <a:cs typeface="Arial MT"/>
              </a:rPr>
              <a:t> </a:t>
            </a:r>
            <a:r>
              <a:rPr sz="2400" dirty="0">
                <a:latin typeface="Arial MT"/>
                <a:cs typeface="Arial MT"/>
              </a:rPr>
              <a:t>polinomio</a:t>
            </a:r>
            <a:r>
              <a:rPr sz="2400" spc="-75" dirty="0">
                <a:latin typeface="Arial MT"/>
                <a:cs typeface="Arial MT"/>
              </a:rPr>
              <a:t> </a:t>
            </a:r>
            <a:r>
              <a:rPr sz="2400" dirty="0">
                <a:latin typeface="Arial MT"/>
                <a:cs typeface="Arial MT"/>
              </a:rPr>
              <a:t>es la</a:t>
            </a:r>
            <a:r>
              <a:rPr sz="2400" spc="5" dirty="0">
                <a:latin typeface="Arial MT"/>
                <a:cs typeface="Arial MT"/>
              </a:rPr>
              <a:t> suma</a:t>
            </a:r>
            <a:r>
              <a:rPr sz="2400" spc="-40" dirty="0">
                <a:latin typeface="Arial MT"/>
                <a:cs typeface="Arial MT"/>
              </a:rPr>
              <a:t> </a:t>
            </a:r>
            <a:r>
              <a:rPr sz="2400" dirty="0">
                <a:latin typeface="Arial MT"/>
                <a:cs typeface="Arial MT"/>
              </a:rPr>
              <a:t>o diferencia</a:t>
            </a:r>
            <a:r>
              <a:rPr sz="2400" spc="-75" dirty="0">
                <a:latin typeface="Arial MT"/>
                <a:cs typeface="Arial MT"/>
              </a:rPr>
              <a:t> </a:t>
            </a:r>
            <a:r>
              <a:rPr sz="2400" dirty="0">
                <a:latin typeface="Arial MT"/>
                <a:cs typeface="Arial MT"/>
              </a:rPr>
              <a:t>de</a:t>
            </a:r>
            <a:r>
              <a:rPr sz="2400" spc="35" dirty="0">
                <a:latin typeface="Arial MT"/>
                <a:cs typeface="Arial MT"/>
              </a:rPr>
              <a:t> </a:t>
            </a:r>
            <a:r>
              <a:rPr sz="2400" dirty="0">
                <a:latin typeface="Arial MT"/>
                <a:cs typeface="Arial MT"/>
              </a:rPr>
              <a:t>monomios.</a:t>
            </a:r>
            <a:endParaRPr sz="2400">
              <a:latin typeface="Arial MT"/>
              <a:cs typeface="Arial MT"/>
            </a:endParaRPr>
          </a:p>
          <a:p>
            <a:pPr marL="389255">
              <a:lnSpc>
                <a:spcPct val="100000"/>
              </a:lnSpc>
              <a:spcBef>
                <a:spcPts val="700"/>
              </a:spcBef>
            </a:pPr>
            <a:r>
              <a:rPr sz="2400" u="heavy" dirty="0">
                <a:uFill>
                  <a:solidFill>
                    <a:srgbClr val="000000"/>
                  </a:solidFill>
                </a:uFill>
                <a:latin typeface="Arial MT"/>
                <a:cs typeface="Arial MT"/>
              </a:rPr>
              <a:t>Ejemplos</a:t>
            </a:r>
            <a:r>
              <a:rPr sz="2400" dirty="0">
                <a:latin typeface="Arial MT"/>
                <a:cs typeface="Arial MT"/>
              </a:rPr>
              <a:t>:</a:t>
            </a:r>
            <a:endParaRPr sz="2400">
              <a:latin typeface="Arial MT"/>
              <a:cs typeface="Arial MT"/>
            </a:endParaRPr>
          </a:p>
          <a:p>
            <a:pPr marL="3681729">
              <a:lnSpc>
                <a:spcPct val="100000"/>
              </a:lnSpc>
              <a:spcBef>
                <a:spcPts val="685"/>
              </a:spcBef>
            </a:pPr>
            <a:r>
              <a:rPr sz="2800" b="1" dirty="0">
                <a:latin typeface="Arial"/>
                <a:cs typeface="Arial"/>
              </a:rPr>
              <a:t>P</a:t>
            </a:r>
            <a:r>
              <a:rPr sz="2000" b="1" dirty="0">
                <a:latin typeface="Arial"/>
                <a:cs typeface="Arial"/>
              </a:rPr>
              <a:t>(</a:t>
            </a:r>
            <a:r>
              <a:rPr sz="2000" b="1" spc="-5" dirty="0">
                <a:latin typeface="Arial"/>
                <a:cs typeface="Arial"/>
              </a:rPr>
              <a:t>x)</a:t>
            </a:r>
            <a:r>
              <a:rPr sz="2000" b="1" spc="175" dirty="0">
                <a:latin typeface="Arial"/>
                <a:cs typeface="Arial"/>
              </a:rPr>
              <a:t> </a:t>
            </a:r>
            <a:r>
              <a:rPr sz="2800" b="1" dirty="0">
                <a:latin typeface="Arial"/>
                <a:cs typeface="Arial"/>
              </a:rPr>
              <a:t>= 3x</a:t>
            </a:r>
            <a:r>
              <a:rPr sz="2775" b="1" spc="15" baseline="19519" dirty="0">
                <a:latin typeface="Arial"/>
                <a:cs typeface="Arial"/>
              </a:rPr>
              <a:t>4</a:t>
            </a:r>
            <a:r>
              <a:rPr sz="2775" b="1" spc="-30" baseline="19519" dirty="0">
                <a:latin typeface="Arial"/>
                <a:cs typeface="Arial"/>
              </a:rPr>
              <a:t> </a:t>
            </a:r>
            <a:r>
              <a:rPr sz="2800" b="1" dirty="0">
                <a:latin typeface="Arial"/>
                <a:cs typeface="Arial"/>
              </a:rPr>
              <a:t>+2</a:t>
            </a:r>
            <a:r>
              <a:rPr sz="2800" b="1" spc="-10" dirty="0">
                <a:latin typeface="Arial"/>
                <a:cs typeface="Arial"/>
              </a:rPr>
              <a:t>x</a:t>
            </a:r>
            <a:r>
              <a:rPr sz="2775" b="1" spc="15" baseline="19519" dirty="0">
                <a:latin typeface="Arial"/>
                <a:cs typeface="Arial"/>
              </a:rPr>
              <a:t>3</a:t>
            </a:r>
            <a:r>
              <a:rPr sz="2775" b="1" spc="-30" baseline="19519" dirty="0">
                <a:latin typeface="Arial"/>
                <a:cs typeface="Arial"/>
              </a:rPr>
              <a:t> </a:t>
            </a:r>
            <a:r>
              <a:rPr sz="2800" b="1" dirty="0">
                <a:latin typeface="Arial"/>
                <a:cs typeface="Arial"/>
              </a:rPr>
              <a:t>–</a:t>
            </a:r>
            <a:r>
              <a:rPr sz="2800" b="1" spc="-15" dirty="0">
                <a:latin typeface="Arial"/>
                <a:cs typeface="Arial"/>
              </a:rPr>
              <a:t> </a:t>
            </a:r>
            <a:r>
              <a:rPr sz="2800" b="1" spc="-5" dirty="0">
                <a:latin typeface="Arial"/>
                <a:cs typeface="Arial"/>
              </a:rPr>
              <a:t>x</a:t>
            </a:r>
            <a:r>
              <a:rPr sz="2775" b="1" spc="15" baseline="19519" dirty="0">
                <a:latin typeface="Arial"/>
                <a:cs typeface="Arial"/>
              </a:rPr>
              <a:t>2</a:t>
            </a:r>
            <a:r>
              <a:rPr sz="2775" b="1" spc="-30" baseline="19519" dirty="0">
                <a:latin typeface="Arial"/>
                <a:cs typeface="Arial"/>
              </a:rPr>
              <a:t> </a:t>
            </a:r>
            <a:r>
              <a:rPr sz="2800" b="1" dirty="0">
                <a:latin typeface="Arial"/>
                <a:cs typeface="Arial"/>
              </a:rPr>
              <a:t>+</a:t>
            </a:r>
            <a:r>
              <a:rPr sz="2800" b="1" spc="5" dirty="0">
                <a:latin typeface="Arial"/>
                <a:cs typeface="Arial"/>
              </a:rPr>
              <a:t> </a:t>
            </a:r>
            <a:r>
              <a:rPr sz="2800" b="1" spc="-5" dirty="0">
                <a:latin typeface="Arial"/>
                <a:cs typeface="Arial"/>
              </a:rPr>
              <a:t>8</a:t>
            </a:r>
            <a:r>
              <a:rPr sz="2800" b="1" dirty="0">
                <a:latin typeface="Arial"/>
                <a:cs typeface="Arial"/>
              </a:rPr>
              <a:t>x</a:t>
            </a:r>
            <a:r>
              <a:rPr sz="2800" b="1" spc="-229" dirty="0">
                <a:latin typeface="Arial"/>
                <a:cs typeface="Arial"/>
              </a:rPr>
              <a:t> </a:t>
            </a:r>
            <a:r>
              <a:rPr sz="2800" b="1" dirty="0">
                <a:latin typeface="Arial"/>
                <a:cs typeface="Arial"/>
              </a:rPr>
              <a:t>+</a:t>
            </a:r>
            <a:r>
              <a:rPr sz="2800" b="1" spc="-10" dirty="0">
                <a:latin typeface="Arial"/>
                <a:cs typeface="Arial"/>
              </a:rPr>
              <a:t>1</a:t>
            </a:r>
            <a:r>
              <a:rPr sz="2800" b="1" dirty="0">
                <a:latin typeface="Arial"/>
                <a:cs typeface="Arial"/>
              </a:rPr>
              <a:t>0</a:t>
            </a:r>
            <a:endParaRPr sz="2800">
              <a:latin typeface="Arial"/>
              <a:cs typeface="Arial"/>
            </a:endParaRPr>
          </a:p>
          <a:p>
            <a:pPr marL="3319145">
              <a:lnSpc>
                <a:spcPct val="100000"/>
              </a:lnSpc>
              <a:spcBef>
                <a:spcPts val="720"/>
              </a:spcBef>
            </a:pPr>
            <a:r>
              <a:rPr sz="2800" b="1" spc="-10" dirty="0">
                <a:latin typeface="Arial"/>
                <a:cs typeface="Arial"/>
              </a:rPr>
              <a:t>Q</a:t>
            </a:r>
            <a:r>
              <a:rPr sz="2400" b="1" spc="-10" dirty="0">
                <a:latin typeface="Arial"/>
                <a:cs typeface="Arial"/>
              </a:rPr>
              <a:t>(x;y)</a:t>
            </a:r>
            <a:r>
              <a:rPr sz="2400" b="1" spc="105" dirty="0">
                <a:latin typeface="Arial"/>
                <a:cs typeface="Arial"/>
              </a:rPr>
              <a:t> </a:t>
            </a:r>
            <a:r>
              <a:rPr sz="2800" b="1" dirty="0">
                <a:latin typeface="Arial"/>
                <a:cs typeface="Arial"/>
              </a:rPr>
              <a:t>=</a:t>
            </a:r>
            <a:r>
              <a:rPr sz="2800" b="1" spc="-35" dirty="0">
                <a:latin typeface="Arial"/>
                <a:cs typeface="Arial"/>
              </a:rPr>
              <a:t> </a:t>
            </a:r>
            <a:r>
              <a:rPr sz="2800" b="1" spc="-25" dirty="0">
                <a:latin typeface="Arial"/>
                <a:cs typeface="Arial"/>
              </a:rPr>
              <a:t>5xy</a:t>
            </a:r>
            <a:r>
              <a:rPr sz="2775" b="1" spc="-37" baseline="19519" dirty="0">
                <a:latin typeface="Arial"/>
                <a:cs typeface="Arial"/>
              </a:rPr>
              <a:t>3</a:t>
            </a:r>
            <a:r>
              <a:rPr sz="2775" b="1" spc="480" baseline="19519" dirty="0">
                <a:latin typeface="Arial"/>
                <a:cs typeface="Arial"/>
              </a:rPr>
              <a:t> </a:t>
            </a:r>
            <a:r>
              <a:rPr sz="2800" b="1" dirty="0">
                <a:latin typeface="Arial"/>
                <a:cs typeface="Arial"/>
              </a:rPr>
              <a:t>+10x</a:t>
            </a:r>
            <a:endParaRPr sz="2800">
              <a:latin typeface="Arial"/>
              <a:cs typeface="Arial"/>
            </a:endParaRPr>
          </a:p>
          <a:p>
            <a:pPr marL="3181985">
              <a:lnSpc>
                <a:spcPct val="100000"/>
              </a:lnSpc>
              <a:spcBef>
                <a:spcPts val="695"/>
              </a:spcBef>
            </a:pPr>
            <a:r>
              <a:rPr sz="2800" b="1" spc="-10" dirty="0">
                <a:latin typeface="Arial"/>
                <a:cs typeface="Arial"/>
              </a:rPr>
              <a:t>R</a:t>
            </a:r>
            <a:r>
              <a:rPr sz="2400" b="1" spc="-10" dirty="0">
                <a:latin typeface="Arial"/>
                <a:cs typeface="Arial"/>
              </a:rPr>
              <a:t>(</a:t>
            </a:r>
            <a:r>
              <a:rPr sz="2400" b="1" dirty="0">
                <a:latin typeface="Arial"/>
                <a:cs typeface="Arial"/>
              </a:rPr>
              <a:t>x</a:t>
            </a:r>
            <a:r>
              <a:rPr sz="2400" b="1" spc="10" dirty="0">
                <a:latin typeface="Arial"/>
                <a:cs typeface="Arial"/>
              </a:rPr>
              <a:t>;</a:t>
            </a:r>
            <a:r>
              <a:rPr sz="2400" b="1" spc="-65" dirty="0">
                <a:latin typeface="Arial"/>
                <a:cs typeface="Arial"/>
              </a:rPr>
              <a:t>y</a:t>
            </a:r>
            <a:r>
              <a:rPr sz="2400" b="1" spc="10" dirty="0">
                <a:latin typeface="Arial"/>
                <a:cs typeface="Arial"/>
              </a:rPr>
              <a:t>;</a:t>
            </a:r>
            <a:r>
              <a:rPr sz="2400" b="1" dirty="0">
                <a:latin typeface="Arial"/>
                <a:cs typeface="Arial"/>
              </a:rPr>
              <a:t>z)</a:t>
            </a:r>
            <a:r>
              <a:rPr sz="2400" b="1" spc="125" dirty="0">
                <a:latin typeface="Arial"/>
                <a:cs typeface="Arial"/>
              </a:rPr>
              <a:t> </a:t>
            </a:r>
            <a:r>
              <a:rPr sz="2800" b="1" spc="5" dirty="0">
                <a:latin typeface="Arial"/>
                <a:cs typeface="Arial"/>
              </a:rPr>
              <a:t>=</a:t>
            </a:r>
            <a:r>
              <a:rPr sz="2800" b="1" spc="-20" dirty="0">
                <a:latin typeface="Arial"/>
                <a:cs typeface="Arial"/>
              </a:rPr>
              <a:t> </a:t>
            </a:r>
            <a:r>
              <a:rPr sz="2800" b="1" dirty="0">
                <a:latin typeface="Arial"/>
                <a:cs typeface="Arial"/>
              </a:rPr>
              <a:t>2</a:t>
            </a:r>
            <a:r>
              <a:rPr sz="2800" b="1" spc="-95" dirty="0">
                <a:latin typeface="Arial"/>
                <a:cs typeface="Arial"/>
              </a:rPr>
              <a:t>y</a:t>
            </a:r>
            <a:r>
              <a:rPr sz="2775" b="1" spc="-7" baseline="19519" dirty="0">
                <a:latin typeface="Arial"/>
                <a:cs typeface="Arial"/>
              </a:rPr>
              <a:t>4</a:t>
            </a:r>
            <a:r>
              <a:rPr sz="2800" b="1" spc="15" dirty="0">
                <a:latin typeface="Arial"/>
                <a:cs typeface="Arial"/>
              </a:rPr>
              <a:t>z</a:t>
            </a:r>
            <a:r>
              <a:rPr sz="2800" b="1" spc="5" dirty="0">
                <a:latin typeface="Arial"/>
                <a:cs typeface="Arial"/>
              </a:rPr>
              <a:t>+</a:t>
            </a:r>
            <a:r>
              <a:rPr sz="2800" b="1" spc="30" dirty="0">
                <a:latin typeface="Arial"/>
                <a:cs typeface="Arial"/>
              </a:rPr>
              <a:t> </a:t>
            </a:r>
            <a:r>
              <a:rPr sz="2800" b="1" dirty="0">
                <a:latin typeface="Arial"/>
                <a:cs typeface="Arial"/>
              </a:rPr>
              <a:t>2x</a:t>
            </a:r>
            <a:r>
              <a:rPr sz="2775" b="1" spc="15" baseline="19519" dirty="0">
                <a:latin typeface="Arial"/>
                <a:cs typeface="Arial"/>
              </a:rPr>
              <a:t>3</a:t>
            </a:r>
            <a:r>
              <a:rPr sz="2775" b="1" spc="-37" baseline="19519" dirty="0">
                <a:latin typeface="Arial"/>
                <a:cs typeface="Arial"/>
              </a:rPr>
              <a:t> </a:t>
            </a:r>
            <a:r>
              <a:rPr sz="2800" b="1" spc="5" dirty="0">
                <a:latin typeface="Arial"/>
                <a:cs typeface="Arial"/>
              </a:rPr>
              <a:t>–</a:t>
            </a:r>
            <a:r>
              <a:rPr sz="2800" b="1" spc="-15" dirty="0">
                <a:latin typeface="Arial"/>
                <a:cs typeface="Arial"/>
              </a:rPr>
              <a:t> </a:t>
            </a:r>
            <a:r>
              <a:rPr sz="2800" b="1" spc="-25" dirty="0">
                <a:latin typeface="Arial"/>
                <a:cs typeface="Arial"/>
              </a:rPr>
              <a:t>x</a:t>
            </a:r>
            <a:r>
              <a:rPr sz="2800" b="1" spc="-95" dirty="0">
                <a:latin typeface="Arial"/>
                <a:cs typeface="Arial"/>
              </a:rPr>
              <a:t>y</a:t>
            </a:r>
            <a:r>
              <a:rPr sz="2775" b="1" spc="15" baseline="19519" dirty="0">
                <a:latin typeface="Arial"/>
                <a:cs typeface="Arial"/>
              </a:rPr>
              <a:t>2</a:t>
            </a:r>
            <a:r>
              <a:rPr sz="2775" b="1" spc="112" baseline="19519" dirty="0">
                <a:latin typeface="Arial"/>
                <a:cs typeface="Arial"/>
              </a:rPr>
              <a:t> </a:t>
            </a:r>
            <a:r>
              <a:rPr sz="2800" b="1" spc="5" dirty="0">
                <a:latin typeface="Arial"/>
                <a:cs typeface="Arial"/>
              </a:rPr>
              <a:t>+</a:t>
            </a:r>
            <a:r>
              <a:rPr sz="2800" b="1" spc="-20" dirty="0">
                <a:latin typeface="Arial"/>
                <a:cs typeface="Arial"/>
              </a:rPr>
              <a:t> </a:t>
            </a:r>
            <a:r>
              <a:rPr sz="2800" b="1" spc="5" dirty="0">
                <a:latin typeface="Arial"/>
                <a:cs typeface="Arial"/>
              </a:rPr>
              <a:t>8xz</a:t>
            </a:r>
            <a:r>
              <a:rPr sz="2800" b="1" spc="-30" dirty="0">
                <a:latin typeface="Arial"/>
                <a:cs typeface="Arial"/>
              </a:rPr>
              <a:t> </a:t>
            </a:r>
            <a:r>
              <a:rPr sz="2800" b="1" spc="5" dirty="0">
                <a:latin typeface="Arial"/>
                <a:cs typeface="Arial"/>
              </a:rPr>
              <a:t>+</a:t>
            </a:r>
            <a:r>
              <a:rPr sz="2800" b="1" spc="-360" dirty="0">
                <a:latin typeface="Arial"/>
                <a:cs typeface="Arial"/>
              </a:rPr>
              <a:t> </a:t>
            </a:r>
            <a:r>
              <a:rPr sz="2800" b="1" spc="5" dirty="0">
                <a:latin typeface="Arial"/>
                <a:cs typeface="Arial"/>
              </a:rPr>
              <a:t>z</a:t>
            </a:r>
            <a:endParaRPr sz="2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D874A9B-FACF-874C-61D7-FA0F69355D9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11" name="Imagen 10">
            <a:extLst>
              <a:ext uri="{FF2B5EF4-FFF2-40B4-BE49-F238E27FC236}">
                <a16:creationId xmlns:a16="http://schemas.microsoft.com/office/drawing/2014/main" id="{CF049A9E-6B5A-F441-E6E8-AF5517772FB8}"/>
              </a:ext>
            </a:extLst>
          </p:cNvPr>
          <p:cNvPicPr>
            <a:picLocks noChangeAspect="1"/>
          </p:cNvPicPr>
          <p:nvPr/>
        </p:nvPicPr>
        <p:blipFill>
          <a:blip r:embed="rId2"/>
          <a:stretch>
            <a:fillRect/>
          </a:stretch>
        </p:blipFill>
        <p:spPr>
          <a:xfrm>
            <a:off x="0" y="304800"/>
            <a:ext cx="12039600" cy="5486400"/>
          </a:xfrm>
          <a:prstGeom prst="rect">
            <a:avLst/>
          </a:prstGeom>
        </p:spPr>
      </p:pic>
    </p:spTree>
    <p:extLst>
      <p:ext uri="{BB962C8B-B14F-4D97-AF65-F5344CB8AC3E}">
        <p14:creationId xmlns:p14="http://schemas.microsoft.com/office/powerpoint/2010/main" val="354895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64FE21-AF7C-4902-6B4A-E7E3BCC4D45B}"/>
              </a:ext>
            </a:extLst>
          </p:cNvPr>
          <p:cNvSpPr txBox="1"/>
          <p:nvPr/>
        </p:nvSpPr>
        <p:spPr>
          <a:xfrm>
            <a:off x="228600" y="106742"/>
            <a:ext cx="11582400" cy="5402697"/>
          </a:xfrm>
          <a:prstGeom prst="rect">
            <a:avLst/>
          </a:prstGeom>
          <a:noFill/>
        </p:spPr>
        <p:txBody>
          <a:bodyPr wrap="square">
            <a:spAutoFit/>
          </a:bodyPr>
          <a:lstStyle/>
          <a:p>
            <a:pPr>
              <a:lnSpc>
                <a:spcPct val="107000"/>
              </a:lnSpc>
              <a:spcAft>
                <a:spcPts val="800"/>
              </a:spcAft>
            </a:pPr>
            <a:r>
              <a:rPr lang="es-MX"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UTILIDAD-IMPORTANCIA</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MX" sz="2400" b="1" dirty="0">
                <a:solidFill>
                  <a:srgbClr val="000000"/>
                </a:solidFill>
                <a:effectLst/>
                <a:ea typeface="Calibri" panose="020F0502020204030204" pitchFamily="34" charset="0"/>
                <a:cs typeface="Times New Roman" panose="02020603050405020304" pitchFamily="18" charset="0"/>
              </a:rPr>
              <a:t>Los polinomios sirven para representar en forma simple diversas expresiones y poder operar con facilidad en forma abreviada.</a:t>
            </a:r>
            <a:endParaRPr lang="es-PE" sz="2400" b="1"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s-MX" sz="2400" b="1" dirty="0">
                <a:solidFill>
                  <a:srgbClr val="000000"/>
                </a:solidFill>
                <a:effectLst/>
                <a:ea typeface="Calibri" panose="020F0502020204030204" pitchFamily="34" charset="0"/>
                <a:cs typeface="Times New Roman" panose="02020603050405020304" pitchFamily="18" charset="0"/>
              </a:rPr>
              <a:t>El uso de los polinomios esta presente en muchas ramas del conocimiento humano donde su uso lo requiera.</a:t>
            </a:r>
            <a:endParaRPr lang="es-PE" sz="2400" b="1" dirty="0">
              <a:effectLst/>
              <a:ea typeface="Calibri" panose="020F0502020204030204" pitchFamily="34" charset="0"/>
              <a:cs typeface="Times New Roman" panose="02020603050405020304" pitchFamily="18" charset="0"/>
            </a:endParaRPr>
          </a:p>
          <a:p>
            <a:pPr marL="342900" lvl="0" indent="-342900">
              <a:lnSpc>
                <a:spcPct val="107000"/>
              </a:lnSpc>
              <a:spcBef>
                <a:spcPts val="200"/>
              </a:spcBef>
              <a:buFont typeface="Calibri" panose="020F0502020204030204" pitchFamily="34" charset="0"/>
              <a:buChar char="-"/>
            </a:pPr>
            <a:r>
              <a:rPr lang="es-PE" sz="2400" b="1" spc="15" dirty="0">
                <a:solidFill>
                  <a:srgbClr val="000000"/>
                </a:solidFill>
                <a:effectLst/>
                <a:ea typeface="Calibri" panose="020F0502020204030204" pitchFamily="34" charset="0"/>
                <a:cs typeface="Calibri Light" panose="020F0302020204030204" pitchFamily="34" charset="0"/>
              </a:rPr>
              <a:t>Los polinomios son una combinación de varios términos que pueden sumarse, restarse o multiplicar, pero no divididos. Son una de las operaciones algebraicas básicas, y muchos estudiantes de álgebra pueden preguntarse por qué tienen que molestarse en aprender acerca de ellos. Mientras los polinomios están en aplicaciones sofisticadas, también tienen muchos usos en la vida cotidiana</a:t>
            </a:r>
            <a:r>
              <a:rPr lang="es-PE" sz="2400" b="1" dirty="0">
                <a:solidFill>
                  <a:srgbClr val="2F5496"/>
                </a:solidFill>
                <a:effectLst/>
                <a:ea typeface="Calibri" panose="020F0502020204030204" pitchFamily="34" charset="0"/>
                <a:cs typeface="Times New Roman" panose="02020603050405020304" pitchFamily="18" charset="0"/>
              </a:rPr>
              <a:t>:</a:t>
            </a:r>
            <a:r>
              <a:rPr lang="es-PE" sz="2400" b="1" spc="5" dirty="0">
                <a:solidFill>
                  <a:srgbClr val="000000"/>
                </a:solidFill>
                <a:effectLst/>
                <a:ea typeface="Times New Roman" panose="02020603050405020304" pitchFamily="18" charset="0"/>
                <a:cs typeface="Calibri Light" panose="020F0302020204030204" pitchFamily="34" charset="0"/>
              </a:rPr>
              <a:t> </a:t>
            </a:r>
            <a:endParaRPr lang="es-PE" sz="2400" b="1" dirty="0">
              <a:solidFill>
                <a:srgbClr val="2F5496"/>
              </a:solidFill>
              <a:effectLst/>
              <a:ea typeface="Calibri" panose="020F0502020204030204" pitchFamily="34" charset="0"/>
              <a:cs typeface="Times New Roman" panose="02020603050405020304" pitchFamily="18" charset="0"/>
            </a:endParaRPr>
          </a:p>
          <a:p>
            <a:pPr marL="342900" lvl="0" indent="-342900">
              <a:lnSpc>
                <a:spcPct val="107000"/>
              </a:lnSpc>
              <a:spcBef>
                <a:spcPts val="200"/>
              </a:spcBef>
              <a:buFont typeface="Calibri" panose="020F0502020204030204" pitchFamily="34" charset="0"/>
              <a:buChar char="-"/>
            </a:pPr>
            <a:r>
              <a:rPr lang="es-PE" sz="2400" b="1" spc="5" dirty="0">
                <a:solidFill>
                  <a:srgbClr val="000000"/>
                </a:solidFill>
                <a:effectLst/>
                <a:ea typeface="Times New Roman" panose="02020603050405020304" pitchFamily="18" charset="0"/>
                <a:cs typeface="Times New Roman" panose="02020603050405020304" pitchFamily="18" charset="0"/>
              </a:rPr>
              <a:t>Planeamiento financiero: planificación de gastos</a:t>
            </a:r>
            <a:endParaRPr lang="es-PE" sz="2400" b="1" dirty="0">
              <a:solidFill>
                <a:srgbClr val="2F5496"/>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s-PE" sz="2400" b="1" spc="5" dirty="0">
                <a:solidFill>
                  <a:srgbClr val="000000"/>
                </a:solidFill>
                <a:effectLst/>
                <a:ea typeface="Times New Roman" panose="02020603050405020304" pitchFamily="18" charset="0"/>
                <a:cs typeface="Times New Roman" panose="02020603050405020304" pitchFamily="18" charset="0"/>
              </a:rPr>
              <a:t>Construcción o planeamiento de materiales: cálculo de materiales, áreas de construcción.</a:t>
            </a:r>
            <a:endParaRPr lang="es-PE"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960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116EC9-3B7D-B7E8-382F-0AA561E9B1C3}"/>
              </a:ext>
            </a:extLst>
          </p:cNvPr>
          <p:cNvSpPr txBox="1"/>
          <p:nvPr/>
        </p:nvSpPr>
        <p:spPr>
          <a:xfrm>
            <a:off x="304800" y="304800"/>
            <a:ext cx="11049000" cy="1955151"/>
          </a:xfrm>
          <a:prstGeom prst="rect">
            <a:avLst/>
          </a:prstGeom>
          <a:noFill/>
        </p:spPr>
        <p:txBody>
          <a:bodyPr wrap="square">
            <a:spAutoFit/>
          </a:bodyPr>
          <a:lstStyle/>
          <a:p>
            <a:pPr marL="342900" lvl="0" indent="-342900">
              <a:lnSpc>
                <a:spcPct val="107000"/>
              </a:lnSpc>
              <a:buFont typeface="Calibri" panose="020F0502020204030204" pitchFamily="34" charset="0"/>
              <a:buChar char="-"/>
            </a:pPr>
            <a:r>
              <a:rPr lang="es-MX" sz="2000" b="1" dirty="0">
                <a:solidFill>
                  <a:srgbClr val="000000"/>
                </a:solidFill>
                <a:effectLst/>
                <a:ea typeface="Calibri" panose="020F0502020204030204" pitchFamily="34" charset="0"/>
                <a:cs typeface="Times New Roman" panose="02020603050405020304" pitchFamily="18" charset="0"/>
              </a:rPr>
              <a:t>Física, Química, Biología, Estadística: para calcular elementos magnitudes, comportamientos, crecimiento poblacional….</a:t>
            </a:r>
            <a:endParaRPr lang="es-PE" sz="2000" b="1" dirty="0">
              <a:effectLst/>
              <a:ea typeface="Calibri" panose="020F0502020204030204" pitchFamily="34" charset="0"/>
              <a:cs typeface="Times New Roman" panose="02020603050405020304" pitchFamily="18" charset="0"/>
            </a:endParaRPr>
          </a:p>
          <a:p>
            <a:pPr marL="342900" lvl="0" indent="-342900">
              <a:lnSpc>
                <a:spcPct val="107000"/>
              </a:lnSpc>
              <a:spcBef>
                <a:spcPts val="900"/>
              </a:spcBef>
              <a:spcAft>
                <a:spcPts val="900"/>
              </a:spcAft>
              <a:buFont typeface="Calibri" panose="020F0502020204030204" pitchFamily="34" charset="0"/>
              <a:buChar char="-"/>
            </a:pPr>
            <a:r>
              <a:rPr lang="es-PE" sz="2000" b="1" dirty="0">
                <a:solidFill>
                  <a:srgbClr val="202124"/>
                </a:solidFill>
                <a:effectLst/>
                <a:ea typeface="Times New Roman" panose="02020603050405020304" pitchFamily="18" charset="0"/>
                <a:cs typeface="Times New Roman" panose="02020603050405020304" pitchFamily="18" charset="0"/>
              </a:rPr>
              <a:t>¿Cómo calcular el crecimiento de una población de bacterias?</a:t>
            </a:r>
            <a:endParaRPr lang="es-PE" sz="2000" b="1" dirty="0">
              <a:effectLst/>
              <a:ea typeface="Calibri" panose="020F0502020204030204" pitchFamily="34" charset="0"/>
              <a:cs typeface="Times New Roman" panose="02020603050405020304" pitchFamily="18" charset="0"/>
            </a:endParaRPr>
          </a:p>
          <a:p>
            <a:pPr marL="457200">
              <a:lnSpc>
                <a:spcPct val="107000"/>
              </a:lnSpc>
              <a:spcAft>
                <a:spcPts val="800"/>
              </a:spcAft>
            </a:pPr>
            <a:r>
              <a:rPr lang="es-ES" sz="2000" b="1" dirty="0">
                <a:solidFill>
                  <a:srgbClr val="202124"/>
                </a:solidFill>
                <a:effectLst/>
                <a:ea typeface="Times New Roman" panose="02020603050405020304" pitchFamily="18" charset="0"/>
                <a:cs typeface="Times New Roman" panose="02020603050405020304" pitchFamily="18" charset="0"/>
              </a:rPr>
              <a:t>y = C (1 + r) </a:t>
            </a:r>
            <a:r>
              <a:rPr lang="es-ES" sz="2000" b="1" baseline="30000" dirty="0">
                <a:solidFill>
                  <a:srgbClr val="202124"/>
                </a:solidFill>
                <a:effectLst/>
                <a:ea typeface="Times New Roman" panose="02020603050405020304" pitchFamily="18" charset="0"/>
                <a:cs typeface="Times New Roman" panose="02020603050405020304" pitchFamily="18" charset="0"/>
              </a:rPr>
              <a:t>t</a:t>
            </a:r>
            <a:r>
              <a:rPr lang="es-ES" sz="2000" b="1" dirty="0">
                <a:solidFill>
                  <a:srgbClr val="202124"/>
                </a:solidFill>
                <a:effectLst/>
                <a:ea typeface="Times New Roman" panose="02020603050405020304" pitchFamily="18" charset="0"/>
                <a:cs typeface="Times New Roman" panose="02020603050405020304" pitchFamily="18" charset="0"/>
              </a:rPr>
              <a:t>, donde C es la cantidad inicial o número, r es la tasa de crecimiento (por ejemplo, una tasa de crecimiento del 2% significa r = 0.02), y t es el tiempo transcurrido</a:t>
            </a:r>
            <a:r>
              <a:rPr lang="es-ES"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Gráfico, Gráfico de líneas&#10;&#10;Descripción generada automáticamente">
            <a:extLst>
              <a:ext uri="{FF2B5EF4-FFF2-40B4-BE49-F238E27FC236}">
                <a16:creationId xmlns:a16="http://schemas.microsoft.com/office/drawing/2014/main" id="{D626B508-CE11-59BA-7214-0DB5631CAE4E}"/>
              </a:ext>
            </a:extLst>
          </p:cNvPr>
          <p:cNvPicPr>
            <a:picLocks noChangeAspect="1"/>
          </p:cNvPicPr>
          <p:nvPr/>
        </p:nvPicPr>
        <p:blipFill>
          <a:blip r:embed="rId2"/>
          <a:stretch>
            <a:fillRect/>
          </a:stretch>
        </p:blipFill>
        <p:spPr>
          <a:xfrm>
            <a:off x="685800" y="2424112"/>
            <a:ext cx="3733800" cy="2192988"/>
          </a:xfrm>
          <a:prstGeom prst="rect">
            <a:avLst/>
          </a:prstGeom>
        </p:spPr>
      </p:pic>
      <p:pic>
        <p:nvPicPr>
          <p:cNvPr id="5" name="Imagen 4" descr="Diagrama&#10;&#10;Descripción generada automáticamente">
            <a:extLst>
              <a:ext uri="{FF2B5EF4-FFF2-40B4-BE49-F238E27FC236}">
                <a16:creationId xmlns:a16="http://schemas.microsoft.com/office/drawing/2014/main" id="{9AD2FF48-245F-B084-379A-3454FA49DC5A}"/>
              </a:ext>
            </a:extLst>
          </p:cNvPr>
          <p:cNvPicPr>
            <a:picLocks noChangeAspect="1"/>
          </p:cNvPicPr>
          <p:nvPr/>
        </p:nvPicPr>
        <p:blipFill>
          <a:blip r:embed="rId3"/>
          <a:stretch>
            <a:fillRect/>
          </a:stretch>
        </p:blipFill>
        <p:spPr>
          <a:xfrm>
            <a:off x="4800600" y="2405062"/>
            <a:ext cx="3962400" cy="2192988"/>
          </a:xfrm>
          <a:prstGeom prst="rect">
            <a:avLst/>
          </a:prstGeom>
        </p:spPr>
      </p:pic>
      <p:pic>
        <p:nvPicPr>
          <p:cNvPr id="6" name="Imagen 5" descr="Diagrama&#10;&#10;Descripción generada automáticamente">
            <a:extLst>
              <a:ext uri="{FF2B5EF4-FFF2-40B4-BE49-F238E27FC236}">
                <a16:creationId xmlns:a16="http://schemas.microsoft.com/office/drawing/2014/main" id="{3DF18F7B-92C9-00A6-FD50-12B627983CC2}"/>
              </a:ext>
            </a:extLst>
          </p:cNvPr>
          <p:cNvPicPr>
            <a:picLocks noChangeAspect="1"/>
          </p:cNvPicPr>
          <p:nvPr/>
        </p:nvPicPr>
        <p:blipFill>
          <a:blip r:embed="rId4"/>
          <a:stretch>
            <a:fillRect/>
          </a:stretch>
        </p:blipFill>
        <p:spPr>
          <a:xfrm>
            <a:off x="695960" y="4800599"/>
            <a:ext cx="5400040" cy="1955151"/>
          </a:xfrm>
          <a:prstGeom prst="rect">
            <a:avLst/>
          </a:prstGeom>
        </p:spPr>
      </p:pic>
    </p:spTree>
    <p:extLst>
      <p:ext uri="{BB962C8B-B14F-4D97-AF65-F5344CB8AC3E}">
        <p14:creationId xmlns:p14="http://schemas.microsoft.com/office/powerpoint/2010/main" val="295372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09063" y="1953260"/>
            <a:ext cx="2370455" cy="453390"/>
          </a:xfrm>
          <a:prstGeom prst="rect">
            <a:avLst/>
          </a:prstGeom>
        </p:spPr>
        <p:txBody>
          <a:bodyPr vert="horz" wrap="square" lIns="0" tIns="13335" rIns="0" bIns="0" rtlCol="0">
            <a:spAutoFit/>
          </a:bodyPr>
          <a:lstStyle/>
          <a:p>
            <a:pPr marL="25400">
              <a:lnSpc>
                <a:spcPct val="100000"/>
              </a:lnSpc>
              <a:spcBef>
                <a:spcPts val="105"/>
              </a:spcBef>
              <a:tabLst>
                <a:tab pos="1040130" algn="l"/>
              </a:tabLst>
            </a:pPr>
            <a:r>
              <a:rPr sz="2800" dirty="0">
                <a:solidFill>
                  <a:srgbClr val="44526A"/>
                </a:solidFill>
                <a:latin typeface="Arial"/>
                <a:cs typeface="Arial"/>
              </a:rPr>
              <a:t>1)	2x</a:t>
            </a:r>
            <a:r>
              <a:rPr sz="2800" spc="-50" dirty="0">
                <a:solidFill>
                  <a:srgbClr val="44526A"/>
                </a:solidFill>
                <a:latin typeface="Arial"/>
                <a:cs typeface="Arial"/>
              </a:rPr>
              <a:t> </a:t>
            </a:r>
            <a:r>
              <a:rPr sz="2800" dirty="0">
                <a:solidFill>
                  <a:srgbClr val="44526A"/>
                </a:solidFill>
                <a:latin typeface="Arial"/>
                <a:cs typeface="Arial"/>
              </a:rPr>
              <a:t>+</a:t>
            </a:r>
            <a:r>
              <a:rPr sz="2800" spc="-125" dirty="0">
                <a:solidFill>
                  <a:srgbClr val="44526A"/>
                </a:solidFill>
                <a:latin typeface="Arial"/>
                <a:cs typeface="Arial"/>
              </a:rPr>
              <a:t> </a:t>
            </a:r>
            <a:r>
              <a:rPr sz="2800" spc="-35" dirty="0">
                <a:solidFill>
                  <a:srgbClr val="44526A"/>
                </a:solidFill>
                <a:latin typeface="Arial"/>
                <a:cs typeface="Arial"/>
              </a:rPr>
              <a:t>3y</a:t>
            </a:r>
            <a:r>
              <a:rPr sz="2775" spc="-52" baseline="21021" dirty="0">
                <a:solidFill>
                  <a:srgbClr val="44526A"/>
                </a:solidFill>
                <a:latin typeface="Arial"/>
                <a:cs typeface="Arial"/>
              </a:rPr>
              <a:t>4</a:t>
            </a:r>
            <a:endParaRPr sz="2775" baseline="21021">
              <a:latin typeface="Arial"/>
              <a:cs typeface="Arial"/>
            </a:endParaRPr>
          </a:p>
        </p:txBody>
      </p:sp>
      <p:sp>
        <p:nvSpPr>
          <p:cNvPr id="3" name="object 3"/>
          <p:cNvSpPr txBox="1"/>
          <p:nvPr/>
        </p:nvSpPr>
        <p:spPr>
          <a:xfrm>
            <a:off x="2409063" y="2511374"/>
            <a:ext cx="2764790" cy="454025"/>
          </a:xfrm>
          <a:prstGeom prst="rect">
            <a:avLst/>
          </a:prstGeom>
        </p:spPr>
        <p:txBody>
          <a:bodyPr vert="horz" wrap="square" lIns="0" tIns="13970" rIns="0" bIns="0" rtlCol="0">
            <a:spAutoFit/>
          </a:bodyPr>
          <a:lstStyle/>
          <a:p>
            <a:pPr marL="25400">
              <a:lnSpc>
                <a:spcPct val="100000"/>
              </a:lnSpc>
              <a:spcBef>
                <a:spcPts val="110"/>
              </a:spcBef>
              <a:tabLst>
                <a:tab pos="939165" algn="l"/>
              </a:tabLst>
            </a:pPr>
            <a:r>
              <a:rPr sz="2800" b="1" dirty="0">
                <a:solidFill>
                  <a:srgbClr val="44526A"/>
                </a:solidFill>
                <a:latin typeface="Arial"/>
                <a:cs typeface="Arial"/>
              </a:rPr>
              <a:t>2)	-4a</a:t>
            </a:r>
            <a:r>
              <a:rPr sz="2775" b="1" baseline="21021" dirty="0">
                <a:solidFill>
                  <a:srgbClr val="44526A"/>
                </a:solidFill>
                <a:latin typeface="Arial"/>
                <a:cs typeface="Arial"/>
              </a:rPr>
              <a:t>2</a:t>
            </a:r>
            <a:r>
              <a:rPr sz="2800" b="1" dirty="0">
                <a:solidFill>
                  <a:srgbClr val="44526A"/>
                </a:solidFill>
                <a:latin typeface="Arial"/>
                <a:cs typeface="Arial"/>
              </a:rPr>
              <a:t>b</a:t>
            </a:r>
            <a:r>
              <a:rPr sz="2800" b="1" spc="-40" dirty="0">
                <a:solidFill>
                  <a:srgbClr val="44526A"/>
                </a:solidFill>
                <a:latin typeface="Arial"/>
                <a:cs typeface="Arial"/>
              </a:rPr>
              <a:t> </a:t>
            </a:r>
            <a:r>
              <a:rPr sz="2800" b="1" spc="5" dirty="0">
                <a:solidFill>
                  <a:srgbClr val="44526A"/>
                </a:solidFill>
                <a:latin typeface="Arial"/>
                <a:cs typeface="Arial"/>
              </a:rPr>
              <a:t>–</a:t>
            </a:r>
            <a:r>
              <a:rPr sz="2800" b="1" spc="-105" dirty="0">
                <a:solidFill>
                  <a:srgbClr val="44526A"/>
                </a:solidFill>
                <a:latin typeface="Arial"/>
                <a:cs typeface="Arial"/>
              </a:rPr>
              <a:t> </a:t>
            </a:r>
            <a:r>
              <a:rPr sz="2800" b="1" dirty="0">
                <a:solidFill>
                  <a:srgbClr val="44526A"/>
                </a:solidFill>
                <a:latin typeface="Arial"/>
                <a:cs typeface="Arial"/>
              </a:rPr>
              <a:t>b</a:t>
            </a:r>
            <a:r>
              <a:rPr sz="2775" b="1" baseline="21021" dirty="0">
                <a:solidFill>
                  <a:srgbClr val="44526A"/>
                </a:solidFill>
                <a:latin typeface="Arial"/>
                <a:cs typeface="Arial"/>
              </a:rPr>
              <a:t>2</a:t>
            </a:r>
            <a:r>
              <a:rPr sz="2800" b="1" dirty="0">
                <a:solidFill>
                  <a:srgbClr val="44526A"/>
                </a:solidFill>
                <a:latin typeface="Arial"/>
                <a:cs typeface="Arial"/>
              </a:rPr>
              <a:t>c</a:t>
            </a:r>
            <a:endParaRPr sz="2800">
              <a:latin typeface="Arial"/>
              <a:cs typeface="Arial"/>
            </a:endParaRPr>
          </a:p>
        </p:txBody>
      </p:sp>
      <p:sp>
        <p:nvSpPr>
          <p:cNvPr id="4" name="object 4"/>
          <p:cNvSpPr txBox="1"/>
          <p:nvPr/>
        </p:nvSpPr>
        <p:spPr>
          <a:xfrm>
            <a:off x="2398776" y="3949141"/>
            <a:ext cx="3131820" cy="1135380"/>
          </a:xfrm>
          <a:prstGeom prst="rect">
            <a:avLst/>
          </a:prstGeom>
        </p:spPr>
        <p:txBody>
          <a:bodyPr vert="horz" wrap="square" lIns="0" tIns="140335" rIns="0" bIns="0" rtlCol="0">
            <a:spAutoFit/>
          </a:bodyPr>
          <a:lstStyle/>
          <a:p>
            <a:pPr marL="38100">
              <a:lnSpc>
                <a:spcPct val="100000"/>
              </a:lnSpc>
              <a:spcBef>
                <a:spcPts val="1105"/>
              </a:spcBef>
              <a:tabLst>
                <a:tab pos="952500" algn="l"/>
              </a:tabLst>
            </a:pPr>
            <a:r>
              <a:rPr sz="2800" b="1" spc="-5" dirty="0">
                <a:solidFill>
                  <a:srgbClr val="44526A"/>
                </a:solidFill>
                <a:latin typeface="Arial"/>
                <a:cs typeface="Arial"/>
              </a:rPr>
              <a:t>3</a:t>
            </a:r>
            <a:r>
              <a:rPr sz="2800" b="1" dirty="0">
                <a:solidFill>
                  <a:srgbClr val="44526A"/>
                </a:solidFill>
                <a:latin typeface="Arial"/>
                <a:cs typeface="Arial"/>
              </a:rPr>
              <a:t>)	</a:t>
            </a:r>
            <a:r>
              <a:rPr sz="2800" b="1" spc="-5" dirty="0">
                <a:solidFill>
                  <a:srgbClr val="44526A"/>
                </a:solidFill>
                <a:latin typeface="Arial"/>
                <a:cs typeface="Arial"/>
              </a:rPr>
              <a:t>6x</a:t>
            </a:r>
            <a:r>
              <a:rPr sz="2775" b="1" spc="-7" baseline="21021" dirty="0">
                <a:solidFill>
                  <a:srgbClr val="44526A"/>
                </a:solidFill>
                <a:latin typeface="Arial"/>
                <a:cs typeface="Arial"/>
              </a:rPr>
              <a:t>2</a:t>
            </a:r>
            <a:r>
              <a:rPr sz="2775" b="1" spc="22" baseline="21021" dirty="0">
                <a:solidFill>
                  <a:srgbClr val="44526A"/>
                </a:solidFill>
                <a:latin typeface="Arial"/>
                <a:cs typeface="Arial"/>
              </a:rPr>
              <a:t> </a:t>
            </a:r>
            <a:r>
              <a:rPr sz="2800" b="1" dirty="0">
                <a:solidFill>
                  <a:srgbClr val="44526A"/>
                </a:solidFill>
                <a:latin typeface="Arial"/>
                <a:cs typeface="Arial"/>
              </a:rPr>
              <a:t>-</a:t>
            </a:r>
            <a:r>
              <a:rPr sz="2800" b="1" spc="-10" dirty="0">
                <a:solidFill>
                  <a:srgbClr val="44526A"/>
                </a:solidFill>
                <a:latin typeface="Arial"/>
                <a:cs typeface="Arial"/>
              </a:rPr>
              <a:t> </a:t>
            </a:r>
            <a:r>
              <a:rPr sz="2800" b="1" dirty="0">
                <a:solidFill>
                  <a:srgbClr val="44526A"/>
                </a:solidFill>
                <a:latin typeface="Arial"/>
                <a:cs typeface="Arial"/>
              </a:rPr>
              <a:t>3x</a:t>
            </a:r>
            <a:r>
              <a:rPr sz="2800" b="1" spc="-10" dirty="0">
                <a:solidFill>
                  <a:srgbClr val="44526A"/>
                </a:solidFill>
                <a:latin typeface="Arial"/>
                <a:cs typeface="Arial"/>
              </a:rPr>
              <a:t> </a:t>
            </a:r>
            <a:r>
              <a:rPr sz="2800" b="1" dirty="0">
                <a:solidFill>
                  <a:srgbClr val="44526A"/>
                </a:solidFill>
                <a:latin typeface="Arial"/>
                <a:cs typeface="Arial"/>
              </a:rPr>
              <a:t>+</a:t>
            </a:r>
            <a:r>
              <a:rPr sz="2800" b="1" spc="-335" dirty="0">
                <a:solidFill>
                  <a:srgbClr val="44526A"/>
                </a:solidFill>
                <a:latin typeface="Arial"/>
                <a:cs typeface="Arial"/>
              </a:rPr>
              <a:t> </a:t>
            </a:r>
            <a:r>
              <a:rPr sz="2800" b="1" dirty="0">
                <a:solidFill>
                  <a:srgbClr val="44526A"/>
                </a:solidFill>
                <a:latin typeface="Arial"/>
                <a:cs typeface="Arial"/>
              </a:rPr>
              <a:t>8</a:t>
            </a:r>
            <a:endParaRPr sz="2800">
              <a:latin typeface="Arial"/>
              <a:cs typeface="Arial"/>
            </a:endParaRPr>
          </a:p>
          <a:p>
            <a:pPr marL="38100">
              <a:lnSpc>
                <a:spcPct val="100000"/>
              </a:lnSpc>
              <a:spcBef>
                <a:spcPts val="1010"/>
              </a:spcBef>
              <a:tabLst>
                <a:tab pos="952500" algn="l"/>
              </a:tabLst>
            </a:pPr>
            <a:r>
              <a:rPr sz="2800" b="1" dirty="0">
                <a:solidFill>
                  <a:srgbClr val="44526A"/>
                </a:solidFill>
                <a:latin typeface="Arial"/>
                <a:cs typeface="Arial"/>
              </a:rPr>
              <a:t>4)	</a:t>
            </a:r>
            <a:r>
              <a:rPr sz="2800" b="1" spc="-20" dirty="0">
                <a:solidFill>
                  <a:srgbClr val="44526A"/>
                </a:solidFill>
                <a:latin typeface="Arial"/>
                <a:cs typeface="Arial"/>
              </a:rPr>
              <a:t>-x</a:t>
            </a:r>
            <a:r>
              <a:rPr sz="2775" b="1" spc="-30" baseline="21021" dirty="0">
                <a:solidFill>
                  <a:srgbClr val="44526A"/>
                </a:solidFill>
                <a:latin typeface="Arial"/>
                <a:cs typeface="Arial"/>
              </a:rPr>
              <a:t>2</a:t>
            </a:r>
            <a:r>
              <a:rPr sz="2800" b="1" spc="-20" dirty="0">
                <a:solidFill>
                  <a:srgbClr val="44526A"/>
                </a:solidFill>
                <a:latin typeface="Arial"/>
                <a:cs typeface="Arial"/>
              </a:rPr>
              <a:t>yz</a:t>
            </a:r>
            <a:r>
              <a:rPr sz="2800" b="1" spc="75" dirty="0">
                <a:solidFill>
                  <a:srgbClr val="44526A"/>
                </a:solidFill>
                <a:latin typeface="Arial"/>
                <a:cs typeface="Arial"/>
              </a:rPr>
              <a:t> </a:t>
            </a:r>
            <a:r>
              <a:rPr sz="2800" b="1" dirty="0">
                <a:solidFill>
                  <a:srgbClr val="44526A"/>
                </a:solidFill>
                <a:latin typeface="Arial"/>
                <a:cs typeface="Arial"/>
              </a:rPr>
              <a:t>+</a:t>
            </a:r>
            <a:r>
              <a:rPr sz="2800" b="1" spc="-30" dirty="0">
                <a:solidFill>
                  <a:srgbClr val="44526A"/>
                </a:solidFill>
                <a:latin typeface="Arial"/>
                <a:cs typeface="Arial"/>
              </a:rPr>
              <a:t> </a:t>
            </a:r>
            <a:r>
              <a:rPr sz="2800" b="1" dirty="0">
                <a:solidFill>
                  <a:srgbClr val="44526A"/>
                </a:solidFill>
                <a:latin typeface="Arial"/>
                <a:cs typeface="Arial"/>
              </a:rPr>
              <a:t>3y</a:t>
            </a:r>
            <a:r>
              <a:rPr sz="2800" b="1" spc="-30" dirty="0">
                <a:solidFill>
                  <a:srgbClr val="44526A"/>
                </a:solidFill>
                <a:latin typeface="Arial"/>
                <a:cs typeface="Arial"/>
              </a:rPr>
              <a:t> </a:t>
            </a:r>
            <a:r>
              <a:rPr sz="2800" b="1" dirty="0">
                <a:solidFill>
                  <a:srgbClr val="44526A"/>
                </a:solidFill>
                <a:latin typeface="Arial"/>
                <a:cs typeface="Arial"/>
              </a:rPr>
              <a:t>-</a:t>
            </a:r>
            <a:r>
              <a:rPr sz="2800" b="1" spc="-100" dirty="0">
                <a:solidFill>
                  <a:srgbClr val="44526A"/>
                </a:solidFill>
                <a:latin typeface="Arial"/>
                <a:cs typeface="Arial"/>
              </a:rPr>
              <a:t> </a:t>
            </a:r>
            <a:r>
              <a:rPr sz="2800" b="1" dirty="0">
                <a:solidFill>
                  <a:srgbClr val="44526A"/>
                </a:solidFill>
                <a:latin typeface="Arial"/>
                <a:cs typeface="Arial"/>
              </a:rPr>
              <a:t>5</a:t>
            </a:r>
            <a:endParaRPr sz="2800">
              <a:latin typeface="Arial"/>
              <a:cs typeface="Arial"/>
            </a:endParaRPr>
          </a:p>
        </p:txBody>
      </p:sp>
      <p:sp>
        <p:nvSpPr>
          <p:cNvPr id="5" name="object 5"/>
          <p:cNvSpPr/>
          <p:nvPr/>
        </p:nvSpPr>
        <p:spPr>
          <a:xfrm>
            <a:off x="5268467" y="2083307"/>
            <a:ext cx="472440" cy="2965450"/>
          </a:xfrm>
          <a:custGeom>
            <a:avLst/>
            <a:gdLst/>
            <a:ahLst/>
            <a:cxnLst/>
            <a:rect l="l" t="t" r="r" b="b"/>
            <a:pathLst>
              <a:path w="472439" h="2965450">
                <a:moveTo>
                  <a:pt x="0" y="0"/>
                </a:moveTo>
                <a:lnTo>
                  <a:pt x="61087" y="5206"/>
                </a:lnTo>
                <a:lnTo>
                  <a:pt x="114173" y="19938"/>
                </a:lnTo>
                <a:lnTo>
                  <a:pt x="155956" y="42290"/>
                </a:lnTo>
                <a:lnTo>
                  <a:pt x="183387" y="70612"/>
                </a:lnTo>
                <a:lnTo>
                  <a:pt x="193294" y="103250"/>
                </a:lnTo>
                <a:lnTo>
                  <a:pt x="193294" y="312674"/>
                </a:lnTo>
                <a:lnTo>
                  <a:pt x="203200" y="345313"/>
                </a:lnTo>
                <a:lnTo>
                  <a:pt x="230632" y="373633"/>
                </a:lnTo>
                <a:lnTo>
                  <a:pt x="272415" y="396113"/>
                </a:lnTo>
                <a:lnTo>
                  <a:pt x="325501" y="410717"/>
                </a:lnTo>
                <a:lnTo>
                  <a:pt x="386588" y="415925"/>
                </a:lnTo>
                <a:lnTo>
                  <a:pt x="325501" y="421258"/>
                </a:lnTo>
                <a:lnTo>
                  <a:pt x="272415" y="435863"/>
                </a:lnTo>
                <a:lnTo>
                  <a:pt x="230632" y="458342"/>
                </a:lnTo>
                <a:lnTo>
                  <a:pt x="203200" y="486663"/>
                </a:lnTo>
                <a:lnTo>
                  <a:pt x="193294" y="519302"/>
                </a:lnTo>
                <a:lnTo>
                  <a:pt x="193294" y="728726"/>
                </a:lnTo>
                <a:lnTo>
                  <a:pt x="183387" y="761364"/>
                </a:lnTo>
                <a:lnTo>
                  <a:pt x="155956" y="789686"/>
                </a:lnTo>
                <a:lnTo>
                  <a:pt x="114173" y="812038"/>
                </a:lnTo>
                <a:lnTo>
                  <a:pt x="61087" y="826769"/>
                </a:lnTo>
                <a:lnTo>
                  <a:pt x="0" y="831976"/>
                </a:lnTo>
              </a:path>
              <a:path w="472439" h="2965450">
                <a:moveTo>
                  <a:pt x="85344" y="2087879"/>
                </a:moveTo>
                <a:lnTo>
                  <a:pt x="146431" y="2093214"/>
                </a:lnTo>
                <a:lnTo>
                  <a:pt x="199517" y="2107946"/>
                </a:lnTo>
                <a:lnTo>
                  <a:pt x="241300" y="2130424"/>
                </a:lnTo>
                <a:lnTo>
                  <a:pt x="268732" y="2158872"/>
                </a:lnTo>
                <a:lnTo>
                  <a:pt x="278638" y="2191766"/>
                </a:lnTo>
                <a:lnTo>
                  <a:pt x="278638" y="2422779"/>
                </a:lnTo>
                <a:lnTo>
                  <a:pt x="288544" y="2455672"/>
                </a:lnTo>
                <a:lnTo>
                  <a:pt x="315976" y="2484119"/>
                </a:lnTo>
                <a:lnTo>
                  <a:pt x="357759" y="2506598"/>
                </a:lnTo>
                <a:lnTo>
                  <a:pt x="410845" y="2521330"/>
                </a:lnTo>
                <a:lnTo>
                  <a:pt x="471932" y="2526665"/>
                </a:lnTo>
                <a:lnTo>
                  <a:pt x="410845" y="2531998"/>
                </a:lnTo>
                <a:lnTo>
                  <a:pt x="357759" y="2546730"/>
                </a:lnTo>
                <a:lnTo>
                  <a:pt x="315976" y="2569210"/>
                </a:lnTo>
                <a:lnTo>
                  <a:pt x="288544" y="2597658"/>
                </a:lnTo>
                <a:lnTo>
                  <a:pt x="278638" y="2630550"/>
                </a:lnTo>
                <a:lnTo>
                  <a:pt x="278638" y="2861564"/>
                </a:lnTo>
                <a:lnTo>
                  <a:pt x="268732" y="2894456"/>
                </a:lnTo>
                <a:lnTo>
                  <a:pt x="241300" y="2922904"/>
                </a:lnTo>
                <a:lnTo>
                  <a:pt x="199517" y="2945384"/>
                </a:lnTo>
                <a:lnTo>
                  <a:pt x="146431" y="2960116"/>
                </a:lnTo>
                <a:lnTo>
                  <a:pt x="85344" y="2965449"/>
                </a:lnTo>
              </a:path>
            </a:pathLst>
          </a:custGeom>
          <a:ln w="76200">
            <a:solidFill>
              <a:srgbClr val="0066FF"/>
            </a:solidFill>
          </a:ln>
        </p:spPr>
        <p:txBody>
          <a:bodyPr wrap="square" lIns="0" tIns="0" rIns="0" bIns="0" rtlCol="0"/>
          <a:lstStyle/>
          <a:p>
            <a:endParaRPr/>
          </a:p>
        </p:txBody>
      </p:sp>
      <p:sp>
        <p:nvSpPr>
          <p:cNvPr id="6" name="object 6"/>
          <p:cNvSpPr txBox="1"/>
          <p:nvPr/>
        </p:nvSpPr>
        <p:spPr>
          <a:xfrm>
            <a:off x="5716651" y="2294635"/>
            <a:ext cx="1567815"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66FF"/>
                </a:solidFill>
                <a:latin typeface="Arial"/>
                <a:cs typeface="Arial"/>
              </a:rPr>
              <a:t>BINO</a:t>
            </a:r>
            <a:r>
              <a:rPr sz="2400" b="1" spc="-10" dirty="0">
                <a:solidFill>
                  <a:srgbClr val="0066FF"/>
                </a:solidFill>
                <a:latin typeface="Arial"/>
                <a:cs typeface="Arial"/>
              </a:rPr>
              <a:t>M</a:t>
            </a:r>
            <a:r>
              <a:rPr sz="2400" b="1" spc="5" dirty="0">
                <a:solidFill>
                  <a:srgbClr val="0066FF"/>
                </a:solidFill>
                <a:latin typeface="Arial"/>
                <a:cs typeface="Arial"/>
              </a:rPr>
              <a:t>IOS</a:t>
            </a:r>
            <a:endParaRPr sz="2400">
              <a:latin typeface="Arial"/>
              <a:cs typeface="Arial"/>
            </a:endParaRPr>
          </a:p>
        </p:txBody>
      </p:sp>
      <p:sp>
        <p:nvSpPr>
          <p:cNvPr id="7" name="object 7"/>
          <p:cNvSpPr txBox="1"/>
          <p:nvPr/>
        </p:nvSpPr>
        <p:spPr>
          <a:xfrm>
            <a:off x="5860796" y="4405325"/>
            <a:ext cx="1753870" cy="391795"/>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66FF"/>
                </a:solidFill>
                <a:latin typeface="Arial"/>
                <a:cs typeface="Arial"/>
              </a:rPr>
              <a:t>TRINOMIOS</a:t>
            </a:r>
            <a:endParaRPr sz="2400">
              <a:latin typeface="Arial"/>
              <a:cs typeface="Arial"/>
            </a:endParaRPr>
          </a:p>
        </p:txBody>
      </p:sp>
      <p:pic>
        <p:nvPicPr>
          <p:cNvPr id="8" name="object 8"/>
          <p:cNvPicPr/>
          <p:nvPr/>
        </p:nvPicPr>
        <p:blipFill>
          <a:blip r:embed="rId2" cstate="print"/>
          <a:stretch>
            <a:fillRect/>
          </a:stretch>
        </p:blipFill>
        <p:spPr>
          <a:xfrm>
            <a:off x="8851392" y="1539239"/>
            <a:ext cx="2889504" cy="363626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1561</Words>
  <Application>Microsoft Office PowerPoint</Application>
  <PresentationFormat>Panorámica</PresentationFormat>
  <Paragraphs>190</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Arial</vt:lpstr>
      <vt:lpstr>Arial MT</vt:lpstr>
      <vt:lpstr>Calibri</vt:lpstr>
      <vt:lpstr>Cambria Math</vt:lpstr>
      <vt:lpstr>Comic Sans MS</vt:lpstr>
      <vt:lpstr>Segoe UI Symbol</vt:lpstr>
      <vt:lpstr>Symbol</vt:lpstr>
      <vt:lpstr>Times New Roman</vt:lpstr>
      <vt:lpstr>Office Theme</vt:lpstr>
      <vt:lpstr>Nivelación de Matemáticas  para Ingeniería</vt:lpstr>
      <vt:lpstr>Presentación de PowerPoint</vt:lpstr>
      <vt:lpstr>Al finalizar la sesión de aprendizaje el</vt:lpstr>
      <vt:lpstr>ESQUEMA DE LA UNIDAD</vt:lpstr>
      <vt:lpstr>Presentación de PowerPoint</vt:lpstr>
      <vt:lpstr>Presentación de PowerPoint</vt:lpstr>
      <vt:lpstr>Presentación de PowerPoint</vt:lpstr>
      <vt:lpstr>Presentación de PowerPoint</vt:lpstr>
      <vt:lpstr>1) 2x + 3y4</vt:lpstr>
      <vt:lpstr>El valor numérico de un polinomio, es el número que se obtiene al sustituir las  variables por números.</vt:lpstr>
      <vt:lpstr>Presentación de PowerPoint</vt:lpstr>
      <vt:lpstr>Presentación de PowerPoint</vt:lpstr>
      <vt:lpstr>Presentación de PowerPoint</vt:lpstr>
      <vt:lpstr>Presentación de PowerPoint</vt:lpstr>
      <vt:lpstr>Presentación de PowerPoint</vt:lpstr>
      <vt:lpstr>Presentación de PowerPoint</vt:lpstr>
      <vt:lpstr>1. Si: 𝑃(𝑥, 𝑦) = 5𝑥</vt:lpstr>
      <vt:lpstr>Presentación de PowerPoint</vt:lpstr>
      <vt:lpstr>Presentación de PowerPoint</vt:lpstr>
      <vt:lpstr>Solución:</vt:lpstr>
      <vt:lpstr>Determinar  GA(P) = 15</vt:lpstr>
      <vt:lpstr>= 3x2 + 2x – 5.</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Nivelación de Matemáticas  para Ingeniería</dc:title>
  <cp:lastModifiedBy>Julio Cesar Guzman Roca</cp:lastModifiedBy>
  <cp:revision>3</cp:revision>
  <dcterms:created xsi:type="dcterms:W3CDTF">2022-09-22T16:24:51Z</dcterms:created>
  <dcterms:modified xsi:type="dcterms:W3CDTF">2022-09-22T16:41:00Z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2022-03-21T00:00:00Z</vt:filetime>
  </property>
  <property fmtid="{D5CDD505-2E9C-101B-9397-08002B2CF9AE}" pid="3" name="Creator">
    <vt:lpwstr>Microsoft® PowerPoint® 2016</vt:lpwstr>
  </property>
  <property fmtid="{D5CDD505-2E9C-101B-9397-08002B2CF9AE}" pid="4" name="LastSaved">
    <vt:filetime>2022-09-22T00:00:00Z</vt:filetime>
  </property>
</Properties>
</file>