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7"/>
  </p:notesMasterIdLst>
  <p:sldIdLst>
    <p:sldId id="320" r:id="rId2"/>
    <p:sldId id="273" r:id="rId3"/>
    <p:sldId id="308" r:id="rId4"/>
    <p:sldId id="321" r:id="rId5"/>
    <p:sldId id="322" r:id="rId6"/>
    <p:sldId id="323" r:id="rId7"/>
    <p:sldId id="324" r:id="rId8"/>
    <p:sldId id="328" r:id="rId9"/>
    <p:sldId id="329" r:id="rId10"/>
    <p:sldId id="330" r:id="rId11"/>
    <p:sldId id="325" r:id="rId12"/>
    <p:sldId id="326" r:id="rId13"/>
    <p:sldId id="327" r:id="rId14"/>
    <p:sldId id="331" r:id="rId15"/>
    <p:sldId id="313" r:id="rId16"/>
  </p:sldIdLst>
  <p:sldSz cx="9906000" cy="6858000" type="A4"/>
  <p:notesSz cx="6858000" cy="9144000"/>
  <p:custDataLst>
    <p:tags r:id="rId18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33FF"/>
    <a:srgbClr val="FF0000"/>
    <a:srgbClr val="FF0066"/>
    <a:srgbClr val="0000FF"/>
    <a:srgbClr val="6600FF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5252" autoAdjust="0"/>
  </p:normalViewPr>
  <p:slideViewPr>
    <p:cSldViewPr>
      <p:cViewPr varScale="1">
        <p:scale>
          <a:sx n="63" d="100"/>
          <a:sy n="63" d="100"/>
        </p:scale>
        <p:origin x="744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s-ES" altLang="es-P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s-ES" altLang="es-P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s-ES" altLang="es-P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A016525C-9CBC-4318-A5D4-B4885440CBA5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921717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00200"/>
            <a:ext cx="84201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56001"/>
            <a:ext cx="69342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8374-0EE2-4B13-BDB2-33EC4C03C886}" type="slidenum">
              <a:rPr lang="es-ES" altLang="es-PE" smtClean="0"/>
              <a:pPr/>
              <a:t>‹Nº›</a:t>
            </a:fld>
            <a:endParaRPr lang="es-ES" alt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909B-A850-40A7-8BD5-747776934E51}" type="slidenum">
              <a:rPr lang="es-ES" altLang="es-PE" smtClean="0"/>
              <a:pPr/>
              <a:t>‹Nº›</a:t>
            </a:fld>
            <a:endParaRPr lang="es-ES" alt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CE8F-EF9B-4ACA-AE1E-A736EA3D76AB}" type="slidenum">
              <a:rPr lang="es-ES" altLang="es-PE" smtClean="0"/>
              <a:pPr/>
              <a:t>‹Nº›</a:t>
            </a:fld>
            <a:endParaRPr lang="es-ES" altLang="es-P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447801"/>
            <a:ext cx="222885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47800"/>
            <a:ext cx="652145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172A-DFC6-4AC9-BBD2-4D6DFB0B9C4D}" type="slidenum">
              <a:rPr lang="es-ES" altLang="es-PE" smtClean="0"/>
              <a:pPr/>
              <a:t>‹Nº›</a:t>
            </a:fld>
            <a:endParaRPr lang="es-ES" altLang="es-P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551392" y="4203592"/>
            <a:ext cx="3116131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37597" y="4075290"/>
            <a:ext cx="6006558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064455" y="4087562"/>
            <a:ext cx="5923645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076946" y="4074175"/>
            <a:ext cx="3583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29304" y="4058555"/>
            <a:ext cx="9450324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35" y="2463560"/>
            <a:ext cx="84201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12" y="1437449"/>
            <a:ext cx="695254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61ED-EBA3-4C5F-8BBB-A8BDED54E336}" type="slidenum">
              <a:rPr lang="es-ES" altLang="es-PE" smtClean="0"/>
              <a:pPr/>
              <a:t>‹Nº›</a:t>
            </a:fld>
            <a:endParaRPr lang="es-ES" alt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D75D-551D-4C4E-B1F9-C0B45F0D3392}" type="slidenum">
              <a:rPr lang="es-ES" altLang="es-PE" smtClean="0"/>
              <a:pPr/>
              <a:t>‹Nº›</a:t>
            </a:fld>
            <a:endParaRPr lang="es-ES" alt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33043" y="2679192"/>
            <a:ext cx="4140708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2679192"/>
            <a:ext cx="4140708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44" y="2678114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777" y="3429001"/>
            <a:ext cx="4138393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2678113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3429001"/>
            <a:ext cx="4140708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DD67-C196-472E-A12C-CE6F063C42B2}" type="slidenum">
              <a:rPr lang="es-ES" altLang="es-PE" smtClean="0"/>
              <a:pPr/>
              <a:t>‹Nº›</a:t>
            </a:fld>
            <a:endParaRPr lang="es-ES" alt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3A7E-9784-470B-8062-F65466C431FE}" type="slidenum">
              <a:rPr lang="es-ES" altLang="es-PE" smtClean="0"/>
              <a:pPr/>
              <a:t>‹Nº›</a:t>
            </a:fld>
            <a:endParaRPr lang="es-ES" alt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3059-A1B1-4DC0-BF8F-9DD2C40E1540}" type="slidenum">
              <a:rPr lang="es-ES" altLang="es-PE" smtClean="0"/>
              <a:pPr/>
              <a:t>‹Nº›</a:t>
            </a:fld>
            <a:endParaRPr lang="es-ES" alt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30DB-312B-4F93-861A-948384FAD23A}" type="slidenum">
              <a:rPr lang="es-ES" altLang="es-PE" smtClean="0"/>
              <a:pPr/>
              <a:t>‹Nº›</a:t>
            </a:fld>
            <a:endParaRPr lang="es-ES" alt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581401"/>
            <a:ext cx="36322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36322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625" y="1828800"/>
            <a:ext cx="422941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35" y="338667"/>
            <a:ext cx="413036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4028" y="2785533"/>
            <a:ext cx="4136673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AA05-6C0A-4A33-9A08-8FBFE5E02244}" type="slidenum">
              <a:rPr lang="es-ES" altLang="es-PE" smtClean="0"/>
              <a:pPr/>
              <a:t>‹Nº›</a:t>
            </a:fld>
            <a:endParaRPr lang="es-ES" alt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371600"/>
            <a:ext cx="386334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29304" y="1679429"/>
            <a:ext cx="9450324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3978" y="6250165"/>
            <a:ext cx="4102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s-ES" alt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775" y="6250165"/>
            <a:ext cx="4102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 alt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3679" y="6250164"/>
            <a:ext cx="12586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6E28AF-0CE6-4EBC-8002-129F8754459F}" type="slidenum">
              <a:rPr lang="es-ES" altLang="es-PE" smtClean="0"/>
              <a:pPr/>
              <a:t>‹Nº›</a:t>
            </a:fld>
            <a:endParaRPr lang="es-ES" alt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40" y="2675467"/>
            <a:ext cx="8025694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escripción: UT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8"/>
            <a:ext cx="18084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0" y="836712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LA HIPÉRBOLA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5" y="4364045"/>
            <a:ext cx="2633170" cy="22796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674" y="3286747"/>
            <a:ext cx="3440237" cy="21545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-1" t="2845" r="-121" b="13664"/>
          <a:stretch/>
        </p:blipFill>
        <p:spPr>
          <a:xfrm>
            <a:off x="6640104" y="2695493"/>
            <a:ext cx="2993416" cy="35912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817" y="2194915"/>
            <a:ext cx="2629857" cy="196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15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84" y="1700808"/>
            <a:ext cx="7704856" cy="462291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2480" y="1052736"/>
            <a:ext cx="40350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Gráfica del ejemplo anterior:</a:t>
            </a:r>
          </a:p>
        </p:txBody>
      </p:sp>
    </p:spTree>
    <p:extLst>
      <p:ext uri="{BB962C8B-B14F-4D97-AF65-F5344CB8AC3E}">
        <p14:creationId xmlns:p14="http://schemas.microsoft.com/office/powerpoint/2010/main" val="404984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416496" y="1772816"/>
                <a:ext cx="5472608" cy="3751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s-PE" sz="2400" b="1" dirty="0">
                    <a:solidFill>
                      <a:srgbClr val="FF0000"/>
                    </a:solidFill>
                    <a:latin typeface="+mn-lt"/>
                  </a:rPr>
                  <a:t>HIPÉRBOLA CON EJE FOCAL PARALELO AL EJE Y </a:t>
                </a:r>
                <a:endParaRPr lang="es-PE" sz="2200" dirty="0">
                  <a:solidFill>
                    <a:srgbClr val="FF0000"/>
                  </a:solidFill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400"/>
                  </a:spcAft>
                </a:pPr>
                <a:r>
                  <a:rPr lang="es-PE" sz="2200" dirty="0">
                    <a:latin typeface="+mn-lt"/>
                    <a:ea typeface="Times New Roman" panose="02020603050405020304" pitchFamily="18" charset="0"/>
                  </a:rPr>
                  <a:t>Consideremos la hipérbola cuyo eje focal es  paralelo al eje X, y cuyo centro es el punto C</a:t>
                </a:r>
                <a14:m>
                  <m:oMath xmlns:m="http://schemas.openxmlformats.org/officeDocument/2006/math">
                    <m:r>
                      <a:rPr lang="es-PE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s-PE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s-PE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s-PE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s-PE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s-PE" sz="2200" dirty="0">
                    <a:latin typeface="+mn-lt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400"/>
                  </a:spcAft>
                </a:pPr>
                <a:r>
                  <a:rPr lang="es-PE" sz="2200" dirty="0">
                    <a:latin typeface="+mn-lt"/>
                    <a:ea typeface="Times New Roman" panose="02020603050405020304" pitchFamily="18" charset="0"/>
                  </a:rPr>
                  <a:t>La ecuación de dicha hipérbola es de la forma: </a:t>
                </a:r>
              </a:p>
              <a:p>
                <a:pPr algn="just">
                  <a:spcAft>
                    <a:spcPts val="400"/>
                  </a:spcAft>
                </a:pPr>
                <a:endParaRPr lang="es-PE" sz="2200" dirty="0"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400"/>
                  </a:spcAft>
                </a:pPr>
                <a:r>
                  <a:rPr lang="es-PE" sz="2400" dirty="0">
                    <a:latin typeface="Kunstler Script" panose="030304020206070D0D06" pitchFamily="66" charset="0"/>
                    <a:ea typeface="Times New Roman" panose="02020603050405020304" pitchFamily="18" charset="0"/>
                  </a:rPr>
                  <a:t>H</a:t>
                </a:r>
                <a:r>
                  <a:rPr lang="en-US" sz="2400" dirty="0"/>
                  <a:t> 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PE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PE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PE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PE" sz="2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pt-BR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PE" sz="24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d>
                          </m:e>
                          <m:sup>
                            <m:r>
                              <a:rPr lang="es-PE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PE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s-PE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pt-BR" sz="2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PE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PE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PE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pt-BR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PE" sz="24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pt-BR" sz="2400" b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PE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PE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sz="2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s-PE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pt-BR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sz="2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s-PE" sz="2200" dirty="0"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400"/>
                  </a:spcAft>
                </a:pPr>
                <a:endParaRPr lang="es-PE" sz="22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96" y="1772816"/>
                <a:ext cx="5472608" cy="3751925"/>
              </a:xfrm>
              <a:prstGeom prst="rect">
                <a:avLst/>
              </a:prstGeom>
              <a:blipFill rotWithShape="0">
                <a:blip r:embed="rId2"/>
                <a:stretch>
                  <a:fillRect l="-1448" t="-1301" r="-200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57" y="1800272"/>
            <a:ext cx="365898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982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00472" y="399913"/>
                <a:ext cx="6912768" cy="6428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b="1" dirty="0">
                    <a:solidFill>
                      <a:srgbClr val="FF0000"/>
                    </a:solidFill>
                    <a:latin typeface="+mn-lt"/>
                  </a:rPr>
                  <a:t>Elementos:</a:t>
                </a:r>
                <a:endParaRPr lang="es-PE" sz="2400" dirty="0">
                  <a:solidFill>
                    <a:srgbClr val="FF0000"/>
                  </a:solidFill>
                  <a:latin typeface="+mn-lt"/>
                </a:endParaRPr>
              </a:p>
              <a:p>
                <a:r>
                  <a:rPr lang="pt-BR" sz="1800" dirty="0">
                    <a:latin typeface="+mn-lt"/>
                  </a:rPr>
                  <a:t>Centro: </a:t>
                </a:r>
                <a14:m>
                  <m:oMath xmlns:m="http://schemas.openxmlformats.org/officeDocument/2006/math">
                    <m:r>
                      <a:rPr lang="es-PE" sz="18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s-PE" sz="1800" dirty="0">
                  <a:latin typeface="+mn-lt"/>
                </a:endParaRPr>
              </a:p>
              <a:p>
                <a:pPr lvl="0"/>
                <a:r>
                  <a:rPr lang="pt-BR" sz="1800" dirty="0">
                    <a:latin typeface="+mn-lt"/>
                  </a:rPr>
                  <a:t>Vértices: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sz="1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pt-BR" sz="1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1800">
                        <a:latin typeface="Cambria Math" panose="02040503050406030204" pitchFamily="18" charset="0"/>
                      </a:rPr>
                      <m:t>,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PE" sz="1800" dirty="0">
                  <a:latin typeface="+mn-lt"/>
                </a:endParaRPr>
              </a:p>
              <a:p>
                <a:r>
                  <a:rPr lang="pt-BR" sz="1800" dirty="0">
                    <a:latin typeface="+mn-lt"/>
                  </a:rPr>
                  <a:t> Focos: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1800">
                        <a:latin typeface="Cambria Math" panose="02040503050406030204" pitchFamily="18" charset="0"/>
                      </a:rPr>
                      <m:t>,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1800">
                        <a:latin typeface="Cambria Math" panose="02040503050406030204" pitchFamily="18" charset="0"/>
                      </a:rPr>
                      <m:t>+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800" dirty="0">
                    <a:latin typeface="+mn-lt"/>
                  </a:rPr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1800">
                        <a:latin typeface="Cambria Math" panose="02040503050406030204" pitchFamily="18" charset="0"/>
                      </a:rPr>
                      <m:t>,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PE" sz="1800" dirty="0">
                  <a:latin typeface="+mn-lt"/>
                </a:endParaRPr>
              </a:p>
              <a:p>
                <a:r>
                  <a:rPr lang="pt-BR" sz="1800" dirty="0">
                    <a:latin typeface="+mn-lt"/>
                  </a:rPr>
                  <a:t> Extremos </a:t>
                </a:r>
                <a:r>
                  <a:rPr lang="pt-BR" sz="1800" dirty="0" err="1">
                    <a:latin typeface="+mn-lt"/>
                  </a:rPr>
                  <a:t>del</a:t>
                </a:r>
                <a:r>
                  <a:rPr lang="pt-BR" sz="1800" dirty="0">
                    <a:latin typeface="+mn-lt"/>
                  </a:rPr>
                  <a:t> </a:t>
                </a:r>
                <a:r>
                  <a:rPr lang="pt-BR" sz="1800" dirty="0" err="1">
                    <a:latin typeface="+mn-lt"/>
                  </a:rPr>
                  <a:t>eje</a:t>
                </a:r>
                <a:r>
                  <a:rPr lang="pt-BR" sz="1800" dirty="0">
                    <a:latin typeface="+mn-lt"/>
                  </a:rPr>
                  <a:t> conjugado (normal): </a:t>
                </a:r>
                <a:endParaRPr lang="es-PE" sz="1800" dirty="0">
                  <a:latin typeface="+mn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s-PE" sz="1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PE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s-PE" sz="1800">
                        <a:latin typeface="Cambria Math" panose="02040503050406030204" pitchFamily="18" charset="0"/>
                      </a:rPr>
                      <m:t>+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PE" sz="1800">
                        <a:latin typeface="Cambria Math" panose="02040503050406030204" pitchFamily="18" charset="0"/>
                      </a:rPr>
                      <m:t>,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PE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PE" sz="1800" dirty="0">
                    <a:latin typeface="+mn-lt"/>
                  </a:rPr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s-PE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PE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PE" sz="1800">
                        <a:latin typeface="Cambria Math" panose="02040503050406030204" pitchFamily="18" charset="0"/>
                      </a:rPr>
                      <m:t>,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PE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PE" sz="1800" dirty="0">
                  <a:latin typeface="+mn-lt"/>
                </a:endParaRPr>
              </a:p>
              <a:p>
                <a:r>
                  <a:rPr lang="es-PE" sz="1800" dirty="0">
                    <a:latin typeface="+mn-lt"/>
                  </a:rPr>
                  <a:t> Extremos de los lados rectos</a:t>
                </a:r>
              </a:p>
              <a:p>
                <a:r>
                  <a:rPr lang="es-PE" sz="1800" dirty="0">
                    <a:latin typeface="+mn-lt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s-PE" sz="18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s-PE" sz="1800" dirty="0">
                    <a:latin typeface="+mn-lt"/>
                  </a:rPr>
                  <a:t> </a:t>
                </a:r>
              </a:p>
              <a:p>
                <a:r>
                  <a:rPr lang="es-PE" sz="1800" dirty="0">
                    <a:latin typeface="+mn-lt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s-PE" sz="18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s-PE" sz="1800" dirty="0">
                    <a:latin typeface="+mn-lt"/>
                  </a:rPr>
                  <a:t> </a:t>
                </a:r>
              </a:p>
              <a:p>
                <a:r>
                  <a:rPr lang="es-PE" sz="1800" dirty="0">
                    <a:latin typeface="+mn-lt"/>
                  </a:rPr>
                  <a:t> Longitud de lado recto: </a:t>
                </a:r>
                <a14:m>
                  <m:oMath xmlns:m="http://schemas.openxmlformats.org/officeDocument/2006/math">
                    <m:r>
                      <a:rPr lang="es-PE" sz="1800" i="1">
                        <a:latin typeface="Cambria Math" panose="02040503050406030204" pitchFamily="18" charset="0"/>
                      </a:rPr>
                      <m:t>𝐿𝑅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s-PE" sz="1800" dirty="0">
                  <a:latin typeface="+mn-lt"/>
                </a:endParaRPr>
              </a:p>
              <a:p>
                <a:pPr lvl="0"/>
                <a:r>
                  <a:rPr lang="es-PE" sz="1800" dirty="0">
                    <a:latin typeface="+mn-lt"/>
                  </a:rPr>
                  <a:t>Excentricidad: </a:t>
                </a:r>
                <a14:m>
                  <m:oMath xmlns:m="http://schemas.openxmlformats.org/officeDocument/2006/math">
                    <m:r>
                      <a:rPr lang="es-PE" sz="1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s-PE" sz="1800" dirty="0">
                  <a:latin typeface="+mn-lt"/>
                </a:endParaRPr>
              </a:p>
              <a:p>
                <a:pPr lvl="0"/>
                <a:r>
                  <a:rPr lang="es-PE" sz="1800" dirty="0">
                    <a:latin typeface="+mn-lt"/>
                  </a:rPr>
                  <a:t>Ecuaciones de las directrices </a:t>
                </a:r>
              </a:p>
              <a:p>
                <a14:m>
                  <m:oMath xmlns:m="http://schemas.openxmlformats.org/officeDocument/2006/math">
                    <m:r>
                      <a:rPr lang="es-PE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s-PE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PE" sz="1800" dirty="0">
                    <a:latin typeface="+mn-lt"/>
                  </a:rPr>
                  <a:t> y </a:t>
                </a:r>
                <a14:m>
                  <m:oMath xmlns:m="http://schemas.openxmlformats.org/officeDocument/2006/math">
                    <m:r>
                      <a:rPr lang="es-PE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s-PE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PE" sz="1800" dirty="0">
                  <a:latin typeface="+mn-lt"/>
                </a:endParaRPr>
              </a:p>
              <a:p>
                <a:r>
                  <a:rPr lang="es-PE" sz="1800" dirty="0">
                    <a:latin typeface="+mn-lt"/>
                  </a:rPr>
                  <a:t> Distancia entre las directrices </a:t>
                </a:r>
                <a14:m>
                  <m:oMath xmlns:m="http://schemas.openxmlformats.org/officeDocument/2006/math">
                    <m:r>
                      <a:rPr lang="es-PE" sz="18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s-P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s-P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endParaRPr lang="es-PE" sz="1800" dirty="0">
                  <a:latin typeface="+mn-lt"/>
                </a:endParaRPr>
              </a:p>
              <a:p>
                <a:r>
                  <a:rPr lang="es-PE" sz="1800" dirty="0">
                    <a:latin typeface="+mn-lt"/>
                  </a:rPr>
                  <a:t> Asíntotas:</a:t>
                </a:r>
                <a14:m>
                  <m:oMath xmlns:m="http://schemas.openxmlformats.org/officeDocument/2006/math">
                    <m:r>
                      <a:rPr lang="es-PE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s-PE" sz="1800" dirty="0">
                    <a:latin typeface="+mn-lt"/>
                  </a:rPr>
                  <a:t>;    </a:t>
                </a:r>
                <a14:m>
                  <m:oMath xmlns:m="http://schemas.openxmlformats.org/officeDocument/2006/math">
                    <m:r>
                      <a:rPr lang="es-PE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s-PE" sz="1800" dirty="0">
                  <a:latin typeface="+mn-lt"/>
                </a:endParaRPr>
              </a:p>
              <a:p>
                <a:pPr lvl="0"/>
                <a:r>
                  <a:rPr lang="es-PE" sz="1800" dirty="0">
                    <a:latin typeface="+mn-lt"/>
                  </a:rPr>
                  <a:t>Radios vectores: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PE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s-PE" sz="1800" dirty="0">
                    <a:latin typeface="+mn-lt"/>
                  </a:rPr>
                  <a:t> (Foco superior)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PE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s-PE" sz="1800" dirty="0">
                    <a:latin typeface="+mn-lt"/>
                  </a:rPr>
                  <a:t>  (Foco inferior)</a:t>
                </a: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2" y="399913"/>
                <a:ext cx="6912768" cy="6428363"/>
              </a:xfrm>
              <a:prstGeom prst="rect">
                <a:avLst/>
              </a:prstGeom>
              <a:blipFill rotWithShape="0">
                <a:blip r:embed="rId2"/>
                <a:stretch>
                  <a:fillRect l="-1411" t="-75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1700808"/>
            <a:ext cx="4104456" cy="475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701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0472" y="967197"/>
            <a:ext cx="9217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Calcula la ecuación y todos los elementos de la hipérbola vertical cuyo eje transverso mide 16 unidades y su eje conjugado mide 12 unidades, y tiene su centro en el punto </a:t>
            </a:r>
            <a:r>
              <a:rPr lang="es-ES" sz="2400" i="1" dirty="0"/>
              <a:t>C</a:t>
            </a:r>
            <a:r>
              <a:rPr lang="es-ES" sz="2400" dirty="0"/>
              <a:t>(-1,7).</a:t>
            </a:r>
            <a:endParaRPr lang="es-PE" sz="2400" dirty="0"/>
          </a:p>
        </p:txBody>
      </p:sp>
      <p:sp>
        <p:nvSpPr>
          <p:cNvPr id="3" name="Rectángulo 2"/>
          <p:cNvSpPr/>
          <p:nvPr/>
        </p:nvSpPr>
        <p:spPr>
          <a:xfrm>
            <a:off x="560512" y="620688"/>
            <a:ext cx="127470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Ejemplo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00472" y="2022509"/>
                <a:ext cx="9361040" cy="4375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ES" sz="1600" b="1" u="sng" dirty="0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Solución</a:t>
                </a:r>
                <a:r>
                  <a:rPr lang="es-ES" sz="1600" dirty="0">
                    <a:solidFill>
                      <a:srgbClr val="FF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s-ES" u="none" strike="noStrike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s-PE" sz="1050" dirty="0"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Sabemos que la longitud del eje trasverso es: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=16</m:t>
                    </m:r>
                  </m:oMath>
                </a14:m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, es decir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.</a:t>
                </a:r>
                <a:endParaRPr lang="es-PE" sz="2000" dirty="0"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Por otra parte, la longitud del eje conjugado es: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, es decir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.</a:t>
                </a:r>
                <a:endParaRPr lang="es-PE" sz="2000" dirty="0"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Ahora podemos calcular el valor de   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P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P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P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P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=10</m:t>
                    </m:r>
                  </m:oMath>
                </a14:m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.</a:t>
                </a:r>
                <a:endParaRPr lang="es-PE" sz="2000" dirty="0"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 -</a:t>
                </a:r>
                <a:r>
                  <a:rPr lang="es-E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Los vértices</a:t>
                </a:r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: dado que la hipérbola es vertical, un vértice está a 8 unidades arriba del centro y el otro está 8 unidades debajo del centro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(−1;15)</m:t>
                    </m:r>
                  </m:oMath>
                </a14:m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(−1;−1)</m:t>
                    </m:r>
                  </m:oMath>
                </a14:m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.</a:t>
                </a:r>
                <a:endParaRPr lang="es-PE" sz="2000" dirty="0"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-De manera semejante encontramos los focos, que están sobre el transverso y la distancia del centro a los focos es 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=10</m:t>
                    </m:r>
                  </m:oMath>
                </a14:m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(−1;17)</m:t>
                    </m:r>
                  </m:oMath>
                </a14:m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(−1;−3)</m:t>
                    </m:r>
                  </m:oMath>
                </a14:m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. 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s-ES" sz="2000" b="1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-</a:t>
                </a:r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Los extremos del eje conjugado están a 6 unidades a la derecha y a la izquierda del centro, respectivamente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5,7</m:t>
                        </m:r>
                      </m:e>
                    </m:d>
                  </m:oMath>
                </a14:m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(−7;−7)</m:t>
                    </m:r>
                  </m:oMath>
                </a14:m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.</a:t>
                </a:r>
                <a:endParaRPr lang="es-PE" sz="2000" dirty="0"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-La </a:t>
                </a:r>
                <a:r>
                  <a:rPr lang="es-E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excentricidad</a:t>
                </a:r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 de la hipérbola es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𝑒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s-PE" sz="2000" dirty="0"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</a:rPr>
                  <a:t> -Finalmente la ecuación de la hipérbola 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P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PE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s-E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−7</m:t>
                                </m:r>
                              </m:e>
                            </m:d>
                          </m:e>
                          <m:sup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P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PE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s-E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64</m:t>
                        </m:r>
                      </m:den>
                    </m:f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endParaRPr lang="es-PE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2" y="2022509"/>
                <a:ext cx="9361040" cy="4375621"/>
              </a:xfrm>
              <a:prstGeom prst="rect">
                <a:avLst/>
              </a:prstGeom>
              <a:blipFill rotWithShape="0">
                <a:blip r:embed="rId2"/>
                <a:stretch>
                  <a:fillRect l="-717" t="-557" r="-65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23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0472" y="1196752"/>
            <a:ext cx="40350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Gráfica del ejemplo anterior: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24" y="1844824"/>
            <a:ext cx="7361610" cy="44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5142" y="1412776"/>
            <a:ext cx="8915400" cy="2079104"/>
          </a:xfrm>
        </p:spPr>
        <p:txBody>
          <a:bodyPr>
            <a:noAutofit/>
          </a:bodyPr>
          <a:lstStyle/>
          <a:p>
            <a:r>
              <a:rPr lang="es-PE" sz="6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¡Ahora todos a practicar!</a:t>
            </a:r>
            <a:endParaRPr lang="es-PE" sz="6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870" y="3356992"/>
            <a:ext cx="1915944" cy="250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Descripción: UT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8"/>
            <a:ext cx="18084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93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82880" fontAlgn="base"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</a:pPr>
            <a:r>
              <a:rPr lang="es-ES" altLang="es-PE" b="1" spc="150" dirty="0">
                <a:ln w="11430"/>
                <a:solidFill>
                  <a:srgbClr val="F8F8F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LA HIPERBOLA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PE" altLang="es-PE" dirty="0"/>
              <a:t>MATEMÁTICA BÁSICA I</a:t>
            </a:r>
          </a:p>
        </p:txBody>
      </p:sp>
      <p:pic>
        <p:nvPicPr>
          <p:cNvPr id="8" name="7 Imagen" descr="https://lanuevautp.com/wp-content/themes/lanuevautp2/images/responsive/logo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20672" r="8413" b="21154"/>
          <a:stretch/>
        </p:blipFill>
        <p:spPr bwMode="auto">
          <a:xfrm>
            <a:off x="344487" y="4725145"/>
            <a:ext cx="5138841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554352"/>
            <a:ext cx="8915400" cy="786416"/>
          </a:xfr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 DE LA SESIÓN</a:t>
            </a:r>
          </a:p>
        </p:txBody>
      </p:sp>
      <p:pic>
        <p:nvPicPr>
          <p:cNvPr id="4" name="3 Imagen" descr="Descripción: UT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8"/>
            <a:ext cx="18084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064568" y="2924944"/>
            <a:ext cx="7848872" cy="34563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2800" dirty="0"/>
              <a:t>Al finalizar la sesión, el estudiante identifica y grafica los elementos de la Hipérbola. Reconoce las diferentes expresiones algebraicas que representan una hipérbola.</a:t>
            </a:r>
          </a:p>
        </p:txBody>
      </p:sp>
    </p:spTree>
    <p:extLst>
      <p:ext uri="{BB962C8B-B14F-4D97-AF65-F5344CB8AC3E}">
        <p14:creationId xmlns:p14="http://schemas.microsoft.com/office/powerpoint/2010/main" val="335063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20752" y="1162142"/>
            <a:ext cx="3800872" cy="720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PE" sz="4000" b="1" dirty="0">
                <a:ln/>
                <a:solidFill>
                  <a:schemeClr val="accent3"/>
                </a:solidFill>
                <a:latin typeface="+mn-lt"/>
              </a:rPr>
              <a:t>LA HIPÉRBOLA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344488" y="2636912"/>
                <a:ext cx="9073008" cy="3061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algn="just">
                  <a:spcAft>
                    <a:spcPts val="400"/>
                  </a:spcAft>
                </a:pPr>
                <a:endParaRPr lang="es-PE" sz="2200" b="1" dirty="0">
                  <a:solidFill>
                    <a:srgbClr val="FF0000"/>
                  </a:solidFill>
                  <a:latin typeface="+mn-lt"/>
                  <a:ea typeface="Times New Roman" panose="02020603050405020304" pitchFamily="18" charset="0"/>
                </a:endParaRPr>
              </a:p>
              <a:p>
                <a:pPr marL="180340" algn="just">
                  <a:spcAft>
                    <a:spcPts val="400"/>
                  </a:spcAft>
                </a:pPr>
                <a:r>
                  <a:rPr lang="es-PE" sz="2200" b="1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DEFINICIÓN:</a:t>
                </a:r>
              </a:p>
              <a:p>
                <a:pPr marL="180340" algn="just">
                  <a:spcAft>
                    <a:spcPts val="400"/>
                  </a:spcAft>
                </a:pPr>
                <a:endParaRPr lang="es-PE" sz="2200" dirty="0">
                  <a:ea typeface="Times New Roman" panose="02020603050405020304" pitchFamily="18" charset="0"/>
                </a:endParaRPr>
              </a:p>
              <a:p>
                <a:r>
                  <a:rPr lang="es-PE" sz="2200" dirty="0">
                    <a:latin typeface="+mn-lt"/>
                  </a:rPr>
                  <a:t>Una hipérbola es el conjunto </a:t>
                </a:r>
                <a14:m>
                  <m:oMath xmlns:m="http://schemas.openxmlformats.org/officeDocument/2006/math">
                    <m:r>
                      <a:rPr lang="es-PE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s-PE" sz="2200" dirty="0">
                    <a:latin typeface="+mn-lt"/>
                  </a:rPr>
                  <a:t> de todos los puntos en el plano tales que el valor absoluto de la diferencia de sus distancias a dos puntos fijos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PE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PE" sz="2200" dirty="0">
                    <a:latin typeface="+mn-lt"/>
                  </a:rPr>
                  <a:t>,</a:t>
                </a:r>
                <a:r>
                  <a:rPr lang="es-P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PE" sz="2200" dirty="0">
                    <a:latin typeface="+mn-lt"/>
                  </a:rPr>
                  <a:t> llamados focos es constante (equivalente a </a:t>
                </a:r>
                <a14:m>
                  <m:oMath xmlns:m="http://schemas.openxmlformats.org/officeDocument/2006/math">
                    <m:r>
                      <a:rPr lang="es-PE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s-PE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PE" sz="2200" dirty="0">
                    <a:latin typeface="+mn-lt"/>
                  </a:rPr>
                  <a:t>)</a:t>
                </a:r>
              </a:p>
              <a:p>
                <a:pPr marL="180340" algn="just">
                  <a:spcAft>
                    <a:spcPts val="400"/>
                  </a:spcAft>
                </a:pPr>
                <a:endParaRPr lang="es-PE" sz="2200" dirty="0">
                  <a:ea typeface="Times New Roman" panose="02020603050405020304" pitchFamily="18" charset="0"/>
                </a:endParaRPr>
              </a:p>
              <a:p>
                <a:pPr marL="180340" algn="ctr"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PE" sz="2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𝐻</m:t>
                      </m:r>
                      <m:r>
                        <a:rPr lang="es-PE" sz="2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≔{</m:t>
                      </m:r>
                      <m:d>
                        <m:dPr>
                          <m:ctrlPr>
                            <a:rPr lang="es-PE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PE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s-PE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s-PE" sz="2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s-PE" sz="2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s-PE" sz="2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𝑝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s-PE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s-P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s-PE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s-P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PE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s-PE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s-PE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PE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PE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PE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s-P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PE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PE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s-PE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PE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s-PE" sz="22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88" y="2636912"/>
                <a:ext cx="9073008" cy="3061479"/>
              </a:xfrm>
              <a:prstGeom prst="rect">
                <a:avLst/>
              </a:prstGeom>
              <a:blipFill rotWithShape="0">
                <a:blip r:embed="rId2"/>
                <a:stretch>
                  <a:fillRect l="-87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840" y="1839214"/>
            <a:ext cx="2511226" cy="15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1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72480" y="980728"/>
                <a:ext cx="5400600" cy="5406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algn="just">
                  <a:spcAft>
                    <a:spcPts val="400"/>
                  </a:spcAft>
                </a:pPr>
                <a:r>
                  <a:rPr lang="es-PE" sz="1800" b="1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ELEMENTOS</a:t>
                </a:r>
                <a:r>
                  <a:rPr lang="es-PE" sz="1800" b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s-PE" sz="1800" b="1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DE LA HIPÉRBOLA:</a:t>
                </a:r>
                <a:endParaRPr lang="es-PE" sz="1800" dirty="0">
                  <a:latin typeface="+mn-lt"/>
                  <a:ea typeface="Times New Roman" panose="02020603050405020304" pitchFamily="18" charset="0"/>
                </a:endParaRPr>
              </a:p>
              <a:p>
                <a:r>
                  <a:rPr lang="es-PE" sz="1800" b="1" dirty="0">
                    <a:latin typeface="+mn-lt"/>
                  </a:rPr>
                  <a:t>1. Focos(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s-PE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s-PE" sz="18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s-PE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s-PE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s-PE" sz="1800" b="1" dirty="0">
                    <a:latin typeface="+mn-lt"/>
                  </a:rPr>
                  <a:t>).-</a:t>
                </a:r>
                <a:r>
                  <a:rPr lang="es-PE" sz="1800" dirty="0">
                    <a:latin typeface="+mn-lt"/>
                  </a:rPr>
                  <a:t>Son dos puntos fijos</a:t>
                </a:r>
                <a:r>
                  <a:rPr lang="es-PE" sz="1800" b="1" dirty="0">
                    <a:latin typeface="+mn-lt"/>
                  </a:rPr>
                  <a:t>.</a:t>
                </a:r>
                <a:endParaRPr lang="es-PE" sz="1800" dirty="0">
                  <a:latin typeface="+mn-lt"/>
                </a:endParaRPr>
              </a:p>
              <a:p>
                <a:r>
                  <a:rPr lang="es-PE" sz="1800" b="1" dirty="0">
                    <a:latin typeface="+mn-lt"/>
                  </a:rPr>
                  <a:t>2. Eje focal o transversal (principal o real) (</a:t>
                </a:r>
                <a14:m>
                  <m:oMath xmlns:m="http://schemas.openxmlformats.org/officeDocument/2006/math">
                    <m:r>
                      <a:rPr lang="es-PE" sz="1800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s-PE" sz="1800" b="1" dirty="0">
                    <a:latin typeface="+mn-lt"/>
                  </a:rPr>
                  <a:t>).-</a:t>
                </a:r>
                <a:r>
                  <a:rPr lang="es-PE" sz="1800" dirty="0">
                    <a:latin typeface="+mn-lt"/>
                  </a:rPr>
                  <a:t>Es la recta que pasa por los focos.</a:t>
                </a:r>
              </a:p>
              <a:p>
                <a:r>
                  <a:rPr lang="es-PE" sz="1800" b="1" dirty="0">
                    <a:latin typeface="+mn-lt"/>
                  </a:rPr>
                  <a:t>3. Eje conjugado o normal (secundario o imaginario) (</a:t>
                </a:r>
                <a14:m>
                  <m:oMath xmlns:m="http://schemas.openxmlformats.org/officeDocument/2006/math">
                    <m:r>
                      <a:rPr lang="es-PE" sz="1800" b="1" i="1">
                        <a:latin typeface="Cambria Math" panose="02040503050406030204" pitchFamily="18" charset="0"/>
                      </a:rPr>
                      <m:t>𝒍</m:t>
                    </m:r>
                    <m:r>
                      <a:rPr lang="es-PE" sz="18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s-PE" sz="1800" b="1" dirty="0">
                    <a:latin typeface="+mn-lt"/>
                  </a:rPr>
                  <a:t>).-</a:t>
                </a:r>
                <a:r>
                  <a:rPr lang="es-PE" sz="1800" dirty="0">
                    <a:latin typeface="+mn-lt"/>
                  </a:rPr>
                  <a:t>Es la mediatriz del segmento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PE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s-PE" sz="1800" dirty="0">
                  <a:latin typeface="+mn-lt"/>
                </a:endParaRPr>
              </a:p>
              <a:p>
                <a:pPr lvl="0"/>
                <a:r>
                  <a:rPr lang="es-PE" sz="1800" b="1" dirty="0">
                    <a:latin typeface="+mn-lt"/>
                  </a:rPr>
                  <a:t>4. Centro (</a:t>
                </a:r>
                <a14:m>
                  <m:oMath xmlns:m="http://schemas.openxmlformats.org/officeDocument/2006/math">
                    <m:r>
                      <a:rPr lang="es-PE" sz="1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s-PE" sz="1800" b="1" dirty="0">
                    <a:latin typeface="+mn-lt"/>
                  </a:rPr>
                  <a:t>).- </a:t>
                </a:r>
                <a:r>
                  <a:rPr lang="es-PE" sz="1800" dirty="0">
                    <a:latin typeface="+mn-lt"/>
                  </a:rPr>
                  <a:t>Es el punto de intersección de los ejes.</a:t>
                </a:r>
              </a:p>
              <a:p>
                <a:pPr lvl="0"/>
                <a:r>
                  <a:rPr lang="en-US" sz="1800" b="1" dirty="0">
                    <a:latin typeface="+mn-lt"/>
                  </a:rPr>
                  <a:t>5. Vertices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s-PE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s-PE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s-PE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dirty="0">
                    <a:latin typeface="+mn-lt"/>
                  </a:rPr>
                  <a:t>).- </a:t>
                </a:r>
                <a:r>
                  <a:rPr lang="es-PE" sz="1800" dirty="0">
                    <a:latin typeface="+mn-lt"/>
                  </a:rPr>
                  <a:t>Son los puntos de intersección de la hipérbola con el eje focal.</a:t>
                </a:r>
              </a:p>
              <a:p>
                <a:r>
                  <a:rPr lang="es-PE" sz="1800" b="1" dirty="0">
                    <a:latin typeface="+mn-lt"/>
                  </a:rPr>
                  <a:t>6. </a:t>
                </a:r>
                <a:r>
                  <a:rPr lang="es-PE" sz="1800" dirty="0">
                    <a:latin typeface="+mn-lt"/>
                  </a:rPr>
                  <a:t>Los puntos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PE" sz="1800" dirty="0">
                    <a:latin typeface="+mn-lt"/>
                  </a:rPr>
                  <a:t>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PE" sz="1800" dirty="0">
                    <a:latin typeface="+mn-lt"/>
                  </a:rPr>
                  <a:t>se obtienen como intersección del eje conjugado (imaginario) con la circunferencia que tiene por centro uno de los vértices y de radio c.</a:t>
                </a:r>
              </a:p>
              <a:p>
                <a:r>
                  <a:rPr lang="es-ES" sz="1800" b="1" dirty="0">
                    <a:latin typeface="+mn-lt"/>
                  </a:rPr>
                  <a:t>7. Radios vectores</a:t>
                </a:r>
                <a:r>
                  <a:rPr lang="es-ES" sz="1800" dirty="0">
                    <a:latin typeface="+mn-lt"/>
                  </a:rPr>
                  <a:t>.-Son los segmentos que van desde un punto de la hipérbola a los focos: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1800" dirty="0">
                    <a:latin typeface="+mn-lt"/>
                  </a:rPr>
                  <a:t> y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1800" dirty="0">
                    <a:latin typeface="+mn-lt"/>
                  </a:rPr>
                  <a:t>.</a:t>
                </a:r>
                <a:endParaRPr lang="es-PE" sz="1800" dirty="0">
                  <a:latin typeface="+mn-lt"/>
                </a:endParaRPr>
              </a:p>
              <a:p>
                <a:pPr lvl="0"/>
                <a:r>
                  <a:rPr lang="es-ES" sz="1800" b="1" dirty="0">
                    <a:latin typeface="+mn-lt"/>
                  </a:rPr>
                  <a:t>8. Distancia focal.-</a:t>
                </a:r>
                <a:r>
                  <a:rPr lang="es-ES" sz="1800" dirty="0">
                    <a:latin typeface="+mn-lt"/>
                  </a:rPr>
                  <a:t> Es el segmento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E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1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E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ES" sz="1800" dirty="0">
                    <a:latin typeface="+mn-lt"/>
                  </a:rPr>
                  <a:t> de longitud 2c.</a:t>
                </a:r>
                <a:endParaRPr lang="es-PE" sz="1800" dirty="0">
                  <a:latin typeface="+mn-lt"/>
                </a:endParaRPr>
              </a:p>
              <a:p>
                <a:pPr lvl="0"/>
                <a:r>
                  <a:rPr lang="es-ES" sz="1800" b="1" dirty="0">
                    <a:latin typeface="+mn-lt"/>
                  </a:rPr>
                  <a:t>9. Eje mayor</a:t>
                </a:r>
                <a:r>
                  <a:rPr lang="es-ES" sz="1800" dirty="0">
                    <a:latin typeface="+mn-lt"/>
                  </a:rPr>
                  <a:t>.- Es el segmento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ES" sz="1800" dirty="0">
                    <a:latin typeface="+mn-lt"/>
                  </a:rPr>
                  <a:t> de longitud 2a.</a:t>
                </a:r>
                <a:endParaRPr lang="es-PE" sz="1800" dirty="0">
                  <a:latin typeface="+mn-lt"/>
                </a:endParaRPr>
              </a:p>
              <a:p>
                <a:pPr lvl="0"/>
                <a:r>
                  <a:rPr lang="es-ES" sz="1800" b="1" dirty="0">
                    <a:latin typeface="+mn-lt"/>
                  </a:rPr>
                  <a:t>10. Eje menor.-</a:t>
                </a:r>
                <a:r>
                  <a:rPr lang="es-ES" sz="1800" dirty="0">
                    <a:latin typeface="+mn-lt"/>
                  </a:rPr>
                  <a:t> Es el segmento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s-E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s-E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s-ES" sz="1800" dirty="0">
                    <a:latin typeface="+mn-lt"/>
                  </a:rPr>
                  <a:t> de longitud 2b.</a:t>
                </a:r>
                <a:endParaRPr lang="es-PE" sz="1800" dirty="0">
                  <a:latin typeface="+mn-lt"/>
                </a:endParaRPr>
              </a:p>
              <a:p>
                <a:pPr lvl="0"/>
                <a:r>
                  <a:rPr lang="es-ES" sz="1800" b="1" dirty="0">
                    <a:latin typeface="+mn-lt"/>
                  </a:rPr>
                  <a:t>11. Ejes de simetría.-</a:t>
                </a:r>
                <a:r>
                  <a:rPr lang="es-ES" sz="1800" dirty="0">
                    <a:latin typeface="+mn-lt"/>
                  </a:rPr>
                  <a:t> Son las rectas que contienen al eje transversal (real) o al eje conjugado (imaginario).</a:t>
                </a:r>
                <a:endParaRPr lang="es-PE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0" y="980728"/>
                <a:ext cx="5400600" cy="5406608"/>
              </a:xfrm>
              <a:prstGeom prst="rect">
                <a:avLst/>
              </a:prstGeom>
              <a:blipFill rotWithShape="0">
                <a:blip r:embed="rId2"/>
                <a:stretch>
                  <a:fillRect l="-1016" t="-676" r="-451" b="-78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/>
          <p:nvPr/>
        </p:nvPicPr>
        <p:blipFill>
          <a:blip r:embed="rId3" cstate="print">
            <a:lum bright="3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2060848"/>
            <a:ext cx="4248472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21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72480" y="1412776"/>
                <a:ext cx="5400600" cy="3754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PE" sz="2400" b="1" dirty="0">
                    <a:solidFill>
                      <a:srgbClr val="FF0000"/>
                    </a:solidFill>
                    <a:latin typeface="+mn-lt"/>
                  </a:rPr>
                  <a:t>FORMAS DE LA HIPÉRBOLA EN POSICIÓN NORMAL</a:t>
                </a:r>
                <a:endParaRPr lang="es-PE" sz="2400" dirty="0">
                  <a:solidFill>
                    <a:srgbClr val="FF0000"/>
                  </a:solidFill>
                  <a:latin typeface="+mn-lt"/>
                </a:endParaRPr>
              </a:p>
              <a:p>
                <a:pPr algn="just">
                  <a:spcAft>
                    <a:spcPts val="400"/>
                  </a:spcAft>
                </a:pPr>
                <a:r>
                  <a:rPr lang="es-PE" sz="2200" b="1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 </a:t>
                </a:r>
                <a:endParaRPr lang="es-PE" sz="2200" dirty="0">
                  <a:solidFill>
                    <a:srgbClr val="FF0000"/>
                  </a:solidFill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400"/>
                  </a:spcAft>
                </a:pPr>
                <a:r>
                  <a:rPr lang="es-PE" sz="2400" b="1" dirty="0">
                    <a:solidFill>
                      <a:srgbClr val="FF0000"/>
                    </a:solidFill>
                    <a:latin typeface="+mn-lt"/>
                  </a:rPr>
                  <a:t>HIPÉRBOLA CON EJE FOCAL PARALELO AL EJE X </a:t>
                </a:r>
              </a:p>
              <a:p>
                <a:pPr algn="just">
                  <a:spcAft>
                    <a:spcPts val="400"/>
                  </a:spcAft>
                </a:pPr>
                <a:r>
                  <a:rPr lang="es-PE" sz="2200" dirty="0">
                    <a:effectLst/>
                    <a:latin typeface="+mn-lt"/>
                    <a:ea typeface="Times New Roman" panose="02020603050405020304" pitchFamily="18" charset="0"/>
                  </a:rPr>
                  <a:t>Consideremos la </a:t>
                </a:r>
                <a:r>
                  <a:rPr lang="es-PE" sz="2200" dirty="0">
                    <a:latin typeface="+mn-lt"/>
                    <a:ea typeface="Times New Roman" panose="02020603050405020304" pitchFamily="18" charset="0"/>
                  </a:rPr>
                  <a:t>hipérbola</a:t>
                </a:r>
                <a:r>
                  <a:rPr lang="es-PE" sz="2200" dirty="0">
                    <a:effectLst/>
                    <a:latin typeface="+mn-lt"/>
                    <a:ea typeface="Times New Roman" panose="02020603050405020304" pitchFamily="18" charset="0"/>
                  </a:rPr>
                  <a:t> cuyo eje focal es  paralelo al eje </a:t>
                </a:r>
                <a:r>
                  <a:rPr lang="es-PE" sz="2200" dirty="0">
                    <a:latin typeface="+mn-lt"/>
                    <a:ea typeface="Times New Roman" panose="02020603050405020304" pitchFamily="18" charset="0"/>
                  </a:rPr>
                  <a:t>X</a:t>
                </a:r>
                <a:r>
                  <a:rPr lang="es-PE" sz="2200" dirty="0">
                    <a:effectLst/>
                    <a:latin typeface="+mn-lt"/>
                    <a:ea typeface="Times New Roman" panose="02020603050405020304" pitchFamily="18" charset="0"/>
                  </a:rPr>
                  <a:t>, y cuyo centro es el punto C</a:t>
                </a:r>
                <a14:m>
                  <m:oMath xmlns:m="http://schemas.openxmlformats.org/officeDocument/2006/math">
                    <m:r>
                      <a:rPr lang="es-PE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s-PE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s-PE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s-PE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s-PE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s-PE" sz="2200" dirty="0"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s-PE" sz="2200" dirty="0"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400"/>
                  </a:spcAft>
                </a:pPr>
                <a:r>
                  <a:rPr lang="es-PE" sz="2200" dirty="0">
                    <a:latin typeface="+mn-lt"/>
                    <a:ea typeface="Times New Roman" panose="02020603050405020304" pitchFamily="18" charset="0"/>
                  </a:rPr>
                  <a:t>La ecuación de dicha hipérbola es de la forma: </a:t>
                </a: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0" y="1412776"/>
                <a:ext cx="5400600" cy="3754874"/>
              </a:xfrm>
              <a:prstGeom prst="rect">
                <a:avLst/>
              </a:prstGeom>
              <a:blipFill rotWithShape="0">
                <a:blip r:embed="rId2"/>
                <a:stretch>
                  <a:fillRect l="-1806" t="-1299" r="-2257" b="-227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1916832"/>
            <a:ext cx="3744416" cy="360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1136576" y="5013176"/>
                <a:ext cx="3384376" cy="668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s-PE" sz="2400" dirty="0">
                    <a:latin typeface="Kunstler Script" panose="030304020206070D0D06" pitchFamily="66" charset="0"/>
                    <a:ea typeface="Times New Roman" panose="02020603050405020304" pitchFamily="18" charset="0"/>
                  </a:rPr>
                  <a:t>H    </a:t>
                </a:r>
                <a14:m>
                  <m:oMath xmlns:m="http://schemas.openxmlformats.org/officeDocument/2006/math">
                    <m:r>
                      <a:rPr lang="es-PE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s-P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PE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s-PE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PE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PE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s-P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PE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PE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PE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s-PE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PE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PE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endParaRPr lang="es-PE" sz="18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76" y="5013176"/>
                <a:ext cx="3384376" cy="668388"/>
              </a:xfrm>
              <a:prstGeom prst="rect">
                <a:avLst/>
              </a:prstGeom>
              <a:blipFill rotWithShape="0">
                <a:blip r:embed="rId4"/>
                <a:stretch>
                  <a:fillRect l="-540" b="-909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65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72480" y="759794"/>
                <a:ext cx="6840760" cy="5909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  <a:latin typeface="+mn-lt"/>
                  </a:rPr>
                  <a:t>Elementos:</a:t>
                </a:r>
                <a:endParaRPr lang="es-PE" sz="2000" dirty="0">
                  <a:solidFill>
                    <a:srgbClr val="FF0000"/>
                  </a:solidFill>
                  <a:latin typeface="+mn-lt"/>
                </a:endParaRPr>
              </a:p>
              <a:p>
                <a:pPr lvl="0"/>
                <a:r>
                  <a:rPr lang="pt-BR" sz="1800" dirty="0">
                    <a:latin typeface="+mn-lt"/>
                  </a:rPr>
                  <a:t>Centro: </a:t>
                </a:r>
                <a14:m>
                  <m:oMath xmlns:m="http://schemas.openxmlformats.org/officeDocument/2006/math">
                    <m:r>
                      <a:rPr lang="es-PE" sz="1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PE" sz="1800" dirty="0">
                  <a:latin typeface="+mn-lt"/>
                </a:endParaRPr>
              </a:p>
              <a:p>
                <a:pPr lvl="0"/>
                <a:r>
                  <a:rPr lang="pt-BR" sz="1800" dirty="0">
                    <a:latin typeface="+mn-lt"/>
                  </a:rPr>
                  <a:t>Vértices: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pt-BR" sz="1800" dirty="0">
                    <a:latin typeface="+mn-lt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PE" sz="1800" dirty="0">
                  <a:latin typeface="+mn-lt"/>
                </a:endParaRPr>
              </a:p>
              <a:p>
                <a:pPr lvl="0"/>
                <a:r>
                  <a:rPr lang="pt-BR" sz="1800" dirty="0">
                    <a:latin typeface="+mn-lt"/>
                  </a:rPr>
                  <a:t>Focos: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PE" sz="1800" dirty="0">
                  <a:latin typeface="+mn-lt"/>
                </a:endParaRPr>
              </a:p>
              <a:p>
                <a:pPr lvl="0"/>
                <a:r>
                  <a:rPr lang="pt-BR" sz="1800" dirty="0">
                    <a:latin typeface="+mn-lt"/>
                  </a:rPr>
                  <a:t>Extremos </a:t>
                </a:r>
                <a:r>
                  <a:rPr lang="pt-BR" sz="1800" dirty="0" err="1">
                    <a:latin typeface="+mn-lt"/>
                  </a:rPr>
                  <a:t>del</a:t>
                </a:r>
                <a:r>
                  <a:rPr lang="pt-BR" sz="1800" dirty="0">
                    <a:latin typeface="+mn-lt"/>
                  </a:rPr>
                  <a:t> </a:t>
                </a:r>
                <a:r>
                  <a:rPr lang="pt-BR" sz="1800" dirty="0" err="1">
                    <a:latin typeface="+mn-lt"/>
                  </a:rPr>
                  <a:t>eje</a:t>
                </a:r>
                <a:r>
                  <a:rPr lang="pt-BR" sz="1800" dirty="0">
                    <a:latin typeface="+mn-lt"/>
                  </a:rPr>
                  <a:t> conjugado (normal):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PE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PE" sz="1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PE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PE" sz="1800" dirty="0">
                  <a:latin typeface="+mn-lt"/>
                </a:endParaRPr>
              </a:p>
              <a:p>
                <a:pPr lvl="0"/>
                <a:r>
                  <a:rPr lang="es-PE" sz="1800" dirty="0">
                    <a:latin typeface="+mn-lt"/>
                  </a:rPr>
                  <a:t>Extremos de los lados rectos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s-PE" sz="18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s-PE" sz="1800" dirty="0">
                    <a:latin typeface="+mn-lt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s-PE" sz="18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s-PE" sz="1800" dirty="0">
                    <a:latin typeface="+mn-lt"/>
                  </a:rPr>
                  <a:t> </a:t>
                </a:r>
              </a:p>
              <a:p>
                <a:pPr lvl="0"/>
                <a:r>
                  <a:rPr lang="es-PE" sz="1800" dirty="0">
                    <a:latin typeface="+mn-lt"/>
                  </a:rPr>
                  <a:t>Longitud de los lados rectos: </a:t>
                </a:r>
                <a14:m>
                  <m:oMath xmlns:m="http://schemas.openxmlformats.org/officeDocument/2006/math">
                    <m:r>
                      <a:rPr lang="es-PE" sz="1800" i="1">
                        <a:latin typeface="Cambria Math" panose="02040503050406030204" pitchFamily="18" charset="0"/>
                      </a:rPr>
                      <m:t>𝐿𝑅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s-PE" sz="1800" dirty="0">
                  <a:latin typeface="+mn-lt"/>
                </a:endParaRPr>
              </a:p>
              <a:p>
                <a:pPr lvl="0"/>
                <a:r>
                  <a:rPr lang="es-PE" sz="1800" dirty="0">
                    <a:latin typeface="+mn-lt"/>
                  </a:rPr>
                  <a:t>Excentricidad: </a:t>
                </a:r>
                <a14:m>
                  <m:oMath xmlns:m="http://schemas.openxmlformats.org/officeDocument/2006/math">
                    <m:r>
                      <a:rPr lang="es-PE" sz="1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s-PE" sz="1800" dirty="0">
                  <a:latin typeface="+mn-lt"/>
                </a:endParaRPr>
              </a:p>
              <a:p>
                <a:pPr lvl="0"/>
                <a:r>
                  <a:rPr lang="es-PE" sz="1800" dirty="0">
                    <a:latin typeface="+mn-lt"/>
                  </a:rPr>
                  <a:t>Ecuaciones de las directrices: </a:t>
                </a:r>
              </a:p>
              <a:p>
                <a14:m>
                  <m:oMath xmlns:m="http://schemas.openxmlformats.org/officeDocument/2006/math">
                    <m:r>
                      <a:rPr lang="es-PE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s-PE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PE" sz="1800" dirty="0">
                    <a:latin typeface="+mn-lt"/>
                  </a:rPr>
                  <a:t> y </a:t>
                </a:r>
                <a14:m>
                  <m:oMath xmlns:m="http://schemas.openxmlformats.org/officeDocument/2006/math">
                    <m:r>
                      <a:rPr lang="es-PE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s-PE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PE" sz="1800" dirty="0">
                  <a:latin typeface="+mn-lt"/>
                </a:endParaRPr>
              </a:p>
              <a:p>
                <a:pPr lvl="0"/>
                <a:r>
                  <a:rPr lang="es-PE" sz="1800" dirty="0">
                    <a:latin typeface="+mn-lt"/>
                  </a:rPr>
                  <a:t>Distancia entre las directrices:</a:t>
                </a:r>
                <a14:m>
                  <m:oMath xmlns:m="http://schemas.openxmlformats.org/officeDocument/2006/math">
                    <m:r>
                      <a:rPr lang="es-PE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s-P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s-P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endParaRPr lang="es-PE" sz="1800" dirty="0">
                  <a:latin typeface="+mn-lt"/>
                </a:endParaRPr>
              </a:p>
              <a:p>
                <a:pPr lvl="0"/>
                <a:r>
                  <a:rPr lang="es-PE" sz="1800" dirty="0">
                    <a:latin typeface="+mn-lt"/>
                  </a:rPr>
                  <a:t>Asíntotas:   </a:t>
                </a:r>
                <a14:m>
                  <m:oMath xmlns:m="http://schemas.openxmlformats.org/officeDocument/2006/math">
                    <m:r>
                      <a:rPr lang="es-PE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s-PE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PE" sz="1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r>
                      <a:rPr lang="es-PE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s-PE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s-PE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PE" sz="1800" dirty="0">
                    <a:latin typeface="+mn-lt"/>
                  </a:rPr>
                  <a:t> </a:t>
                </a:r>
              </a:p>
              <a:p>
                <a:pPr lvl="0"/>
                <a:r>
                  <a:rPr lang="es-PE" sz="1800" dirty="0">
                    <a:latin typeface="+mn-lt"/>
                  </a:rPr>
                  <a:t>Radios vectores: 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PE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s-PE" sz="1800" dirty="0">
                    <a:latin typeface="+mn-lt"/>
                  </a:rPr>
                  <a:t> (Foco derecho)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PE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PE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PE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s-PE" sz="1800" dirty="0">
                    <a:latin typeface="+mn-lt"/>
                  </a:rPr>
                  <a:t>  (Foco izquierdo)</a:t>
                </a: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0" y="759794"/>
                <a:ext cx="6840760" cy="5909566"/>
              </a:xfrm>
              <a:prstGeom prst="rect">
                <a:avLst/>
              </a:prstGeom>
              <a:blipFill rotWithShape="0">
                <a:blip r:embed="rId2"/>
                <a:stretch>
                  <a:fillRect l="-980" t="-619" b="-123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47" y="2348880"/>
            <a:ext cx="4583498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05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55710" y="1233170"/>
                <a:ext cx="936104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2400" dirty="0">
                    <a:latin typeface="+mn-lt"/>
                  </a:rPr>
                  <a:t>Calcula la ecuación y todos los elementos de la hipérbola que tiene sus vértices en los puntos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 (1,4)</m:t>
                    </m:r>
                  </m:oMath>
                </a14:m>
                <a:r>
                  <a:rPr lang="es-ES" sz="2400" dirty="0">
                    <a:latin typeface="+mn-lt"/>
                  </a:rPr>
                  <a:t> y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’(−5,4)</m:t>
                    </m:r>
                  </m:oMath>
                </a14:m>
                <a:r>
                  <a:rPr lang="es-ES" sz="2400" dirty="0">
                    <a:latin typeface="+mn-lt"/>
                  </a:rPr>
                  <a:t> y la longitud de su eje conjugado es igual a 8 unidades.</a:t>
                </a:r>
                <a:endParaRPr lang="es-PE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10" y="1233170"/>
                <a:ext cx="9361040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042" t="-4061" r="-911" b="-1066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/>
          <p:cNvSpPr/>
          <p:nvPr/>
        </p:nvSpPr>
        <p:spPr>
          <a:xfrm>
            <a:off x="270960" y="826798"/>
            <a:ext cx="13724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Ejemplo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1954" y="2781804"/>
            <a:ext cx="9324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dirty="0">
                <a:latin typeface="+mn-lt"/>
                <a:ea typeface="Times New Roman" panose="02020603050405020304" pitchFamily="18" charset="0"/>
              </a:rPr>
              <a:t>Por simetría, el punto medio del eje transverso es el centro de la hipérbola.</a:t>
            </a:r>
            <a:endParaRPr lang="es-PE" sz="160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4027" y="2300301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Solución: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255710" y="3110328"/>
                <a:ext cx="9290622" cy="839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latin typeface="+mn-lt"/>
                    <a:ea typeface="Times New Roman" panose="02020603050405020304" pitchFamily="18" charset="0"/>
                  </a:rPr>
                  <a:t>Los extremos del eje transverso son los vértices. Entonces, las coordenadas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, </m:t>
                    </m:r>
                    <m:sSub>
                      <m:sSubPr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es-ES" sz="2000" dirty="0">
                    <a:effectLst/>
                    <a:latin typeface="+mn-lt"/>
                    <a:ea typeface="Times New Roman" panose="02020603050405020304" pitchFamily="18" charset="0"/>
                  </a:rPr>
                  <a:t> del centro de la hipérbola son: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1−5</m:t>
                        </m:r>
                      </m:num>
                      <m:den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s-PE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es-ES" sz="2000" dirty="0">
                    <a:effectLst/>
                    <a:latin typeface="+mn-lt"/>
                    <a:ea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4+4</m:t>
                        </m:r>
                      </m:num>
                      <m:den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=4.</m:t>
                    </m:r>
                  </m:oMath>
                </a14:m>
                <a:endParaRPr lang="es-PE" sz="2000" dirty="0">
                  <a:latin typeface="+mn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10" y="3110328"/>
                <a:ext cx="9290622" cy="839782"/>
              </a:xfrm>
              <a:prstGeom prst="rect">
                <a:avLst/>
              </a:prstGeom>
              <a:blipFill rotWithShape="0">
                <a:blip r:embed="rId3"/>
                <a:stretch>
                  <a:fillRect l="-722" t="-3623" r="-394" b="-434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270960" y="3906631"/>
                <a:ext cx="927537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latin typeface="+mn-lt"/>
                    <a:ea typeface="Times New Roman" panose="02020603050405020304" pitchFamily="18" charset="0"/>
                  </a:rPr>
                  <a:t>Ahora que sabemos que el centro es el punto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(−2,4)</m:t>
                    </m:r>
                  </m:oMath>
                </a14:m>
                <a:r>
                  <a:rPr lang="es-ES" sz="2000" dirty="0">
                    <a:effectLst/>
                    <a:latin typeface="+mn-lt"/>
                    <a:ea typeface="Times New Roman" panose="02020603050405020304" pitchFamily="18" charset="0"/>
                  </a:rPr>
                  <a:t>, podemos calcular el valor de </a:t>
                </a:r>
                <a:r>
                  <a:rPr lang="es-ES" sz="2000" i="1" dirty="0">
                    <a:effectLst/>
                    <a:latin typeface="+mn-lt"/>
                    <a:ea typeface="Times New Roman" panose="02020603050405020304" pitchFamily="18" charset="0"/>
                  </a:rPr>
                  <a:t>a</a:t>
                </a:r>
                <a:r>
                  <a:rPr lang="es-ES" sz="2000" dirty="0">
                    <a:effectLst/>
                    <a:latin typeface="+mn-lt"/>
                    <a:ea typeface="Times New Roman" panose="02020603050405020304" pitchFamily="18" charset="0"/>
                  </a:rPr>
                  <a:t>, que es la distancia desde el centro hasta cualquiera de los vértices:</a:t>
                </a:r>
                <a:endParaRPr lang="es-PE" sz="2000" dirty="0"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s-E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1−(−2)</m:t>
                          </m:r>
                        </m:e>
                      </m:d>
                      <m:r>
                        <a:rPr lang="es-E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s-PE" sz="2000" dirty="0">
                  <a:latin typeface="+mn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60" y="3906631"/>
                <a:ext cx="9275372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657" t="-3614" r="-657" b="-542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292372" y="4895407"/>
                <a:ext cx="925396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latin typeface="+mn-lt"/>
                    <a:ea typeface="Times New Roman" panose="02020603050405020304" pitchFamily="18" charset="0"/>
                  </a:rPr>
                  <a:t>Y usando la longitud del eje conjugado calculamos el valor del parámetro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s-ES" sz="2000" i="1" dirty="0"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s-ES" sz="2000" dirty="0"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s-PE" sz="2000" dirty="0"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effectLst/>
                    <a:latin typeface="+mn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8  </m:t>
                    </m:r>
                    <m:r>
                      <m:rPr>
                        <m:sty m:val="p"/>
                      </m:rPr>
                      <a:rPr lang="es-ES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entonces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4</m:t>
                    </m:r>
                  </m:oMath>
                </a14:m>
                <a:endParaRPr lang="es-PE" sz="2000" dirty="0">
                  <a:latin typeface="+mn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72" y="4895407"/>
                <a:ext cx="9253960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725" t="-431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311778" y="5647011"/>
                <a:ext cx="9221568" cy="49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latin typeface="+mn-lt"/>
                    <a:ea typeface="Times New Roman" panose="02020603050405020304" pitchFamily="18" charset="0"/>
                  </a:rPr>
                  <a:t>Usando los valores de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s-ES" sz="2000" i="1" dirty="0"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s-ES" sz="2000" dirty="0">
                    <a:effectLst/>
                    <a:latin typeface="+mn-lt"/>
                    <a:ea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s-ES" sz="2000" i="1" dirty="0"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s-ES" sz="2000" dirty="0">
                    <a:effectLst/>
                    <a:latin typeface="+mn-lt"/>
                    <a:ea typeface="Times New Roman" panose="02020603050405020304" pitchFamily="18" charset="0"/>
                  </a:rPr>
                  <a:t>podemos calcular el de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s-ES" sz="2000" i="1" dirty="0"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s-ES" sz="2000" dirty="0">
                    <a:effectLst/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P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P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P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P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s-PE" sz="2000" dirty="0">
                    <a:latin typeface="+mn-lt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78" y="5647011"/>
                <a:ext cx="9221568" cy="499752"/>
              </a:xfrm>
              <a:prstGeom prst="rect">
                <a:avLst/>
              </a:prstGeom>
              <a:blipFill rotWithShape="0">
                <a:blip r:embed="rId6"/>
                <a:stretch>
                  <a:fillRect l="-661" b="-2073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31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386408" y="2624718"/>
                <a:ext cx="9217024" cy="3650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latin typeface="+mn-lt"/>
                    <a:ea typeface="Times New Roman" panose="02020603050405020304" pitchFamily="18" charset="0"/>
                  </a:rPr>
                  <a:t>Para calcular los focos, sumamos y restamos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5</m:t>
                    </m:r>
                  </m:oMath>
                </a14:m>
                <a:r>
                  <a:rPr lang="es-ES" sz="2000" dirty="0">
                    <a:effectLst/>
                    <a:latin typeface="+mn-lt"/>
                    <a:ea typeface="Times New Roman" panose="02020603050405020304" pitchFamily="18" charset="0"/>
                  </a:rPr>
                  <a:t> unidades a la coordenada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s-ES" sz="2000" i="1" dirty="0"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s-ES" sz="2000" dirty="0">
                    <a:effectLst/>
                    <a:latin typeface="+mn-lt"/>
                    <a:ea typeface="Times New Roman" panose="02020603050405020304" pitchFamily="18" charset="0"/>
                  </a:rPr>
                  <a:t>del centro de la hipérbola: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latin typeface="+mn-lt"/>
                    <a:ea typeface="Times New Roman" panose="02020603050405020304" pitchFamily="18" charset="0"/>
                  </a:rPr>
                  <a:t>Tenemos así: </a:t>
                </a:r>
                <a:endParaRPr lang="es-PE" sz="2000" i="1" dirty="0"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(3,4)</m:t>
                    </m:r>
                  </m:oMath>
                </a14:m>
                <a:r>
                  <a:rPr lang="es-ES" sz="2000" dirty="0">
                    <a:effectLst/>
                    <a:latin typeface="+mn-lt"/>
                    <a:ea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’(−7,4)</m:t>
                    </m:r>
                  </m:oMath>
                </a14:m>
                <a:r>
                  <a:rPr lang="es-ES" sz="2000" dirty="0"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s-PE" sz="2000" dirty="0"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effectLst/>
                    <a:latin typeface="+mn-lt"/>
                    <a:ea typeface="Times New Roman" panose="02020603050405020304" pitchFamily="18" charset="0"/>
                  </a:rPr>
                  <a:t> -La longitud del eje transverso es                             </a:t>
                </a: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s-E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s-E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2(3) = 6.</m:t>
                      </m:r>
                    </m:oMath>
                  </m:oMathPara>
                </a14:m>
                <a:endParaRPr lang="es-PE" sz="2000" dirty="0"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effectLst/>
                    <a:latin typeface="+mn-lt"/>
                    <a:ea typeface="Times New Roman" panose="02020603050405020304" pitchFamily="18" charset="0"/>
                  </a:rPr>
                  <a:t> </a:t>
                </a:r>
                <a:endParaRPr lang="es-PE" sz="2000" dirty="0"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effectLst/>
                    <a:latin typeface="+mn-lt"/>
                    <a:ea typeface="Times New Roman" panose="02020603050405020304" pitchFamily="18" charset="0"/>
                  </a:rPr>
                  <a:t>-La excentricidad es: </a:t>
                </a:r>
                <a:endParaRPr lang="es-PE" sz="2000" i="1" dirty="0"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𝑒</m:t>
                      </m:r>
                      <m:r>
                        <a:rPr lang="es-E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s-E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s-E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/</m:t>
                      </m:r>
                      <m:r>
                        <a:rPr lang="es-E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s-E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5/3.</m:t>
                      </m:r>
                    </m:oMath>
                  </m:oMathPara>
                </a14:m>
                <a:endParaRPr lang="es-PE" sz="2000" dirty="0"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2000" dirty="0">
                    <a:effectLst/>
                    <a:latin typeface="+mn-lt"/>
                    <a:ea typeface="Times New Roman" panose="02020603050405020304" pitchFamily="18" charset="0"/>
                  </a:rPr>
                  <a:t> Y la ecuación de esta hipérbola:</a:t>
                </a:r>
                <a:endParaRPr lang="es-PE" sz="2000" dirty="0">
                  <a:latin typeface="+mn-lt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ES" sz="2000" dirty="0">
                    <a:effectLst/>
                    <a:latin typeface="+mn-lt"/>
                    <a:ea typeface="Times New Roman" panose="02020603050405020304" pitchFamily="18" charset="0"/>
                  </a:rPr>
                  <a:t> 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P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s-P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P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PE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PE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s-E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s-E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E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den>
                    </m:f>
                    <m:r>
                      <a:rPr lang="es-E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endParaRPr lang="es-PE" sz="2000" dirty="0">
                  <a:latin typeface="+mn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08" y="2624718"/>
                <a:ext cx="9217024" cy="3650487"/>
              </a:xfrm>
              <a:prstGeom prst="rect">
                <a:avLst/>
              </a:prstGeom>
              <a:blipFill rotWithShape="0">
                <a:blip r:embed="rId2"/>
                <a:stretch>
                  <a:fillRect l="-661" t="-1003" r="-72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/>
          <p:cNvSpPr/>
          <p:nvPr/>
        </p:nvSpPr>
        <p:spPr>
          <a:xfrm>
            <a:off x="410160" y="1916832"/>
            <a:ext cx="9223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dirty="0">
                <a:ea typeface="Times New Roman" panose="02020603050405020304" pitchFamily="18" charset="0"/>
              </a:rPr>
              <a:t>Y a partir de esta información, fácilmente calculamos todos los elementos de la hipérbola.</a:t>
            </a:r>
            <a:endParaRPr lang="es-PE" sz="20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515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419e6ff21bca8e68e387d48dbab5f2b86a2c5d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Matematica">
      <a:dk1>
        <a:sysClr val="windowText" lastClr="000000"/>
      </a:dk1>
      <a:lt1>
        <a:srgbClr val="FFFFFF"/>
      </a:lt1>
      <a:dk2>
        <a:srgbClr val="0F243E"/>
      </a:dk2>
      <a:lt2>
        <a:srgbClr val="E7EDF5"/>
      </a:lt2>
      <a:accent1>
        <a:srgbClr val="28466A"/>
      </a:accent1>
      <a:accent2>
        <a:srgbClr val="C0504D"/>
      </a:accent2>
      <a:accent3>
        <a:srgbClr val="3D6AA1"/>
      </a:accent3>
      <a:accent4>
        <a:srgbClr val="B2A2C7"/>
      </a:accent4>
      <a:accent5>
        <a:srgbClr val="92CDD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</TotalTime>
  <Words>1171</Words>
  <Application>Microsoft Office PowerPoint</Application>
  <PresentationFormat>A4 (210 x 297 mm)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Calibri</vt:lpstr>
      <vt:lpstr>Cambria</vt:lpstr>
      <vt:lpstr>Cambria Math</vt:lpstr>
      <vt:lpstr>Georgia</vt:lpstr>
      <vt:lpstr>Kunstler Script</vt:lpstr>
      <vt:lpstr>Symbol</vt:lpstr>
      <vt:lpstr>Times New Roman</vt:lpstr>
      <vt:lpstr>Forma de onda</vt:lpstr>
      <vt:lpstr>Presentación de PowerPoint</vt:lpstr>
      <vt:lpstr>LA HIPERBOLA</vt:lpstr>
      <vt:lpstr>LOGRO DE LA SESIÓN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¡Ahora todos a practicar!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</dc:title>
  <dc:creator>UNIVERSIDAD TECNOLOGICA DEL PERU</dc:creator>
  <cp:lastModifiedBy>Manuel Antonio Rimachi Fernandez</cp:lastModifiedBy>
  <cp:revision>119</cp:revision>
  <dcterms:created xsi:type="dcterms:W3CDTF">2005-04-11T11:51:12Z</dcterms:created>
  <dcterms:modified xsi:type="dcterms:W3CDTF">2017-04-20T04:02:49Z</dcterms:modified>
</cp:coreProperties>
</file>