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9"/>
  </p:notesMasterIdLst>
  <p:sldIdLst>
    <p:sldId id="314" r:id="rId2"/>
    <p:sldId id="315" r:id="rId3"/>
    <p:sldId id="308" r:id="rId4"/>
    <p:sldId id="316" r:id="rId5"/>
    <p:sldId id="317" r:id="rId6"/>
    <p:sldId id="313" r:id="rId7"/>
    <p:sldId id="318" r:id="rId8"/>
  </p:sldIdLst>
  <p:sldSz cx="9906000" cy="6858000" type="A4"/>
  <p:notesSz cx="6858000" cy="9144000"/>
  <p:custDataLst>
    <p:tags r:id="rId10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FF0000"/>
    <a:srgbClr val="FF0066"/>
    <a:srgbClr val="0000FF"/>
    <a:srgbClr val="6600FF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5252" autoAdjust="0"/>
  </p:normalViewPr>
  <p:slideViewPr>
    <p:cSldViewPr>
      <p:cViewPr varScale="1">
        <p:scale>
          <a:sx n="63" d="100"/>
          <a:sy n="63" d="100"/>
        </p:scale>
        <p:origin x="744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 altLang="es-P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s-ES" altLang="es-P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s-ES" altLang="es-P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A016525C-9CBC-4318-A5D4-B4885440CBA5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921717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E8374-0EE2-4B13-BDB2-33EC4C03C886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909B-A850-40A7-8BD5-747776934E51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CE8F-EF9B-4ACA-AE1E-A736EA3D76AB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172A-DFC6-4AC9-BBD2-4D6DFB0B9C4D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2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5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61ED-EBA3-4C5F-8BBB-A8BDED54E336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D75D-551D-4C4E-B1F9-C0B45F0D3392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DD67-C196-472E-A12C-CE6F063C42B2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3A7E-9784-470B-8062-F65466C431FE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E3059-A1B1-4DC0-BF8F-9DD2C40E1540}" type="slidenum">
              <a:rPr lang="es-ES" altLang="es-PE" smtClean="0"/>
              <a:pPr/>
              <a:t>‹Nº›</a:t>
            </a:fld>
            <a:endParaRPr lang="es-ES" alt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30DB-312B-4F93-861A-948384FAD23A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AA05-6C0A-4A33-9A08-8FBFE5E02244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5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s-ES" alt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5" y="6250165"/>
            <a:ext cx="410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 alt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79" y="6250164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6E28AF-0CE6-4EBC-8002-129F8754459F}" type="slidenum">
              <a:rPr lang="es-ES" altLang="es-PE" smtClean="0"/>
              <a:pPr/>
              <a:t>‹Nº›</a:t>
            </a:fld>
            <a:endParaRPr lang="es-ES" alt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0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1" y="866109"/>
            <a:ext cx="8229600" cy="1252728"/>
          </a:xfrm>
        </p:spPr>
        <p:txBody>
          <a:bodyPr>
            <a:normAutofit/>
          </a:bodyPr>
          <a:lstStyle/>
          <a:p>
            <a:r>
              <a:rPr lang="es-ES_tradnl" dirty="0"/>
              <a:t> </a:t>
            </a:r>
            <a:endParaRPr lang="es-ES" dirty="0"/>
          </a:p>
        </p:txBody>
      </p:sp>
      <p:pic>
        <p:nvPicPr>
          <p:cNvPr id="7" name="6 Imagen" descr="Descripción: UT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260648"/>
            <a:ext cx="166936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549683" y="808202"/>
            <a:ext cx="897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APLICACIONES DE LA HIPÉRBOLA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635" y="2780928"/>
            <a:ext cx="4484025" cy="28083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2285516"/>
            <a:ext cx="3383662" cy="35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82880" fontAlgn="base"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</a:pPr>
            <a:r>
              <a:rPr lang="es-ES" altLang="es-PE" b="1" spc="150" dirty="0">
                <a:ln w="11430"/>
                <a:solidFill>
                  <a:srgbClr val="F8F8F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APLICACIONES DE LA HIPÉRBOLA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PE" altLang="es-PE" dirty="0"/>
              <a:t>MATEMÁTICA BÁSICA I</a:t>
            </a:r>
          </a:p>
        </p:txBody>
      </p:sp>
      <p:pic>
        <p:nvPicPr>
          <p:cNvPr id="8" name="7 Imagen" descr="https://lanuevautp.com/wp-content/themes/lanuevautp2/images/responsive/logo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20672" r="8413" b="21154"/>
          <a:stretch/>
        </p:blipFill>
        <p:spPr bwMode="auto">
          <a:xfrm>
            <a:off x="344487" y="4725145"/>
            <a:ext cx="5138841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97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554352"/>
            <a:ext cx="8915400" cy="786416"/>
          </a:xfr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 DE LA SESIÓN</a:t>
            </a:r>
          </a:p>
        </p:txBody>
      </p:sp>
      <p:pic>
        <p:nvPicPr>
          <p:cNvPr id="4" name="3 Imagen" descr="Descripción: UT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260648"/>
            <a:ext cx="18084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contenido"/>
          <p:cNvSpPr>
            <a:spLocks noGrp="1"/>
          </p:cNvSpPr>
          <p:nvPr>
            <p:ph sz="quarter" idx="13"/>
          </p:nvPr>
        </p:nvSpPr>
        <p:spPr>
          <a:xfrm>
            <a:off x="848544" y="3068960"/>
            <a:ext cx="8280920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es-PE" sz="3200" dirty="0">
                <a:solidFill>
                  <a:srgbClr val="002060"/>
                </a:solidFill>
              </a:rPr>
              <a:t>Al finalizar la sesión, el estudiante identifica y resuelve problemas aplicados a la ingeniería donde utiliza conceptos y propiedades de la hipérbola.</a:t>
            </a:r>
            <a:r>
              <a:rPr lang="es-ES" dirty="0">
                <a:solidFill>
                  <a:srgbClr val="002060"/>
                </a:solidFill>
              </a:rPr>
              <a:t> </a:t>
            </a:r>
            <a:endParaRPr lang="es-PE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s-PE" dirty="0">
              <a:solidFill>
                <a:srgbClr val="002060"/>
              </a:solidFill>
            </a:endParaRPr>
          </a:p>
          <a:p>
            <a:endParaRPr lang="es-P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3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4431" y="908720"/>
            <a:ext cx="170431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200" b="1" cap="none" spc="0" dirty="0">
                <a:ln/>
                <a:solidFill>
                  <a:srgbClr val="FF0000"/>
                </a:solidFill>
                <a:effectLst/>
              </a:rPr>
              <a:t>EJEMPLOS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72480" y="1484784"/>
            <a:ext cx="63367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es-PE" sz="2400" dirty="0">
                <a:latin typeface="+mn-lt"/>
              </a:rPr>
              <a:t>El observatorio Mac </a:t>
            </a:r>
            <a:r>
              <a:rPr lang="es-PE" sz="2400" dirty="0" err="1">
                <a:latin typeface="+mn-lt"/>
              </a:rPr>
              <a:t>Donnell</a:t>
            </a:r>
            <a:r>
              <a:rPr lang="es-PE" sz="2400" dirty="0">
                <a:latin typeface="+mn-lt"/>
              </a:rPr>
              <a:t>, (gran institución</a:t>
            </a:r>
          </a:p>
          <a:p>
            <a:pPr lvl="0" algn="just"/>
            <a:r>
              <a:rPr lang="es-PE" sz="2400" dirty="0">
                <a:latin typeface="+mn-lt"/>
              </a:rPr>
              <a:t>científica con fotografía dada por la imagen), si se </a:t>
            </a:r>
          </a:p>
          <a:p>
            <a:pPr lvl="0" algn="just"/>
            <a:r>
              <a:rPr lang="es-PE" sz="2400" dirty="0">
                <a:latin typeface="+mn-lt"/>
              </a:rPr>
              <a:t>considera los datos de la hipérbola observada, donde a = 2b, b = 15 metros, determinar la medida del lado recto del edificio.</a:t>
            </a:r>
          </a:p>
          <a:p>
            <a:r>
              <a:rPr lang="es-ES" sz="220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Solución</a:t>
            </a:r>
            <a:r>
              <a:rPr lang="es-ES" sz="2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</a:t>
            </a:r>
            <a:endParaRPr lang="es-PE" sz="22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/>
          <a:srcRect l="19288" t="14490" r="17371" b="9439"/>
          <a:stretch/>
        </p:blipFill>
        <p:spPr bwMode="auto">
          <a:xfrm>
            <a:off x="6609184" y="1576651"/>
            <a:ext cx="2880320" cy="1724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216696" y="3803868"/>
                <a:ext cx="4392488" cy="572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PE" sz="2000" i="1" smtClean="0">
                        <a:latin typeface="Cambria Math" panose="02040503050406030204" pitchFamily="18" charset="0"/>
                      </a:rPr>
                      <m:t>𝐿𝑅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s-PE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2000" b="0" i="1" smtClean="0">
                                <a:latin typeface="Cambria Math" panose="02040503050406030204" pitchFamily="18" charset="0"/>
                              </a:rPr>
                              <m:t>(15</m:t>
                            </m:r>
                          </m:e>
                          <m:sup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s-PE" sz="2000" b="0" i="0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s-PE" sz="2000" dirty="0"/>
                  <a:t> metros</a:t>
                </a: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696" y="3803868"/>
                <a:ext cx="4392488" cy="572721"/>
              </a:xfrm>
              <a:prstGeom prst="rect">
                <a:avLst/>
              </a:prstGeom>
              <a:blipFill rotWithShape="0"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/>
          <p:nvPr/>
        </p:nvPicPr>
        <p:blipFill rotWithShape="1">
          <a:blip r:embed="rId2"/>
          <a:srcRect l="19288" t="14490" r="17371" b="9439"/>
          <a:stretch/>
        </p:blipFill>
        <p:spPr bwMode="auto">
          <a:xfrm>
            <a:off x="2864768" y="4662260"/>
            <a:ext cx="2880320" cy="1724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Conector recto 9"/>
          <p:cNvCxnSpPr/>
          <p:nvPr/>
        </p:nvCxnSpPr>
        <p:spPr>
          <a:xfrm flipV="1">
            <a:off x="2900772" y="4994405"/>
            <a:ext cx="2808312" cy="1183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 flipV="1">
            <a:off x="3000199" y="4880776"/>
            <a:ext cx="2726887" cy="995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bre 20"/>
          <p:cNvSpPr/>
          <p:nvPr/>
        </p:nvSpPr>
        <p:spPr>
          <a:xfrm>
            <a:off x="3124200" y="5007429"/>
            <a:ext cx="936007" cy="1034142"/>
          </a:xfrm>
          <a:custGeom>
            <a:avLst/>
            <a:gdLst>
              <a:gd name="connsiteX0" fmla="*/ 87086 w 936007"/>
              <a:gd name="connsiteY0" fmla="*/ 0 h 1034142"/>
              <a:gd name="connsiteX1" fmla="*/ 304800 w 936007"/>
              <a:gd name="connsiteY1" fmla="*/ 87085 h 1034142"/>
              <a:gd name="connsiteX2" fmla="*/ 827314 w 936007"/>
              <a:gd name="connsiteY2" fmla="*/ 315685 h 1034142"/>
              <a:gd name="connsiteX3" fmla="*/ 925286 w 936007"/>
              <a:gd name="connsiteY3" fmla="*/ 511628 h 1034142"/>
              <a:gd name="connsiteX4" fmla="*/ 664029 w 936007"/>
              <a:gd name="connsiteY4" fmla="*/ 707571 h 1034142"/>
              <a:gd name="connsiteX5" fmla="*/ 0 w 936007"/>
              <a:gd name="connsiteY5" fmla="*/ 1034142 h 103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007" h="1034142">
                <a:moveTo>
                  <a:pt x="87086" y="0"/>
                </a:moveTo>
                <a:cubicBezTo>
                  <a:pt x="134257" y="17235"/>
                  <a:pt x="181429" y="34471"/>
                  <a:pt x="304800" y="87085"/>
                </a:cubicBezTo>
                <a:cubicBezTo>
                  <a:pt x="428171" y="139699"/>
                  <a:pt x="723900" y="244928"/>
                  <a:pt x="827314" y="315685"/>
                </a:cubicBezTo>
                <a:cubicBezTo>
                  <a:pt x="930728" y="386442"/>
                  <a:pt x="952500" y="446314"/>
                  <a:pt x="925286" y="511628"/>
                </a:cubicBezTo>
                <a:cubicBezTo>
                  <a:pt x="898072" y="576942"/>
                  <a:pt x="818243" y="620485"/>
                  <a:pt x="664029" y="707571"/>
                </a:cubicBezTo>
                <a:cubicBezTo>
                  <a:pt x="509815" y="794657"/>
                  <a:pt x="112486" y="981528"/>
                  <a:pt x="0" y="10341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Forma libre 21"/>
          <p:cNvSpPr/>
          <p:nvPr/>
        </p:nvSpPr>
        <p:spPr>
          <a:xfrm>
            <a:off x="5097017" y="4920343"/>
            <a:ext cx="871499" cy="1008371"/>
          </a:xfrm>
          <a:custGeom>
            <a:avLst/>
            <a:gdLst>
              <a:gd name="connsiteX0" fmla="*/ 894157 w 894157"/>
              <a:gd name="connsiteY0" fmla="*/ 0 h 1001486"/>
              <a:gd name="connsiteX1" fmla="*/ 110386 w 894157"/>
              <a:gd name="connsiteY1" fmla="*/ 370115 h 1001486"/>
              <a:gd name="connsiteX2" fmla="*/ 34186 w 894157"/>
              <a:gd name="connsiteY2" fmla="*/ 576943 h 1001486"/>
              <a:gd name="connsiteX3" fmla="*/ 382528 w 894157"/>
              <a:gd name="connsiteY3" fmla="*/ 794657 h 1001486"/>
              <a:gd name="connsiteX4" fmla="*/ 894157 w 894157"/>
              <a:gd name="connsiteY4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157" h="1001486">
                <a:moveTo>
                  <a:pt x="894157" y="0"/>
                </a:moveTo>
                <a:cubicBezTo>
                  <a:pt x="573935" y="136979"/>
                  <a:pt x="253714" y="273958"/>
                  <a:pt x="110386" y="370115"/>
                </a:cubicBezTo>
                <a:cubicBezTo>
                  <a:pt x="-32942" y="466272"/>
                  <a:pt x="-11171" y="506186"/>
                  <a:pt x="34186" y="576943"/>
                </a:cubicBezTo>
                <a:cubicBezTo>
                  <a:pt x="79543" y="647700"/>
                  <a:pt x="239199" y="723900"/>
                  <a:pt x="382528" y="794657"/>
                </a:cubicBezTo>
                <a:cubicBezTo>
                  <a:pt x="525857" y="865414"/>
                  <a:pt x="798000" y="963386"/>
                  <a:pt x="894157" y="10014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042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18102" y="2120662"/>
            <a:ext cx="1293944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2200" u="sng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Solución</a:t>
            </a:r>
            <a:r>
              <a:rPr lang="es-ES" sz="22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289248" y="1412776"/>
                <a:ext cx="941628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E" sz="2000" dirty="0">
                    <a:latin typeface="+mn-lt"/>
                  </a:rPr>
                  <a:t>2. Obtener alguna ecuación de la hipérbola con centro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(5,2)</m:t>
                    </m:r>
                  </m:oMath>
                </a14:m>
                <a:r>
                  <a:rPr lang="es-PE" sz="2000" dirty="0">
                    <a:latin typeface="+mn-lt"/>
                  </a:rPr>
                  <a:t>, foco</a:t>
                </a:r>
                <a:r>
                  <a:rPr lang="es-PE" sz="2000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(5,7)</m:t>
                    </m:r>
                  </m:oMath>
                </a14:m>
                <a:r>
                  <a:rPr lang="es-PE" sz="2000" dirty="0">
                    <a:latin typeface="+mn-lt"/>
                  </a:rPr>
                  <a:t>, excentricidad </a:t>
                </a:r>
                <a14:m>
                  <m:oMath xmlns:m="http://schemas.openxmlformats.org/officeDocument/2006/math"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PE" sz="2000" i="1" dirty="0" smtClean="0">
                        <a:latin typeface="Cambria Math" panose="02040503050406030204" pitchFamily="18" charset="0"/>
                      </a:rPr>
                      <m:t>=1,666… </m:t>
                    </m:r>
                  </m:oMath>
                </a14:m>
                <a:r>
                  <a:rPr lang="es-PE" sz="2000" dirty="0">
                    <a:latin typeface="+mn-lt"/>
                  </a:rPr>
                  <a:t>y también realizar su gráfica. </a:t>
                </a:r>
                <a:endParaRPr lang="es-PE" sz="20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8" y="1412776"/>
                <a:ext cx="9416280" cy="707886"/>
              </a:xfrm>
              <a:prstGeom prst="rect">
                <a:avLst/>
              </a:prstGeom>
              <a:blipFill>
                <a:blip r:embed="rId2"/>
                <a:stretch>
                  <a:fillRect l="-647" t="-5172" r="-841" b="-1465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/>
          <p:cNvSpPr/>
          <p:nvPr/>
        </p:nvSpPr>
        <p:spPr>
          <a:xfrm>
            <a:off x="318102" y="2575275"/>
            <a:ext cx="9243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>
                <a:latin typeface="+mn-lt"/>
              </a:rPr>
              <a:t>De acuerdo con los datos del problema, la ecuación de la hipérbola es de la forma </a:t>
            </a:r>
            <a:endParaRPr lang="es-PE" sz="2000" dirty="0">
              <a:effectLst/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864" y="2945230"/>
            <a:ext cx="1733550" cy="533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5" y="3478630"/>
            <a:ext cx="3361305" cy="3699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t="4299" b="1"/>
          <a:stretch/>
        </p:blipFill>
        <p:spPr>
          <a:xfrm>
            <a:off x="416495" y="3848585"/>
            <a:ext cx="5086612" cy="5032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21510" t="-3730"/>
          <a:stretch/>
        </p:blipFill>
        <p:spPr>
          <a:xfrm>
            <a:off x="467001" y="4632612"/>
            <a:ext cx="2878367" cy="59241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250549" y="2932721"/>
            <a:ext cx="98918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2200" u="sng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Gráfica</a:t>
            </a:r>
            <a:endParaRPr lang="es-ES" sz="22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865" y="3332831"/>
            <a:ext cx="28765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5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5142" y="1412776"/>
            <a:ext cx="8915400" cy="2079104"/>
          </a:xfrm>
        </p:spPr>
        <p:txBody>
          <a:bodyPr>
            <a:noAutofit/>
          </a:bodyPr>
          <a:lstStyle/>
          <a:p>
            <a:r>
              <a:rPr lang="es-PE" sz="6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¡Ahora todos a practicar!</a:t>
            </a:r>
            <a:endParaRPr lang="es-PE" sz="6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3429001"/>
            <a:ext cx="1915944" cy="250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 descr="Descripción: UT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260648"/>
            <a:ext cx="180848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93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5458" t="28074" r="21419" b="24833"/>
          <a:stretch/>
        </p:blipFill>
        <p:spPr bwMode="auto">
          <a:xfrm>
            <a:off x="3080792" y="4609711"/>
            <a:ext cx="3562350" cy="1647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344488" y="1844824"/>
                <a:ext cx="9361040" cy="2745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PE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 el sistema de navegación por radio LORAN (Long Range Navigation), dos estaciones de radio localizadas en los puntos A y B, transmiten en forma simultánea señales a un barco localizado en el punto P. La computadora de abordo convierte la diferencia de tiempo de recibir estas señales en una diferencia de distancias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𝑃𝐴</m:t>
                        </m:r>
                      </m:e>
                    </m:d>
                    <m:r>
                      <a:rPr lang="es-P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s-P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P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𝑃𝐵</m:t>
                        </m:r>
                      </m:e>
                    </m:d>
                  </m:oMath>
                </a14:m>
                <a:r>
                  <a:rPr lang="es-P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y esto, de acuerdo con la definición de una hipérbola, localiza al barco en una rama de una hipérbola (véase figura). Suponga que la estación B se localiza a 400 millas al este de la estación A sobre la costa. Un barco recibe la señal de B a 1200 microsegundos (</a:t>
                </a:r>
                <a14:m>
                  <m:oMath xmlns:m="http://schemas.openxmlformats.org/officeDocument/2006/math">
                    <m:r>
                      <a:rPr lang="es-P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s-P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s-P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  antes de recibir la señal de A.</a:t>
                </a:r>
                <a:endParaRPr lang="es-PE" sz="1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P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se supone que la señal de radio viaja a una rapidez de 980 pies/</a:t>
                </a:r>
                <a14:m>
                  <m:oMath xmlns:m="http://schemas.openxmlformats.org/officeDocument/2006/math">
                    <m:r>
                      <a:rPr lang="es-P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s-P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s-P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encuentre la ecuación de la hipérbola</a:t>
                </a:r>
                <a14:m>
                  <m:oMath xmlns:m="http://schemas.openxmlformats.org/officeDocument/2006/math">
                    <m:r>
                      <a:rPr lang="es-P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P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ℋ</m:t>
                    </m:r>
                    <m:r>
                      <a:rPr lang="es-P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PE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sobre la que se localiza el barco.</a:t>
                </a:r>
                <a:endParaRPr lang="es-PE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8" y="1844824"/>
                <a:ext cx="9361040" cy="2745752"/>
              </a:xfrm>
              <a:prstGeom prst="rect">
                <a:avLst/>
              </a:prstGeom>
              <a:blipFill rotWithShape="0">
                <a:blip r:embed="rId3"/>
                <a:stretch>
                  <a:fillRect l="-586" t="-1111" r="-521" b="-2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 txBox="1">
            <a:spLocks/>
          </p:cNvSpPr>
          <p:nvPr/>
        </p:nvSpPr>
        <p:spPr>
          <a:xfrm>
            <a:off x="404267" y="908720"/>
            <a:ext cx="8915400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sz="6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Ejercicio reto</a:t>
            </a:r>
            <a:endParaRPr lang="es-PE" sz="6600" dirty="0"/>
          </a:p>
        </p:txBody>
      </p:sp>
    </p:spTree>
    <p:extLst>
      <p:ext uri="{BB962C8B-B14F-4D97-AF65-F5344CB8AC3E}">
        <p14:creationId xmlns:p14="http://schemas.microsoft.com/office/powerpoint/2010/main" val="3555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419e6ff21bca8e68e387d48dbab5f2b86a2c5d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Matematica">
      <a:dk1>
        <a:sysClr val="windowText" lastClr="000000"/>
      </a:dk1>
      <a:lt1>
        <a:srgbClr val="FFFFFF"/>
      </a:lt1>
      <a:dk2>
        <a:srgbClr val="0F243E"/>
      </a:dk2>
      <a:lt2>
        <a:srgbClr val="E7EDF5"/>
      </a:lt2>
      <a:accent1>
        <a:srgbClr val="28466A"/>
      </a:accent1>
      <a:accent2>
        <a:srgbClr val="C0504D"/>
      </a:accent2>
      <a:accent3>
        <a:srgbClr val="3D6AA1"/>
      </a:accent3>
      <a:accent4>
        <a:srgbClr val="B2A2C7"/>
      </a:accent4>
      <a:accent5>
        <a:srgbClr val="92CDD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328</Words>
  <Application>Microsoft Office PowerPoint</Application>
  <PresentationFormat>A4 (210 x 297 mm)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Cambria</vt:lpstr>
      <vt:lpstr>Cambria Math</vt:lpstr>
      <vt:lpstr>Georgia</vt:lpstr>
      <vt:lpstr>Symbol</vt:lpstr>
      <vt:lpstr>Times New Roman</vt:lpstr>
      <vt:lpstr>Forma de onda</vt:lpstr>
      <vt:lpstr> </vt:lpstr>
      <vt:lpstr>APLICACIONES DE LA HIPÉRBOLA</vt:lpstr>
      <vt:lpstr>LOGRO DE LA SESIÓN</vt:lpstr>
      <vt:lpstr>Presentación de PowerPoint</vt:lpstr>
      <vt:lpstr>Presentación de PowerPoint</vt:lpstr>
      <vt:lpstr>¡Ahora todos a practicar!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</dc:title>
  <dc:creator>UNIVERSIDAD TECNOLOGICA DEL PERU</dc:creator>
  <cp:lastModifiedBy>Manuel Antonio Rimachi Fernandez</cp:lastModifiedBy>
  <cp:revision>127</cp:revision>
  <dcterms:created xsi:type="dcterms:W3CDTF">2005-04-11T11:51:12Z</dcterms:created>
  <dcterms:modified xsi:type="dcterms:W3CDTF">2017-04-20T04:06:42Z</dcterms:modified>
</cp:coreProperties>
</file>