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66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F59E-6881-4BEE-BF61-F35B2CD8B787}" type="datetimeFigureOut">
              <a:rPr lang="es-PE" smtClean="0"/>
              <a:t>24/08/2020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5050-A957-42FB-9BA9-E68F0DE253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58961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F59E-6881-4BEE-BF61-F35B2CD8B787}" type="datetimeFigureOut">
              <a:rPr lang="es-PE" smtClean="0"/>
              <a:t>24/08/2020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5050-A957-42FB-9BA9-E68F0DE253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6995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F59E-6881-4BEE-BF61-F35B2CD8B787}" type="datetimeFigureOut">
              <a:rPr lang="es-PE" smtClean="0"/>
              <a:t>24/08/2020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5050-A957-42FB-9BA9-E68F0DE253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32948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F59E-6881-4BEE-BF61-F35B2CD8B787}" type="datetimeFigureOut">
              <a:rPr lang="es-PE" smtClean="0"/>
              <a:t>24/08/2020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5050-A957-42FB-9BA9-E68F0DE253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842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F59E-6881-4BEE-BF61-F35B2CD8B787}" type="datetimeFigureOut">
              <a:rPr lang="es-PE" smtClean="0"/>
              <a:t>24/08/2020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5050-A957-42FB-9BA9-E68F0DE253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92737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F59E-6881-4BEE-BF61-F35B2CD8B787}" type="datetimeFigureOut">
              <a:rPr lang="es-PE" smtClean="0"/>
              <a:t>24/08/2020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5050-A957-42FB-9BA9-E68F0DE253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234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F59E-6881-4BEE-BF61-F35B2CD8B787}" type="datetimeFigureOut">
              <a:rPr lang="es-PE" smtClean="0"/>
              <a:t>24/08/2020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5050-A957-42FB-9BA9-E68F0DE253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727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F59E-6881-4BEE-BF61-F35B2CD8B787}" type="datetimeFigureOut">
              <a:rPr lang="es-PE" smtClean="0"/>
              <a:t>24/08/2020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5050-A957-42FB-9BA9-E68F0DE253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44874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F59E-6881-4BEE-BF61-F35B2CD8B787}" type="datetimeFigureOut">
              <a:rPr lang="es-PE" smtClean="0"/>
              <a:t>24/08/2020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5050-A957-42FB-9BA9-E68F0DE253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6434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F59E-6881-4BEE-BF61-F35B2CD8B787}" type="datetimeFigureOut">
              <a:rPr lang="es-PE" smtClean="0"/>
              <a:t>24/08/2020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5050-A957-42FB-9BA9-E68F0DE253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6255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F59E-6881-4BEE-BF61-F35B2CD8B787}" type="datetimeFigureOut">
              <a:rPr lang="es-PE" smtClean="0"/>
              <a:t>24/08/2020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5050-A957-42FB-9BA9-E68F0DE253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1967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DF59E-6881-4BEE-BF61-F35B2CD8B787}" type="datetimeFigureOut">
              <a:rPr lang="es-PE" smtClean="0"/>
              <a:t>24/08/2020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45050-A957-42FB-9BA9-E68F0DE2537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456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11.png"/><Relationship Id="rId5" Type="http://schemas.openxmlformats.org/officeDocument/2006/relationships/image" Target="../media/image44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32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10" Type="http://schemas.openxmlformats.org/officeDocument/2006/relationships/image" Target="../media/image11.png"/><Relationship Id="rId4" Type="http://schemas.openxmlformats.org/officeDocument/2006/relationships/image" Target="../media/image290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230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0.png"/><Relationship Id="rId5" Type="http://schemas.openxmlformats.org/officeDocument/2006/relationships/image" Target="../media/image580.png"/><Relationship Id="rId4" Type="http://schemas.openxmlformats.org/officeDocument/2006/relationships/image" Target="../media/image3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eal.blogia.com/upload/edifici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7734"/>
            <a:ext cx="4520693" cy="226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blogmodernizacionjudicial.files.wordpress.com/2011/06/edificiomerida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31" y="227734"/>
            <a:ext cx="4453418" cy="226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sultado de imagen para imagenes de planos paralel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13" y="2518420"/>
            <a:ext cx="6006036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227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18 CuadroTexto"/>
              <p:cNvSpPr txBox="1"/>
              <p:nvPr/>
            </p:nvSpPr>
            <p:spPr>
              <a:xfrm>
                <a:off x="1990829" y="3349166"/>
                <a:ext cx="4389150" cy="3424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625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s-PE" sz="1625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625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s-PE" sz="1625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s-PE" sz="1625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es-PE" sz="1625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s-PE" sz="1625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𝒛</m:t>
                          </m:r>
                        </m:e>
                      </m:d>
                      <m:r>
                        <a:rPr lang="es-PE" sz="1625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PE" sz="1625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625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s-PE" sz="1625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s-PE" sz="1625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s-PE" sz="1625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s-PE" sz="1625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s-PE" sz="1625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s-PE" sz="1625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d>
                        <m:dPr>
                          <m:ctrlPr>
                            <a:rPr lang="es-PE" sz="1625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PE" sz="1625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s-PE" sz="1625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s-PE" sz="1625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s-PE" sz="1625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,−</m:t>
                          </m:r>
                          <m:r>
                            <a:rPr lang="es-PE" sz="1625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  <m:r>
                        <a:rPr lang="es-PE" sz="1625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s-PE" sz="1625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  <m:d>
                        <m:dPr>
                          <m:ctrlPr>
                            <a:rPr lang="es-PE" sz="1625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PE" sz="1625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s-PE" sz="1625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s-PE" sz="1625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s-PE" sz="1625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s-PE" sz="1625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  <m:r>
                        <a:rPr lang="es-PE" sz="1625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s-PE" sz="1625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1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731" y="3349165"/>
                <a:ext cx="4395562" cy="342401"/>
              </a:xfrm>
              <a:prstGeom prst="rect">
                <a:avLst/>
              </a:prstGeom>
              <a:blipFill rotWithShape="0">
                <a:blip r:embed="rId3"/>
                <a:stretch>
                  <a:fillRect b="-14035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28 CuadroTexto"/>
              <p:cNvSpPr txBox="1"/>
              <p:nvPr/>
            </p:nvSpPr>
            <p:spPr>
              <a:xfrm>
                <a:off x="6379979" y="3349165"/>
                <a:ext cx="1246431" cy="3424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625" b="1" i="1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s-PE" sz="1625" b="1" i="1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es-PE" sz="1625" b="1" i="1">
                          <a:solidFill>
                            <a:srgbClr val="0070C0"/>
                          </a:solidFill>
                          <a:latin typeface="Cambria Math"/>
                        </a:rPr>
                        <m:t>,−</m:t>
                      </m:r>
                      <m:r>
                        <a:rPr lang="es-PE" sz="1625" b="1" i="1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es-PE" sz="1625" b="1" i="1">
                          <a:solidFill>
                            <a:srgbClr val="0070C0"/>
                          </a:solidFill>
                          <a:latin typeface="Cambria Math"/>
                        </a:rPr>
                        <m:t>,−</m:t>
                      </m:r>
                      <m:r>
                        <a:rPr lang="es-PE" sz="1625" b="1" i="1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es-PE" sz="1625" b="1" i="1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s-PE" sz="1625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2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979" y="3349165"/>
                <a:ext cx="1246431" cy="342401"/>
              </a:xfrm>
              <a:prstGeom prst="rect">
                <a:avLst/>
              </a:prstGeom>
              <a:blipFill rotWithShape="1">
                <a:blip r:embed="rId4"/>
                <a:stretch>
                  <a:fillRect b="-12281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30 CuadroTexto"/>
              <p:cNvSpPr txBox="1"/>
              <p:nvPr/>
            </p:nvSpPr>
            <p:spPr>
              <a:xfrm>
                <a:off x="3148750" y="5138371"/>
                <a:ext cx="24322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𝟑</m:t>
                      </m:r>
                      <m:r>
                        <a:rPr lang="es-PE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  <m:r>
                        <a:rPr lang="es-PE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s-PE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𝟑</m:t>
                      </m:r>
                      <m:r>
                        <a:rPr lang="es-PE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𝒚</m:t>
                      </m:r>
                      <m:r>
                        <a:rPr lang="es-PE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s-PE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𝟑</m:t>
                      </m:r>
                      <m:r>
                        <a:rPr lang="es-PE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𝒛</m:t>
                      </m:r>
                      <m:r>
                        <a:rPr lang="es-PE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s-PE" sz="2000" b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s-PE" sz="2000" b="1">
                          <a:solidFill>
                            <a:prstClr val="black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s-PE" sz="20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3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145" y="5138371"/>
                <a:ext cx="2438681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31 CuadroTexto"/>
              <p:cNvSpPr txBox="1"/>
              <p:nvPr/>
            </p:nvSpPr>
            <p:spPr>
              <a:xfrm>
                <a:off x="3505047" y="5731940"/>
                <a:ext cx="19706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  <m:r>
                        <a:rPr lang="es-PE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s-PE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𝒚</m:t>
                      </m:r>
                      <m:r>
                        <a:rPr lang="es-PE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s-PE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𝒛</m:t>
                      </m:r>
                      <m:r>
                        <a:rPr lang="es-PE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s-PE" sz="2000" b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s-PE" sz="2000" b="1">
                          <a:solidFill>
                            <a:prstClr val="black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s-PE" sz="20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3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134" y="5731940"/>
                <a:ext cx="1977016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32 CuadroTexto"/>
          <p:cNvSpPr txBox="1"/>
          <p:nvPr/>
        </p:nvSpPr>
        <p:spPr>
          <a:xfrm>
            <a:off x="5759227" y="5516496"/>
            <a:ext cx="277716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ECUACIÓN GENERAL DEL PLANO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2677284" y="932592"/>
            <a:ext cx="3236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b="1" dirty="0">
                <a:solidFill>
                  <a:prstClr val="black"/>
                </a:solidFill>
              </a:rPr>
              <a:t>EJERCICIO  EXPLICATIVO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59785" y="1813118"/>
            <a:ext cx="2973186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950" b="1" dirty="0" smtClean="0">
                <a:solidFill>
                  <a:prstClr val="black"/>
                </a:solidFill>
              </a:rPr>
              <a:t>2. De </a:t>
            </a:r>
            <a:r>
              <a:rPr lang="es-PE" sz="1950" b="1" dirty="0">
                <a:solidFill>
                  <a:prstClr val="black"/>
                </a:solidFill>
              </a:rPr>
              <a:t>la Ecuación Vectorial: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59 CuadroTexto"/>
              <p:cNvSpPr txBox="1"/>
              <p:nvPr/>
            </p:nvSpPr>
            <p:spPr>
              <a:xfrm>
                <a:off x="3480589" y="1875971"/>
                <a:ext cx="4228978" cy="3424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PE" sz="1625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625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s-PE" sz="1625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s-PE" sz="1625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es-PE" sz="1625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s-PE" sz="1625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𝒛</m:t>
                          </m:r>
                        </m:e>
                      </m:d>
                      <m:r>
                        <a:rPr lang="es-PE" sz="1625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PE" sz="1625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625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s-PE" sz="1625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s-PE" sz="1625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s-PE" sz="1625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s-PE" sz="1625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s-PE" sz="1625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s-PE" sz="1625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d>
                        <m:dPr>
                          <m:ctrlPr>
                            <a:rPr lang="es-PE" sz="1625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PE" sz="1625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s-PE" sz="1625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s-PE" sz="1625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s-PE" sz="1625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,−</m:t>
                          </m:r>
                          <m:r>
                            <a:rPr lang="es-PE" sz="1625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  <m:r>
                        <a:rPr lang="es-PE" sz="1625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s-PE" sz="1625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es-PE" sz="1625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s-PE" sz="1625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s-PE" sz="1625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s-PE" sz="1625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s-PE" sz="1625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s-PE" sz="1625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s-PE" sz="1625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s-PE" sz="1625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5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638" y="1875970"/>
                <a:ext cx="4235390" cy="342401"/>
              </a:xfrm>
              <a:prstGeom prst="rect">
                <a:avLst/>
              </a:prstGeom>
              <a:blipFill rotWithShape="0">
                <a:blip r:embed="rId7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19 CuadroTexto"/>
              <p:cNvSpPr txBox="1"/>
              <p:nvPr/>
            </p:nvSpPr>
            <p:spPr>
              <a:xfrm>
                <a:off x="580956" y="2544972"/>
                <a:ext cx="2574487" cy="740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PE" sz="1625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PE" sz="1625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s-PE" sz="1625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s-PE" sz="1625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PE" sz="1625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e>
                                          <m:r>
                                            <a:rPr lang="es-PE" sz="1625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  <m:e>
                                          <m:r>
                                            <a:rPr lang="es-PE" sz="1625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s-PE" sz="1625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PE" sz="1625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s-PE" sz="1625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  <m:e>
                                          <m:r>
                                            <a:rPr lang="es-PE" sz="1625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e>
                                      </m:mr>
                                    </m:m>
                                  </m:e>
                                </m:eqAr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PE" sz="1625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s-PE" sz="1625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s-PE" sz="1625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s-PE" sz="1625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s-PE" sz="1625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s-PE" sz="1625" b="1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s-PE" sz="1625" b="1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es-PE" sz="1625" b="1">
                          <a:solidFill>
                            <a:srgbClr val="0070C0"/>
                          </a:solidFill>
                          <a:latin typeface="Cambria Math"/>
                        </a:rPr>
                        <m:t>,−</m:t>
                      </m:r>
                      <m:r>
                        <a:rPr lang="es-PE" sz="1625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s-PE" sz="1625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s-PE" sz="1625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s-PE" sz="1625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PE" sz="1625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1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69" y="2544972"/>
                <a:ext cx="2580898" cy="74821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107504" y="3850259"/>
                <a:ext cx="903649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PE" sz="1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s-PE" sz="1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s-PE" sz="1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es-PE" sz="1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s-PE" sz="1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𝒛</m:t>
                          </m:r>
                        </m:e>
                      </m:d>
                      <m:r>
                        <a:rPr lang="es-PE" sz="1800" b="1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s-PE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es-PE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,−</m:t>
                      </m:r>
                      <m:r>
                        <a:rPr lang="es-PE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es-PE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,−</m:t>
                      </m:r>
                      <m:r>
                        <a:rPr lang="es-PE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es-PE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)=</m:t>
                      </m:r>
                      <m:d>
                        <m:dPr>
                          <m:ctrlPr>
                            <a:rPr lang="es-PE" sz="1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s-PE" sz="1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s-PE" sz="1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s-PE" sz="1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s-PE" sz="1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s-PE" sz="1800" b="1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s-PE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es-PE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,−</m:t>
                      </m:r>
                      <m:r>
                        <a:rPr lang="es-PE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es-PE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,−</m:t>
                      </m:r>
                      <m:r>
                        <a:rPr lang="es-PE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es-PE" sz="1800" b="1" i="1">
                          <a:solidFill>
                            <a:prstClr val="black"/>
                          </a:solidFill>
                          <a:latin typeface="Cambria Math"/>
                        </a:rPr>
                        <m:t>)+</m:t>
                      </m:r>
                      <m:r>
                        <a:rPr lang="es-PE" sz="1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d>
                        <m:dPr>
                          <m:ctrlPr>
                            <a:rPr lang="es-PE" sz="1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PE" sz="18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s-PE" sz="18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s-PE" sz="18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s-PE" sz="18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,−</m:t>
                          </m:r>
                          <m:r>
                            <a:rPr lang="es-PE" sz="18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  <m:r>
                        <a:rPr lang="es-PE" sz="18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s-PE" sz="18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s-PE" sz="18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,−</m:t>
                      </m:r>
                      <m:r>
                        <a:rPr lang="es-PE" sz="18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s-PE" sz="18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,−</m:t>
                      </m:r>
                      <m:r>
                        <a:rPr lang="es-PE" sz="18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s-PE" sz="18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s-PE" sz="1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s-PE" sz="1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es-PE" sz="1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s-PE" sz="1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s-PE" sz="1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s-PE" sz="1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s-PE" sz="1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s-PE" sz="1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s-PE" sz="1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)(</m:t>
                      </m:r>
                      <m:r>
                        <a:rPr lang="es-PE" sz="18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s-PE" sz="18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,−</m:t>
                      </m:r>
                      <m:r>
                        <a:rPr lang="es-PE" sz="18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s-PE" sz="18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,−</m:t>
                      </m:r>
                      <m:r>
                        <a:rPr lang="es-PE" sz="18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s-PE" sz="1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s-PE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850259"/>
                <a:ext cx="9036496" cy="369332"/>
              </a:xfrm>
              <a:prstGeom prst="rect">
                <a:avLst/>
              </a:prstGeom>
              <a:blipFill rotWithShape="1">
                <a:blip r:embed="rId9"/>
                <a:stretch>
                  <a:fillRect r="-202" b="-13333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ángulo 23"/>
              <p:cNvSpPr/>
              <p:nvPr/>
            </p:nvSpPr>
            <p:spPr>
              <a:xfrm>
                <a:off x="2427623" y="4581128"/>
                <a:ext cx="459264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PE" sz="1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s-PE" sz="1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s-PE" sz="1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es-PE" sz="1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s-PE" sz="1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𝒛</m:t>
                          </m:r>
                        </m:e>
                      </m:d>
                      <m:r>
                        <a:rPr lang="es-PE" sz="1800" b="1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s-PE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es-PE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,−</m:t>
                      </m:r>
                      <m:r>
                        <a:rPr lang="es-PE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es-PE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,−</m:t>
                      </m:r>
                      <m:r>
                        <a:rPr lang="es-PE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es-PE" sz="1800" b="1" i="1">
                          <a:solidFill>
                            <a:prstClr val="black"/>
                          </a:solidFill>
                          <a:latin typeface="Cambria Math"/>
                        </a:rPr>
                        <m:t>)=</m:t>
                      </m:r>
                      <m:d>
                        <m:dPr>
                          <m:ctrlPr>
                            <a:rPr lang="es-PE" sz="1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s-PE" sz="1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s-PE" sz="1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s-PE" sz="1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s-PE" sz="1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s-PE" sz="1800" b="1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s-PE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es-PE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,−</m:t>
                      </m:r>
                      <m:r>
                        <a:rPr lang="es-PE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es-PE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,−</m:t>
                      </m:r>
                      <m:r>
                        <a:rPr lang="es-PE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r>
                        <a:rPr lang="es-PE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s-PE" sz="1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Rectá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623" y="4581128"/>
                <a:ext cx="4592647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ube 5"/>
          <p:cNvSpPr/>
          <p:nvPr/>
        </p:nvSpPr>
        <p:spPr>
          <a:xfrm>
            <a:off x="3159159" y="2544972"/>
            <a:ext cx="1449218" cy="576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rgbClr val="FFFFFF"/>
                </a:solidFill>
              </a:rPr>
              <a:t>Normal</a:t>
            </a:r>
            <a:endParaRPr lang="es-PE" dirty="0">
              <a:solidFill>
                <a:srgbClr val="FFFFFF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810" y="6227966"/>
            <a:ext cx="1804896" cy="63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2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2371695" y="817548"/>
            <a:ext cx="3744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>
                <a:solidFill>
                  <a:prstClr val="black"/>
                </a:solidFill>
              </a:rPr>
              <a:t>EJERCICIO  EXPLICATIVO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378184" y="1628801"/>
                <a:ext cx="850802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s-PE" sz="2400" dirty="0" smtClean="0"/>
                  <a:t>3. Hallar </a:t>
                </a:r>
                <a:r>
                  <a:rPr lang="es-PE" sz="2400" dirty="0"/>
                  <a:t>la ecuación del plano que pasa por el punto A(1,0,-1) y cuyo vector normal 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s-PE" sz="2400" dirty="0"/>
                  <a:t> = (1,-2,2)</a:t>
                </a:r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84" y="1628801"/>
                <a:ext cx="8508022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074" t="-5839" b="-15328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539552" y="2858285"/>
                <a:ext cx="22359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s-P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s-P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P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P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PE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P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PE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s-P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P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PE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PE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s-P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P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</m:d>
                      <m:r>
                        <a:rPr lang="es-PE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PE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858285"/>
                <a:ext cx="2235932" cy="276999"/>
              </a:xfrm>
              <a:prstGeom prst="rect">
                <a:avLst/>
              </a:prstGeom>
              <a:blipFill rotWithShape="1">
                <a:blip r:embed="rId3"/>
                <a:stretch>
                  <a:fillRect r="-2186" b="-24444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535476" y="3588644"/>
                <a:ext cx="34510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s-P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s-P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P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P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PE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P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PE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s-PE" b="0" i="1" smtClean="0">
                              <a:latin typeface="Cambria Math" panose="02040503050406030204" pitchFamily="18" charset="0"/>
                            </a:rPr>
                            <m:t>−(1,0,−1)</m:t>
                          </m:r>
                        </m:e>
                      </m:d>
                      <m:d>
                        <m:dPr>
                          <m:ctrlPr>
                            <a:rPr lang="es-P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b="0" i="1" smtClean="0">
                              <a:latin typeface="Cambria Math" panose="02040503050406030204" pitchFamily="18" charset="0"/>
                            </a:rPr>
                            <m:t>1,−2,2</m:t>
                          </m:r>
                        </m:e>
                      </m:d>
                      <m:r>
                        <a:rPr lang="es-PE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PE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76" y="3588644"/>
                <a:ext cx="3451073" cy="276999"/>
              </a:xfrm>
              <a:prstGeom prst="rect">
                <a:avLst/>
              </a:prstGeom>
              <a:blipFill rotWithShape="1">
                <a:blip r:embed="rId4"/>
                <a:stretch>
                  <a:fillRect t="-2222" r="-1060" b="-33333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667129" y="5006131"/>
                <a:ext cx="18439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s-PE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PE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s-PE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PE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s-PE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29" y="5006131"/>
                <a:ext cx="1843966" cy="276999"/>
              </a:xfrm>
              <a:prstGeom prst="rect">
                <a:avLst/>
              </a:prstGeom>
              <a:blipFill rotWithShape="1">
                <a:blip r:embed="rId5"/>
                <a:stretch>
                  <a:fillRect l="-990" r="-2640" b="-3260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1 Rectángulo"/>
          <p:cNvSpPr/>
          <p:nvPr/>
        </p:nvSpPr>
        <p:spPr>
          <a:xfrm>
            <a:off x="323528" y="5373216"/>
            <a:ext cx="8562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4. Halla la ecuación del plano que pasa por los puntos A(4, –1, –1) ; B(2, 0, 2) ;  C(3, –1, 2).</a:t>
            </a:r>
            <a:endParaRPr lang="es-PE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226311"/>
            <a:ext cx="1788418" cy="631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504" y="2370894"/>
            <a:ext cx="10668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785" y="2789994"/>
            <a:ext cx="3447462" cy="240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76" y="3957976"/>
            <a:ext cx="3697710" cy="91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02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17621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867650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52736"/>
            <a:ext cx="20764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34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8" y="1124744"/>
            <a:ext cx="890668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69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829490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02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981075"/>
            <a:ext cx="836295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59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64904"/>
            <a:ext cx="407733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63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147763"/>
            <a:ext cx="7534275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552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019175"/>
            <a:ext cx="803910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238250"/>
            <a:ext cx="812482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31475"/>
            <a:ext cx="2859471" cy="119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97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Ecuación </a:t>
            </a:r>
            <a:r>
              <a:rPr lang="es-ES" dirty="0"/>
              <a:t>vectorial del plano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15" y="3284393"/>
            <a:ext cx="3402623" cy="276225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57200" y="1899399"/>
            <a:ext cx="72932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800" dirty="0">
                <a:cs typeface="Times New Roman" panose="02020603050405020304" pitchFamily="18" charset="0"/>
              </a:rPr>
              <a:t>Así como una recta esta determinada por dos puntos distintos, un plano está determinado por tres puntos no colineales.</a:t>
            </a:r>
            <a:endParaRPr lang="es-ES" sz="2800" dirty="0"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851403" y="3196669"/>
            <a:ext cx="3544518" cy="6546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4572000" y="3254954"/>
                <a:ext cx="4104456" cy="508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s-E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s-E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r>
                        <a:rPr lang="es-E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E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acc>
                        <m:accPr>
                          <m:chr m:val="⃗"/>
                          <m:ctrlPr>
                            <a:rPr lang="es-E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𝑷𝑸</m:t>
                          </m:r>
                        </m:e>
                      </m:acc>
                      <m:r>
                        <a:rPr lang="es-E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E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  <m:acc>
                        <m:accPr>
                          <m:chr m:val="⃗"/>
                          <m:ctrlPr>
                            <a:rPr lang="es-E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𝑷𝑹</m:t>
                          </m:r>
                        </m:e>
                      </m:acc>
                      <m:r>
                        <a:rPr lang="es-E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;</m:t>
                      </m:r>
                      <m:r>
                        <a:rPr lang="es-E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s-E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s-E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  <m:r>
                        <a:rPr lang="es-E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𝝐</m:t>
                      </m:r>
                      <m:r>
                        <a:rPr lang="es-E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s-ES" sz="2400" b="1" i="1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254954"/>
                <a:ext cx="4104456" cy="5088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52 CuadroTexto"/>
          <p:cNvSpPr txBox="1"/>
          <p:nvPr/>
        </p:nvSpPr>
        <p:spPr>
          <a:xfrm>
            <a:off x="4851402" y="4180830"/>
            <a:ext cx="3140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b="1" dirty="0" smtClean="0">
                <a:latin typeface="Agency FB" pitchFamily="34" charset="0"/>
              </a:rPr>
              <a:t>Ecuación Vectorial del Plano</a:t>
            </a:r>
            <a:endParaRPr lang="es-PE" sz="2400" b="1" dirty="0">
              <a:latin typeface="Agency FB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50 CuadroTexto"/>
              <p:cNvSpPr txBox="1"/>
              <p:nvPr/>
            </p:nvSpPr>
            <p:spPr>
              <a:xfrm>
                <a:off x="5048586" y="4731615"/>
                <a:ext cx="2708562" cy="375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PE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s-PE" sz="18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s-PE" sz="1800" b="1" i="1" smtClean="0">
                              <a:latin typeface="Cambria Math"/>
                            </a:rPr>
                            <m:t>𝒚</m:t>
                          </m:r>
                          <m:r>
                            <a:rPr lang="es-PE" sz="18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s-PE" sz="1800" b="1" i="1" smtClean="0">
                              <a:latin typeface="Cambria Math"/>
                            </a:rPr>
                            <m:t>𝒛</m:t>
                          </m:r>
                        </m:e>
                      </m:d>
                      <m:r>
                        <a:rPr lang="es-PE" sz="1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PE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s-PE" sz="1800" b="1" i="1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s-PE" sz="1800" b="1" i="1" smtClean="0">
                          <a:latin typeface="Cambria Math"/>
                        </a:rPr>
                        <m:t>+</m:t>
                      </m:r>
                      <m:r>
                        <a:rPr lang="es-PE" sz="1800" b="1" i="1" smtClean="0">
                          <a:latin typeface="Cambria Math"/>
                          <a:ea typeface="Cambria Math"/>
                        </a:rPr>
                        <m:t>𝜶</m:t>
                      </m:r>
                      <m:acc>
                        <m:accPr>
                          <m:chr m:val="̅"/>
                          <m:ctrlPr>
                            <a:rPr lang="es-PE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s-PE" sz="1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</m:acc>
                      <m:r>
                        <a:rPr lang="es-PE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s-PE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acc>
                        <m:accPr>
                          <m:chr m:val="̅"/>
                          <m:ctrlPr>
                            <a:rPr lang="es-PE" sz="1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1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s-PE" sz="1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5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301" y="4731615"/>
                <a:ext cx="2713370" cy="375616"/>
              </a:xfrm>
              <a:prstGeom prst="rect">
                <a:avLst/>
              </a:prstGeom>
              <a:blipFill rotWithShape="0">
                <a:blip r:embed="rId4"/>
                <a:stretch>
                  <a:fillRect r="-11011" b="-14516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59 CuadroTexto"/>
              <p:cNvSpPr txBox="1"/>
              <p:nvPr/>
            </p:nvSpPr>
            <p:spPr>
              <a:xfrm>
                <a:off x="3982074" y="5515193"/>
                <a:ext cx="51619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PE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20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s-PE" sz="20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s-PE" sz="2000" b="1" i="1" smtClean="0">
                              <a:latin typeface="Cambria Math"/>
                            </a:rPr>
                            <m:t>𝒚</m:t>
                          </m:r>
                          <m:r>
                            <a:rPr lang="es-PE" sz="20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s-PE" sz="2000" b="1" i="1" smtClean="0">
                              <a:latin typeface="Cambria Math"/>
                            </a:rPr>
                            <m:t>𝒛</m:t>
                          </m:r>
                        </m:e>
                      </m:d>
                      <m:r>
                        <a:rPr lang="es-PE" sz="2000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PE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2000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s-PE" sz="20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s-PE" sz="20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s-PE" sz="20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s-PE" sz="2000" b="1" i="1" smtClean="0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s-PE" sz="2000" b="1" i="1" smtClean="0">
                          <a:latin typeface="Cambria Math"/>
                        </a:rPr>
                        <m:t>+</m:t>
                      </m:r>
                      <m:r>
                        <a:rPr lang="es-PE" sz="2000" b="1" i="1" smtClean="0">
                          <a:latin typeface="Cambria Math"/>
                          <a:ea typeface="Cambria Math"/>
                        </a:rPr>
                        <m:t>𝜶</m:t>
                      </m:r>
                      <m:d>
                        <m:dPr>
                          <m:ctrlPr>
                            <a:rPr lang="es-PE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PE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s-PE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s-PE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s-PE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,−</m:t>
                          </m:r>
                          <m:r>
                            <a:rPr lang="es-PE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  <m:r>
                        <a:rPr lang="es-PE" sz="20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s-PE" sz="2000" b="1" i="1" smtClean="0"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es-PE" sz="2000" b="1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s-PE" sz="20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s-PE" sz="20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s-PE" sz="20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s-PE" sz="20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s-PE" sz="20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s-PE" sz="2000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s-PE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5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074" y="5515193"/>
                <a:ext cx="5161926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46643"/>
            <a:ext cx="20764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87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9 CuadroTexto"/>
          <p:cNvSpPr txBox="1"/>
          <p:nvPr/>
        </p:nvSpPr>
        <p:spPr>
          <a:xfrm>
            <a:off x="654325" y="5517232"/>
            <a:ext cx="5906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 smtClean="0">
                <a:solidFill>
                  <a:srgbClr val="FF0000"/>
                </a:solidFill>
                <a:cs typeface="Times New Roman" pitchFamily="18" charset="0"/>
              </a:rPr>
              <a:t>No existe Ecuación Simétrica del Plano</a:t>
            </a:r>
            <a:endParaRPr lang="es-PE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" name="68 CuadroTexto"/>
          <p:cNvSpPr txBox="1"/>
          <p:nvPr/>
        </p:nvSpPr>
        <p:spPr>
          <a:xfrm>
            <a:off x="5303158" y="3776307"/>
            <a:ext cx="3509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 smtClean="0">
                <a:cs typeface="Times New Roman" pitchFamily="18" charset="0"/>
              </a:rPr>
              <a:t>Ecuación Paramétrica del Plano</a:t>
            </a:r>
            <a:endParaRPr lang="es-PE" sz="2000" b="1" dirty="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60 CuadroTexto"/>
              <p:cNvSpPr txBox="1"/>
              <p:nvPr/>
            </p:nvSpPr>
            <p:spPr>
              <a:xfrm>
                <a:off x="2710870" y="3243796"/>
                <a:ext cx="6534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000" b="1" i="1" smtClean="0">
                          <a:latin typeface="Cambria Math"/>
                        </a:rPr>
                        <m:t>𝒙</m:t>
                      </m:r>
                      <m:r>
                        <a:rPr lang="es-PE" sz="20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s-PE" sz="2000" b="1" dirty="0"/>
              </a:p>
            </p:txBody>
          </p:sp>
        </mc:Choice>
        <mc:Fallback xmlns="">
          <p:sp>
            <p:nvSpPr>
              <p:cNvPr id="4" name="6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776" y="3243796"/>
                <a:ext cx="659860" cy="4001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62 CuadroTexto"/>
              <p:cNvSpPr txBox="1"/>
              <p:nvPr/>
            </p:nvSpPr>
            <p:spPr>
              <a:xfrm>
                <a:off x="2707911" y="3710243"/>
                <a:ext cx="6598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000" b="1" i="1" smtClean="0">
                          <a:latin typeface="Cambria Math"/>
                        </a:rPr>
                        <m:t>𝒚</m:t>
                      </m:r>
                      <m:r>
                        <a:rPr lang="es-PE" sz="20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s-PE" sz="2000" b="1" dirty="0"/>
              </a:p>
            </p:txBody>
          </p:sp>
        </mc:Choice>
        <mc:Fallback xmlns="">
          <p:sp>
            <p:nvSpPr>
              <p:cNvPr id="5" name="6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570" y="3710243"/>
                <a:ext cx="666272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64 CuadroTexto"/>
              <p:cNvSpPr txBox="1"/>
              <p:nvPr/>
            </p:nvSpPr>
            <p:spPr>
              <a:xfrm>
                <a:off x="2702684" y="4192288"/>
                <a:ext cx="6390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000" b="1" i="1" smtClean="0">
                          <a:latin typeface="Cambria Math"/>
                        </a:rPr>
                        <m:t>𝒛</m:t>
                      </m:r>
                      <m:r>
                        <a:rPr lang="es-PE" sz="20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s-PE" sz="2000" b="1" dirty="0"/>
              </a:p>
            </p:txBody>
          </p:sp>
        </mc:Choice>
        <mc:Fallback xmlns="">
          <p:sp>
            <p:nvSpPr>
              <p:cNvPr id="6" name="6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907" y="4192288"/>
                <a:ext cx="645433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1 CuadroTexto"/>
              <p:cNvSpPr txBox="1"/>
              <p:nvPr/>
            </p:nvSpPr>
            <p:spPr>
              <a:xfrm>
                <a:off x="3191930" y="3246114"/>
                <a:ext cx="15075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000" b="1" i="1" smtClean="0">
                          <a:latin typeface="Cambria Math"/>
                        </a:rPr>
                        <m:t>𝟑</m:t>
                      </m:r>
                      <m:r>
                        <a:rPr lang="es-PE" sz="2000" b="1" i="1" smtClean="0">
                          <a:latin typeface="Cambria Math"/>
                        </a:rPr>
                        <m:t>+</m:t>
                      </m:r>
                      <m:r>
                        <a:rPr lang="es-PE" sz="2000" b="1" i="1" smtClean="0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s-PE" sz="20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s-PE" sz="20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s-PE" sz="2000" b="1" i="1" smtClean="0">
                          <a:latin typeface="Cambria Math"/>
                          <a:ea typeface="Cambria Math"/>
                        </a:rPr>
                        <m:t>𝜷</m:t>
                      </m:r>
                    </m:oMath>
                  </m:oMathPara>
                </a14:m>
                <a:endParaRPr lang="es-PE" sz="2000" b="1" dirty="0"/>
              </a:p>
            </p:txBody>
          </p:sp>
        </mc:Choice>
        <mc:Fallback xmlns="">
          <p:sp>
            <p:nvSpPr>
              <p:cNvPr id="7" name="6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924" y="3246114"/>
                <a:ext cx="1513941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63 CuadroTexto"/>
              <p:cNvSpPr txBox="1"/>
              <p:nvPr/>
            </p:nvSpPr>
            <p:spPr>
              <a:xfrm>
                <a:off x="3198939" y="3702009"/>
                <a:ext cx="15075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000" b="1" i="1" smtClean="0">
                          <a:latin typeface="Cambria Math"/>
                        </a:rPr>
                        <m:t>𝟐</m:t>
                      </m:r>
                      <m:r>
                        <a:rPr lang="es-PE" sz="2000" b="1" i="1" smtClean="0">
                          <a:latin typeface="Cambria Math"/>
                        </a:rPr>
                        <m:t>+</m:t>
                      </m:r>
                      <m:r>
                        <a:rPr lang="es-PE" sz="2000" b="1" i="1" smtClean="0">
                          <a:latin typeface="Cambria Math"/>
                        </a:rPr>
                        <m:t>𝟐</m:t>
                      </m:r>
                      <m:r>
                        <a:rPr lang="es-PE" sz="2000" b="1" i="1" smtClean="0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s-PE" sz="20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s-PE" sz="2000" b="1" i="1" smtClean="0">
                          <a:latin typeface="Cambria Math"/>
                          <a:ea typeface="Cambria Math"/>
                        </a:rPr>
                        <m:t>𝜷</m:t>
                      </m:r>
                    </m:oMath>
                  </m:oMathPara>
                </a14:m>
                <a:endParaRPr lang="es-PE" sz="2000" b="1" dirty="0"/>
              </a:p>
            </p:txBody>
          </p:sp>
        </mc:Choice>
        <mc:Fallback xmlns="">
          <p:sp>
            <p:nvSpPr>
              <p:cNvPr id="8" name="6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517" y="3702009"/>
                <a:ext cx="1513941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65 CuadroTexto"/>
              <p:cNvSpPr txBox="1"/>
              <p:nvPr/>
            </p:nvSpPr>
            <p:spPr>
              <a:xfrm>
                <a:off x="3202001" y="4196598"/>
                <a:ext cx="13536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000" b="1" i="1" smtClean="0">
                          <a:latin typeface="Cambria Math"/>
                        </a:rPr>
                        <m:t>𝟐</m:t>
                      </m:r>
                      <m:r>
                        <a:rPr lang="es-PE" sz="2000" b="1" i="1" smtClean="0">
                          <a:latin typeface="Cambria Math"/>
                        </a:rPr>
                        <m:t>−</m:t>
                      </m:r>
                      <m:r>
                        <a:rPr lang="es-PE" sz="2000" b="1" i="1" smtClean="0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s-PE" sz="20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s-PE" sz="2000" b="1" i="1" smtClean="0">
                          <a:latin typeface="Cambria Math"/>
                          <a:ea typeface="Cambria Math"/>
                        </a:rPr>
                        <m:t>𝜷</m:t>
                      </m:r>
                    </m:oMath>
                  </m:oMathPara>
                </a14:m>
                <a:endParaRPr lang="es-PE" sz="2000" b="1" dirty="0"/>
              </a:p>
            </p:txBody>
          </p:sp>
        </mc:Choice>
        <mc:Fallback xmlns="">
          <p:sp>
            <p:nvSpPr>
              <p:cNvPr id="9" name="6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835" y="4196598"/>
                <a:ext cx="1360052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/>
          <p:cNvSpPr txBox="1"/>
          <p:nvPr/>
        </p:nvSpPr>
        <p:spPr>
          <a:xfrm>
            <a:off x="1597404" y="978622"/>
            <a:ext cx="4821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dirty="0" smtClean="0"/>
              <a:t>ECUACIONES DEL PLANO</a:t>
            </a:r>
            <a:endParaRPr lang="es-PE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59 CuadroTexto"/>
              <p:cNvSpPr txBox="1"/>
              <p:nvPr/>
            </p:nvSpPr>
            <p:spPr>
              <a:xfrm>
                <a:off x="615188" y="1941074"/>
                <a:ext cx="62832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b="1" dirty="0" smtClean="0"/>
                  <a:t>ECUACIÓN VECTORIAL DEL PLANO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PE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20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s-PE" sz="20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s-PE" sz="2000" b="1" i="1" smtClean="0">
                              <a:latin typeface="Cambria Math"/>
                            </a:rPr>
                            <m:t>𝒚</m:t>
                          </m:r>
                          <m:r>
                            <a:rPr lang="es-PE" sz="20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s-PE" sz="2000" b="1" i="1" smtClean="0">
                              <a:latin typeface="Cambria Math"/>
                            </a:rPr>
                            <m:t>𝒛</m:t>
                          </m:r>
                        </m:e>
                      </m:d>
                      <m:r>
                        <a:rPr lang="es-PE" sz="2000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PE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2000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s-PE" sz="20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s-PE" sz="20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s-PE" sz="20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s-PE" sz="2000" b="1" i="1" smtClean="0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s-PE" sz="2000" b="1" i="1" smtClean="0">
                          <a:latin typeface="Cambria Math"/>
                        </a:rPr>
                        <m:t>+</m:t>
                      </m:r>
                      <m:r>
                        <a:rPr lang="es-PE" sz="2000" b="1" i="1" smtClean="0">
                          <a:latin typeface="Cambria Math"/>
                          <a:ea typeface="Cambria Math"/>
                        </a:rPr>
                        <m:t>𝜶</m:t>
                      </m:r>
                      <m:d>
                        <m:dPr>
                          <m:ctrlPr>
                            <a:rPr lang="es-PE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s-PE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s-PE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s-PE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s-PE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,−</m:t>
                          </m:r>
                          <m:r>
                            <a:rPr lang="es-PE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  <m:r>
                        <a:rPr lang="es-PE" sz="20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s-PE" sz="2000" b="1" i="1" smtClean="0"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es-PE" sz="2000" b="1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s-PE" sz="20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s-PE" sz="20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s-PE" sz="20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s-PE" sz="20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s-PE" sz="20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s-PE" sz="2000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s-PE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5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54" y="1941074"/>
                <a:ext cx="6806826" cy="707886"/>
              </a:xfrm>
              <a:prstGeom prst="rect">
                <a:avLst/>
              </a:prstGeom>
              <a:blipFill rotWithShape="1">
                <a:blip r:embed="rId9"/>
                <a:stretch>
                  <a:fillRect l="-895" t="-4274" b="-769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errar llave 13"/>
          <p:cNvSpPr/>
          <p:nvPr/>
        </p:nvSpPr>
        <p:spPr>
          <a:xfrm>
            <a:off x="5018817" y="3402090"/>
            <a:ext cx="193356" cy="114854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485" y="6124575"/>
            <a:ext cx="20764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75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26193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82486"/>
            <a:ext cx="3995437" cy="293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21718"/>
            <a:ext cx="26955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95280"/>
            <a:ext cx="3729362" cy="188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271" y="6081842"/>
            <a:ext cx="20764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56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13869" y="360907"/>
            <a:ext cx="539278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PE" sz="3200" dirty="0" smtClean="0">
                <a:latin typeface="Bodoni MT" pitchFamily="18" charset="0"/>
              </a:rPr>
              <a:t>NORMAL AL PLANO</a:t>
            </a:r>
            <a:endParaRPr lang="es-PE" sz="3200" dirty="0">
              <a:latin typeface="Bodoni MT" pitchFamily="18" charset="0"/>
            </a:endParaRPr>
          </a:p>
        </p:txBody>
      </p:sp>
      <p:sp>
        <p:nvSpPr>
          <p:cNvPr id="3" name="3 Paralelogramo"/>
          <p:cNvSpPr/>
          <p:nvPr/>
        </p:nvSpPr>
        <p:spPr>
          <a:xfrm rot="643943">
            <a:off x="4302450" y="4635545"/>
            <a:ext cx="3461005" cy="1511674"/>
          </a:xfrm>
          <a:prstGeom prst="parallelogram">
            <a:avLst>
              <a:gd name="adj" fmla="val 67373"/>
            </a:avLst>
          </a:prstGeom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4 Paralelogramo"/>
          <p:cNvSpPr/>
          <p:nvPr/>
        </p:nvSpPr>
        <p:spPr>
          <a:xfrm>
            <a:off x="453605" y="2594131"/>
            <a:ext cx="2592000" cy="1408912"/>
          </a:xfrm>
          <a:prstGeom prst="parallelogram">
            <a:avLst>
              <a:gd name="adj" fmla="val 17595"/>
            </a:avLst>
          </a:prstGeom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5" name="6 Conector recto de flecha"/>
          <p:cNvCxnSpPr/>
          <p:nvPr/>
        </p:nvCxnSpPr>
        <p:spPr>
          <a:xfrm flipV="1">
            <a:off x="840144" y="1990369"/>
            <a:ext cx="0" cy="115206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7 CuadroTexto"/>
              <p:cNvSpPr txBox="1"/>
              <p:nvPr/>
            </p:nvSpPr>
            <p:spPr>
              <a:xfrm>
                <a:off x="747298" y="2904622"/>
                <a:ext cx="3914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600" i="1" smtClean="0">
                          <a:latin typeface="Cambria Math"/>
                          <a:ea typeface="Cambria Math"/>
                        </a:rPr>
                        <m:t>∎</m:t>
                      </m:r>
                    </m:oMath>
                  </m:oMathPara>
                </a14:m>
                <a:endParaRPr lang="es-PE" sz="1600" dirty="0"/>
              </a:p>
            </p:txBody>
          </p:sp>
        </mc:Choice>
        <mc:Fallback xmlns="">
          <p:sp>
            <p:nvSpPr>
              <p:cNvPr id="6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573" y="2904622"/>
                <a:ext cx="216000" cy="252000"/>
              </a:xfrm>
              <a:prstGeom prst="rect">
                <a:avLst/>
              </a:prstGeom>
              <a:blipFill rotWithShape="0">
                <a:blip r:embed="rId3"/>
                <a:stretch>
                  <a:fillRect r="-42857" b="-16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8 Conector recto de flecha"/>
          <p:cNvCxnSpPr/>
          <p:nvPr/>
        </p:nvCxnSpPr>
        <p:spPr>
          <a:xfrm flipV="1">
            <a:off x="2378526" y="2146523"/>
            <a:ext cx="0" cy="115206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9 Conector recto de flecha"/>
          <p:cNvCxnSpPr/>
          <p:nvPr/>
        </p:nvCxnSpPr>
        <p:spPr>
          <a:xfrm flipV="1">
            <a:off x="1722702" y="2224224"/>
            <a:ext cx="0" cy="115206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10 Conector recto de flecha"/>
          <p:cNvCxnSpPr/>
          <p:nvPr/>
        </p:nvCxnSpPr>
        <p:spPr>
          <a:xfrm flipV="1">
            <a:off x="2977325" y="2155512"/>
            <a:ext cx="0" cy="115206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11 CuadroTexto"/>
              <p:cNvSpPr txBox="1"/>
              <p:nvPr/>
            </p:nvSpPr>
            <p:spPr>
              <a:xfrm>
                <a:off x="1050570" y="3440798"/>
                <a:ext cx="40107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PE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s-PE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1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117" y="3440798"/>
                <a:ext cx="407484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2 CuadroTexto"/>
              <p:cNvSpPr txBox="1"/>
              <p:nvPr/>
            </p:nvSpPr>
            <p:spPr>
              <a:xfrm>
                <a:off x="503310" y="2780221"/>
                <a:ext cx="397865" cy="4072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PE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s-PE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53" y="2780220"/>
                <a:ext cx="404278" cy="40722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3 Rectángulo"/>
              <p:cNvSpPr/>
              <p:nvPr/>
            </p:nvSpPr>
            <p:spPr>
              <a:xfrm>
                <a:off x="4182075" y="4809531"/>
                <a:ext cx="704039" cy="4072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PE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es-PE" sz="2000" b="1" i="1">
                          <a:latin typeface="Cambria Math"/>
                        </a:rPr>
                        <m:t>𝒙</m:t>
                      </m:r>
                      <m:acc>
                        <m:accPr>
                          <m:chr m:val="̅"/>
                          <m:ctrlPr>
                            <a:rPr lang="es-PE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s-PE" sz="20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s-PE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1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581" y="4809530"/>
                <a:ext cx="710451" cy="407227"/>
              </a:xfrm>
              <a:prstGeom prst="rect">
                <a:avLst/>
              </a:prstGeom>
              <a:blipFill rotWithShape="0">
                <a:blip r:embed="rId6"/>
                <a:stretch>
                  <a:fillRect r="-3846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14 Conector recto de flecha"/>
          <p:cNvCxnSpPr/>
          <p:nvPr/>
        </p:nvCxnSpPr>
        <p:spPr>
          <a:xfrm flipV="1">
            <a:off x="4837876" y="4437112"/>
            <a:ext cx="0" cy="1152064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7 CuadroTexto"/>
          <p:cNvSpPr txBox="1"/>
          <p:nvPr/>
        </p:nvSpPr>
        <p:spPr>
          <a:xfrm>
            <a:off x="4523200" y="4093040"/>
            <a:ext cx="200393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PE" sz="2000" dirty="0" smtClean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NORMAL AL PLANO</a:t>
            </a:r>
            <a:endParaRPr lang="es-PE" sz="20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6" name="Llamada de nube 35"/>
          <p:cNvSpPr/>
          <p:nvPr/>
        </p:nvSpPr>
        <p:spPr>
          <a:xfrm>
            <a:off x="3579661" y="1600349"/>
            <a:ext cx="2864547" cy="1559782"/>
          </a:xfrm>
          <a:prstGeom prst="cloudCallout">
            <a:avLst>
              <a:gd name="adj1" fmla="val -71296"/>
              <a:gd name="adj2" fmla="val 451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 smtClean="0"/>
              <a:t>Existen muchas rectas perpendiculares al Plano</a:t>
            </a:r>
            <a:endParaRPr lang="es-PE" sz="2000" dirty="0"/>
          </a:p>
        </p:txBody>
      </p:sp>
      <p:sp>
        <p:nvSpPr>
          <p:cNvPr id="39" name="Llamada de nube 38"/>
          <p:cNvSpPr/>
          <p:nvPr/>
        </p:nvSpPr>
        <p:spPr>
          <a:xfrm>
            <a:off x="503311" y="4773107"/>
            <a:ext cx="3076350" cy="1559782"/>
          </a:xfrm>
          <a:prstGeom prst="cloudCallout">
            <a:avLst>
              <a:gd name="adj1" fmla="val 73786"/>
              <a:gd name="adj2" fmla="val -229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 smtClean="0"/>
              <a:t>Una recta puede representarlas a todas</a:t>
            </a:r>
            <a:endParaRPr lang="es-PE" sz="2000" dirty="0"/>
          </a:p>
        </p:txBody>
      </p:sp>
      <p:grpSp>
        <p:nvGrpSpPr>
          <p:cNvPr id="18" name="Group 31"/>
          <p:cNvGrpSpPr>
            <a:grpSpLocks/>
          </p:cNvGrpSpPr>
          <p:nvPr/>
        </p:nvGrpSpPr>
        <p:grpSpPr bwMode="auto">
          <a:xfrm>
            <a:off x="5701972" y="2142289"/>
            <a:ext cx="3043604" cy="1600200"/>
            <a:chOff x="3198" y="2659"/>
            <a:chExt cx="2077" cy="1008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19" name="Group 32"/>
            <p:cNvGrpSpPr>
              <a:grpSpLocks/>
            </p:cNvGrpSpPr>
            <p:nvPr/>
          </p:nvGrpSpPr>
          <p:grpSpPr bwMode="auto">
            <a:xfrm>
              <a:off x="3198" y="2750"/>
              <a:ext cx="1951" cy="907"/>
              <a:chOff x="1519" y="1933"/>
              <a:chExt cx="1497" cy="576"/>
            </a:xfrm>
            <a:grpFill/>
          </p:grpSpPr>
          <p:sp>
            <p:nvSpPr>
              <p:cNvPr id="23" name="AutoShape 33"/>
              <p:cNvSpPr>
                <a:spLocks noChangeArrowheads="1"/>
              </p:cNvSpPr>
              <p:nvPr/>
            </p:nvSpPr>
            <p:spPr bwMode="auto">
              <a:xfrm>
                <a:off x="1519" y="2341"/>
                <a:ext cx="1497" cy="168"/>
              </a:xfrm>
              <a:prstGeom prst="parallelogram">
                <a:avLst>
                  <a:gd name="adj" fmla="val 222768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24" name="Line 34"/>
              <p:cNvSpPr>
                <a:spLocks noChangeShapeType="1"/>
              </p:cNvSpPr>
              <p:nvPr/>
            </p:nvSpPr>
            <p:spPr bwMode="auto">
              <a:xfrm flipV="1">
                <a:off x="2426" y="1933"/>
                <a:ext cx="0" cy="499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</p:grpSp>
        <p:graphicFrame>
          <p:nvGraphicFramePr>
            <p:cNvPr id="20" name="Object 35"/>
            <p:cNvGraphicFramePr>
              <a:graphicFrameLocks noChangeAspect="1"/>
            </p:cNvGraphicFramePr>
            <p:nvPr/>
          </p:nvGraphicFramePr>
          <p:xfrm>
            <a:off x="4513" y="2659"/>
            <a:ext cx="762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2" name="Ecuación" r:id="rId7" imgW="838200" imgH="241300" progId="Equation.3">
                    <p:embed/>
                  </p:oleObj>
                </mc:Choice>
                <mc:Fallback>
                  <p:oleObj name="Ecuación" r:id="rId7" imgW="8382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3" y="2659"/>
                          <a:ext cx="762" cy="22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 Box 36"/>
            <p:cNvSpPr txBox="1">
              <a:spLocks noChangeArrowheads="1"/>
            </p:cNvSpPr>
            <p:nvPr/>
          </p:nvSpPr>
          <p:spPr bwMode="auto">
            <a:xfrm>
              <a:off x="3761" y="3434"/>
              <a:ext cx="317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dirty="0"/>
                <a:t>P</a:t>
              </a:r>
            </a:p>
          </p:txBody>
        </p:sp>
        <p:sp>
          <p:nvSpPr>
            <p:cNvPr id="22" name="Oval 37"/>
            <p:cNvSpPr>
              <a:spLocks noChangeArrowheads="1"/>
            </p:cNvSpPr>
            <p:nvPr/>
          </p:nvSpPr>
          <p:spPr bwMode="auto">
            <a:xfrm>
              <a:off x="3878" y="3521"/>
              <a:ext cx="45" cy="4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/>
            </a:p>
          </p:txBody>
        </p:sp>
      </p:grp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381" y="6089543"/>
            <a:ext cx="20764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08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2444995" y="629969"/>
            <a:ext cx="3744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 smtClean="0">
                <a:solidFill>
                  <a:prstClr val="black"/>
                </a:solidFill>
              </a:rPr>
              <a:t>EJERCICIO  EXPLICATIVO</a:t>
            </a:r>
            <a:endParaRPr lang="es-PE" sz="28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280933" y="1399110"/>
                <a:ext cx="824214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PE" sz="2000" dirty="0" smtClean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1. Hallar la ecuación vectorial del plano determinado por los puntos</a:t>
                </a:r>
                <a14:m>
                  <m:oMath xmlns:m="http://schemas.openxmlformats.org/officeDocument/2006/math">
                    <m:r>
                      <a:rPr lang="es-PE" sz="20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PE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s-PE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PE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3,−1,2</m:t>
                        </m:r>
                      </m:e>
                    </m:d>
                    <m:r>
                      <a:rPr lang="es-PE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s-PE" sz="2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PE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s-PE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=(0,2,1)</m:t>
                    </m:r>
                  </m:oMath>
                </a14:m>
                <a:r>
                  <a:rPr lang="es-PE" sz="2000" dirty="0" smtClean="0">
                    <a:solidFill>
                      <a:prstClr val="black"/>
                    </a:solidFill>
                  </a:rPr>
                  <a:t> y </a:t>
                </a:r>
                <a14:m>
                  <m:oMath xmlns:m="http://schemas.openxmlformats.org/officeDocument/2006/math">
                    <m:r>
                      <a:rPr lang="es-PE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s-PE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=(5,4,6)</m:t>
                    </m:r>
                  </m:oMath>
                </a14:m>
                <a:endParaRPr lang="es-PE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33" y="1399110"/>
                <a:ext cx="8242146" cy="707886"/>
              </a:xfrm>
              <a:prstGeom prst="rect">
                <a:avLst/>
              </a:prstGeom>
              <a:blipFill rotWithShape="1">
                <a:blip r:embed="rId2"/>
                <a:stretch>
                  <a:fillRect l="-740" t="-4310" b="-14655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650334" y="2380250"/>
                <a:ext cx="3355086" cy="439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s-PE" sz="2000" dirty="0">
                    <a:solidFill>
                      <a:prstClr val="black"/>
                    </a:solidFill>
                  </a:rPr>
                  <a:t> 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PE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−3,3,−1</m:t>
                        </m:r>
                      </m:e>
                    </m:d>
                  </m:oMath>
                </a14:m>
                <a:r>
                  <a:rPr lang="es-PE" sz="2000" dirty="0">
                    <a:solidFill>
                      <a:prstClr val="black"/>
                    </a:solidFill>
                  </a:rPr>
                  <a:t> </a:t>
                </a:r>
                <a:r>
                  <a:rPr lang="es-PE" sz="2000" dirty="0" smtClean="0">
                    <a:solidFill>
                      <a:prstClr val="black"/>
                    </a:solidFill>
                  </a:rPr>
                  <a:t>y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s-PE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s-PE" sz="2000" dirty="0">
                    <a:solidFill>
                      <a:prstClr val="black"/>
                    </a:solidFill>
                  </a:rPr>
                  <a:t>=(2,5,4)</a:t>
                </a:r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28" y="2380249"/>
                <a:ext cx="3433632" cy="439479"/>
              </a:xfrm>
              <a:prstGeom prst="rect">
                <a:avLst/>
              </a:prstGeom>
              <a:blipFill rotWithShape="0">
                <a:blip r:embed="rId4"/>
                <a:stretch>
                  <a:fillRect r="-1421" b="-23288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ángulo 17"/>
              <p:cNvSpPr/>
              <p:nvPr/>
            </p:nvSpPr>
            <p:spPr>
              <a:xfrm>
                <a:off x="4593038" y="2347921"/>
                <a:ext cx="4657301" cy="439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200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000" i="1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s-PE" sz="20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s-PE" sz="2000" dirty="0" smtClean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x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2000" i="1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000" i="1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s-PE" sz="2000" i="1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s-PE" sz="200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=(17,10,−21)</m:t>
                    </m:r>
                  </m:oMath>
                </a14:m>
                <a:r>
                  <a:rPr lang="es-PE" sz="2000" dirty="0" smtClean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 No son Paralelos</a:t>
                </a:r>
                <a:endParaRPr lang="es-PE" sz="2000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Rectá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791" y="2347920"/>
                <a:ext cx="4703339" cy="439479"/>
              </a:xfrm>
              <a:prstGeom prst="rect">
                <a:avLst/>
              </a:prstGeom>
              <a:blipFill rotWithShape="1">
                <a:blip r:embed="rId5"/>
                <a:stretch>
                  <a:fillRect r="-648" b="-2500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/>
          <p:cNvSpPr txBox="1"/>
          <p:nvPr/>
        </p:nvSpPr>
        <p:spPr>
          <a:xfrm>
            <a:off x="450927" y="3284983"/>
            <a:ext cx="7843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 smtClean="0">
                <a:solidFill>
                  <a:srgbClr val="FF0000"/>
                </a:solidFill>
              </a:rPr>
              <a:t>Al haber probado que los vectores  no son Paralelos, se escoge un punto y se construye la ecuación vectorial:</a:t>
            </a:r>
            <a:endParaRPr lang="es-PE" sz="2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2090638" y="4869161"/>
                <a:ext cx="505619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P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P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P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P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P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s-PE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P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3,−1,2</m:t>
                          </m:r>
                        </m:e>
                      </m:d>
                      <m:r>
                        <a:rPr lang="es-PE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PE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s-P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−3,3,−1</m:t>
                          </m:r>
                        </m:e>
                      </m:d>
                      <m:r>
                        <a:rPr lang="es-PE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PE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s-PE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(2,5,4)</m:t>
                      </m:r>
                    </m:oMath>
                  </m:oMathPara>
                </a14:m>
                <a:endParaRPr lang="es-PE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857" y="4869160"/>
                <a:ext cx="5062603" cy="307777"/>
              </a:xfrm>
              <a:prstGeom prst="rect">
                <a:avLst/>
              </a:prstGeom>
              <a:blipFill rotWithShape="1">
                <a:blip r:embed="rId6"/>
                <a:stretch>
                  <a:fillRect r="-1446" b="-3600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Nube 13"/>
          <p:cNvSpPr/>
          <p:nvPr/>
        </p:nvSpPr>
        <p:spPr>
          <a:xfrm>
            <a:off x="2910833" y="5445224"/>
            <a:ext cx="358932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 smtClean="0">
                <a:solidFill>
                  <a:srgbClr val="FFFFFF"/>
                </a:solidFill>
              </a:rPr>
              <a:t>Ecuación vectorial</a:t>
            </a:r>
            <a:endParaRPr lang="es-PE" sz="2000" dirty="0">
              <a:solidFill>
                <a:srgbClr val="FFFFFF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210" y="6099949"/>
            <a:ext cx="20764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16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251</Words>
  <Application>Microsoft Office PowerPoint</Application>
  <PresentationFormat>Presentación en pantalla (4:3)</PresentationFormat>
  <Paragraphs>51</Paragraphs>
  <Slides>16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Agency FB</vt:lpstr>
      <vt:lpstr>Arabic Typesetting</vt:lpstr>
      <vt:lpstr>Arial</vt:lpstr>
      <vt:lpstr>Bodoni MT</vt:lpstr>
      <vt:lpstr>Calibri</vt:lpstr>
      <vt:lpstr>Cambria Math</vt:lpstr>
      <vt:lpstr>Times New Roman</vt:lpstr>
      <vt:lpstr>Tema de Office</vt:lpstr>
      <vt:lpstr>Ecuación</vt:lpstr>
      <vt:lpstr>Presentación de PowerPoint</vt:lpstr>
      <vt:lpstr>Presentación de PowerPoint</vt:lpstr>
      <vt:lpstr>Presentación de PowerPoint</vt:lpstr>
      <vt:lpstr>Presentación de PowerPoint</vt:lpstr>
      <vt:lpstr>       Ecuación vectorial del plano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Keren Guzman Arteaga</cp:lastModifiedBy>
  <cp:revision>10</cp:revision>
  <dcterms:created xsi:type="dcterms:W3CDTF">2020-05-24T14:54:02Z</dcterms:created>
  <dcterms:modified xsi:type="dcterms:W3CDTF">2020-08-25T04:43:56Z</dcterms:modified>
</cp:coreProperties>
</file>