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73" r:id="rId3"/>
    <p:sldId id="274" r:id="rId4"/>
    <p:sldId id="284" r:id="rId5"/>
    <p:sldId id="260" r:id="rId6"/>
    <p:sldId id="275" r:id="rId7"/>
    <p:sldId id="276" r:id="rId8"/>
    <p:sldId id="262" r:id="rId9"/>
    <p:sldId id="285" r:id="rId10"/>
    <p:sldId id="264" r:id="rId11"/>
    <p:sldId id="279" r:id="rId12"/>
    <p:sldId id="266" r:id="rId13"/>
    <p:sldId id="267" r:id="rId14"/>
    <p:sldId id="278" r:id="rId15"/>
    <p:sldId id="268" r:id="rId16"/>
    <p:sldId id="269" r:id="rId17"/>
    <p:sldId id="270" r:id="rId18"/>
    <p:sldId id="271" r:id="rId19"/>
    <p:sldId id="280" r:id="rId20"/>
    <p:sldId id="281" r:id="rId21"/>
    <p:sldId id="283" r:id="rId22"/>
    <p:sldId id="272" r:id="rId23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82E66-9EEE-40AB-B4F1-28335C2FF657}" type="datetimeFigureOut">
              <a:rPr lang="es-PE" smtClean="0"/>
              <a:t>15/09/2020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9E0C6-5B02-43F0-BA84-6B2D094B766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99868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6525C-9CBC-4318-A5D4-B4885440CBA5}" type="slidenum">
              <a:rPr lang="es-ES" altLang="es-PE" smtClean="0"/>
              <a:pPr/>
              <a:t>18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4068909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1923-34B3-4F33-8DB2-CC546D342482}" type="datetimeFigureOut">
              <a:rPr lang="es-PE" smtClean="0"/>
              <a:t>15/09/2020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846B-F21F-457E-975A-707A64054C4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253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1923-34B3-4F33-8DB2-CC546D342482}" type="datetimeFigureOut">
              <a:rPr lang="es-PE" smtClean="0"/>
              <a:t>15/09/2020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846B-F21F-457E-975A-707A64054C4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4643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1923-34B3-4F33-8DB2-CC546D342482}" type="datetimeFigureOut">
              <a:rPr lang="es-PE" smtClean="0"/>
              <a:t>15/09/2020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846B-F21F-457E-975A-707A64054C4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7937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1923-34B3-4F33-8DB2-CC546D342482}" type="datetimeFigureOut">
              <a:rPr lang="es-PE" smtClean="0"/>
              <a:t>15/09/2020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846B-F21F-457E-975A-707A64054C4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5175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1923-34B3-4F33-8DB2-CC546D342482}" type="datetimeFigureOut">
              <a:rPr lang="es-PE" smtClean="0"/>
              <a:t>15/09/2020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846B-F21F-457E-975A-707A64054C4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9744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1923-34B3-4F33-8DB2-CC546D342482}" type="datetimeFigureOut">
              <a:rPr lang="es-PE" smtClean="0"/>
              <a:t>15/09/2020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846B-F21F-457E-975A-707A64054C4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103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1923-34B3-4F33-8DB2-CC546D342482}" type="datetimeFigureOut">
              <a:rPr lang="es-PE" smtClean="0"/>
              <a:t>15/09/2020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846B-F21F-457E-975A-707A64054C4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47615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1923-34B3-4F33-8DB2-CC546D342482}" type="datetimeFigureOut">
              <a:rPr lang="es-PE" smtClean="0"/>
              <a:t>15/09/2020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846B-F21F-457E-975A-707A64054C4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133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1923-34B3-4F33-8DB2-CC546D342482}" type="datetimeFigureOut">
              <a:rPr lang="es-PE" smtClean="0"/>
              <a:t>15/09/2020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846B-F21F-457E-975A-707A64054C4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25065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1923-34B3-4F33-8DB2-CC546D342482}" type="datetimeFigureOut">
              <a:rPr lang="es-PE" smtClean="0"/>
              <a:t>15/09/2020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846B-F21F-457E-975A-707A64054C4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80724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1923-34B3-4F33-8DB2-CC546D342482}" type="datetimeFigureOut">
              <a:rPr lang="es-PE" smtClean="0"/>
              <a:t>15/09/2020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846B-F21F-457E-975A-707A64054C4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6324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1923-34B3-4F33-8DB2-CC546D342482}" type="datetimeFigureOut">
              <a:rPr lang="es-PE" smtClean="0"/>
              <a:t>15/09/2020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2846B-F21F-457E-975A-707A64054C4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9658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File:Proyeccion.JP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commons.wikimedia.org/wiki/File:Perspectiva-2.jpg" TargetMode="Externa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18.wmf"/><Relationship Id="rId7" Type="http://schemas.openxmlformats.org/officeDocument/2006/relationships/image" Target="../media/image58.png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0.png"/><Relationship Id="rId11" Type="http://schemas.openxmlformats.org/officeDocument/2006/relationships/oleObject" Target="../embeddings/oleObject1.bin"/><Relationship Id="rId24" Type="http://schemas.openxmlformats.org/officeDocument/2006/relationships/image" Target="../media/image6.png"/><Relationship Id="rId5" Type="http://schemas.openxmlformats.org/officeDocument/2006/relationships/image" Target="../media/image56.png"/><Relationship Id="rId15" Type="http://schemas.openxmlformats.org/officeDocument/2006/relationships/oleObject" Target="../embeddings/oleObject3.bin"/><Relationship Id="rId23" Type="http://schemas.openxmlformats.org/officeDocument/2006/relationships/image" Target="../media/image64.png"/><Relationship Id="rId10" Type="http://schemas.openxmlformats.org/officeDocument/2006/relationships/image" Target="../media/image61.png"/><Relationship Id="rId19" Type="http://schemas.openxmlformats.org/officeDocument/2006/relationships/image" Target="../media/image62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16.wmf"/><Relationship Id="rId22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600.png"/><Relationship Id="rId4" Type="http://schemas.openxmlformats.org/officeDocument/2006/relationships/image" Target="../media/image19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6.png"/><Relationship Id="rId18" Type="http://schemas.openxmlformats.org/officeDocument/2006/relationships/image" Target="../media/image24.png"/><Relationship Id="rId3" Type="http://schemas.openxmlformats.org/officeDocument/2006/relationships/image" Target="../media/image670.png"/><Relationship Id="rId7" Type="http://schemas.openxmlformats.org/officeDocument/2006/relationships/image" Target="../media/image21.png"/><Relationship Id="rId12" Type="http://schemas.openxmlformats.org/officeDocument/2006/relationships/image" Target="../media/image22.jpeg"/><Relationship Id="rId17" Type="http://schemas.openxmlformats.org/officeDocument/2006/relationships/image" Target="../media/image23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19" Type="http://schemas.openxmlformats.org/officeDocument/2006/relationships/image" Target="../media/image6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7" Type="http://schemas.openxmlformats.org/officeDocument/2006/relationships/image" Target="../media/image6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36201" y="260650"/>
            <a:ext cx="2831053" cy="320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55"/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7254" y="260649"/>
            <a:ext cx="2725226" cy="3207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https://upload.wikimedia.org/wikipedia/commons/thumb/1/1b/Perspectiva-2.jpg/250px-Perspectiva-2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9"/>
            <a:ext cx="3084681" cy="3146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https://upload.wikimedia.org/wikipedia/commons/f/ff/Proyeccion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284985"/>
            <a:ext cx="3655792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3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07311" y="3468156"/>
            <a:ext cx="4985169" cy="2913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5" descr="Imagen que contiene dibujo, reloj, señal&#10;&#10;Descripción generada automáticamente">
            <a:extLst>
              <a:ext uri="{FF2B5EF4-FFF2-40B4-BE49-F238E27FC236}">
                <a16:creationId xmlns="" xmlns:a16="http://schemas.microsoft.com/office/drawing/2014/main" id="{ABE06DED-E094-4D22-B0A5-4B66D41744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780" y="6053575"/>
            <a:ext cx="2376264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0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50402" y="524919"/>
            <a:ext cx="71801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000" b="1" dirty="0" smtClean="0"/>
              <a:t>Aplicación </a:t>
            </a:r>
            <a:r>
              <a:rPr lang="es-PE" sz="4000" b="1" dirty="0"/>
              <a:t>del producto vectorial</a:t>
            </a:r>
            <a:endParaRPr lang="es-PE" sz="4000" dirty="0"/>
          </a:p>
        </p:txBody>
      </p:sp>
      <p:sp>
        <p:nvSpPr>
          <p:cNvPr id="4" name="Paralelogramo 3"/>
          <p:cNvSpPr/>
          <p:nvPr/>
        </p:nvSpPr>
        <p:spPr>
          <a:xfrm>
            <a:off x="781496" y="2436371"/>
            <a:ext cx="2459350" cy="136815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6" name="Conector recto de flecha 5"/>
          <p:cNvCxnSpPr/>
          <p:nvPr/>
        </p:nvCxnSpPr>
        <p:spPr>
          <a:xfrm flipV="1">
            <a:off x="785779" y="2482724"/>
            <a:ext cx="298424" cy="1368152"/>
          </a:xfrm>
          <a:prstGeom prst="straightConnector1">
            <a:avLst/>
          </a:prstGeom>
          <a:ln w="190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830353" y="3844768"/>
            <a:ext cx="2160000" cy="14244"/>
          </a:xfrm>
          <a:prstGeom prst="straightConnector1">
            <a:avLst/>
          </a:prstGeom>
          <a:ln w="190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583674" y="3012913"/>
                <a:ext cx="2164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PE" sz="20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0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s-PE" sz="2000" b="1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13" y="3012912"/>
                <a:ext cx="222817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6667" r="-27778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/>
              <p:cNvSpPr txBox="1"/>
              <p:nvPr/>
            </p:nvSpPr>
            <p:spPr>
              <a:xfrm>
                <a:off x="1490077" y="3908141"/>
                <a:ext cx="213199" cy="3148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PE" sz="20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0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s-PE" sz="2000" b="1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250" y="3908141"/>
                <a:ext cx="219612" cy="314894"/>
              </a:xfrm>
              <a:prstGeom prst="rect">
                <a:avLst/>
              </a:prstGeom>
              <a:blipFill rotWithShape="0">
                <a:blip r:embed="rId5"/>
                <a:stretch>
                  <a:fillRect l="-30556" r="-25000" b="-9615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/>
              <p:cNvSpPr txBox="1"/>
              <p:nvPr/>
            </p:nvSpPr>
            <p:spPr>
              <a:xfrm>
                <a:off x="107504" y="1447784"/>
                <a:ext cx="4720936" cy="4535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s-PE" sz="240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PE" sz="2400" i="1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2400" b="0" i="1" smtClean="0">
                                  <a:solidFill>
                                    <a:srgbClr val="FF0066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s-PE" sz="2400" b="0" i="1" smtClean="0">
                              <a:solidFill>
                                <a:srgbClr val="FF0066"/>
                              </a:solidFill>
                              <a:latin typeface="Cambria Math"/>
                            </a:rPr>
                            <m:t>𝑥</m:t>
                          </m:r>
                          <m:acc>
                            <m:accPr>
                              <m:chr m:val="⃗"/>
                              <m:ctrlPr>
                                <a:rPr lang="es-PE" sz="2400" i="1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2400" b="0" i="1" smtClean="0">
                                  <a:solidFill>
                                    <a:srgbClr val="FF0066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s-PE" sz="2400" b="0" i="1" smtClean="0">
                          <a:solidFill>
                            <a:srgbClr val="FF0066"/>
                          </a:solidFill>
                          <a:latin typeface="Cambria Math"/>
                        </a:rPr>
                        <m:t>=</m:t>
                      </m:r>
                      <m:r>
                        <a:rPr lang="es-PE" sz="24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s-PE" sz="24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𝑟𝑒𝑎</m:t>
                      </m:r>
                      <m:r>
                        <a:rPr lang="es-PE" sz="24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PE" sz="24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𝑑𝑒𝑙</m:t>
                      </m:r>
                      <m:r>
                        <a:rPr lang="es-PE" sz="24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PE" sz="24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𝑃𝑎𝑟𝑎𝑙𝑒𝑙𝑜𝑔𝑟𝑎𝑚𝑜</m:t>
                      </m:r>
                    </m:oMath>
                  </m:oMathPara>
                </a14:m>
                <a:endParaRPr lang="es-PE" sz="2400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17" name="Cuadro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447784"/>
                <a:ext cx="4720936" cy="45352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ector recto de flecha 20"/>
          <p:cNvCxnSpPr/>
          <p:nvPr/>
        </p:nvCxnSpPr>
        <p:spPr>
          <a:xfrm flipV="1">
            <a:off x="4897698" y="1815373"/>
            <a:ext cx="648597" cy="1556937"/>
          </a:xfrm>
          <a:prstGeom prst="straightConnector1">
            <a:avLst/>
          </a:prstGeom>
          <a:ln w="190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4926013" y="3311366"/>
            <a:ext cx="2160000" cy="14244"/>
          </a:xfrm>
          <a:prstGeom prst="straightConnector1">
            <a:avLst/>
          </a:prstGeom>
          <a:ln w="190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/>
              <p:cNvSpPr txBox="1"/>
              <p:nvPr/>
            </p:nvSpPr>
            <p:spPr>
              <a:xfrm>
                <a:off x="4650669" y="2266935"/>
                <a:ext cx="35554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s-PE" sz="2000" b="1" i="1" dirty="0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PE" sz="2000" b="1" i="1" dirty="0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2000" b="1" i="1" dirty="0" smtClean="0">
                                  <a:solidFill>
                                    <a:srgbClr val="FF0066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s-PE" sz="2000" b="1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24" name="Cuadro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225" y="2266934"/>
                <a:ext cx="385170" cy="307777"/>
              </a:xfrm>
              <a:prstGeom prst="rect">
                <a:avLst/>
              </a:prstGeom>
              <a:blipFill rotWithShape="1">
                <a:blip r:embed="rId7"/>
                <a:stretch>
                  <a:fillRect r="-3125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uadroTexto 28"/>
              <p:cNvSpPr txBox="1"/>
              <p:nvPr/>
            </p:nvSpPr>
            <p:spPr>
              <a:xfrm>
                <a:off x="5862833" y="3426343"/>
                <a:ext cx="355542" cy="3781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s-PE" sz="2000" b="1" i="1" dirty="0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PE" sz="2000" b="1" i="1" dirty="0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2000" b="1" i="1" dirty="0" smtClean="0">
                                  <a:solidFill>
                                    <a:srgbClr val="FF0066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s-PE" sz="2000" b="1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29" name="Cuadro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403" y="3426343"/>
                <a:ext cx="385170" cy="378180"/>
              </a:xfrm>
              <a:prstGeom prst="rect">
                <a:avLst/>
              </a:prstGeom>
              <a:blipFill rotWithShape="1">
                <a:blip r:embed="rId8"/>
                <a:stretch>
                  <a:fillRect r="-3175" b="-3226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recto 10"/>
          <p:cNvCxnSpPr/>
          <p:nvPr/>
        </p:nvCxnSpPr>
        <p:spPr>
          <a:xfrm>
            <a:off x="5540795" y="1848159"/>
            <a:ext cx="2027222" cy="34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V="1">
            <a:off x="7019381" y="1914048"/>
            <a:ext cx="523521" cy="143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 flipH="1">
            <a:off x="5556401" y="1802448"/>
            <a:ext cx="7702" cy="1516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33"/>
              <p:cNvSpPr txBox="1"/>
              <p:nvPr/>
            </p:nvSpPr>
            <p:spPr>
              <a:xfrm>
                <a:off x="5642843" y="2179247"/>
                <a:ext cx="147540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s-P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PE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2000" b="0" i="1" smtClean="0"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es-PE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s-PE" sz="2000" dirty="0" smtClean="0"/>
                  <a:t>sen</a:t>
                </a:r>
                <a14:m>
                  <m:oMath xmlns:m="http://schemas.openxmlformats.org/officeDocument/2006/math">
                    <m:r>
                      <a:rPr lang="es-PE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s-PE" sz="2000" dirty="0"/>
              </a:p>
            </p:txBody>
          </p:sp>
        </mc:Choice>
        <mc:Fallback xmlns="">
          <p:sp>
            <p:nvSpPr>
              <p:cNvPr id="34" name="Cuadro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080" y="2179246"/>
                <a:ext cx="1459374" cy="307777"/>
              </a:xfrm>
              <a:prstGeom prst="rect">
                <a:avLst/>
              </a:prstGeom>
              <a:blipFill rotWithShape="1">
                <a:blip r:embed="rId9"/>
                <a:stretch>
                  <a:fillRect l="-6276" t="-35294" r="-5439" b="-4902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uadroTexto 34"/>
              <p:cNvSpPr txBox="1"/>
              <p:nvPr/>
            </p:nvSpPr>
            <p:spPr>
              <a:xfrm>
                <a:off x="5092826" y="2726584"/>
                <a:ext cx="2094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s-PE" sz="2000" dirty="0"/>
              </a:p>
            </p:txBody>
          </p:sp>
        </mc:Choice>
        <mc:Fallback xmlns="">
          <p:sp>
            <p:nvSpPr>
              <p:cNvPr id="35" name="Cuadro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228" y="2726583"/>
                <a:ext cx="215893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28571" r="-25714" b="-7843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ángulo 35"/>
          <p:cNvSpPr/>
          <p:nvPr/>
        </p:nvSpPr>
        <p:spPr>
          <a:xfrm>
            <a:off x="5371482" y="3111389"/>
            <a:ext cx="169313" cy="190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8" name="Rectángulo 37"/>
          <p:cNvSpPr/>
          <p:nvPr/>
        </p:nvSpPr>
        <p:spPr>
          <a:xfrm>
            <a:off x="18611" y="4034292"/>
            <a:ext cx="8257118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PE" sz="1800" dirty="0" smtClean="0"/>
              <a:t> Área </a:t>
            </a:r>
            <a:r>
              <a:rPr lang="es-PE" sz="1800" dirty="0"/>
              <a:t>del paralelogramo es             </a:t>
            </a:r>
            <a:r>
              <a:rPr lang="es-PE" sz="1800" dirty="0" smtClean="0"/>
              <a:t>       ,  pero                         , </a:t>
            </a:r>
            <a:r>
              <a:rPr lang="es-PE" sz="1800" dirty="0"/>
              <a:t>entonces </a:t>
            </a:r>
            <a:r>
              <a:rPr lang="es-PE" sz="1800" dirty="0" smtClean="0"/>
              <a:t>             </a:t>
            </a:r>
          </a:p>
        </p:txBody>
      </p:sp>
      <p:graphicFrame>
        <p:nvGraphicFramePr>
          <p:cNvPr id="39" name="Objeto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144689"/>
              </p:ext>
            </p:extLst>
          </p:nvPr>
        </p:nvGraphicFramePr>
        <p:xfrm>
          <a:off x="2627784" y="4065588"/>
          <a:ext cx="997034" cy="532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11" imgW="583920" imgH="304560" progId="Equation.DSMT4">
                  <p:embed/>
                </p:oleObj>
              </mc:Choice>
              <mc:Fallback>
                <p:oleObj name="Equation" r:id="rId11" imgW="5839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27784" y="4065588"/>
                        <a:ext cx="997034" cy="532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o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337546"/>
              </p:ext>
            </p:extLst>
          </p:nvPr>
        </p:nvGraphicFramePr>
        <p:xfrm>
          <a:off x="4264584" y="4065588"/>
          <a:ext cx="1108496" cy="506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Equation" r:id="rId13" imgW="812520" imgH="304560" progId="Equation.DSMT4">
                  <p:embed/>
                </p:oleObj>
              </mc:Choice>
              <mc:Fallback>
                <p:oleObj name="Equation" r:id="rId13" imgW="8125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264584" y="4065588"/>
                        <a:ext cx="1108496" cy="506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to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609542"/>
              </p:ext>
            </p:extLst>
          </p:nvPr>
        </p:nvGraphicFramePr>
        <p:xfrm>
          <a:off x="6602432" y="3986069"/>
          <a:ext cx="1880940" cy="689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Equation" r:id="rId15" imgW="1041120" imgH="304560" progId="Equation.DSMT4">
                  <p:embed/>
                </p:oleObj>
              </mc:Choice>
              <mc:Fallback>
                <p:oleObj name="Equation" r:id="rId15" imgW="10411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602432" y="3986069"/>
                        <a:ext cx="1880940" cy="689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to 43"/>
          <p:cNvGraphicFramePr>
            <a:graphicFrameLocks noChangeAspect="1"/>
          </p:cNvGraphicFramePr>
          <p:nvPr>
            <p:extLst/>
          </p:nvPr>
        </p:nvGraphicFramePr>
        <p:xfrm>
          <a:off x="2325313" y="4856194"/>
          <a:ext cx="2980756" cy="779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Equation" r:id="rId17" imgW="1562040" imgH="304560" progId="Equation.DSMT4">
                  <p:embed/>
                </p:oleObj>
              </mc:Choice>
              <mc:Fallback>
                <p:oleObj name="Equation" r:id="rId17" imgW="156204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325313" y="4856194"/>
                        <a:ext cx="2980756" cy="779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uadroTexto 44"/>
              <p:cNvSpPr txBox="1"/>
              <p:nvPr/>
            </p:nvSpPr>
            <p:spPr>
              <a:xfrm>
                <a:off x="242594" y="5789229"/>
                <a:ext cx="5183535" cy="7963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PE" sz="240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‖"/>
                              <m:endChr m:val="‖"/>
                              <m:ctrlPr>
                                <a:rPr lang="es-PE" sz="2400" i="1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PE" sz="2400" i="1" smtClean="0">
                                      <a:solidFill>
                                        <a:srgbClr val="FF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PE" sz="2400" b="0" i="1" smtClean="0">
                                      <a:solidFill>
                                        <a:srgbClr val="FF0066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s-PE" sz="2400" b="0" i="1" smtClean="0">
                                  <a:solidFill>
                                    <a:srgbClr val="FF0066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acc>
                                <m:accPr>
                                  <m:chr m:val="⃗"/>
                                  <m:ctrlPr>
                                    <a:rPr lang="es-PE" sz="2400" b="0" i="1" smtClean="0">
                                      <a:solidFill>
                                        <a:srgbClr val="FF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PE" sz="2400" b="0" i="1" smtClean="0">
                                      <a:solidFill>
                                        <a:srgbClr val="FF0066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s-PE" sz="2400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PE" sz="24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=Á</m:t>
                      </m:r>
                      <m:r>
                        <a:rPr lang="es-PE" sz="24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𝑟𝑒𝑎</m:t>
                      </m:r>
                      <m:r>
                        <a:rPr lang="es-PE" sz="24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PE" sz="24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PE" sz="24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PE" sz="24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𝑐𝑢𝑎𝑙𝑞𝑢𝑖𝑒𝑟</m:t>
                      </m:r>
                      <m:r>
                        <a:rPr lang="es-PE" sz="24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PE" sz="24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𝑡𝑟𝑖</m:t>
                      </m:r>
                      <m:r>
                        <a:rPr lang="es-PE" sz="24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s-PE" sz="24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𝑛𝑔𝑢𝑙𝑜</m:t>
                      </m:r>
                    </m:oMath>
                  </m:oMathPara>
                </a14:m>
                <a:endParaRPr lang="es-PE" sz="2400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45" name="Cuadro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10" y="5789229"/>
                <a:ext cx="5191549" cy="79637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riángulo isósceles 45"/>
          <p:cNvSpPr/>
          <p:nvPr/>
        </p:nvSpPr>
        <p:spPr>
          <a:xfrm>
            <a:off x="6015889" y="4753307"/>
            <a:ext cx="1377925" cy="1577606"/>
          </a:xfrm>
          <a:prstGeom prst="triangle">
            <a:avLst>
              <a:gd name="adj" fmla="val 204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47" name="Conector recto de flecha 46"/>
          <p:cNvCxnSpPr/>
          <p:nvPr/>
        </p:nvCxnSpPr>
        <p:spPr>
          <a:xfrm flipV="1">
            <a:off x="6006013" y="4734597"/>
            <a:ext cx="281207" cy="1577606"/>
          </a:xfrm>
          <a:prstGeom prst="straightConnector1">
            <a:avLst/>
          </a:prstGeom>
          <a:ln w="190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/>
          <p:nvPr/>
        </p:nvCxnSpPr>
        <p:spPr>
          <a:xfrm>
            <a:off x="6059278" y="6330913"/>
            <a:ext cx="1395692" cy="0"/>
          </a:xfrm>
          <a:prstGeom prst="straightConnector1">
            <a:avLst/>
          </a:prstGeom>
          <a:ln w="190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uadroTexto 48"/>
              <p:cNvSpPr txBox="1"/>
              <p:nvPr/>
            </p:nvSpPr>
            <p:spPr>
              <a:xfrm>
                <a:off x="6554405" y="6447315"/>
                <a:ext cx="213199" cy="3148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PE" sz="20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0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s-PE" sz="2000" b="1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49" name="Cuadro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606" y="6447315"/>
                <a:ext cx="219612" cy="314894"/>
              </a:xfrm>
              <a:prstGeom prst="rect">
                <a:avLst/>
              </a:prstGeom>
              <a:blipFill rotWithShape="0">
                <a:blip r:embed="rId22"/>
                <a:stretch>
                  <a:fillRect l="-30556" t="-1961" r="-25000" b="-9804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uadroTexto 49"/>
              <p:cNvSpPr txBox="1"/>
              <p:nvPr/>
            </p:nvSpPr>
            <p:spPr>
              <a:xfrm>
                <a:off x="5810212" y="5624204"/>
                <a:ext cx="2164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PE" sz="20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0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s-PE" sz="2000" b="1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50" name="Cuadro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396" y="5624203"/>
                <a:ext cx="222817" cy="307777"/>
              </a:xfrm>
              <a:prstGeom prst="rect">
                <a:avLst/>
              </a:prstGeom>
              <a:blipFill rotWithShape="0">
                <a:blip r:embed="rId23"/>
                <a:stretch>
                  <a:fillRect l="-16667" r="-27778" b="-200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Imagen 5" descr="Imagen que contiene dibujo, reloj, señal&#10;&#10;Descripción generada automáticamente">
            <a:extLst>
              <a:ext uri="{FF2B5EF4-FFF2-40B4-BE49-F238E27FC236}">
                <a16:creationId xmlns="" xmlns:a16="http://schemas.microsoft.com/office/drawing/2014/main" id="{ABE06DED-E094-4D22-B0A5-4B66D417447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" y="1"/>
            <a:ext cx="1944389" cy="64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9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" y="1268760"/>
            <a:ext cx="879629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683568" y="1412776"/>
            <a:ext cx="4397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b="1" dirty="0" smtClean="0">
                <a:latin typeface="Calibri"/>
              </a:rPr>
              <a:t>Ejercicio de aplicación</a:t>
            </a:r>
          </a:p>
        </p:txBody>
      </p:sp>
    </p:spTree>
    <p:extLst>
      <p:ext uri="{BB962C8B-B14F-4D97-AF65-F5344CB8AC3E}">
        <p14:creationId xmlns:p14="http://schemas.microsoft.com/office/powerpoint/2010/main" val="226206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Marcador de contenido"/>
              <p:cNvSpPr txBox="1">
                <a:spLocks/>
              </p:cNvSpPr>
              <p:nvPr/>
            </p:nvSpPr>
            <p:spPr>
              <a:xfrm>
                <a:off x="597092" y="1700807"/>
                <a:ext cx="8042740" cy="2304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7432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76263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55663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10312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42316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3D6AA1"/>
                  </a:buClr>
                  <a:defRPr/>
                </a:pPr>
                <a:r>
                  <a:rPr lang="es-PE" sz="2000" b="1" dirty="0" smtClean="0">
                    <a:solidFill>
                      <a:srgbClr val="262626"/>
                    </a:solidFill>
                  </a:rPr>
                  <a:t>Se define el producto mixto de tres vectores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PE" sz="2000" b="1" i="1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ES_tradnl" sz="2000" b="1" i="1">
                                <a:solidFill>
                                  <a:srgbClr val="2626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2000" b="1" i="1">
                                <a:solidFill>
                                  <a:srgbClr val="262626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s-PE" sz="2000" b="1" i="1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s-ES_tradnl" sz="2000" b="1" i="1">
                                <a:solidFill>
                                  <a:srgbClr val="2626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2000" b="1" i="1">
                                <a:solidFill>
                                  <a:srgbClr val="262626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s-PE" sz="2000" b="1" i="1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s-ES_tradnl" sz="2000" b="1" i="1">
                                <a:solidFill>
                                  <a:srgbClr val="2626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2000" b="1" i="1">
                                <a:solidFill>
                                  <a:srgbClr val="262626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e>
                    </m:d>
                  </m:oMath>
                </a14:m>
                <a:r>
                  <a:rPr lang="es-PE" sz="2000" b="1" dirty="0">
                    <a:solidFill>
                      <a:srgbClr val="262626"/>
                    </a:solidFill>
                  </a:rPr>
                  <a:t> y se escribe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PE" sz="2000" b="1" i="1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ES_tradnl" sz="2000" b="1" i="1">
                                <a:solidFill>
                                  <a:srgbClr val="2626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2000" b="1" i="1">
                                <a:solidFill>
                                  <a:srgbClr val="262626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s-PE" sz="2000" b="1" i="1" smtClean="0">
                            <a:solidFill>
                              <a:srgbClr val="262626"/>
                            </a:solidFill>
                            <a:latin typeface="Cambria Math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s-ES_tradnl" sz="2000" b="1" i="1">
                                <a:solidFill>
                                  <a:srgbClr val="2626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2000" b="1" i="1">
                                <a:solidFill>
                                  <a:srgbClr val="262626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s-PE" sz="2000" b="1" i="1" smtClean="0">
                            <a:solidFill>
                              <a:srgbClr val="262626"/>
                            </a:solidFill>
                            <a:latin typeface="Cambria Math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s-ES_tradnl" sz="2000" b="1" i="1">
                                <a:solidFill>
                                  <a:srgbClr val="2626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2000" b="1" i="1">
                                <a:solidFill>
                                  <a:srgbClr val="262626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e>
                    </m:d>
                    <m:r>
                      <a:rPr lang="es-PE" sz="2000" b="1" i="1" smtClean="0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s-PE" sz="2000" b="1" dirty="0"/>
                  <a:t> </a:t>
                </a:r>
                <a:endParaRPr lang="es-PE" sz="2000" b="1" dirty="0" smtClean="0"/>
              </a:p>
              <a:p>
                <a:pPr>
                  <a:buClr>
                    <a:srgbClr val="3D6AA1"/>
                  </a:buClr>
                  <a:defRPr/>
                </a:pPr>
                <a:r>
                  <a:rPr lang="es-PE" sz="2000" b="1" dirty="0" smtClean="0"/>
                  <a:t>El </a:t>
                </a:r>
                <a:r>
                  <a:rPr lang="es-PE" sz="2000" b="1" dirty="0"/>
                  <a:t>producto mixto de los vectores, </a:t>
                </a:r>
                <a:r>
                  <a:rPr lang="es-PE" sz="2000" b="1" dirty="0" smtClean="0"/>
                  <a:t> </a:t>
                </a:r>
                <a:r>
                  <a:rPr lang="es-PE" sz="2000" b="1" dirty="0"/>
                  <a:t>es igual al producto escalar del primer vector por el producto vectorial de los otros </a:t>
                </a:r>
                <a:r>
                  <a:rPr lang="es-PE" sz="2000" b="1" dirty="0" smtClean="0"/>
                  <a:t>dos</a:t>
                </a:r>
                <a:endParaRPr lang="es-PE" sz="2000" b="1" dirty="0">
                  <a:solidFill>
                    <a:srgbClr val="262626"/>
                  </a:solidFill>
                </a:endParaRPr>
              </a:p>
              <a:p>
                <a:pPr marL="0" indent="0">
                  <a:buClr>
                    <a:srgbClr val="3D6AA1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PE" sz="4800" i="1">
                              <a:solidFill>
                                <a:srgbClr val="2626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ES_tradnl" sz="4800" i="1">
                                  <a:solidFill>
                                    <a:srgbClr val="2626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4800" i="1">
                                  <a:solidFill>
                                    <a:srgbClr val="262626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  <m:r>
                            <a:rPr lang="es-PE" sz="4800" b="0" i="1" smtClean="0">
                              <a:solidFill>
                                <a:srgbClr val="262626"/>
                              </a:solidFill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s-ES_tradnl" sz="4800" i="1">
                                  <a:solidFill>
                                    <a:srgbClr val="2626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4800" i="1">
                                  <a:solidFill>
                                    <a:srgbClr val="262626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  <m:r>
                            <a:rPr lang="es-PE" sz="4800" b="0" i="1" smtClean="0">
                              <a:solidFill>
                                <a:srgbClr val="262626"/>
                              </a:solidFill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s-ES_tradnl" sz="4800" i="1">
                                  <a:solidFill>
                                    <a:srgbClr val="2626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4800" i="1">
                                  <a:solidFill>
                                    <a:srgbClr val="262626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</m:acc>
                        </m:e>
                      </m:d>
                      <m:r>
                        <a:rPr lang="es-PE" sz="4800" i="1">
                          <a:solidFill>
                            <a:srgbClr val="262626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s-ES_tradnl" sz="4400" i="1">
                              <a:solidFill>
                                <a:srgbClr val="26262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4400" i="1">
                              <a:solidFill>
                                <a:srgbClr val="262626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es-ES" sz="4400" i="1">
                          <a:solidFill>
                            <a:srgbClr val="262626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s-PE" sz="4400" i="1">
                              <a:solidFill>
                                <a:srgbClr val="262626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ES_tradnl" sz="4400" i="1">
                                  <a:solidFill>
                                    <a:srgbClr val="2626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4400" i="1">
                                  <a:solidFill>
                                    <a:srgbClr val="262626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  <m:r>
                            <a:rPr lang="es-PE" sz="4400" i="1">
                              <a:solidFill>
                                <a:srgbClr val="262626"/>
                              </a:solidFill>
                              <a:latin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s-ES_tradnl" sz="4400" i="1">
                                  <a:solidFill>
                                    <a:srgbClr val="2626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4400" i="1">
                                  <a:solidFill>
                                    <a:srgbClr val="262626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s-PE" sz="2800" dirty="0">
                  <a:solidFill>
                    <a:srgbClr val="262626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" name="1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92" y="1700807"/>
                <a:ext cx="8042740" cy="2304000"/>
              </a:xfrm>
              <a:prstGeom prst="rect">
                <a:avLst/>
              </a:prstGeom>
              <a:blipFill rotWithShape="1">
                <a:blip r:embed="rId2"/>
                <a:stretch>
                  <a:fillRect l="-834" t="-2116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/>
          <p:cNvSpPr txBox="1"/>
          <p:nvPr/>
        </p:nvSpPr>
        <p:spPr>
          <a:xfrm>
            <a:off x="1469236" y="738921"/>
            <a:ext cx="72443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algn="ctr"/>
            <a:r>
              <a:rPr lang="es-PE" sz="2800" b="1" dirty="0" smtClean="0">
                <a:latin typeface="Calibri"/>
              </a:rPr>
              <a:t>TRIPLE PRODUCTO ESCALAR O PRODUCTO </a:t>
            </a:r>
            <a:r>
              <a:rPr lang="es-PE" sz="2800" b="1" dirty="0">
                <a:latin typeface="Calibri"/>
              </a:rPr>
              <a:t>MIXTO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882158" y="3089797"/>
            <a:ext cx="5472608" cy="9227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619568" y="4289556"/>
            <a:ext cx="81298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400" dirty="0" smtClean="0">
                <a:solidFill>
                  <a:srgbClr val="C00000"/>
                </a:solidFill>
              </a:rPr>
              <a:t>También</a:t>
            </a:r>
            <a:r>
              <a:rPr lang="es-PE" sz="2400" dirty="0" smtClean="0"/>
              <a:t>, el </a:t>
            </a:r>
            <a:r>
              <a:rPr lang="es-PE" sz="2400" b="1" dirty="0"/>
              <a:t>producto mixto</a:t>
            </a:r>
            <a:r>
              <a:rPr lang="es-PE" sz="2400" dirty="0"/>
              <a:t> de tres vectores es igual al determinante que tiene por filas las coordenadas de dichos vectores respecto a una </a:t>
            </a:r>
            <a:r>
              <a:rPr lang="es-PE" sz="2400" dirty="0" smtClean="0"/>
              <a:t>base.</a:t>
            </a:r>
            <a:endParaRPr lang="es-PE" sz="2400" dirty="0"/>
          </a:p>
          <a:p>
            <a:pPr marL="0" indent="0" algn="just">
              <a:buNone/>
            </a:pPr>
            <a:r>
              <a:rPr lang="es-PE" sz="2400" dirty="0"/>
              <a:t>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3110944" y="5300953"/>
                <a:ext cx="3401316" cy="977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PE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PE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s-PE" sz="2400" b="0" i="1" smtClean="0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s-PE" sz="2400" b="0" i="1" smtClean="0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</m:d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s-P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P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PE" sz="2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s-PE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P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PE" sz="2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s-PE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P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PE" sz="2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s-PE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P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PE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s-PE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P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PE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s-PE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P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PE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s-PE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P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PE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s-PE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P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PE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s-PE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P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PE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s-PE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PE" sz="2400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89" y="5300952"/>
                <a:ext cx="3409331" cy="9775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n 5" descr="Imagen que contiene dibujo, reloj, señal&#10;&#10;Descripción generada automáticamente">
            <a:extLst>
              <a:ext uri="{FF2B5EF4-FFF2-40B4-BE49-F238E27FC236}">
                <a16:creationId xmlns="" xmlns:a16="http://schemas.microsoft.com/office/drawing/2014/main" id="{ABE06DED-E094-4D22-B0A5-4B66D41744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194421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3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185051" y="1737466"/>
                <a:ext cx="8640000" cy="823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dirty="0" smtClean="0"/>
                  <a:t>Dados los vectores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=(1,−1,3)</m:t>
                    </m:r>
                  </m:oMath>
                </a14:m>
                <a:r>
                  <a:rPr lang="es-PE" sz="2000" dirty="0" smtClean="0"/>
                  <a:t> 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=(−2,2,1)</m:t>
                    </m:r>
                  </m:oMath>
                </a14:m>
                <a:r>
                  <a:rPr lang="es-PE" sz="2000" dirty="0" smtClean="0"/>
                  <a:t> 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=(3,−2,5)</m:t>
                    </m:r>
                  </m:oMath>
                </a14:m>
                <a:r>
                  <a:rPr lang="es-PE" sz="2000" dirty="0" smtClean="0"/>
                  <a:t> Halle el triple producto escalar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P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PE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s-PE" sz="2000" b="0" i="1" smtClean="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s-PE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s-PE" sz="2000" b="0" i="1" smtClean="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s-PE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</m:oMath>
                </a14:m>
                <a:endParaRPr lang="es-PE" sz="2000" dirty="0"/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72" y="1737465"/>
                <a:ext cx="9360000" cy="823559"/>
              </a:xfrm>
              <a:prstGeom prst="rect">
                <a:avLst/>
              </a:prstGeom>
              <a:blipFill rotWithShape="1">
                <a:blip r:embed="rId3"/>
                <a:stretch>
                  <a:fillRect l="-717" t="-2222" r="-847" b="-1037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2378526" y="2864713"/>
                <a:ext cx="3206968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PE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PE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  <m:r>
                            <a:rPr lang="es-PE" sz="2400" b="0" i="1" smtClean="0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s-PE" sz="2400" b="0" i="1" smtClean="0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s-P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PE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s-PE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PE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PE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PE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PE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s-PE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PE" sz="2400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736" y="2864713"/>
                <a:ext cx="3214983" cy="97661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/>
          <p:cNvSpPr txBox="1"/>
          <p:nvPr/>
        </p:nvSpPr>
        <p:spPr>
          <a:xfrm>
            <a:off x="351062" y="4221089"/>
            <a:ext cx="6526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dirty="0" smtClean="0"/>
              <a:t>Calculando el Determinante por cualquier método.</a:t>
            </a:r>
            <a:endParaRPr lang="es-P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517396" y="5013084"/>
                <a:ext cx="8253991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P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PE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s-PE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PE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PE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PE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PE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s-PE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s-PE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s-PE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PE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s-PE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a:rPr lang="es-PE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s-PE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mr>
                        <m:mr>
                          <m:e>
                            <m:r>
                              <a:rPr lang="es-PE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s-PE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mr>
                      </m:m>
                      <m:r>
                        <a:rPr lang="es-PE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PE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10+18−2</m:t>
                          </m:r>
                        </m:e>
                      </m:d>
                      <m:r>
                        <a:rPr lang="es-PE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s-PE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−3+12+10</m:t>
                          </m:r>
                        </m:e>
                      </m:d>
                      <m:r>
                        <a:rPr lang="es-PE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PE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s-PE" sz="2400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12" y="5013084"/>
                <a:ext cx="8262005" cy="9766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n 5" descr="Imagen que contiene dibujo, reloj, señal&#10;&#10;Descripción generada automáticamente">
            <a:extLst>
              <a:ext uri="{FF2B5EF4-FFF2-40B4-BE49-F238E27FC236}">
                <a16:creationId xmlns="" xmlns:a16="http://schemas.microsoft.com/office/drawing/2014/main" id="{ABE06DED-E094-4D22-B0A5-4B66D41744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1" y="32931"/>
            <a:ext cx="2071412" cy="690471"/>
          </a:xfrm>
          <a:prstGeom prst="rect">
            <a:avLst/>
          </a:prstGeom>
        </p:spPr>
      </p:pic>
      <p:sp>
        <p:nvSpPr>
          <p:cNvPr id="11" name="Rectángulo 3"/>
          <p:cNvSpPr/>
          <p:nvPr/>
        </p:nvSpPr>
        <p:spPr>
          <a:xfrm>
            <a:off x="2123728" y="908720"/>
            <a:ext cx="4397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b="1" dirty="0" smtClean="0">
                <a:latin typeface="Calibri"/>
              </a:rPr>
              <a:t>Ejercicio de aplicación</a:t>
            </a:r>
          </a:p>
        </p:txBody>
      </p:sp>
    </p:spTree>
    <p:extLst>
      <p:ext uri="{BB962C8B-B14F-4D97-AF65-F5344CB8AC3E}">
        <p14:creationId xmlns:p14="http://schemas.microsoft.com/office/powerpoint/2010/main" val="41779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300163"/>
            <a:ext cx="803910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3"/>
          <p:cNvSpPr/>
          <p:nvPr/>
        </p:nvSpPr>
        <p:spPr>
          <a:xfrm>
            <a:off x="683568" y="1236465"/>
            <a:ext cx="4397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b="1" dirty="0" smtClean="0">
                <a:latin typeface="Calibri"/>
              </a:rPr>
              <a:t>Ejercicio de aplicación</a:t>
            </a:r>
          </a:p>
        </p:txBody>
      </p:sp>
    </p:spTree>
    <p:extLst>
      <p:ext uri="{BB962C8B-B14F-4D97-AF65-F5344CB8AC3E}">
        <p14:creationId xmlns:p14="http://schemas.microsoft.com/office/powerpoint/2010/main" val="227628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903856" y="652599"/>
            <a:ext cx="81352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000" b="1" dirty="0" smtClean="0"/>
              <a:t>Aplicación </a:t>
            </a:r>
            <a:r>
              <a:rPr lang="es-PE" sz="4000" b="1" dirty="0"/>
              <a:t>del </a:t>
            </a:r>
            <a:r>
              <a:rPr lang="es-PE" sz="4000" b="1" dirty="0" smtClean="0"/>
              <a:t>Triple producto escalar</a:t>
            </a:r>
            <a:endParaRPr lang="es-PE" sz="4000" dirty="0"/>
          </a:p>
        </p:txBody>
      </p:sp>
      <p:sp>
        <p:nvSpPr>
          <p:cNvPr id="14" name="Cubo 13"/>
          <p:cNvSpPr/>
          <p:nvPr/>
        </p:nvSpPr>
        <p:spPr>
          <a:xfrm>
            <a:off x="916209" y="2604514"/>
            <a:ext cx="2725226" cy="1648200"/>
          </a:xfrm>
          <a:prstGeom prst="cube">
            <a:avLst>
              <a:gd name="adj" fmla="val 439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6" name="Conector recto de flecha 15"/>
          <p:cNvCxnSpPr/>
          <p:nvPr/>
        </p:nvCxnSpPr>
        <p:spPr>
          <a:xfrm flipV="1">
            <a:off x="2976746" y="3573017"/>
            <a:ext cx="664689" cy="712097"/>
          </a:xfrm>
          <a:prstGeom prst="straightConnector1">
            <a:avLst/>
          </a:prstGeom>
          <a:ln w="190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H="1" flipV="1">
            <a:off x="2976746" y="3308611"/>
            <a:ext cx="7739" cy="976502"/>
          </a:xfrm>
          <a:prstGeom prst="straightConnector1">
            <a:avLst/>
          </a:prstGeom>
          <a:ln w="190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H="1" flipV="1">
            <a:off x="916209" y="4284912"/>
            <a:ext cx="2060537" cy="402"/>
          </a:xfrm>
          <a:prstGeom prst="straightConnector1">
            <a:avLst/>
          </a:prstGeom>
          <a:ln w="190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/>
              <p:cNvSpPr txBox="1"/>
              <p:nvPr/>
            </p:nvSpPr>
            <p:spPr>
              <a:xfrm>
                <a:off x="2073146" y="4296219"/>
                <a:ext cx="2164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PE" sz="20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0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s-PE" sz="2000" b="1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26" name="Cuadro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907" y="4296218"/>
                <a:ext cx="222817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16216" r="-27027" b="-200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uadroTexto 26"/>
              <p:cNvSpPr txBox="1"/>
              <p:nvPr/>
            </p:nvSpPr>
            <p:spPr>
              <a:xfrm>
                <a:off x="3300189" y="3929064"/>
                <a:ext cx="213199" cy="3148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PE" sz="20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0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s-PE" sz="2000" b="1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27" name="Cuadro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205" y="3929064"/>
                <a:ext cx="219612" cy="314894"/>
              </a:xfrm>
              <a:prstGeom prst="rect">
                <a:avLst/>
              </a:prstGeom>
              <a:blipFill rotWithShape="0">
                <a:blip r:embed="rId4"/>
                <a:stretch>
                  <a:fillRect l="-27027" t="-1961" r="-24324" b="-9804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/>
              <p:cNvSpPr txBox="1"/>
              <p:nvPr/>
            </p:nvSpPr>
            <p:spPr>
              <a:xfrm>
                <a:off x="2748697" y="3642974"/>
                <a:ext cx="18755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PE" sz="20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0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</m:oMath>
                  </m:oMathPara>
                </a14:m>
                <a:endParaRPr lang="es-PE" sz="2000" b="1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28" name="Cuadro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755" y="3642973"/>
                <a:ext cx="193964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8750" r="-34375" b="-200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uadroTexto 28"/>
              <p:cNvSpPr txBox="1"/>
              <p:nvPr/>
            </p:nvSpPr>
            <p:spPr>
              <a:xfrm>
                <a:off x="1140535" y="1853508"/>
                <a:ext cx="4806765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PE" sz="24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s-PE" sz="2400" b="1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2400" b="1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s-PE" sz="24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̅"/>
                            <m:ctrlPr>
                              <a:rPr lang="es-PE" sz="2400" b="1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2400" b="1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s-PE" sz="24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̅"/>
                            <m:ctrlPr>
                              <a:rPr lang="es-PE" sz="2400" b="1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2400" b="1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acc>
                      </m:e>
                    </m:d>
                  </m:oMath>
                </a14:m>
                <a:r>
                  <a:rPr lang="es-PE" sz="2400" b="1" dirty="0" smtClean="0">
                    <a:solidFill>
                      <a:srgbClr val="FF0066"/>
                    </a:solidFill>
                  </a:rPr>
                  <a:t>= Volumen del paralelepípedo</a:t>
                </a:r>
                <a:endParaRPr lang="es-PE" sz="2400" b="1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29" name="Cuadro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580" y="1853507"/>
                <a:ext cx="5072286" cy="416845"/>
              </a:xfrm>
              <a:prstGeom prst="rect">
                <a:avLst/>
              </a:prstGeom>
              <a:blipFill rotWithShape="0">
                <a:blip r:embed="rId6"/>
                <a:stretch>
                  <a:fillRect t="-16176" b="-39706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Resultado de imagen para imagen de un prisma recto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E9E8F1"/>
              </a:clrFrom>
              <a:clrTo>
                <a:srgbClr val="E9E8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23464" y="2074232"/>
            <a:ext cx="1395847" cy="252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Conector recto de flecha 30"/>
          <p:cNvCxnSpPr>
            <a:stCxn id="1026" idx="2"/>
          </p:cNvCxnSpPr>
          <p:nvPr/>
        </p:nvCxnSpPr>
        <p:spPr>
          <a:xfrm flipH="1" flipV="1">
            <a:off x="6646672" y="3968182"/>
            <a:ext cx="674716" cy="630832"/>
          </a:xfrm>
          <a:prstGeom prst="straightConnector1">
            <a:avLst/>
          </a:prstGeom>
          <a:ln w="190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>
            <a:stCxn id="1026" idx="2"/>
          </p:cNvCxnSpPr>
          <p:nvPr/>
        </p:nvCxnSpPr>
        <p:spPr>
          <a:xfrm flipV="1">
            <a:off x="7321388" y="4005958"/>
            <a:ext cx="664615" cy="576000"/>
          </a:xfrm>
          <a:prstGeom prst="straightConnector1">
            <a:avLst/>
          </a:prstGeom>
          <a:ln w="190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>
            <a:stCxn id="1026" idx="2"/>
          </p:cNvCxnSpPr>
          <p:nvPr/>
        </p:nvCxnSpPr>
        <p:spPr>
          <a:xfrm flipH="1" flipV="1">
            <a:off x="7313648" y="2686670"/>
            <a:ext cx="7739" cy="1912344"/>
          </a:xfrm>
          <a:prstGeom prst="straightConnector1">
            <a:avLst/>
          </a:prstGeom>
          <a:ln w="190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uadroTexto 46"/>
              <p:cNvSpPr txBox="1"/>
              <p:nvPr/>
            </p:nvSpPr>
            <p:spPr>
              <a:xfrm>
                <a:off x="6716100" y="4234529"/>
                <a:ext cx="2164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PE" sz="20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0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s-PE" sz="2000" b="1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47" name="Cuadro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774" y="4234528"/>
                <a:ext cx="222817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6667" r="-27778" b="-200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uadroTexto 47"/>
              <p:cNvSpPr txBox="1"/>
              <p:nvPr/>
            </p:nvSpPr>
            <p:spPr>
              <a:xfrm>
                <a:off x="7653695" y="4249845"/>
                <a:ext cx="213199" cy="3148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PE" sz="20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0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s-PE" sz="2000" b="1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48" name="Cuadro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1503" y="4249845"/>
                <a:ext cx="219612" cy="314894"/>
              </a:xfrm>
              <a:prstGeom prst="rect">
                <a:avLst/>
              </a:prstGeom>
              <a:blipFill rotWithShape="0">
                <a:blip r:embed="rId9"/>
                <a:stretch>
                  <a:fillRect l="-27778" r="-27778" b="-9615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uadroTexto 48"/>
              <p:cNvSpPr txBox="1"/>
              <p:nvPr/>
            </p:nvSpPr>
            <p:spPr>
              <a:xfrm>
                <a:off x="7028190" y="3153236"/>
                <a:ext cx="18755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PE" sz="20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0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</m:oMath>
                  </m:oMathPara>
                </a14:m>
                <a:endParaRPr lang="es-PE" sz="2000" b="1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49" name="Cuadro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873" y="3153235"/>
                <a:ext cx="193964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8750" r="-3125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uadroTexto 49"/>
              <p:cNvSpPr txBox="1"/>
              <p:nvPr/>
            </p:nvSpPr>
            <p:spPr>
              <a:xfrm>
                <a:off x="4843426" y="4557111"/>
                <a:ext cx="4208140" cy="589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PE" sz="24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s-PE" sz="240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s-PE" sz="2400" b="1" i="1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PE" sz="2400" b="1" i="1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s-PE" sz="240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̅"/>
                                <m:ctrlPr>
                                  <a:rPr lang="es-PE" sz="2400" b="1" i="1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PE" sz="2400" b="1" i="1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  <m:r>
                              <a:rPr lang="es-PE" sz="240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̅"/>
                                <m:ctrlPr>
                                  <a:rPr lang="es-PE" sz="2400" b="1" i="1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PE" sz="2400" b="1" i="1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a:rPr lang="es-PE" sz="24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s-PE" sz="2400" b="1" dirty="0" smtClean="0">
                    <a:solidFill>
                      <a:srgbClr val="FF0066"/>
                    </a:solidFill>
                  </a:rPr>
                  <a:t>= Volumen del Prisma Recto</a:t>
                </a:r>
                <a:endParaRPr lang="es-PE" sz="2400" b="1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50" name="Cuadro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045" y="4557111"/>
                <a:ext cx="4503092" cy="589200"/>
              </a:xfrm>
              <a:prstGeom prst="rect">
                <a:avLst/>
              </a:prstGeom>
              <a:blipFill rotWithShape="0">
                <a:blip r:embed="rId11"/>
                <a:stretch>
                  <a:fillRect l="-136" r="-271" b="-17708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7" name="Picture 4" descr="Resultado de imagen para imagen de un prisma rect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77" y="4714494"/>
            <a:ext cx="1987062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uadroTexto 51"/>
              <p:cNvSpPr txBox="1"/>
              <p:nvPr/>
            </p:nvSpPr>
            <p:spPr>
              <a:xfrm>
                <a:off x="5123177" y="5818291"/>
                <a:ext cx="3775649" cy="590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PE" sz="24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s-PE" sz="240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s-PE" sz="2400" b="1" i="1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PE" sz="2400" b="1" i="1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s-PE" sz="240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̅"/>
                                <m:ctrlPr>
                                  <a:rPr lang="es-PE" sz="2400" b="1" i="1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PE" sz="2400" b="1" i="1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  <m:r>
                              <a:rPr lang="es-PE" sz="2400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̅"/>
                                <m:ctrlPr>
                                  <a:rPr lang="es-PE" sz="2400" b="1" i="1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PE" sz="2400" b="1" i="1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a:rPr lang="es-PE" sz="24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s-PE" sz="2400" b="1" dirty="0" smtClean="0">
                    <a:solidFill>
                      <a:srgbClr val="FF0066"/>
                    </a:solidFill>
                  </a:rPr>
                  <a:t>= Volumen del Tetraedro</a:t>
                </a:r>
                <a:endParaRPr lang="es-PE" sz="2400" b="1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52" name="Cuadro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109" y="5818290"/>
                <a:ext cx="3896964" cy="590931"/>
              </a:xfrm>
              <a:prstGeom prst="rect">
                <a:avLst/>
              </a:prstGeom>
              <a:blipFill rotWithShape="0">
                <a:blip r:embed="rId13"/>
                <a:stretch>
                  <a:fillRect r="-3281" b="-17526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Conector recto de flecha 52"/>
          <p:cNvCxnSpPr>
            <a:stCxn id="1037" idx="2"/>
          </p:cNvCxnSpPr>
          <p:nvPr/>
        </p:nvCxnSpPr>
        <p:spPr>
          <a:xfrm flipH="1" flipV="1">
            <a:off x="312976" y="6227500"/>
            <a:ext cx="924432" cy="576000"/>
          </a:xfrm>
          <a:prstGeom prst="straightConnector1">
            <a:avLst/>
          </a:prstGeom>
          <a:ln w="190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54"/>
          <p:cNvCxnSpPr/>
          <p:nvPr/>
        </p:nvCxnSpPr>
        <p:spPr>
          <a:xfrm flipV="1">
            <a:off x="1248628" y="6227500"/>
            <a:ext cx="927355" cy="576000"/>
          </a:xfrm>
          <a:prstGeom prst="straightConnector1">
            <a:avLst/>
          </a:prstGeom>
          <a:ln w="190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de flecha 56"/>
          <p:cNvCxnSpPr/>
          <p:nvPr/>
        </p:nvCxnSpPr>
        <p:spPr>
          <a:xfrm flipH="1" flipV="1">
            <a:off x="1237407" y="4851712"/>
            <a:ext cx="3870" cy="1951789"/>
          </a:xfrm>
          <a:prstGeom prst="straightConnector1">
            <a:avLst/>
          </a:prstGeom>
          <a:ln w="190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uadroTexto 58"/>
              <p:cNvSpPr txBox="1"/>
              <p:nvPr/>
            </p:nvSpPr>
            <p:spPr>
              <a:xfrm>
                <a:off x="467312" y="6454086"/>
                <a:ext cx="2164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PE" sz="20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0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s-PE" sz="2000" b="1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59" name="CuadroTexto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54" y="6454085"/>
                <a:ext cx="222817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16216" r="-27027" b="-200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uadroTexto 59"/>
              <p:cNvSpPr txBox="1"/>
              <p:nvPr/>
            </p:nvSpPr>
            <p:spPr>
              <a:xfrm>
                <a:off x="1869313" y="6455515"/>
                <a:ext cx="213199" cy="3148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PE" sz="20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0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s-PE" sz="2000" b="1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60" name="Cuadro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089" y="6455515"/>
                <a:ext cx="219612" cy="314894"/>
              </a:xfrm>
              <a:prstGeom prst="rect">
                <a:avLst/>
              </a:prstGeom>
              <a:blipFill rotWithShape="0">
                <a:blip r:embed="rId15"/>
                <a:stretch>
                  <a:fillRect l="-27778" t="-1923" r="-27778" b="-769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uadroTexto 60"/>
              <p:cNvSpPr txBox="1"/>
              <p:nvPr/>
            </p:nvSpPr>
            <p:spPr>
              <a:xfrm>
                <a:off x="1051013" y="5562756"/>
                <a:ext cx="18755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PE" sz="20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0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</m:oMath>
                  </m:oMathPara>
                </a14:m>
                <a:endParaRPr lang="es-PE" sz="2000" b="1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61" name="Cuadro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598" y="5562755"/>
                <a:ext cx="193964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18750" r="-31250" b="-200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42187" y="2542725"/>
            <a:ext cx="1800411" cy="169180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15431" y="4906227"/>
            <a:ext cx="1987319" cy="1739353"/>
          </a:xfrm>
          <a:prstGeom prst="rect">
            <a:avLst/>
          </a:prstGeom>
        </p:spPr>
      </p:pic>
      <p:pic>
        <p:nvPicPr>
          <p:cNvPr id="30" name="Imagen 5" descr="Imagen que contiene dibujo, reloj, señal&#10;&#10;Descripción generada automáticamente">
            <a:extLst>
              <a:ext uri="{FF2B5EF4-FFF2-40B4-BE49-F238E27FC236}">
                <a16:creationId xmlns="" xmlns:a16="http://schemas.microsoft.com/office/drawing/2014/main" id="{ABE06DED-E094-4D22-B0A5-4B66D417447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2" y="4931"/>
            <a:ext cx="1925480" cy="64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323528" y="1340768"/>
                <a:ext cx="8706491" cy="1008112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es-PE" sz="2700" dirty="0" smtClean="0">
                    <a:solidFill>
                      <a:schemeClr val="tx1"/>
                    </a:solidFill>
                  </a:rPr>
                  <a:t/>
                </a:r>
                <a:br>
                  <a:rPr lang="es-PE" sz="2700" dirty="0" smtClean="0">
                    <a:solidFill>
                      <a:schemeClr val="tx1"/>
                    </a:solidFill>
                  </a:rPr>
                </a:br>
                <a:r>
                  <a:rPr lang="es-PE" sz="2700" dirty="0">
                    <a:solidFill>
                      <a:schemeClr val="tx1"/>
                    </a:solidFill>
                  </a:rPr>
                  <a:t/>
                </a:r>
                <a:br>
                  <a:rPr lang="es-PE" sz="2700" dirty="0">
                    <a:solidFill>
                      <a:schemeClr val="tx1"/>
                    </a:solidFill>
                  </a:rPr>
                </a:br>
                <a:r>
                  <a:rPr lang="es-PE" sz="2700" dirty="0" smtClean="0">
                    <a:solidFill>
                      <a:schemeClr val="tx1"/>
                    </a:solidFill>
                  </a:rPr>
                  <a:t/>
                </a:r>
                <a:br>
                  <a:rPr lang="es-PE" sz="2700" dirty="0" smtClean="0">
                    <a:solidFill>
                      <a:schemeClr val="tx1"/>
                    </a:solidFill>
                  </a:rPr>
                </a:br>
                <a:r>
                  <a:rPr lang="es-PE" sz="2700" dirty="0">
                    <a:solidFill>
                      <a:schemeClr val="tx1"/>
                    </a:solidFill>
                  </a:rPr>
                  <a:t/>
                </a:r>
                <a:br>
                  <a:rPr lang="es-PE" sz="2700" dirty="0">
                    <a:solidFill>
                      <a:schemeClr val="tx1"/>
                    </a:solidFill>
                  </a:rPr>
                </a:br>
                <a:r>
                  <a:rPr lang="es-PE" sz="2700" dirty="0" smtClean="0">
                    <a:solidFill>
                      <a:schemeClr val="tx1"/>
                    </a:solidFill>
                  </a:rPr>
                  <a:t/>
                </a:r>
                <a:br>
                  <a:rPr lang="es-PE" sz="2700" dirty="0" smtClean="0">
                    <a:solidFill>
                      <a:schemeClr val="tx1"/>
                    </a:solidFill>
                  </a:rPr>
                </a:br>
                <a:r>
                  <a:rPr lang="es-PE" sz="2700" dirty="0" smtClean="0">
                    <a:solidFill>
                      <a:schemeClr val="tx1"/>
                    </a:solidFill>
                  </a:rPr>
                  <a:t>                           </a:t>
                </a:r>
                <a:r>
                  <a:rPr lang="es-PE" sz="2700" dirty="0"/>
                  <a:t/>
                </a:r>
                <a:br>
                  <a:rPr lang="es-PE" sz="2700" dirty="0"/>
                </a:br>
                <a:r>
                  <a:rPr lang="es-PE" sz="2700" dirty="0" smtClean="0">
                    <a:solidFill>
                      <a:schemeClr val="tx1"/>
                    </a:solidFill>
                  </a:rPr>
                  <a:t/>
                </a:r>
                <a:br>
                  <a:rPr lang="es-PE" sz="2700" dirty="0" smtClean="0">
                    <a:solidFill>
                      <a:schemeClr val="tx1"/>
                    </a:solidFill>
                  </a:rPr>
                </a:br>
                <a:r>
                  <a:rPr lang="es-PE" sz="2700" dirty="0">
                    <a:solidFill>
                      <a:schemeClr val="tx1"/>
                    </a:solidFill>
                  </a:rPr>
                  <a:t/>
                </a:r>
                <a:br>
                  <a:rPr lang="es-PE" sz="2700" dirty="0">
                    <a:solidFill>
                      <a:schemeClr val="tx1"/>
                    </a:solidFill>
                  </a:rPr>
                </a:br>
                <a:r>
                  <a:rPr lang="es-PE" sz="2200" dirty="0" smtClean="0">
                    <a:solidFill>
                      <a:schemeClr val="tx1"/>
                    </a:solidFill>
                  </a:rPr>
                  <a:t>1. Sea </a:t>
                </a:r>
                <a:r>
                  <a:rPr lang="es-PE" sz="2200" dirty="0">
                    <a:solidFill>
                      <a:schemeClr val="tx1"/>
                    </a:solidFill>
                  </a:rPr>
                  <a:t>A el punto medio del segmento de extremos P(3,2,1) y </a:t>
                </a:r>
                <a:r>
                  <a:rPr lang="es-PE" sz="2200" dirty="0" smtClean="0">
                    <a:solidFill>
                      <a:schemeClr val="tx1"/>
                    </a:solidFill>
                  </a:rPr>
                  <a:t>Q</a:t>
                </a:r>
                <a:r>
                  <a:rPr lang="es-PE" sz="2200" dirty="0">
                    <a:solidFill>
                      <a:schemeClr val="tx1"/>
                    </a:solidFill>
                  </a:rPr>
                  <a:t>(-1,0,1</a:t>
                </a:r>
                <a:r>
                  <a:rPr lang="es-PE" sz="2200" dirty="0" smtClean="0">
                    <a:solidFill>
                      <a:schemeClr val="tx1"/>
                    </a:solidFill>
                  </a:rPr>
                  <a:t>).</a:t>
                </a:r>
                <a:br>
                  <a:rPr lang="es-PE" sz="2200" dirty="0" smtClean="0">
                    <a:solidFill>
                      <a:schemeClr val="tx1"/>
                    </a:solidFill>
                  </a:rPr>
                </a:br>
                <a:r>
                  <a:rPr lang="es-PE" sz="2200" dirty="0" smtClean="0">
                    <a:solidFill>
                      <a:schemeClr val="tx1"/>
                    </a:solidFill>
                  </a:rPr>
                  <a:t>Calcular el volumen </a:t>
                </a:r>
                <a:r>
                  <a:rPr lang="es-PE" sz="2200" dirty="0">
                    <a:solidFill>
                      <a:schemeClr val="tx1"/>
                    </a:solidFill>
                  </a:rPr>
                  <a:t>del tetraedro de vértices A, B(2,1,3), C(1,2,3) y D(3,4,1</a:t>
                </a:r>
                <a:r>
                  <a:rPr lang="es-PE" sz="2200" dirty="0" smtClean="0">
                    <a:solidFill>
                      <a:schemeClr val="tx1"/>
                    </a:solidFill>
                  </a:rPr>
                  <a:t>).</a:t>
                </a:r>
                <a:r>
                  <a:rPr lang="es-PE" sz="2700" dirty="0">
                    <a:solidFill>
                      <a:schemeClr val="tx1"/>
                    </a:solidFill>
                  </a:rPr>
                  <a:t/>
                </a:r>
                <a:br>
                  <a:rPr lang="es-PE" sz="27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27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s-PE" sz="2700" dirty="0" smtClean="0">
                    <a:solidFill>
                      <a:schemeClr val="tx1"/>
                    </a:solidFill>
                  </a:rPr>
                  <a:t>= B-A=(2,1,3) –(1,1,1)= (1,0,2).</a:t>
                </a:r>
                <a:br>
                  <a:rPr lang="es-PE" sz="2700" dirty="0" smtClean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2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PE" sz="2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s-PE" sz="2700" dirty="0">
                    <a:solidFill>
                      <a:schemeClr val="tx1"/>
                    </a:solidFill>
                  </a:rPr>
                  <a:t>= </a:t>
                </a:r>
                <a:r>
                  <a:rPr lang="es-PE" sz="2700" dirty="0" smtClean="0">
                    <a:solidFill>
                      <a:schemeClr val="tx1"/>
                    </a:solidFill>
                  </a:rPr>
                  <a:t>C-A=(1,2,3</a:t>
                </a:r>
                <a:r>
                  <a:rPr lang="es-PE" sz="2700" dirty="0">
                    <a:solidFill>
                      <a:schemeClr val="tx1"/>
                    </a:solidFill>
                  </a:rPr>
                  <a:t>) –(1,1,1)= </a:t>
                </a:r>
                <a:r>
                  <a:rPr lang="es-PE" sz="2700" dirty="0" smtClean="0">
                    <a:solidFill>
                      <a:schemeClr val="tx1"/>
                    </a:solidFill>
                  </a:rPr>
                  <a:t>(0,1,2).</a:t>
                </a:r>
                <a:br>
                  <a:rPr lang="es-PE" sz="2700" dirty="0" smtClean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2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PE" sz="2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s-PE" sz="2700" dirty="0">
                    <a:solidFill>
                      <a:schemeClr val="tx1"/>
                    </a:solidFill>
                  </a:rPr>
                  <a:t>= </a:t>
                </a:r>
                <a:r>
                  <a:rPr lang="es-PE" sz="2700" dirty="0" smtClean="0">
                    <a:solidFill>
                      <a:schemeClr val="tx1"/>
                    </a:solidFill>
                  </a:rPr>
                  <a:t>D-A=(3,4,1) </a:t>
                </a:r>
                <a:r>
                  <a:rPr lang="es-PE" sz="2700" dirty="0">
                    <a:solidFill>
                      <a:schemeClr val="tx1"/>
                    </a:solidFill>
                  </a:rPr>
                  <a:t>–(1,1,1)= </a:t>
                </a:r>
                <a:r>
                  <a:rPr lang="es-PE" sz="2700" dirty="0" smtClean="0">
                    <a:solidFill>
                      <a:schemeClr val="tx1"/>
                    </a:solidFill>
                  </a:rPr>
                  <a:t>(2,3,0).</a:t>
                </a:r>
                <a:br>
                  <a:rPr lang="es-PE" sz="2700" dirty="0" smtClean="0">
                    <a:solidFill>
                      <a:schemeClr val="tx1"/>
                    </a:solidFill>
                  </a:rPr>
                </a:br>
                <a:r>
                  <a:rPr lang="es-PE" sz="2700" dirty="0" smtClean="0">
                    <a:solidFill>
                      <a:schemeClr val="tx1"/>
                    </a:solidFill>
                  </a:rPr>
                  <a:t/>
                </a:r>
                <a:br>
                  <a:rPr lang="es-PE" sz="2700" dirty="0" smtClean="0">
                    <a:solidFill>
                      <a:schemeClr val="tx1"/>
                    </a:solidFill>
                  </a:rPr>
                </a:br>
                <a:r>
                  <a:rPr lang="es-PE" sz="2700" dirty="0" smtClean="0">
                    <a:solidFill>
                      <a:schemeClr val="tx1"/>
                    </a:solidFill>
                  </a:rPr>
                  <a:t>                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PE" sz="27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PE" sz="27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PE" sz="27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3−1</m:t>
                            </m:r>
                          </m:num>
                          <m:den>
                            <m:r>
                              <a:rPr lang="es-PE" sz="27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s-PE" sz="2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s-PE" sz="2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PE" sz="27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2+0  </m:t>
                            </m:r>
                          </m:num>
                          <m:den>
                            <m:r>
                              <a:rPr lang="es-PE" sz="2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s-PE" sz="2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s-PE" sz="2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PE" sz="27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s-PE" sz="2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s-PE" sz="2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s-PE" sz="2700" dirty="0" smtClean="0">
                    <a:solidFill>
                      <a:schemeClr val="tx1"/>
                    </a:solidFill>
                  </a:rPr>
                  <a:t> =   A(1,1,1)</a:t>
                </a:r>
                <a:br>
                  <a:rPr lang="es-PE" sz="2700" dirty="0" smtClean="0">
                    <a:solidFill>
                      <a:schemeClr val="tx1"/>
                    </a:solidFill>
                  </a:rPr>
                </a:br>
                <a:r>
                  <a:rPr lang="es-PE" sz="2700" dirty="0" smtClean="0">
                    <a:solidFill>
                      <a:schemeClr val="tx1"/>
                    </a:solidFill>
                  </a:rPr>
                  <a:t/>
                </a:r>
                <a:br>
                  <a:rPr lang="es-PE" sz="2700" dirty="0" smtClean="0">
                    <a:solidFill>
                      <a:schemeClr val="tx1"/>
                    </a:solidFill>
                  </a:rPr>
                </a:br>
                <a:r>
                  <a:rPr lang="es-PE" sz="2700" dirty="0">
                    <a:solidFill>
                      <a:schemeClr val="tx1"/>
                    </a:solidFill>
                  </a:rPr>
                  <a:t> </a:t>
                </a:r>
                <a:endParaRPr lang="es-PE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3528" y="1340768"/>
                <a:ext cx="8706491" cy="1008112"/>
              </a:xfrm>
              <a:blipFill rotWithShape="1">
                <a:blip r:embed="rId2"/>
                <a:stretch>
                  <a:fillRect l="-700" b="-206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lamada de nube 6"/>
          <p:cNvSpPr/>
          <p:nvPr/>
        </p:nvSpPr>
        <p:spPr>
          <a:xfrm>
            <a:off x="5369626" y="2708920"/>
            <a:ext cx="2658757" cy="1116733"/>
          </a:xfrm>
          <a:prstGeom prst="cloudCallout">
            <a:avLst>
              <a:gd name="adj1" fmla="val -74998"/>
              <a:gd name="adj2" fmla="val -65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 smtClean="0"/>
              <a:t>Componentes de los vectores </a:t>
            </a:r>
          </a:p>
        </p:txBody>
      </p:sp>
      <p:sp>
        <p:nvSpPr>
          <p:cNvPr id="8" name="Llamada de nube 7"/>
          <p:cNvSpPr/>
          <p:nvPr/>
        </p:nvSpPr>
        <p:spPr>
          <a:xfrm>
            <a:off x="6372200" y="4581128"/>
            <a:ext cx="2464842" cy="1116733"/>
          </a:xfrm>
          <a:prstGeom prst="cloudCallout">
            <a:avLst>
              <a:gd name="adj1" fmla="val -71337"/>
              <a:gd name="adj2" fmla="val -574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 dirty="0" smtClean="0">
              <a:solidFill>
                <a:schemeClr val="bg1"/>
              </a:solidFill>
            </a:endParaRPr>
          </a:p>
          <a:p>
            <a:pPr algn="ctr"/>
            <a:r>
              <a:rPr lang="es-PE" sz="2000" dirty="0" smtClean="0">
                <a:solidFill>
                  <a:schemeClr val="bg1"/>
                </a:solidFill>
              </a:rPr>
              <a:t>A </a:t>
            </a:r>
            <a:r>
              <a:rPr lang="es-PE" sz="2000" dirty="0">
                <a:solidFill>
                  <a:schemeClr val="bg1"/>
                </a:solidFill>
              </a:rPr>
              <a:t>punto medio de  PQ</a:t>
            </a:r>
          </a:p>
          <a:p>
            <a:pPr algn="ctr"/>
            <a:endParaRPr lang="es-PE" sz="2000" dirty="0" smtClean="0"/>
          </a:p>
        </p:txBody>
      </p:sp>
      <p:pic>
        <p:nvPicPr>
          <p:cNvPr id="9" name="Imagen 5" descr="Imagen que contiene dibujo, reloj, señal&#10;&#10;Descripción generada automáticamente">
            <a:extLst>
              <a:ext uri="{FF2B5EF4-FFF2-40B4-BE49-F238E27FC236}">
                <a16:creationId xmlns="" xmlns:a16="http://schemas.microsoft.com/office/drawing/2014/main" id="{ABE06DED-E094-4D22-B0A5-4B66D41744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1872208" cy="624069"/>
          </a:xfrm>
          <a:prstGeom prst="rect">
            <a:avLst/>
          </a:prstGeom>
        </p:spPr>
      </p:pic>
      <p:sp>
        <p:nvSpPr>
          <p:cNvPr id="6" name="Rectángulo 3"/>
          <p:cNvSpPr/>
          <p:nvPr/>
        </p:nvSpPr>
        <p:spPr>
          <a:xfrm>
            <a:off x="2051720" y="665635"/>
            <a:ext cx="4397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b="1" dirty="0" smtClean="0">
                <a:latin typeface="Calibri"/>
              </a:rPr>
              <a:t>Ejercicio de aplicación</a:t>
            </a:r>
          </a:p>
        </p:txBody>
      </p:sp>
    </p:spTree>
    <p:extLst>
      <p:ext uri="{BB962C8B-B14F-4D97-AF65-F5344CB8AC3E}">
        <p14:creationId xmlns:p14="http://schemas.microsoft.com/office/powerpoint/2010/main" val="316186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4000" dirty="0" smtClean="0"/>
              <a:t>VOLUMEN DEL TETRAEDRO</a:t>
            </a:r>
            <a:endParaRPr lang="es-PE" sz="4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464" y="1711358"/>
            <a:ext cx="2641533" cy="26690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801000" y="4850209"/>
                <a:ext cx="5829416" cy="1209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PE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PE" sz="2800" i="1">
                            <a:latin typeface="Cambria Math" panose="02040503050406030204" pitchFamily="18" charset="0"/>
                          </a:rPr>
                          <m:t>𝑡𝑒𝑡𝑟𝑎𝑒𝑑𝑟𝑜</m:t>
                        </m:r>
                      </m:sub>
                    </m:sSub>
                  </m:oMath>
                </a14:m>
                <a:r>
                  <a:rPr lang="es-PE" sz="2800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PE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PE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PE" sz="2800" i="1" dirty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s-PE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s-PE" sz="28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PE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PE" sz="28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s-PE" sz="28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PE" sz="2800" i="1" dirty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s-PE" sz="2800" i="1" dirty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PE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s-PE" sz="28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PE" sz="2800" i="1" dirty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s-PE" sz="28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s-PE" sz="2800" i="1" dirty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es-PE" sz="2800" i="1" dirty="0">
                                                    <a:latin typeface="Cambria Math" panose="02040503050406030204" pitchFamily="18" charset="0"/>
                                                  </a:rPr>
                                                  <m:t>3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s-PE" sz="28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PE" sz="2800" i="1" dirty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s-PE" sz="28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s-PE" sz="2800" i="1" dirty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es-PE" sz="2800" i="1" dirty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s-PE" sz="28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PE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PE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PE" sz="2800" i="1" dirty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s-PE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2800" i="1" dirty="0">
                            <a:latin typeface="Cambria Math" panose="02040503050406030204" pitchFamily="18" charset="0"/>
                          </a:rPr>
                          <m:t>−10</m:t>
                        </m:r>
                      </m:e>
                    </m:d>
                  </m:oMath>
                </a14:m>
                <a:r>
                  <a:rPr lang="es-PE" sz="2800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PE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PE" sz="2800" i="1" dirty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s-PE" sz="2800" i="1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s-PE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PE" sz="28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s-PE" sz="2800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s-PE" sz="2800" dirty="0"/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00" y="4850209"/>
                <a:ext cx="5829416" cy="12098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2422534"/>
            <a:ext cx="1046285" cy="1726546"/>
          </a:xfrm>
          <a:prstGeom prst="rect">
            <a:avLst/>
          </a:prstGeom>
        </p:spPr>
      </p:pic>
      <p:sp>
        <p:nvSpPr>
          <p:cNvPr id="6" name="Llamada de nube 5"/>
          <p:cNvSpPr/>
          <p:nvPr/>
        </p:nvSpPr>
        <p:spPr>
          <a:xfrm>
            <a:off x="6228184" y="2216039"/>
            <a:ext cx="2597827" cy="1116733"/>
          </a:xfrm>
          <a:prstGeom prst="cloudCallout">
            <a:avLst>
              <a:gd name="adj1" fmla="val -144386"/>
              <a:gd name="adj2" fmla="val 175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 smtClean="0"/>
              <a:t>Determinante de los vectores</a:t>
            </a:r>
          </a:p>
        </p:txBody>
      </p:sp>
      <p:sp>
        <p:nvSpPr>
          <p:cNvPr id="7" name="Llamada de nube 6"/>
          <p:cNvSpPr/>
          <p:nvPr/>
        </p:nvSpPr>
        <p:spPr>
          <a:xfrm>
            <a:off x="6406833" y="3733476"/>
            <a:ext cx="1754489" cy="1116733"/>
          </a:xfrm>
          <a:prstGeom prst="cloudCallout">
            <a:avLst>
              <a:gd name="adj1" fmla="val -103409"/>
              <a:gd name="adj2" fmla="val 814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 smtClean="0"/>
              <a:t>Valor absoluto</a:t>
            </a:r>
          </a:p>
        </p:txBody>
      </p:sp>
      <p:pic>
        <p:nvPicPr>
          <p:cNvPr id="9" name="Imagen 5" descr="Imagen que contiene dibujo, reloj, señal&#10;&#10;Descripción generada automáticamente">
            <a:extLst>
              <a:ext uri="{FF2B5EF4-FFF2-40B4-BE49-F238E27FC236}">
                <a16:creationId xmlns="" xmlns:a16="http://schemas.microsoft.com/office/drawing/2014/main" id="{ABE06DED-E094-4D22-B0A5-4B66D41744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3688" cy="58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4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429248" y="1581888"/>
                <a:ext cx="8229600" cy="50620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PE" sz="2800" dirty="0" smtClean="0">
                    <a:latin typeface="+mn-lt"/>
                  </a:rPr>
                  <a:t>1. </a:t>
                </a:r>
                <a:r>
                  <a:rPr lang="es-PE" sz="2400" dirty="0" smtClean="0">
                    <a:latin typeface="+mn-lt"/>
                  </a:rPr>
                  <a:t>Calcula el volumen de un paralelepípedo que tenga cuatro de </a:t>
                </a:r>
                <a:r>
                  <a:rPr lang="es-PE" sz="2400" dirty="0">
                    <a:latin typeface="+mn-lt"/>
                  </a:rPr>
                  <a:t>sus vértices en los puntos A(0, 0, 0), B(0, 1, 2),</a:t>
                </a:r>
              </a:p>
              <a:p>
                <a:r>
                  <a:rPr lang="es-PE" sz="2400" dirty="0"/>
                  <a:t>C(1, 5, 3) y D(1, 0, 1</a:t>
                </a:r>
                <a:r>
                  <a:rPr lang="es-PE" sz="2400" dirty="0" smtClean="0"/>
                  <a:t>)</a:t>
                </a:r>
              </a:p>
              <a:p>
                <a:endParaRPr lang="es-PE" sz="2400" dirty="0" smtClean="0"/>
              </a:p>
              <a:p>
                <a:r>
                  <a:rPr lang="es-PE" sz="2400" dirty="0" smtClean="0"/>
                  <a:t>Solución: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s-PE" sz="2400" dirty="0" smtClean="0"/>
                  <a:t>=(0</a:t>
                </a:r>
                <a:r>
                  <a:rPr lang="es-PE" sz="2400" dirty="0"/>
                  <a:t>, 1, 2),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PE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s-PE" sz="2400" dirty="0" smtClean="0"/>
                  <a:t>=(1</a:t>
                </a:r>
                <a:r>
                  <a:rPr lang="es-PE" sz="2400" dirty="0"/>
                  <a:t>, 5, 3),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PE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s-PE" sz="2400" dirty="0" smtClean="0"/>
                  <a:t> =(1</a:t>
                </a:r>
                <a:r>
                  <a:rPr lang="es-PE" sz="2400" dirty="0"/>
                  <a:t>, 0, 1</a:t>
                </a:r>
                <a:r>
                  <a:rPr lang="es-PE" sz="2400" dirty="0" smtClean="0"/>
                  <a:t>)</a:t>
                </a:r>
              </a:p>
              <a:p>
                <a:endParaRPr lang="es-PE" sz="2400" dirty="0"/>
              </a:p>
              <a:p>
                <a:r>
                  <a:rPr lang="es-PE" sz="2800" dirty="0" smtClean="0"/>
                  <a:t>volumen  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PE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PE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28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s-PE" sz="2800" b="0" i="1" smtClean="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s-PE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2800" b="0" i="1" smtClean="0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  <m:r>
                          <a:rPr lang="es-PE" sz="2800" b="0" i="1" smtClean="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s-PE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2800" b="0" i="1" smtClean="0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</m:oMath>
                </a14:m>
                <a:r>
                  <a:rPr lang="es-PE" sz="28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PE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s-PE" sz="28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PE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PE" sz="2800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s-PE" sz="28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s-PE" sz="2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PE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s-PE" sz="28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PE" sz="2800" i="1" dirty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s-PE" sz="2800" i="1" dirty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s-PE" sz="28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PE" sz="2800" i="1" dirty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s-PE" sz="2800" i="1" dirty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PE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PE" sz="2800" i="1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s-PE" sz="28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s-PE" sz="2800" dirty="0" smtClean="0">
                    <a:latin typeface="+mn-lt"/>
                  </a:rPr>
                  <a:t>=</a:t>
                </a:r>
                <a:endParaRPr lang="es-PE" sz="2800" u="sng" dirty="0" smtClean="0">
                  <a:latin typeface="+mn-lt"/>
                </a:endParaRPr>
              </a:p>
              <a:p>
                <a:r>
                  <a:rPr lang="es-PE" sz="2800" dirty="0">
                    <a:latin typeface="+mn-lt"/>
                  </a:rPr>
                  <a:t> </a:t>
                </a:r>
                <a:r>
                  <a:rPr lang="es-PE" sz="2800" dirty="0" smtClean="0">
                    <a:latin typeface="+mn-lt"/>
                  </a:rPr>
                  <a:t> -1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PE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s-PE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PE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PE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s-PE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PE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PE" sz="2800" dirty="0" smtClean="0">
                    <a:latin typeface="+mn-lt"/>
                  </a:rPr>
                  <a:t>+2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PE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s-PE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PE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PE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s-PE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PE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PE" sz="2800" dirty="0" smtClean="0">
                    <a:latin typeface="+mn-lt"/>
                  </a:rPr>
                  <a:t>= -1(1-3)+2(-5) = 2-10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PE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28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e>
                    </m:d>
                    <m:r>
                      <a:rPr lang="es-PE" sz="2800" b="0" i="0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s-PE" sz="28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PE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PE" sz="28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s-PE" sz="2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s-PE" sz="2800" dirty="0" smtClean="0">
                  <a:latin typeface="+mn-lt"/>
                </a:endParaRPr>
              </a:p>
              <a:p>
                <a:endParaRPr lang="es-PE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48" y="1581888"/>
                <a:ext cx="8229600" cy="5062091"/>
              </a:xfrm>
              <a:prstGeom prst="rect">
                <a:avLst/>
              </a:prstGeom>
              <a:blipFill rotWithShape="1">
                <a:blip r:embed="rId3"/>
                <a:stretch>
                  <a:fillRect l="-1481" t="-1083" r="-5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079" y="2740757"/>
            <a:ext cx="2259942" cy="2664296"/>
          </a:xfrm>
          <a:prstGeom prst="rect">
            <a:avLst/>
          </a:prstGeom>
        </p:spPr>
      </p:pic>
      <p:pic>
        <p:nvPicPr>
          <p:cNvPr id="6" name="Imagen 5" descr="Imagen que contiene dibujo, reloj, señal&#10;&#10;Descripción generada automáticamente">
            <a:extLst>
              <a:ext uri="{FF2B5EF4-FFF2-40B4-BE49-F238E27FC236}">
                <a16:creationId xmlns="" xmlns:a16="http://schemas.microsoft.com/office/drawing/2014/main" id="{ABE06DED-E094-4D22-B0A5-4B66D41744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1944216" cy="648072"/>
          </a:xfrm>
          <a:prstGeom prst="rect">
            <a:avLst/>
          </a:prstGeom>
        </p:spPr>
      </p:pic>
      <p:sp>
        <p:nvSpPr>
          <p:cNvPr id="7" name="Rectángulo 3"/>
          <p:cNvSpPr/>
          <p:nvPr/>
        </p:nvSpPr>
        <p:spPr>
          <a:xfrm>
            <a:off x="2051720" y="836712"/>
            <a:ext cx="4397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b="1" dirty="0" smtClean="0">
                <a:latin typeface="Calibri"/>
              </a:rPr>
              <a:t>Ejercicio de aplicación</a:t>
            </a:r>
          </a:p>
        </p:txBody>
      </p:sp>
    </p:spTree>
    <p:extLst>
      <p:ext uri="{BB962C8B-B14F-4D97-AF65-F5344CB8AC3E}">
        <p14:creationId xmlns:p14="http://schemas.microsoft.com/office/powerpoint/2010/main" val="121387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233488"/>
            <a:ext cx="797242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68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510093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5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8" y="836712"/>
            <a:ext cx="9006213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78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157288"/>
            <a:ext cx="834390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8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5" descr="Imagen que contiene dibujo, reloj, señal&#10;&#10;Descripción generada automáticamente">
            <a:extLst>
              <a:ext uri="{FF2B5EF4-FFF2-40B4-BE49-F238E27FC236}">
                <a16:creationId xmlns="" xmlns:a16="http://schemas.microsoft.com/office/drawing/2014/main" id="{ABE06DED-E094-4D22-B0A5-4B66D41744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276872"/>
            <a:ext cx="4536504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7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219200"/>
            <a:ext cx="79819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63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6" y="1196752"/>
            <a:ext cx="888316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1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elogramo 4"/>
          <p:cNvSpPr/>
          <p:nvPr/>
        </p:nvSpPr>
        <p:spPr>
          <a:xfrm>
            <a:off x="1779990" y="4864357"/>
            <a:ext cx="5118106" cy="1309512"/>
          </a:xfrm>
          <a:prstGeom prst="parallelogram">
            <a:avLst>
              <a:gd name="adj" fmla="val 136735"/>
            </a:avLst>
          </a:prstGeom>
          <a:solidFill>
            <a:schemeClr val="tx2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Marcador de contenido"/>
              <p:cNvSpPr txBox="1">
                <a:spLocks/>
              </p:cNvSpPr>
              <p:nvPr/>
            </p:nvSpPr>
            <p:spPr>
              <a:xfrm>
                <a:off x="272680" y="1682725"/>
                <a:ext cx="8333417" cy="1908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7432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76263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55663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10312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42316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rgbClr val="3D6AA1"/>
                  </a:buClr>
                  <a:buNone/>
                  <a:defRPr/>
                </a:pPr>
                <a:r>
                  <a:rPr lang="es-ES_tradnl" dirty="0" smtClean="0">
                    <a:solidFill>
                      <a:srgbClr val="262626"/>
                    </a:solidFill>
                    <a:latin typeface="Calibri"/>
                  </a:rPr>
                  <a:t>El producto vectorial de dos vectores</a:t>
                </a:r>
                <a:r>
                  <a:rPr lang="es-PE" dirty="0">
                    <a:solidFill>
                      <a:srgbClr val="262626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_tradnl" i="1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b="0" i="1" smtClean="0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s-PE">
                        <a:solidFill>
                          <a:srgbClr val="262626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s-PE">
                        <a:solidFill>
                          <a:srgbClr val="262626"/>
                        </a:solidFill>
                        <a:latin typeface="Cambria Math"/>
                      </a:rPr>
                      <m:t>y</m:t>
                    </m:r>
                    <m:r>
                      <a:rPr lang="es-PE">
                        <a:solidFill>
                          <a:srgbClr val="262626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s-ES_tradnl" i="1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b="0" i="1" smtClean="0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s-PE" b="0" i="0" smtClean="0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s-PE" b="0" i="0" smtClean="0">
                        <a:solidFill>
                          <a:srgbClr val="262626"/>
                        </a:solidFill>
                        <a:latin typeface="Cambria Math"/>
                      </a:rPr>
                      <m:t>se</m:t>
                    </m:r>
                    <m:r>
                      <a:rPr lang="es-PE" b="0" i="0" smtClean="0">
                        <a:solidFill>
                          <a:srgbClr val="262626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s-PE" b="0" i="0" smtClean="0">
                        <a:solidFill>
                          <a:srgbClr val="262626"/>
                        </a:solidFill>
                        <a:latin typeface="Cambria Math"/>
                      </a:rPr>
                      <m:t>d</m:t>
                    </m:r>
                  </m:oMath>
                </a14:m>
                <a:r>
                  <a:rPr lang="es-PE" dirty="0" smtClean="0">
                    <a:solidFill>
                      <a:srgbClr val="262626"/>
                    </a:solidFill>
                    <a:latin typeface="Calibri"/>
                  </a:rPr>
                  <a:t>enota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PE" i="1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ES_tradnl" i="1">
                                <a:solidFill>
                                  <a:srgbClr val="2626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b="0" i="1" smtClean="0">
                                <a:solidFill>
                                  <a:srgbClr val="262626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s-PE" i="1">
                            <a:solidFill>
                              <a:srgbClr val="262626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s-ES_tradnl" i="1">
                                <a:solidFill>
                                  <a:srgbClr val="2626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b="0" i="1" smtClean="0">
                                <a:solidFill>
                                  <a:srgbClr val="26262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es-PE" dirty="0">
                    <a:solidFill>
                      <a:srgbClr val="262626"/>
                    </a:solidFill>
                    <a:latin typeface="Calibri"/>
                  </a:rPr>
                  <a:t>, </a:t>
                </a:r>
                <a:r>
                  <a:rPr lang="es-PE" dirty="0" smtClean="0">
                    <a:solidFill>
                      <a:srgbClr val="262626"/>
                    </a:solidFill>
                    <a:latin typeface="Calibri"/>
                  </a:rPr>
                  <a:t>geométricamente es un </a:t>
                </a:r>
                <a:r>
                  <a:rPr lang="es-PE" b="1" dirty="0">
                    <a:solidFill>
                      <a:srgbClr val="262626"/>
                    </a:solidFill>
                    <a:latin typeface="Calibri"/>
                  </a:rPr>
                  <a:t>vector</a:t>
                </a:r>
                <a:r>
                  <a:rPr lang="es-PE" dirty="0">
                    <a:solidFill>
                      <a:srgbClr val="262626"/>
                    </a:solidFill>
                    <a:latin typeface="Calibri"/>
                  </a:rPr>
                  <a:t> </a:t>
                </a:r>
                <a:r>
                  <a:rPr lang="es-PE" dirty="0" smtClean="0">
                    <a:solidFill>
                      <a:srgbClr val="262626"/>
                    </a:solidFill>
                    <a:latin typeface="Calibri"/>
                  </a:rPr>
                  <a:t>ortogonal a los vectores que lo originan de </a:t>
                </a:r>
                <a:r>
                  <a:rPr lang="es-PE" dirty="0">
                    <a:solidFill>
                      <a:srgbClr val="262626"/>
                    </a:solidFill>
                    <a:latin typeface="Calibri"/>
                  </a:rPr>
                  <a:t>manera que:</a:t>
                </a:r>
              </a:p>
              <a:p>
                <a:pPr marL="0" indent="0">
                  <a:buClr>
                    <a:srgbClr val="3D6AA1"/>
                  </a:buClr>
                  <a:buNone/>
                  <a:defRPr/>
                </a:pPr>
                <a14:m>
                  <m:oMath xmlns:m="http://schemas.openxmlformats.org/officeDocument/2006/math">
                    <m:r>
                      <a:rPr lang="es-PE" b="0" i="1" smtClean="0">
                        <a:ln w="10541" cmpd="sng">
                          <a:solidFill>
                            <a:srgbClr val="3D6AA1">
                              <a:shade val="88000"/>
                              <a:satMod val="11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3D6AA1">
                                <a:tint val="40000"/>
                                <a:satMod val="250000"/>
                              </a:srgbClr>
                            </a:gs>
                            <a:gs pos="9000">
                              <a:srgbClr val="3D6AA1">
                                <a:tint val="52000"/>
                                <a:satMod val="300000"/>
                              </a:srgbClr>
                            </a:gs>
                            <a:gs pos="50000">
                              <a:srgbClr val="3D6AA1">
                                <a:shade val="20000"/>
                                <a:satMod val="300000"/>
                              </a:srgbClr>
                            </a:gs>
                            <a:gs pos="79000">
                              <a:srgbClr val="3D6AA1">
                                <a:tint val="52000"/>
                                <a:satMod val="300000"/>
                              </a:srgbClr>
                            </a:gs>
                            <a:gs pos="100000">
                              <a:srgbClr val="3D6AA1">
                                <a:tint val="40000"/>
                                <a:satMod val="250000"/>
                              </a:srgbClr>
                            </a:gs>
                          </a:gsLst>
                          <a:lin ang="5400000"/>
                        </a:gradFill>
                        <a:latin typeface="Cambria Math" panose="02040503050406030204" pitchFamily="18" charset="0"/>
                      </a:rPr>
                      <m:t>                                       </m:t>
                    </m:r>
                    <m:d>
                      <m:dPr>
                        <m:ctrlPr>
                          <a:rPr lang="es-PE" i="1">
                            <a:ln w="10541" cmpd="sng">
                              <a:solidFill>
                                <a:srgbClr val="3D6AA1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rgbClr val="3D6AA1">
                                    <a:tint val="40000"/>
                                    <a:satMod val="250000"/>
                                  </a:srgbClr>
                                </a:gs>
                                <a:gs pos="9000">
                                  <a:srgbClr val="3D6AA1">
                                    <a:tint val="52000"/>
                                    <a:satMod val="300000"/>
                                  </a:srgbClr>
                                </a:gs>
                                <a:gs pos="50000">
                                  <a:srgbClr val="3D6AA1">
                                    <a:shade val="20000"/>
                                    <a:satMod val="300000"/>
                                  </a:srgbClr>
                                </a:gs>
                                <a:gs pos="79000">
                                  <a:srgbClr val="3D6AA1">
                                    <a:tint val="52000"/>
                                    <a:satMod val="300000"/>
                                  </a:srgbClr>
                                </a:gs>
                                <a:gs pos="100000">
                                  <a:srgbClr val="3D6AA1">
                                    <a:tint val="40000"/>
                                    <a:satMod val="250000"/>
                                  </a:srgb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ES_tradnl" i="1">
                                <a:ln w="10541" cmpd="sng">
                                  <a:solidFill>
                                    <a:srgbClr val="3D6AA1">
                                      <a:shade val="88000"/>
                                      <a:satMod val="110000"/>
                                    </a:srgbClr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rgbClr val="3D6AA1">
                                        <a:tint val="40000"/>
                                        <a:satMod val="250000"/>
                                      </a:srgbClr>
                                    </a:gs>
                                    <a:gs pos="9000">
                                      <a:srgbClr val="3D6AA1">
                                        <a:tint val="52000"/>
                                        <a:satMod val="300000"/>
                                      </a:srgbClr>
                                    </a:gs>
                                    <a:gs pos="50000">
                                      <a:srgbClr val="3D6AA1">
                                        <a:shade val="20000"/>
                                        <a:satMod val="300000"/>
                                      </a:srgbClr>
                                    </a:gs>
                                    <a:gs pos="79000">
                                      <a:srgbClr val="3D6AA1">
                                        <a:tint val="52000"/>
                                        <a:satMod val="300000"/>
                                      </a:srgbClr>
                                    </a:gs>
                                    <a:gs pos="100000">
                                      <a:srgbClr val="3D6AA1">
                                        <a:tint val="40000"/>
                                        <a:satMod val="250000"/>
                                      </a:srgbClr>
                                    </a:gs>
                                  </a:gsLst>
                                  <a:lin ang="5400000"/>
                                </a:gra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b="0" i="1" smtClean="0">
                                <a:ln w="10541" cmpd="sng">
                                  <a:solidFill>
                                    <a:srgbClr val="3D6AA1">
                                      <a:shade val="88000"/>
                                      <a:satMod val="110000"/>
                                    </a:srgbClr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rgbClr val="3D6AA1">
                                        <a:tint val="40000"/>
                                        <a:satMod val="250000"/>
                                      </a:srgbClr>
                                    </a:gs>
                                    <a:gs pos="9000">
                                      <a:srgbClr val="3D6AA1">
                                        <a:tint val="52000"/>
                                        <a:satMod val="300000"/>
                                      </a:srgbClr>
                                    </a:gs>
                                    <a:gs pos="50000">
                                      <a:srgbClr val="3D6AA1">
                                        <a:shade val="20000"/>
                                        <a:satMod val="300000"/>
                                      </a:srgbClr>
                                    </a:gs>
                                    <a:gs pos="79000">
                                      <a:srgbClr val="3D6AA1">
                                        <a:tint val="52000"/>
                                        <a:satMod val="300000"/>
                                      </a:srgbClr>
                                    </a:gs>
                                    <a:gs pos="100000">
                                      <a:srgbClr val="3D6AA1">
                                        <a:tint val="40000"/>
                                        <a:satMod val="250000"/>
                                      </a:srgbClr>
                                    </a:gs>
                                  </a:gsLst>
                                  <a:lin ang="5400000"/>
                                </a:gra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s-PE" i="1">
                            <a:ln w="18000">
                              <a:solidFill>
                                <a:srgbClr val="C0504D">
                                  <a:satMod val="140000"/>
                                </a:srgbClr>
                              </a:solidFill>
                              <a:prstDash val="solid"/>
                              <a:miter lim="800000"/>
                            </a:ln>
                            <a:noFill/>
                            <a:latin typeface="Cambria Math"/>
                            <a:ea typeface="Cambria Math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s-ES_tradnl" i="1">
                                <a:ln w="10541" cmpd="sng">
                                  <a:solidFill>
                                    <a:srgbClr val="3D6AA1">
                                      <a:shade val="88000"/>
                                      <a:satMod val="110000"/>
                                    </a:srgbClr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rgbClr val="3D6AA1">
                                        <a:tint val="40000"/>
                                        <a:satMod val="250000"/>
                                      </a:srgbClr>
                                    </a:gs>
                                    <a:gs pos="9000">
                                      <a:srgbClr val="3D6AA1">
                                        <a:tint val="52000"/>
                                        <a:satMod val="300000"/>
                                      </a:srgbClr>
                                    </a:gs>
                                    <a:gs pos="50000">
                                      <a:srgbClr val="3D6AA1">
                                        <a:shade val="20000"/>
                                        <a:satMod val="300000"/>
                                      </a:srgbClr>
                                    </a:gs>
                                    <a:gs pos="79000">
                                      <a:srgbClr val="3D6AA1">
                                        <a:tint val="52000"/>
                                        <a:satMod val="300000"/>
                                      </a:srgbClr>
                                    </a:gs>
                                    <a:gs pos="100000">
                                      <a:srgbClr val="3D6AA1">
                                        <a:tint val="40000"/>
                                        <a:satMod val="250000"/>
                                      </a:srgbClr>
                                    </a:gs>
                                  </a:gsLst>
                                  <a:lin ang="5400000"/>
                                </a:gra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b="0" i="1" smtClean="0">
                                <a:ln w="10541" cmpd="sng">
                                  <a:solidFill>
                                    <a:srgbClr val="3D6AA1">
                                      <a:shade val="88000"/>
                                      <a:satMod val="110000"/>
                                    </a:srgbClr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rgbClr val="3D6AA1">
                                        <a:tint val="40000"/>
                                        <a:satMod val="250000"/>
                                      </a:srgbClr>
                                    </a:gs>
                                    <a:gs pos="9000">
                                      <a:srgbClr val="3D6AA1">
                                        <a:tint val="52000"/>
                                        <a:satMod val="300000"/>
                                      </a:srgbClr>
                                    </a:gs>
                                    <a:gs pos="50000">
                                      <a:srgbClr val="3D6AA1">
                                        <a:shade val="20000"/>
                                        <a:satMod val="300000"/>
                                      </a:srgbClr>
                                    </a:gs>
                                    <a:gs pos="79000">
                                      <a:srgbClr val="3D6AA1">
                                        <a:tint val="52000"/>
                                        <a:satMod val="300000"/>
                                      </a:srgbClr>
                                    </a:gs>
                                    <a:gs pos="100000">
                                      <a:srgbClr val="3D6AA1">
                                        <a:tint val="40000"/>
                                        <a:satMod val="250000"/>
                                      </a:srgbClr>
                                    </a:gs>
                                  </a:gsLst>
                                  <a:lin ang="5400000"/>
                                </a:gra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s-PE" dirty="0">
                        <a:ln w="18000">
                          <a:solidFill>
                            <a:srgbClr val="C0504D">
                              <a:satMod val="140000"/>
                            </a:srgbClr>
                          </a:solidFill>
                          <a:prstDash val="solid"/>
                          <a:miter lim="800000"/>
                        </a:ln>
                        <a:noFill/>
                        <a:latin typeface="Cambria Math"/>
                        <a:ea typeface="Cambria Math"/>
                      </a:rPr>
                      <m:t>⊥</m:t>
                    </m:r>
                    <m:acc>
                      <m:accPr>
                        <m:chr m:val="⃗"/>
                        <m:ctrlPr>
                          <a:rPr lang="es-ES_tradnl" i="1">
                            <a:ln w="10541" cmpd="sng">
                              <a:solidFill>
                                <a:srgbClr val="3D6AA1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rgbClr val="3D6AA1">
                                    <a:tint val="40000"/>
                                    <a:satMod val="250000"/>
                                  </a:srgbClr>
                                </a:gs>
                                <a:gs pos="9000">
                                  <a:srgbClr val="3D6AA1">
                                    <a:tint val="52000"/>
                                    <a:satMod val="300000"/>
                                  </a:srgbClr>
                                </a:gs>
                                <a:gs pos="50000">
                                  <a:srgbClr val="3D6AA1">
                                    <a:shade val="20000"/>
                                    <a:satMod val="300000"/>
                                  </a:srgbClr>
                                </a:gs>
                                <a:gs pos="79000">
                                  <a:srgbClr val="3D6AA1">
                                    <a:tint val="52000"/>
                                    <a:satMod val="300000"/>
                                  </a:srgbClr>
                                </a:gs>
                                <a:gs pos="100000">
                                  <a:srgbClr val="3D6AA1">
                                    <a:tint val="40000"/>
                                    <a:satMod val="250000"/>
                                  </a:srgb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b="0" i="1" smtClean="0">
                            <a:ln w="10541" cmpd="sng">
                              <a:solidFill>
                                <a:srgbClr val="3D6AA1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rgbClr val="3D6AA1">
                                    <a:tint val="40000"/>
                                    <a:satMod val="250000"/>
                                  </a:srgbClr>
                                </a:gs>
                                <a:gs pos="9000">
                                  <a:srgbClr val="3D6AA1">
                                    <a:tint val="52000"/>
                                    <a:satMod val="300000"/>
                                  </a:srgbClr>
                                </a:gs>
                                <a:gs pos="50000">
                                  <a:srgbClr val="3D6AA1">
                                    <a:shade val="20000"/>
                                    <a:satMod val="300000"/>
                                  </a:srgbClr>
                                </a:gs>
                                <a:gs pos="79000">
                                  <a:srgbClr val="3D6AA1">
                                    <a:tint val="52000"/>
                                    <a:satMod val="300000"/>
                                  </a:srgbClr>
                                </a:gs>
                                <a:gs pos="100000">
                                  <a:srgbClr val="3D6AA1">
                                    <a:tint val="40000"/>
                                    <a:satMod val="250000"/>
                                  </a:srgb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s-PE">
                        <a:solidFill>
                          <a:srgbClr val="262626"/>
                        </a:solidFill>
                        <a:latin typeface="Cambria Math"/>
                      </a:rPr>
                      <m:t> </m:t>
                    </m:r>
                    <m:r>
                      <a:rPr lang="es-PE" b="0" i="0" smtClean="0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s-PE">
                        <a:solidFill>
                          <a:srgbClr val="262626"/>
                        </a:solidFill>
                        <a:latin typeface="Cambria Math"/>
                      </a:rPr>
                      <m:t>y</m:t>
                    </m:r>
                    <m:r>
                      <a:rPr lang="es-PE" b="0" i="0" smtClean="0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s-PE">
                        <a:solidFill>
                          <a:srgbClr val="262626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s-PE" i="1">
                            <a:ln w="10541" cmpd="sng">
                              <a:solidFill>
                                <a:srgbClr val="3D6AA1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rgbClr val="3D6AA1">
                                    <a:tint val="40000"/>
                                    <a:satMod val="250000"/>
                                  </a:srgbClr>
                                </a:gs>
                                <a:gs pos="9000">
                                  <a:srgbClr val="3D6AA1">
                                    <a:tint val="52000"/>
                                    <a:satMod val="300000"/>
                                  </a:srgbClr>
                                </a:gs>
                                <a:gs pos="50000">
                                  <a:srgbClr val="3D6AA1">
                                    <a:shade val="20000"/>
                                    <a:satMod val="300000"/>
                                  </a:srgbClr>
                                </a:gs>
                                <a:gs pos="79000">
                                  <a:srgbClr val="3D6AA1">
                                    <a:tint val="52000"/>
                                    <a:satMod val="300000"/>
                                  </a:srgbClr>
                                </a:gs>
                                <a:gs pos="100000">
                                  <a:srgbClr val="3D6AA1">
                                    <a:tint val="40000"/>
                                    <a:satMod val="250000"/>
                                  </a:srgb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ES_tradnl" i="1">
                                <a:ln w="10541" cmpd="sng">
                                  <a:solidFill>
                                    <a:srgbClr val="3D6AA1">
                                      <a:shade val="88000"/>
                                      <a:satMod val="110000"/>
                                    </a:srgbClr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rgbClr val="3D6AA1">
                                        <a:tint val="40000"/>
                                        <a:satMod val="250000"/>
                                      </a:srgbClr>
                                    </a:gs>
                                    <a:gs pos="9000">
                                      <a:srgbClr val="3D6AA1">
                                        <a:tint val="52000"/>
                                        <a:satMod val="300000"/>
                                      </a:srgbClr>
                                    </a:gs>
                                    <a:gs pos="50000">
                                      <a:srgbClr val="3D6AA1">
                                        <a:shade val="20000"/>
                                        <a:satMod val="300000"/>
                                      </a:srgbClr>
                                    </a:gs>
                                    <a:gs pos="79000">
                                      <a:srgbClr val="3D6AA1">
                                        <a:tint val="52000"/>
                                        <a:satMod val="300000"/>
                                      </a:srgbClr>
                                    </a:gs>
                                    <a:gs pos="100000">
                                      <a:srgbClr val="3D6AA1">
                                        <a:tint val="40000"/>
                                        <a:satMod val="250000"/>
                                      </a:srgbClr>
                                    </a:gs>
                                  </a:gsLst>
                                  <a:lin ang="5400000"/>
                                </a:gra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b="0" i="1" smtClean="0">
                                <a:ln w="10541" cmpd="sng">
                                  <a:solidFill>
                                    <a:srgbClr val="3D6AA1">
                                      <a:shade val="88000"/>
                                      <a:satMod val="110000"/>
                                    </a:srgbClr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rgbClr val="3D6AA1">
                                        <a:tint val="40000"/>
                                        <a:satMod val="250000"/>
                                      </a:srgbClr>
                                    </a:gs>
                                    <a:gs pos="9000">
                                      <a:srgbClr val="3D6AA1">
                                        <a:tint val="52000"/>
                                        <a:satMod val="300000"/>
                                      </a:srgbClr>
                                    </a:gs>
                                    <a:gs pos="50000">
                                      <a:srgbClr val="3D6AA1">
                                        <a:shade val="20000"/>
                                        <a:satMod val="300000"/>
                                      </a:srgbClr>
                                    </a:gs>
                                    <a:gs pos="79000">
                                      <a:srgbClr val="3D6AA1">
                                        <a:tint val="52000"/>
                                        <a:satMod val="300000"/>
                                      </a:srgbClr>
                                    </a:gs>
                                    <a:gs pos="100000">
                                      <a:srgbClr val="3D6AA1">
                                        <a:tint val="40000"/>
                                        <a:satMod val="250000"/>
                                      </a:srgbClr>
                                    </a:gs>
                                  </a:gsLst>
                                  <a:lin ang="5400000"/>
                                </a:gra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s-PE" i="1">
                            <a:ln w="18000">
                              <a:solidFill>
                                <a:srgbClr val="C0504D">
                                  <a:satMod val="140000"/>
                                </a:srgbClr>
                              </a:solidFill>
                              <a:prstDash val="solid"/>
                              <a:miter lim="800000"/>
                            </a:ln>
                            <a:noFill/>
                            <a:latin typeface="Cambria Math"/>
                            <a:ea typeface="Cambria Math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s-ES_tradnl" i="1">
                                <a:ln w="10541" cmpd="sng">
                                  <a:solidFill>
                                    <a:srgbClr val="3D6AA1">
                                      <a:shade val="88000"/>
                                      <a:satMod val="110000"/>
                                    </a:srgbClr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rgbClr val="3D6AA1">
                                        <a:tint val="40000"/>
                                        <a:satMod val="250000"/>
                                      </a:srgbClr>
                                    </a:gs>
                                    <a:gs pos="9000">
                                      <a:srgbClr val="3D6AA1">
                                        <a:tint val="52000"/>
                                        <a:satMod val="300000"/>
                                      </a:srgbClr>
                                    </a:gs>
                                    <a:gs pos="50000">
                                      <a:srgbClr val="3D6AA1">
                                        <a:shade val="20000"/>
                                        <a:satMod val="300000"/>
                                      </a:srgbClr>
                                    </a:gs>
                                    <a:gs pos="79000">
                                      <a:srgbClr val="3D6AA1">
                                        <a:tint val="52000"/>
                                        <a:satMod val="300000"/>
                                      </a:srgbClr>
                                    </a:gs>
                                    <a:gs pos="100000">
                                      <a:srgbClr val="3D6AA1">
                                        <a:tint val="40000"/>
                                        <a:satMod val="250000"/>
                                      </a:srgbClr>
                                    </a:gs>
                                  </a:gsLst>
                                  <a:lin ang="5400000"/>
                                </a:gra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b="0" i="1" smtClean="0">
                                <a:ln w="10541" cmpd="sng">
                                  <a:solidFill>
                                    <a:srgbClr val="3D6AA1">
                                      <a:shade val="88000"/>
                                      <a:satMod val="110000"/>
                                    </a:srgbClr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rgbClr val="3D6AA1">
                                        <a:tint val="40000"/>
                                        <a:satMod val="250000"/>
                                      </a:srgbClr>
                                    </a:gs>
                                    <a:gs pos="9000">
                                      <a:srgbClr val="3D6AA1">
                                        <a:tint val="52000"/>
                                        <a:satMod val="300000"/>
                                      </a:srgbClr>
                                    </a:gs>
                                    <a:gs pos="50000">
                                      <a:srgbClr val="3D6AA1">
                                        <a:shade val="20000"/>
                                        <a:satMod val="300000"/>
                                      </a:srgbClr>
                                    </a:gs>
                                    <a:gs pos="79000">
                                      <a:srgbClr val="3D6AA1">
                                        <a:tint val="52000"/>
                                        <a:satMod val="300000"/>
                                      </a:srgbClr>
                                    </a:gs>
                                    <a:gs pos="100000">
                                      <a:srgbClr val="3D6AA1">
                                        <a:tint val="40000"/>
                                        <a:satMod val="250000"/>
                                      </a:srgbClr>
                                    </a:gs>
                                  </a:gsLst>
                                  <a:lin ang="5400000"/>
                                </a:gra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m:rPr>
                        <m:nor/>
                      </m:rPr>
                      <a:rPr lang="es-PE" dirty="0">
                        <a:ln w="18000">
                          <a:solidFill>
                            <a:srgbClr val="C0504D">
                              <a:satMod val="140000"/>
                            </a:srgbClr>
                          </a:solidFill>
                          <a:prstDash val="solid"/>
                          <a:miter lim="800000"/>
                        </a:ln>
                        <a:noFill/>
                        <a:latin typeface="Calibri"/>
                        <a:ea typeface="Cambria Math"/>
                      </a:rPr>
                      <m:t>⊥</m:t>
                    </m:r>
                    <m:r>
                      <m:rPr>
                        <m:nor/>
                      </m:rPr>
                      <a:rPr lang="es-PE" b="0" i="0" dirty="0" smtClean="0">
                        <a:ln w="18000">
                          <a:solidFill>
                            <a:srgbClr val="C0504D">
                              <a:satMod val="140000"/>
                            </a:srgbClr>
                          </a:solidFill>
                          <a:prstDash val="solid"/>
                          <a:miter lim="800000"/>
                        </a:ln>
                        <a:noFill/>
                        <a:latin typeface="Calibri"/>
                        <a:ea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s-ES_tradnl" i="1">
                            <a:ln w="10541" cmpd="sng">
                              <a:solidFill>
                                <a:srgbClr val="3D6AA1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rgbClr val="3D6AA1">
                                    <a:tint val="40000"/>
                                    <a:satMod val="250000"/>
                                  </a:srgbClr>
                                </a:gs>
                                <a:gs pos="9000">
                                  <a:srgbClr val="3D6AA1">
                                    <a:tint val="52000"/>
                                    <a:satMod val="300000"/>
                                  </a:srgbClr>
                                </a:gs>
                                <a:gs pos="50000">
                                  <a:srgbClr val="3D6AA1">
                                    <a:shade val="20000"/>
                                    <a:satMod val="300000"/>
                                  </a:srgbClr>
                                </a:gs>
                                <a:gs pos="79000">
                                  <a:srgbClr val="3D6AA1">
                                    <a:tint val="52000"/>
                                    <a:satMod val="300000"/>
                                  </a:srgbClr>
                                </a:gs>
                                <a:gs pos="100000">
                                  <a:srgbClr val="3D6AA1">
                                    <a:tint val="40000"/>
                                    <a:satMod val="250000"/>
                                  </a:srgb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b="0" i="1" smtClean="0">
                            <a:ln w="10541" cmpd="sng">
                              <a:solidFill>
                                <a:srgbClr val="3D6AA1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rgbClr val="3D6AA1">
                                    <a:tint val="40000"/>
                                    <a:satMod val="250000"/>
                                  </a:srgbClr>
                                </a:gs>
                                <a:gs pos="9000">
                                  <a:srgbClr val="3D6AA1">
                                    <a:tint val="52000"/>
                                    <a:satMod val="300000"/>
                                  </a:srgbClr>
                                </a:gs>
                                <a:gs pos="50000">
                                  <a:srgbClr val="3D6AA1">
                                    <a:shade val="20000"/>
                                    <a:satMod val="300000"/>
                                  </a:srgbClr>
                                </a:gs>
                                <a:gs pos="79000">
                                  <a:srgbClr val="3D6AA1">
                                    <a:tint val="52000"/>
                                    <a:satMod val="300000"/>
                                  </a:srgbClr>
                                </a:gs>
                                <a:gs pos="100000">
                                  <a:srgbClr val="3D6AA1">
                                    <a:tint val="40000"/>
                                    <a:satMod val="250000"/>
                                  </a:srgb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s-PE" dirty="0">
                    <a:solidFill>
                      <a:srgbClr val="262626"/>
                    </a:solidFill>
                    <a:latin typeface="Calibri"/>
                  </a:rPr>
                  <a:t>  </a:t>
                </a:r>
              </a:p>
            </p:txBody>
          </p:sp>
        </mc:Choice>
        <mc:Fallback xmlns="">
          <p:sp>
            <p:nvSpPr>
              <p:cNvPr id="2" name="1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80" y="1682725"/>
                <a:ext cx="8333417" cy="1908000"/>
              </a:xfrm>
              <a:prstGeom prst="rect">
                <a:avLst/>
              </a:prstGeom>
              <a:blipFill rotWithShape="1">
                <a:blip r:embed="rId2"/>
                <a:stretch>
                  <a:fillRect l="-117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/>
          <p:cNvSpPr txBox="1"/>
          <p:nvPr/>
        </p:nvSpPr>
        <p:spPr>
          <a:xfrm>
            <a:off x="2425926" y="802139"/>
            <a:ext cx="434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/>
            <a:r>
              <a:rPr lang="es-PE" sz="2800" b="1" dirty="0"/>
              <a:t>PRODUCTO VECTORIAL</a:t>
            </a:r>
          </a:p>
        </p:txBody>
      </p:sp>
      <p:cxnSp>
        <p:nvCxnSpPr>
          <p:cNvPr id="4" name="Conector recto de flecha 3"/>
          <p:cNvCxnSpPr/>
          <p:nvPr/>
        </p:nvCxnSpPr>
        <p:spPr>
          <a:xfrm>
            <a:off x="1785631" y="6176844"/>
            <a:ext cx="2387555" cy="1634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 flipV="1">
            <a:off x="1798014" y="4996125"/>
            <a:ext cx="1511077" cy="11777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V="1">
            <a:off x="1798014" y="4821135"/>
            <a:ext cx="0" cy="1352735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1330991" y="4438833"/>
                <a:ext cx="9625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_tradnl" sz="2400" i="1" smtClean="0">
                              <a:solidFill>
                                <a:srgbClr val="26262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400" b="0" i="1" smtClean="0">
                              <a:solidFill>
                                <a:srgbClr val="26262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s-PE" sz="2400" i="1">
                          <a:solidFill>
                            <a:srgbClr val="262626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s-PE" sz="2400" b="0" i="1" smtClean="0">
                          <a:solidFill>
                            <a:srgbClr val="26262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907" y="4438832"/>
                <a:ext cx="972830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18421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/>
              <p:cNvSpPr/>
              <p:nvPr/>
            </p:nvSpPr>
            <p:spPr>
              <a:xfrm>
                <a:off x="3172640" y="6129895"/>
                <a:ext cx="4326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_tradnl" sz="2400" i="1" smtClean="0">
                              <a:solidFill>
                                <a:srgbClr val="26262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400" b="0" i="1" smtClean="0">
                              <a:solidFill>
                                <a:srgbClr val="26262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026" y="6129894"/>
                <a:ext cx="440633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8667" r="-33333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/>
              <p:cNvSpPr/>
              <p:nvPr/>
            </p:nvSpPr>
            <p:spPr>
              <a:xfrm>
                <a:off x="2363528" y="5052884"/>
                <a:ext cx="427040" cy="5162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_tradnl" sz="2400" i="1" smtClean="0">
                              <a:solidFill>
                                <a:srgbClr val="26262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400" b="0" i="1" smtClean="0">
                              <a:solidFill>
                                <a:srgbClr val="26262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14" name="Rectá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489" y="5052884"/>
                <a:ext cx="435054" cy="5162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ector recto 15"/>
          <p:cNvCxnSpPr/>
          <p:nvPr/>
        </p:nvCxnSpPr>
        <p:spPr>
          <a:xfrm>
            <a:off x="1793762" y="5930085"/>
            <a:ext cx="232615" cy="7437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2008991" y="5994674"/>
            <a:ext cx="0" cy="18000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 flipV="1">
            <a:off x="1800449" y="5738832"/>
            <a:ext cx="208542" cy="192282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2026377" y="5738832"/>
            <a:ext cx="0" cy="21600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rma libre: forma 5"/>
          <p:cNvSpPr/>
          <p:nvPr/>
        </p:nvSpPr>
        <p:spPr>
          <a:xfrm>
            <a:off x="2081758" y="5974160"/>
            <a:ext cx="139386" cy="167779"/>
          </a:xfrm>
          <a:custGeom>
            <a:avLst/>
            <a:gdLst>
              <a:gd name="connsiteX0" fmla="*/ 0 w 151002"/>
              <a:gd name="connsiteY0" fmla="*/ 0 h 167779"/>
              <a:gd name="connsiteX1" fmla="*/ 151002 w 151002"/>
              <a:gd name="connsiteY1" fmla="*/ 92279 h 167779"/>
              <a:gd name="connsiteX2" fmla="*/ 0 w 151002"/>
              <a:gd name="connsiteY2" fmla="*/ 167779 h 16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002" h="167779">
                <a:moveTo>
                  <a:pt x="0" y="0"/>
                </a:moveTo>
                <a:cubicBezTo>
                  <a:pt x="75501" y="32158"/>
                  <a:pt x="151002" y="64316"/>
                  <a:pt x="151002" y="92279"/>
                </a:cubicBezTo>
                <a:cubicBezTo>
                  <a:pt x="151002" y="120242"/>
                  <a:pt x="75501" y="144010"/>
                  <a:pt x="0" y="16777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2009852" y="5896871"/>
                <a:ext cx="6427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340" y="5896870"/>
                <a:ext cx="696286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agen 5" descr="Imagen que contiene dibujo, reloj, señal&#10;&#10;Descripción generada automáticamente">
            <a:extLst>
              <a:ext uri="{FF2B5EF4-FFF2-40B4-BE49-F238E27FC236}">
                <a16:creationId xmlns="" xmlns:a16="http://schemas.microsoft.com/office/drawing/2014/main" id="{ABE06DED-E094-4D22-B0A5-4B66D41744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8" y="116632"/>
            <a:ext cx="2204506" cy="73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2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836713"/>
            <a:ext cx="8315325" cy="458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43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" y="836712"/>
            <a:ext cx="8946699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40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23872" y="988801"/>
            <a:ext cx="4397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b="1" dirty="0" smtClean="0">
                <a:latin typeface="Calibri"/>
              </a:rPr>
              <a:t>Ejercicio de aplicación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1077299" y="1955984"/>
                <a:ext cx="693350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PE" sz="2800" dirty="0" smtClean="0">
                    <a:solidFill>
                      <a:srgbClr val="262626"/>
                    </a:solidFill>
                    <a:latin typeface="Calibri"/>
                  </a:rPr>
                  <a:t>Dados los vectores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_tradnl" sz="2800" i="1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800" b="0" i="1" smtClean="0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s-ES" sz="2800" i="1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PE" sz="2800" i="1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2800" b="0" i="1" smtClean="0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s-PE" sz="2800" i="1">
                            <a:solidFill>
                              <a:srgbClr val="26262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s-PE" sz="2800" b="0" i="1" smtClean="0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PE" sz="2800" i="1">
                            <a:solidFill>
                              <a:srgbClr val="26262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s-PE" sz="2800" b="0" i="1" smtClean="0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s-PE" sz="2800" dirty="0">
                    <a:solidFill>
                      <a:srgbClr val="262626"/>
                    </a:solidFill>
                    <a:latin typeface="Calibri"/>
                  </a:rPr>
                  <a:t> 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_tradnl" sz="2800" i="1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800" b="0" i="1" smtClean="0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s-ES" sz="2800" i="1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PE" sz="2800" i="1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2800" b="0" i="1" smtClean="0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PE" sz="2800" i="1">
                            <a:solidFill>
                              <a:srgbClr val="26262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s-PE" sz="2800" b="0" i="1" smtClean="0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s-PE" sz="2800" i="1">
                            <a:solidFill>
                              <a:srgbClr val="26262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s-PE" sz="2800" b="0" i="1" smtClean="0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s-PE" sz="2800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074" y="1955984"/>
                <a:ext cx="7085081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720" t="-11628" b="-32558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170695" y="2650595"/>
                <a:ext cx="897330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PE" sz="2400" dirty="0" smtClean="0"/>
                  <a:t>Consideramos una matriz con la primera fila compuesta por los vectores canónicos y la segunda y tercera fila por los vectores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s-PE" sz="2400" dirty="0" smtClean="0"/>
                  <a:t> 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endParaRPr lang="es-PE" sz="2400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20" y="2650594"/>
                <a:ext cx="9721080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940" t="-5882" r="-1003" b="-16176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2910277" y="3599311"/>
                <a:ext cx="3338863" cy="1461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_tradnl" sz="2800" i="1" smtClean="0">
                              <a:solidFill>
                                <a:srgbClr val="26262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800" b="0" i="1" smtClean="0">
                              <a:solidFill>
                                <a:srgbClr val="26262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s-PE" sz="2800" i="1">
                          <a:solidFill>
                            <a:srgbClr val="262626"/>
                          </a:solidFill>
                          <a:latin typeface="Cambria Math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s-ES_tradnl" sz="2800" i="1">
                              <a:solidFill>
                                <a:srgbClr val="26262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800" b="0" i="1" smtClean="0">
                              <a:solidFill>
                                <a:srgbClr val="262626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s-PE" sz="2800" i="1">
                          <a:solidFill>
                            <a:srgbClr val="262626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s-PE" sz="2800" i="1">
                              <a:solidFill>
                                <a:srgbClr val="2626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PE" sz="2800" i="1">
                                  <a:solidFill>
                                    <a:srgbClr val="2626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s-PE" sz="2800" i="1">
                                        <a:solidFill>
                                          <a:srgbClr val="26262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PE" sz="2800" i="1">
                                        <a:solidFill>
                                          <a:srgbClr val="262626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s-PE" sz="2800" i="1">
                                        <a:solidFill>
                                          <a:srgbClr val="262626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es-PE" sz="2800" i="1">
                                        <a:solidFill>
                                          <a:srgbClr val="26262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PE" sz="2800" i="1">
                                        <a:solidFill>
                                          <a:srgbClr val="262626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s-PE" sz="2800" i="1">
                                        <a:solidFill>
                                          <a:srgbClr val="262626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acc>
                                <m:r>
                                  <a:rPr lang="es-PE" sz="2800" i="1">
                                    <a:solidFill>
                                      <a:srgbClr val="262626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es-PE" sz="2800" i="1">
                                        <a:solidFill>
                                          <a:srgbClr val="26262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PE" sz="2800" i="1">
                                        <a:solidFill>
                                          <a:srgbClr val="262626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es-PE" sz="2800" b="0" i="1" smtClean="0">
                                    <a:solidFill>
                                      <a:srgbClr val="262626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PE" sz="2800" b="0" i="1" smtClean="0">
                                    <a:solidFill>
                                      <a:srgbClr val="26262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PE" sz="2800" b="0" i="1" smtClean="0">
                                    <a:solidFill>
                                      <a:srgbClr val="262626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2800" b="0" i="1" smtClean="0">
                                    <a:solidFill>
                                      <a:srgbClr val="26262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PE" sz="2800" b="0" i="1" smtClean="0">
                                    <a:solidFill>
                                      <a:srgbClr val="262626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PE" sz="2800" b="0" i="1" smtClean="0">
                                    <a:solidFill>
                                      <a:srgbClr val="26262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PE" sz="2800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800" y="3599311"/>
                <a:ext cx="3346877" cy="14618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/>
          <p:cNvSpPr txBox="1"/>
          <p:nvPr/>
        </p:nvSpPr>
        <p:spPr>
          <a:xfrm>
            <a:off x="170696" y="4948009"/>
            <a:ext cx="4221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dirty="0" smtClean="0"/>
              <a:t>Los cofactores de la primera fila:</a:t>
            </a:r>
            <a:endParaRPr lang="es-P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1077299" y="5589241"/>
                <a:ext cx="7502695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PE" sz="2400" i="1" smtClean="0">
                              <a:solidFill>
                                <a:srgbClr val="2626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PE" sz="2400" i="1">
                                  <a:solidFill>
                                    <a:srgbClr val="2626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PE" sz="2400" b="0" i="1" smtClean="0">
                                    <a:solidFill>
                                      <a:srgbClr val="26262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PE" sz="2400" b="0" i="1" smtClean="0">
                                    <a:solidFill>
                                      <a:srgbClr val="262626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2400" b="0" i="1" smtClean="0">
                                    <a:solidFill>
                                      <a:srgbClr val="262626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PE" sz="2400" b="0" i="1" smtClean="0">
                                    <a:solidFill>
                                      <a:srgbClr val="26262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acc>
                        <m:accPr>
                          <m:chr m:val="̂"/>
                          <m:ctrlPr>
                            <a:rPr lang="es-PE" sz="2400" i="1" smtClean="0">
                              <a:solidFill>
                                <a:srgbClr val="26262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400" b="0" i="1" smtClean="0">
                              <a:solidFill>
                                <a:srgbClr val="26262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s-ES" sz="2400" i="1">
                          <a:solidFill>
                            <a:srgbClr val="26262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s-PE" sz="2400" i="1">
                              <a:solidFill>
                                <a:srgbClr val="2626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PE" sz="2400" i="1">
                                  <a:solidFill>
                                    <a:srgbClr val="2626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PE" sz="2400" b="0" i="1" smtClean="0">
                                    <a:solidFill>
                                      <a:srgbClr val="262626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PE" sz="2400" b="0" i="1" smtClean="0">
                                    <a:solidFill>
                                      <a:srgbClr val="262626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2400" b="0" i="1" smtClean="0">
                                    <a:solidFill>
                                      <a:srgbClr val="26262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PE" sz="2400" b="0" i="1" smtClean="0">
                                    <a:solidFill>
                                      <a:srgbClr val="26262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acc>
                        <m:accPr>
                          <m:chr m:val="̂"/>
                          <m:ctrlPr>
                            <a:rPr lang="es-PE" sz="2400" i="1" smtClean="0">
                              <a:solidFill>
                                <a:srgbClr val="26262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400" b="0" i="1" smtClean="0">
                              <a:solidFill>
                                <a:srgbClr val="262626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s-PE" sz="2400" i="1">
                          <a:solidFill>
                            <a:srgbClr val="26262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s-PE" sz="2400" i="1">
                              <a:solidFill>
                                <a:srgbClr val="2626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PE" sz="2400" i="1">
                                  <a:solidFill>
                                    <a:srgbClr val="2626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PE" sz="2400" b="0" i="1" smtClean="0">
                                    <a:solidFill>
                                      <a:srgbClr val="262626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PE" sz="2400" b="0" i="1" smtClean="0">
                                    <a:solidFill>
                                      <a:srgbClr val="26262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s-PE" sz="2400" b="0" i="1" smtClean="0">
                                    <a:solidFill>
                                      <a:srgbClr val="26262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PE" sz="2400" b="0" i="1" smtClean="0">
                                    <a:solidFill>
                                      <a:srgbClr val="262626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acc>
                        <m:accPr>
                          <m:chr m:val="̂"/>
                          <m:ctrlPr>
                            <a:rPr lang="es-PE" sz="2400" i="1" smtClean="0">
                              <a:solidFill>
                                <a:srgbClr val="26262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400" b="0" i="1" smtClean="0">
                              <a:solidFill>
                                <a:srgbClr val="26262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s-PE" sz="2400" b="0" i="1" smtClean="0">
                          <a:solidFill>
                            <a:srgbClr val="26262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s-PE" sz="2400" b="0" i="1" smtClean="0">
                              <a:solidFill>
                                <a:srgbClr val="26262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400" b="0" i="1" smtClean="0">
                              <a:solidFill>
                                <a:srgbClr val="26262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s-PE" sz="2400" b="0" i="1" smtClean="0">
                          <a:solidFill>
                            <a:srgbClr val="262626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acc>
                        <m:accPr>
                          <m:chr m:val="̂"/>
                          <m:ctrlPr>
                            <a:rPr lang="es-PE" sz="2400" b="0" i="1" smtClean="0">
                              <a:solidFill>
                                <a:srgbClr val="26262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400" b="0" i="1" smtClean="0">
                              <a:solidFill>
                                <a:srgbClr val="262626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s-PE" sz="2400" b="0" i="1" smtClean="0">
                          <a:solidFill>
                            <a:srgbClr val="262626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acc>
                        <m:accPr>
                          <m:chr m:val="̂"/>
                          <m:ctrlPr>
                            <a:rPr lang="es-PE" sz="2400" b="0" i="1" smtClean="0">
                              <a:solidFill>
                                <a:srgbClr val="26262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400" b="0" i="1" smtClean="0">
                              <a:solidFill>
                                <a:srgbClr val="26262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s-PE" sz="2400" b="0" i="1" smtClean="0">
                          <a:solidFill>
                            <a:srgbClr val="262626"/>
                          </a:solidFill>
                          <a:latin typeface="Cambria Math" panose="02040503050406030204" pitchFamily="18" charset="0"/>
                        </a:rPr>
                        <m:t>=(1,4,−3)</m:t>
                      </m:r>
                    </m:oMath>
                  </m:oMathPara>
                </a14:m>
                <a:endParaRPr lang="es-PE" sz="2400" dirty="0"/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074" y="5589240"/>
                <a:ext cx="7510710" cy="7057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n 5" descr="Imagen que contiene dibujo, reloj, señal&#10;&#10;Descripción generada automáticamente">
            <a:extLst>
              <a:ext uri="{FF2B5EF4-FFF2-40B4-BE49-F238E27FC236}">
                <a16:creationId xmlns="" xmlns:a16="http://schemas.microsoft.com/office/drawing/2014/main" id="{ABE06DED-E094-4D22-B0A5-4B66D41744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96" y="27419"/>
            <a:ext cx="2025040" cy="67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9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93" y="1772816"/>
            <a:ext cx="8941888" cy="144016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5" y="620688"/>
            <a:ext cx="4059451" cy="79208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161851"/>
            <a:ext cx="2504208" cy="74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371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194</Words>
  <Application>Microsoft Office PowerPoint</Application>
  <PresentationFormat>Presentación en pantalla (4:3)</PresentationFormat>
  <Paragraphs>71</Paragraphs>
  <Slides>22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Symbol</vt:lpstr>
      <vt:lpstr>Tema de Office</vt:lpstr>
      <vt:lpstr>Equation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                            1. Sea A el punto medio del segmento de extremos P(3,2,1) y Q(-1,0,1). Calcular el volumen del tetraedro de vértices A, B(2,1,3), C(1,2,3) y D(3,4,1). (AB) ⃗= B-A=(2,1,3) –(1,1,1)= (1,0,2). (AC) ⃗= C-A=(1,2,3) –(1,1,1)= (0,1,2). (AD) ⃗= D-A=(3,4,1) –(1,1,1)= (2,3,0).                  A((3-1)/2,(2+0  )/2,(1+1)/2) =   A(1,1,1)   </vt:lpstr>
      <vt:lpstr>VOLUMEN DEL TETRAEDRO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Keren Guzman Arteaga</cp:lastModifiedBy>
  <cp:revision>17</cp:revision>
  <dcterms:created xsi:type="dcterms:W3CDTF">2020-05-03T17:24:13Z</dcterms:created>
  <dcterms:modified xsi:type="dcterms:W3CDTF">2020-09-16T00:48:26Z</dcterms:modified>
</cp:coreProperties>
</file>