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7" r:id="rId2"/>
    <p:sldId id="288" r:id="rId3"/>
    <p:sldId id="287" r:id="rId4"/>
    <p:sldId id="260" r:id="rId5"/>
    <p:sldId id="261" r:id="rId6"/>
    <p:sldId id="262" r:id="rId7"/>
    <p:sldId id="263" r:id="rId8"/>
    <p:sldId id="270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90" r:id="rId17"/>
    <p:sldId id="289" r:id="rId18"/>
    <p:sldId id="291" r:id="rId19"/>
    <p:sldId id="277" r:id="rId20"/>
    <p:sldId id="294" r:id="rId21"/>
    <p:sldId id="295" r:id="rId22"/>
    <p:sldId id="282" r:id="rId23"/>
    <p:sldId id="293" r:id="rId24"/>
    <p:sldId id="280" r:id="rId25"/>
    <p:sldId id="283" r:id="rId26"/>
    <p:sldId id="284" r:id="rId27"/>
    <p:sldId id="296" r:id="rId28"/>
    <p:sldId id="297" r:id="rId29"/>
    <p:sldId id="286" r:id="rId30"/>
    <p:sldId id="298" r:id="rId31"/>
    <p:sldId id="299" r:id="rId32"/>
    <p:sldId id="300" r:id="rId33"/>
    <p:sldId id="301" r:id="rId34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66" y="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CA9CF-CBEB-4449-88F2-562F3CED280B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FCD42-F5E0-4222-8038-C7D5E72BE516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5041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009B-F541-40E0-BF69-5989C3B32A12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E718-0B4C-4578-B1F4-56AED8C78C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21295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009B-F541-40E0-BF69-5989C3B32A12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E718-0B4C-4578-B1F4-56AED8C78C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9132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009B-F541-40E0-BF69-5989C3B32A12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E718-0B4C-4578-B1F4-56AED8C78C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1918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009B-F541-40E0-BF69-5989C3B32A12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E718-0B4C-4578-B1F4-56AED8C78C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86627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009B-F541-40E0-BF69-5989C3B32A12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E718-0B4C-4578-B1F4-56AED8C78C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05613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009B-F541-40E0-BF69-5989C3B32A12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E718-0B4C-4578-B1F4-56AED8C78C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7894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009B-F541-40E0-BF69-5989C3B32A12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E718-0B4C-4578-B1F4-56AED8C78C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6893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009B-F541-40E0-BF69-5989C3B32A12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E718-0B4C-4578-B1F4-56AED8C78C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45916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009B-F541-40E0-BF69-5989C3B32A12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E718-0B4C-4578-B1F4-56AED8C78C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62629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009B-F541-40E0-BF69-5989C3B32A12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E718-0B4C-4578-B1F4-56AED8C78C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840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C009B-F541-40E0-BF69-5989C3B32A12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CE718-0B4C-4578-B1F4-56AED8C78C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68445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C009B-F541-40E0-BF69-5989C3B32A12}" type="datetimeFigureOut">
              <a:rPr lang="es-PE" smtClean="0"/>
              <a:t>24/08/2020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E718-0B4C-4578-B1F4-56AED8C78CE1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7097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1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png"/><Relationship Id="rId3" Type="http://schemas.openxmlformats.org/officeDocument/2006/relationships/image" Target="../media/image90.png"/><Relationship Id="rId7" Type="http://schemas.openxmlformats.org/officeDocument/2006/relationships/image" Target="../media/image130.png"/><Relationship Id="rId1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61.png"/><Relationship Id="rId4" Type="http://schemas.openxmlformats.org/officeDocument/2006/relationships/image" Target="../media/image102.png"/><Relationship Id="rId9" Type="http://schemas.openxmlformats.org/officeDocument/2006/relationships/image" Target="../media/image1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36.png"/><Relationship Id="rId18" Type="http://schemas.openxmlformats.org/officeDocument/2006/relationships/image" Target="../media/image2.png"/><Relationship Id="rId3" Type="http://schemas.openxmlformats.org/officeDocument/2006/relationships/image" Target="../media/image210.png"/><Relationship Id="rId7" Type="http://schemas.openxmlformats.org/officeDocument/2006/relationships/image" Target="../media/image17.wmf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9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34.png"/><Relationship Id="rId5" Type="http://schemas.openxmlformats.org/officeDocument/2006/relationships/image" Target="../media/image16.wmf"/><Relationship Id="rId15" Type="http://schemas.openxmlformats.org/officeDocument/2006/relationships/image" Target="../media/image38.png"/><Relationship Id="rId4" Type="http://schemas.openxmlformats.org/officeDocument/2006/relationships/oleObject" Target="../embeddings/oleObject2.bin"/><Relationship Id="rId9" Type="http://schemas.openxmlformats.org/officeDocument/2006/relationships/image" Target="../media/image18.wmf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45.png"/><Relationship Id="rId3" Type="http://schemas.openxmlformats.org/officeDocument/2006/relationships/image" Target="../media/image430.png"/><Relationship Id="rId12" Type="http://schemas.openxmlformats.org/officeDocument/2006/relationships/image" Target="../media/image41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0.png"/><Relationship Id="rId15" Type="http://schemas.openxmlformats.org/officeDocument/2006/relationships/image" Target="../media/image47.png"/><Relationship Id="rId10" Type="http://schemas.openxmlformats.org/officeDocument/2006/relationships/image" Target="../media/image8.png"/><Relationship Id="rId4" Type="http://schemas.openxmlformats.org/officeDocument/2006/relationships/image" Target="../media/image44.png"/><Relationship Id="rId9" Type="http://schemas.openxmlformats.org/officeDocument/2006/relationships/image" Target="../media/image70.png"/><Relationship Id="rId1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530.png"/><Relationship Id="rId21" Type="http://schemas.openxmlformats.org/officeDocument/2006/relationships/image" Target="../media/image107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16" Type="http://schemas.openxmlformats.org/officeDocument/2006/relationships/image" Target="../media/image99.png"/><Relationship Id="rId20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55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400.png"/><Relationship Id="rId4" Type="http://schemas.openxmlformats.org/officeDocument/2006/relationships/image" Target="../media/image540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Relationship Id="rId2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2.png"/><Relationship Id="rId3" Type="http://schemas.openxmlformats.org/officeDocument/2006/relationships/image" Target="../media/image59.png"/><Relationship Id="rId7" Type="http://schemas.openxmlformats.org/officeDocument/2006/relationships/image" Target="../media/image65.png"/><Relationship Id="rId12" Type="http://schemas.openxmlformats.org/officeDocument/2006/relationships/image" Target="../media/image7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9.png"/><Relationship Id="rId5" Type="http://schemas.openxmlformats.org/officeDocument/2006/relationships/image" Target="../media/image62.png"/><Relationship Id="rId10" Type="http://schemas.openxmlformats.org/officeDocument/2006/relationships/image" Target="../media/image68.png"/><Relationship Id="rId4" Type="http://schemas.openxmlformats.org/officeDocument/2006/relationships/image" Target="../media/image60.png"/><Relationship Id="rId9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54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910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0.png"/><Relationship Id="rId4" Type="http://schemas.openxmlformats.org/officeDocument/2006/relationships/image" Target="../media/image1020.png"/><Relationship Id="rId9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6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2.png"/><Relationship Id="rId10" Type="http://schemas.openxmlformats.org/officeDocument/2006/relationships/image" Target="../media/image2.png"/><Relationship Id="rId4" Type="http://schemas.openxmlformats.org/officeDocument/2006/relationships/image" Target="../media/image78.wmf"/><Relationship Id="rId9" Type="http://schemas.openxmlformats.org/officeDocument/2006/relationships/image" Target="../media/image1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12.png"/><Relationship Id="rId5" Type="http://schemas.openxmlformats.org/officeDocument/2006/relationships/image" Target="../media/image61.png"/><Relationship Id="rId10" Type="http://schemas.openxmlformats.org/officeDocument/2006/relationships/image" Target="../media/image11.png"/><Relationship Id="rId4" Type="http://schemas.openxmlformats.org/officeDocument/2006/relationships/image" Target="../media/image51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13" Type="http://schemas.openxmlformats.org/officeDocument/2006/relationships/image" Target="../media/image2.png"/><Relationship Id="rId7" Type="http://schemas.openxmlformats.org/officeDocument/2006/relationships/image" Target="../media/image151.png"/><Relationship Id="rId12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.png"/><Relationship Id="rId10" Type="http://schemas.openxmlformats.org/officeDocument/2006/relationships/image" Target="../media/image19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740" y="1052736"/>
            <a:ext cx="7976271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4531"/>
            <a:ext cx="2015105" cy="7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3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2 CuadroTexto"/>
          <p:cNvSpPr txBox="1"/>
          <p:nvPr/>
        </p:nvSpPr>
        <p:spPr>
          <a:xfrm>
            <a:off x="395536" y="1263113"/>
            <a:ext cx="8432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800" dirty="0" smtClean="0">
                <a:solidFill>
                  <a:srgbClr val="0070C0"/>
                </a:solidFill>
                <a:latin typeface="+mn-lt"/>
              </a:rPr>
              <a:t>CONVERSIÓN DE VECTORES NO UNITARIOS A UNITARIOS</a:t>
            </a:r>
            <a:r>
              <a:rPr lang="es-PE" sz="2400" dirty="0" smtClean="0">
                <a:solidFill>
                  <a:srgbClr val="0070C0"/>
                </a:solidFill>
              </a:rPr>
              <a:t>:</a:t>
            </a:r>
            <a:endParaRPr lang="es-PE" sz="2400" dirty="0">
              <a:solidFill>
                <a:srgbClr val="0070C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5 CuadroTexto"/>
              <p:cNvSpPr txBox="1"/>
              <p:nvPr/>
            </p:nvSpPr>
            <p:spPr>
              <a:xfrm>
                <a:off x="1217768" y="2852937"/>
                <a:ext cx="172406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latin typeface="Cambria Math"/>
                            </a:rPr>
                            <m:t>𝑎</m:t>
                          </m:r>
                        </m:e>
                      </m:acc>
                      <m:r>
                        <a:rPr lang="es-PE" sz="2400" b="0" i="1" smtClean="0">
                          <a:latin typeface="Cambria Math"/>
                        </a:rPr>
                        <m:t>=(2,1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,2</m:t>
                      </m:r>
                      <m:r>
                        <a:rPr lang="es-PE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4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248" y="2852936"/>
                <a:ext cx="1732076" cy="461665"/>
              </a:xfrm>
              <a:prstGeom prst="rect">
                <a:avLst/>
              </a:prstGeom>
              <a:blipFill rotWithShape="0">
                <a:blip r:embed="rId3"/>
                <a:stretch>
                  <a:fillRect t="-18421" r="-351" b="-1842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973780" y="2839663"/>
                <a:ext cx="3441968" cy="45743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PE" sz="240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240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dirty="0" smtClean="0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4928" y="2839662"/>
                <a:ext cx="3547766" cy="45743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 flipH="1">
                <a:off x="3172663" y="2852937"/>
                <a:ext cx="5317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s-PE" sz="28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37051" y="2852936"/>
                <a:ext cx="576064" cy="43088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Nube 7"/>
          <p:cNvSpPr/>
          <p:nvPr/>
        </p:nvSpPr>
        <p:spPr>
          <a:xfrm>
            <a:off x="6566068" y="1844824"/>
            <a:ext cx="2089531" cy="10081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El vector no es unitario</a:t>
            </a:r>
            <a:endParaRPr lang="es-PE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5 CuadroTexto"/>
              <p:cNvSpPr txBox="1"/>
              <p:nvPr/>
            </p:nvSpPr>
            <p:spPr>
              <a:xfrm>
                <a:off x="1217768" y="3990256"/>
                <a:ext cx="2254720" cy="8704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s-P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s-PE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PE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PE" sz="2400" i="1" dirty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2400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PE" sz="2400" b="0" i="1" smtClean="0">
                          <a:latin typeface="Cambria Math"/>
                        </a:rPr>
                        <m:t>,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PE" sz="24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9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248" y="3990255"/>
                <a:ext cx="2262735" cy="87043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 flipH="1">
                <a:off x="3185822" y="4190311"/>
                <a:ext cx="531751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⟹</m:t>
                      </m:r>
                    </m:oMath>
                  </m:oMathPara>
                </a14:m>
                <a:endParaRPr lang="es-PE" sz="28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3451307" y="4190310"/>
                <a:ext cx="576064" cy="4308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3840842" y="3976733"/>
                <a:ext cx="4061625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P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⃗"/>
                                  <m:ctrlPr>
                                    <a:rPr lang="es-PE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PE" sz="2400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num>
                            <m:den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s-PE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PE" sz="2400" i="1" dirty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PE" sz="2400" i="1" dirty="0">
                                          <a:latin typeface="Cambria Math"/>
                                        </a:rPr>
                                        <m:t>𝑎</m:t>
                                      </m:r>
                                    </m:e>
                                  </m:acc>
                                </m:e>
                              </m:d>
                            </m:den>
                          </m:f>
                        </m:e>
                      </m:d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0912" y="3976733"/>
                <a:ext cx="4069640" cy="109119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3962920" y="5589241"/>
                <a:ext cx="1342419" cy="8704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es-PE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i="1">
                                  <a:latin typeface="Cambria Math"/>
                                </a:rPr>
                                <m:t>𝑎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s-PE" sz="2400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s-PE" sz="24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PE" sz="2400" i="1" dirty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3163" y="5589240"/>
                <a:ext cx="1350434" cy="8704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Nube 12"/>
          <p:cNvSpPr/>
          <p:nvPr/>
        </p:nvSpPr>
        <p:spPr>
          <a:xfrm>
            <a:off x="5336529" y="5229200"/>
            <a:ext cx="2459077" cy="112015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000" dirty="0" smtClean="0"/>
              <a:t>El vector se vuelve unitario</a:t>
            </a:r>
            <a:endParaRPr lang="es-PE" sz="2000" dirty="0"/>
          </a:p>
        </p:txBody>
      </p:sp>
      <p:pic>
        <p:nvPicPr>
          <p:cNvPr id="14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96" y="260648"/>
            <a:ext cx="17990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2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2 Conector recto de flecha"/>
          <p:cNvCxnSpPr/>
          <p:nvPr/>
        </p:nvCxnSpPr>
        <p:spPr>
          <a:xfrm flipV="1">
            <a:off x="2315993" y="3572099"/>
            <a:ext cx="4387854" cy="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49 CuadroTexto"/>
              <p:cNvSpPr txBox="1"/>
              <p:nvPr/>
            </p:nvSpPr>
            <p:spPr>
              <a:xfrm>
                <a:off x="3001815" y="5331438"/>
                <a:ext cx="15376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es-PE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es-PE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2000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𝟎</m:t>
                          </m:r>
                          <m:r>
                            <a:rPr lang="es-P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PE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es-PE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4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966" y="5331438"/>
                <a:ext cx="1544077" cy="40011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50 CuadroTexto"/>
              <p:cNvSpPr txBox="1"/>
              <p:nvPr/>
            </p:nvSpPr>
            <p:spPr>
              <a:xfrm>
                <a:off x="7161533" y="3265330"/>
                <a:ext cx="154119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𝒋</m:t>
                      </m:r>
                      <m:r>
                        <a:rPr lang="es-PE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PE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PE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PE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PE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PE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PE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1" name="5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8327" y="3265330"/>
                <a:ext cx="1547603" cy="400110"/>
              </a:xfrm>
              <a:prstGeom prst="rect">
                <a:avLst/>
              </a:prstGeom>
              <a:blipFill rotWithShape="0">
                <a:blip r:embed="rId4"/>
                <a:stretch>
                  <a:fillRect b="-1692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52 CuadroTexto"/>
              <p:cNvSpPr txBox="1"/>
              <p:nvPr/>
            </p:nvSpPr>
            <p:spPr>
              <a:xfrm>
                <a:off x="4163432" y="1372499"/>
                <a:ext cx="159889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PE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s-PE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PE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PE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s-PE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s-PE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s-PE" sz="20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E" sz="20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3" name="5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432" y="1372499"/>
                <a:ext cx="1598899" cy="400110"/>
              </a:xfrm>
              <a:prstGeom prst="rect">
                <a:avLst/>
              </a:prstGeom>
              <a:blipFill rotWithShape="1">
                <a:blip r:embed="rId5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53 CuadroTexto"/>
          <p:cNvSpPr txBox="1"/>
          <p:nvPr/>
        </p:nvSpPr>
        <p:spPr>
          <a:xfrm>
            <a:off x="1975604" y="534052"/>
            <a:ext cx="4759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200" b="1" dirty="0"/>
              <a:t>V</a:t>
            </a:r>
            <a:r>
              <a:rPr lang="es-PE" sz="3200" b="1" dirty="0" smtClean="0">
                <a:latin typeface="+mn-lt"/>
              </a:rPr>
              <a:t>ectores canónicos</a:t>
            </a:r>
            <a:endParaRPr lang="es-PE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54 CuadroTexto"/>
              <p:cNvSpPr txBox="1"/>
              <p:nvPr/>
            </p:nvSpPr>
            <p:spPr>
              <a:xfrm>
                <a:off x="6724215" y="534052"/>
                <a:ext cx="3994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𝒊</m:t>
                      </m:r>
                    </m:oMath>
                  </m:oMathPara>
                </a14:m>
                <a:endParaRPr lang="es-PE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5" name="5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4566" y="534052"/>
                <a:ext cx="407483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55 CuadroTexto"/>
              <p:cNvSpPr txBox="1"/>
              <p:nvPr/>
            </p:nvSpPr>
            <p:spPr>
              <a:xfrm>
                <a:off x="7086780" y="534052"/>
                <a:ext cx="4058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800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𝒋</m:t>
                      </m:r>
                    </m:oMath>
                  </m:oMathPara>
                </a14:m>
                <a:endParaRPr lang="es-PE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7345" y="534052"/>
                <a:ext cx="413896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59 Conector recto de flecha"/>
          <p:cNvCxnSpPr/>
          <p:nvPr/>
        </p:nvCxnSpPr>
        <p:spPr>
          <a:xfrm>
            <a:off x="4823742" y="4156626"/>
            <a:ext cx="491803" cy="20138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61 CuadroTexto"/>
              <p:cNvSpPr txBox="1"/>
              <p:nvPr/>
            </p:nvSpPr>
            <p:spPr>
              <a:xfrm rot="1382443">
                <a:off x="4735051" y="4160993"/>
                <a:ext cx="40748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0" name="6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382443">
                <a:off x="5143410" y="4160993"/>
                <a:ext cx="413896" cy="40011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1 CuadroTexto"/>
              <p:cNvSpPr txBox="1"/>
              <p:nvPr/>
            </p:nvSpPr>
            <p:spPr>
              <a:xfrm>
                <a:off x="2771091" y="5184596"/>
                <a:ext cx="38985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s-PE" sz="2000" b="1" dirty="0"/>
              </a:p>
            </p:txBody>
          </p:sp>
        </mc:Choice>
        <mc:Fallback xmlns="">
          <p:sp>
            <p:nvSpPr>
              <p:cNvPr id="64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2015" y="5184596"/>
                <a:ext cx="389850" cy="40011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Llamada de nube 4"/>
          <p:cNvSpPr/>
          <p:nvPr/>
        </p:nvSpPr>
        <p:spPr>
          <a:xfrm>
            <a:off x="5542941" y="1547582"/>
            <a:ext cx="3546493" cy="1471155"/>
          </a:xfrm>
          <a:prstGeom prst="cloudCallout">
            <a:avLst>
              <a:gd name="adj1" fmla="val -2611"/>
              <a:gd name="adj2" fmla="val -8404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Vectores unitarios que se encuentran en los ejes</a:t>
            </a:r>
            <a:endParaRPr lang="es-PE" sz="2400" dirty="0"/>
          </a:p>
        </p:txBody>
      </p:sp>
      <p:sp>
        <p:nvSpPr>
          <p:cNvPr id="82" name="Llamada de nube 81"/>
          <p:cNvSpPr/>
          <p:nvPr/>
        </p:nvSpPr>
        <p:spPr>
          <a:xfrm>
            <a:off x="5355806" y="4268099"/>
            <a:ext cx="3522462" cy="1871815"/>
          </a:xfrm>
          <a:prstGeom prst="cloudCallout">
            <a:avLst>
              <a:gd name="adj1" fmla="val -53839"/>
              <a:gd name="adj2" fmla="val -3693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2400" dirty="0" smtClean="0"/>
              <a:t>Vectores unitarios que se encuentran en los octantes</a:t>
            </a:r>
            <a:endParaRPr lang="es-PE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55 CuadroTexto"/>
              <p:cNvSpPr txBox="1"/>
              <p:nvPr/>
            </p:nvSpPr>
            <p:spPr>
              <a:xfrm>
                <a:off x="7468838" y="530654"/>
                <a:ext cx="48603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8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</m:oMath>
                  </m:oMathPara>
                </a14:m>
                <a:endParaRPr lang="es-PE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6" name="5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1241" y="530654"/>
                <a:ext cx="494045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Conector recto 66"/>
          <p:cNvCxnSpPr/>
          <p:nvPr/>
        </p:nvCxnSpPr>
        <p:spPr>
          <a:xfrm flipH="1">
            <a:off x="4216480" y="3511764"/>
            <a:ext cx="235938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/>
          <p:cNvCxnSpPr/>
          <p:nvPr/>
        </p:nvCxnSpPr>
        <p:spPr>
          <a:xfrm>
            <a:off x="4218991" y="1756876"/>
            <a:ext cx="0" cy="1754889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5 Título"/>
          <p:cNvSpPr>
            <a:spLocks noGrp="1"/>
          </p:cNvSpPr>
          <p:nvPr>
            <p:ph type="title"/>
          </p:nvPr>
        </p:nvSpPr>
        <p:spPr>
          <a:xfrm>
            <a:off x="64306" y="2368772"/>
            <a:ext cx="3311253" cy="1034983"/>
          </a:xfr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82880" fontAlgn="base"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</a:pPr>
            <a:r>
              <a:rPr lang="es-PE" sz="2000" b="1" spc="150" dirty="0" smtClean="0">
                <a:ln w="11430"/>
                <a:solidFill>
                  <a:schemeClr val="tx1"/>
                </a:solidFill>
              </a:rPr>
              <a:t>DESCOMPOSICIÓN DE UN VECTOR EN SUS VECTORES CANÓNICOS</a:t>
            </a:r>
            <a:endParaRPr lang="es-PE" sz="2000" b="1" spc="150" dirty="0">
              <a:ln w="11430"/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49 CuadroTexto"/>
              <p:cNvSpPr txBox="1"/>
              <p:nvPr/>
            </p:nvSpPr>
            <p:spPr>
              <a:xfrm>
                <a:off x="-21431" y="3633406"/>
                <a:ext cx="386048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PE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PE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s-PE" sz="2800" b="1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s-PE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s-PE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PE" sz="28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s-PE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𝒙𝒊</m:t>
                      </m:r>
                      <m:r>
                        <a:rPr lang="es-PE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𝒚𝒋</m:t>
                      </m:r>
                      <m:r>
                        <a:rPr lang="es-PE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2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𝒛𝒌</m:t>
                      </m:r>
                    </m:oMath>
                  </m:oMathPara>
                </a14:m>
                <a:endParaRPr lang="es-PE" sz="28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1" name="4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1431" y="3633406"/>
                <a:ext cx="3860480" cy="52322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Group 3"/>
          <p:cNvGrpSpPr>
            <a:grpSpLocks/>
          </p:cNvGrpSpPr>
          <p:nvPr/>
        </p:nvGrpSpPr>
        <p:grpSpPr bwMode="auto">
          <a:xfrm>
            <a:off x="2422174" y="1372499"/>
            <a:ext cx="4501662" cy="3554412"/>
            <a:chOff x="1200" y="1728"/>
            <a:chExt cx="3072" cy="2239"/>
          </a:xfrm>
        </p:grpSpPr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1536" y="3552"/>
              <a:ext cx="304" cy="4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PE"/>
                <a:t>x</a:t>
              </a:r>
            </a:p>
          </p:txBody>
        </p:sp>
        <p:grpSp>
          <p:nvGrpSpPr>
            <p:cNvPr id="28" name="Group 5"/>
            <p:cNvGrpSpPr>
              <a:grpSpLocks/>
            </p:cNvGrpSpPr>
            <p:nvPr/>
          </p:nvGrpSpPr>
          <p:grpSpPr bwMode="auto">
            <a:xfrm>
              <a:off x="1200" y="1728"/>
              <a:ext cx="3072" cy="2074"/>
              <a:chOff x="1200" y="1728"/>
              <a:chExt cx="3072" cy="2074"/>
            </a:xfrm>
          </p:grpSpPr>
          <p:sp>
            <p:nvSpPr>
              <p:cNvPr id="29" name="Text Box 6"/>
              <p:cNvSpPr txBox="1">
                <a:spLocks noChangeArrowheads="1"/>
              </p:cNvSpPr>
              <p:nvPr/>
            </p:nvSpPr>
            <p:spPr bwMode="auto">
              <a:xfrm>
                <a:off x="1200" y="2160"/>
                <a:ext cx="307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es-PE" b="1"/>
              </a:p>
            </p:txBody>
          </p:sp>
          <p:grpSp>
            <p:nvGrpSpPr>
              <p:cNvPr id="30" name="Group 7"/>
              <p:cNvGrpSpPr>
                <a:grpSpLocks/>
              </p:cNvGrpSpPr>
              <p:nvPr/>
            </p:nvGrpSpPr>
            <p:grpSpPr bwMode="auto">
              <a:xfrm>
                <a:off x="1739" y="1728"/>
                <a:ext cx="2533" cy="2074"/>
                <a:chOff x="1739" y="1728"/>
                <a:chExt cx="2533" cy="2074"/>
              </a:xfrm>
            </p:grpSpPr>
            <p:sp>
              <p:nvSpPr>
                <p:cNvPr id="31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2448" y="1935"/>
                  <a:ext cx="0" cy="1141"/>
                </a:xfrm>
                <a:prstGeom prst="line">
                  <a:avLst/>
                </a:prstGeom>
                <a:noFill/>
                <a:ln w="57150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s-PE"/>
                </a:p>
              </p:txBody>
            </p:sp>
            <p:sp>
              <p:nvSpPr>
                <p:cNvPr id="3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2245" y="1728"/>
                  <a:ext cx="304" cy="4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es-PE"/>
                    <a:t>z</a:t>
                  </a:r>
                  <a:endParaRPr lang="es-PE" sz="1000"/>
                </a:p>
              </p:txBody>
            </p:sp>
            <p:grpSp>
              <p:nvGrpSpPr>
                <p:cNvPr id="33" name="Group 10"/>
                <p:cNvGrpSpPr>
                  <a:grpSpLocks/>
                </p:cNvGrpSpPr>
                <p:nvPr/>
              </p:nvGrpSpPr>
              <p:grpSpPr bwMode="auto">
                <a:xfrm>
                  <a:off x="1739" y="2555"/>
                  <a:ext cx="2533" cy="1247"/>
                  <a:chOff x="1739" y="2555"/>
                  <a:chExt cx="2533" cy="1247"/>
                </a:xfrm>
              </p:grpSpPr>
              <p:sp>
                <p:nvSpPr>
                  <p:cNvPr id="35" name="Line 1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39" y="3076"/>
                    <a:ext cx="709" cy="726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PE"/>
                  </a:p>
                </p:txBody>
              </p:sp>
              <p:sp>
                <p:nvSpPr>
                  <p:cNvPr id="36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076"/>
                    <a:ext cx="1520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00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PE"/>
                  </a:p>
                </p:txBody>
              </p:sp>
              <p:sp>
                <p:nvSpPr>
                  <p:cNvPr id="37" name="Text Box 1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68" y="2869"/>
                    <a:ext cx="304" cy="4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s-PE"/>
                      <a:t>y</a:t>
                    </a:r>
                  </a:p>
                </p:txBody>
              </p:sp>
              <p:sp>
                <p:nvSpPr>
                  <p:cNvPr id="38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2448" y="3040"/>
                    <a:ext cx="405" cy="0"/>
                  </a:xfrm>
                  <a:prstGeom prst="line">
                    <a:avLst/>
                  </a:prstGeom>
                  <a:noFill/>
                  <a:ln w="57150">
                    <a:solidFill>
                      <a:srgbClr val="FF33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PE"/>
                  </a:p>
                </p:txBody>
              </p:sp>
              <p:sp>
                <p:nvSpPr>
                  <p:cNvPr id="39" name="Line 15"/>
                  <p:cNvSpPr>
                    <a:spLocks noChangeShapeType="1"/>
                  </p:cNvSpPr>
                  <p:nvPr/>
                </p:nvSpPr>
                <p:spPr bwMode="auto">
                  <a:xfrm rot="-5362690">
                    <a:off x="2240" y="2868"/>
                    <a:ext cx="415" cy="1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2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PE"/>
                  </a:p>
                </p:txBody>
              </p:sp>
              <p:sp>
                <p:nvSpPr>
                  <p:cNvPr id="40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144" y="3076"/>
                    <a:ext cx="304" cy="311"/>
                  </a:xfrm>
                  <a:prstGeom prst="line">
                    <a:avLst/>
                  </a:prstGeom>
                  <a:noFill/>
                  <a:ln w="57150">
                    <a:solidFill>
                      <a:schemeClr val="accent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s-PE"/>
                  </a:p>
                </p:txBody>
              </p:sp>
              <p:sp>
                <p:nvSpPr>
                  <p:cNvPr id="41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45" y="3179"/>
                    <a:ext cx="406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s-PE" b="1"/>
                      <a:t>i</a:t>
                    </a:r>
                  </a:p>
                </p:txBody>
              </p:sp>
              <p:sp>
                <p:nvSpPr>
                  <p:cNvPr id="42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52" y="2765"/>
                    <a:ext cx="304" cy="41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s-PE" b="1"/>
                      <a:t>j</a:t>
                    </a:r>
                    <a:endParaRPr lang="es-PE" sz="1400" b="1"/>
                  </a:p>
                </p:txBody>
              </p:sp>
              <p:sp>
                <p:nvSpPr>
                  <p:cNvPr id="43" name="Text Box 1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44" y="2555"/>
                    <a:ext cx="304" cy="4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>
                    <a:lvl1pPr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eaLnBrk="0" hangingPunct="0"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r>
                      <a:rPr lang="es-PE" b="1"/>
                      <a:t>k</a:t>
                    </a:r>
                    <a:endParaRPr lang="es-PE" sz="1400" b="1"/>
                  </a:p>
                </p:txBody>
              </p:sp>
            </p:grpSp>
          </p:grpSp>
        </p:grpSp>
      </p:grpSp>
      <p:pic>
        <p:nvPicPr>
          <p:cNvPr id="44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16" y="200345"/>
            <a:ext cx="17990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9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3" grpId="0"/>
      <p:bldP spid="55" grpId="0"/>
      <p:bldP spid="56" grpId="0"/>
      <p:bldP spid="60" grpId="0"/>
      <p:bldP spid="64" grpId="0"/>
      <p:bldP spid="66" grpId="0"/>
      <p:bldP spid="7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290" name="Text Box 4"/>
              <p:cNvSpPr txBox="1">
                <a:spLocks noChangeArrowheads="1"/>
              </p:cNvSpPr>
              <p:nvPr/>
            </p:nvSpPr>
            <p:spPr bwMode="auto">
              <a:xfrm>
                <a:off x="379153" y="1925977"/>
                <a:ext cx="8309989" cy="101566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s-ES_tradnl" sz="3200" dirty="0" smtClean="0">
                    <a:latin typeface="+mn-lt"/>
                  </a:rPr>
                  <a:t> </a:t>
                </a:r>
                <a:r>
                  <a:rPr lang="es-ES_tradnl" sz="2800" dirty="0">
                    <a:latin typeface="+mn-lt"/>
                  </a:rPr>
                  <a:t>Dos vectores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_tradnl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800" b="1" i="1" dirty="0" smtClean="0">
                            <a:latin typeface="Cambria Math"/>
                          </a:rPr>
                          <m:t>𝒖</m:t>
                        </m:r>
                      </m:e>
                    </m:acc>
                  </m:oMath>
                </a14:m>
                <a:r>
                  <a:rPr lang="es-ES_tradnl" sz="2800" dirty="0">
                    <a:latin typeface="+mn-lt"/>
                  </a:rPr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ES_tradnl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800" b="1" i="1" dirty="0" smtClean="0">
                            <a:latin typeface="Cambria Math"/>
                          </a:rPr>
                          <m:t>𝒗</m:t>
                        </m:r>
                      </m:e>
                    </m:acc>
                  </m:oMath>
                </a14:m>
                <a:r>
                  <a:rPr lang="es-ES_tradnl" sz="2800" dirty="0">
                    <a:latin typeface="+mn-lt"/>
                  </a:rPr>
                  <a:t> son iguales </a:t>
                </a:r>
                <a:r>
                  <a:rPr lang="es-ES_tradnl" sz="2800" b="1" dirty="0" smtClean="0">
                    <a:latin typeface="+mn-lt"/>
                  </a:rPr>
                  <a:t>si </a:t>
                </a:r>
                <a:r>
                  <a:rPr lang="es-ES_tradnl" sz="2800" dirty="0" smtClean="0">
                    <a:latin typeface="+mn-lt"/>
                  </a:rPr>
                  <a:t> </a:t>
                </a:r>
                <a:r>
                  <a:rPr lang="es-ES_tradnl" sz="2800" dirty="0">
                    <a:latin typeface="+mn-lt"/>
                  </a:rPr>
                  <a:t>tienen la misma </a:t>
                </a:r>
                <a:r>
                  <a:rPr lang="es-ES_tradnl" sz="2800" dirty="0" smtClean="0">
                    <a:latin typeface="+mn-lt"/>
                  </a:rPr>
                  <a:t>magnitud, dirección y sentido</a:t>
                </a:r>
                <a:r>
                  <a:rPr lang="es-ES_tradnl" sz="2800" dirty="0" smtClean="0"/>
                  <a:t>.</a:t>
                </a:r>
                <a:endParaRPr lang="es-ES_tradnl" sz="2800" dirty="0"/>
              </a:p>
            </p:txBody>
          </p:sp>
        </mc:Choice>
        <mc:Fallback xmlns="">
          <p:sp>
            <p:nvSpPr>
              <p:cNvPr id="1229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0749" y="1925976"/>
                <a:ext cx="9002488" cy="1015663"/>
              </a:xfrm>
              <a:prstGeom prst="rect">
                <a:avLst/>
              </a:prstGeom>
              <a:blipFill rotWithShape="1">
                <a:blip r:embed="rId3"/>
                <a:stretch>
                  <a:fillRect l="-1354" t="-1198" r="-1963" b="-161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92" name="Group 13"/>
          <p:cNvGrpSpPr>
            <a:grpSpLocks/>
          </p:cNvGrpSpPr>
          <p:nvPr/>
        </p:nvGrpSpPr>
        <p:grpSpPr bwMode="auto">
          <a:xfrm>
            <a:off x="2179119" y="4149080"/>
            <a:ext cx="4220308" cy="648000"/>
            <a:chOff x="1519" y="2886"/>
            <a:chExt cx="3584" cy="456"/>
          </a:xfrm>
        </p:grpSpPr>
        <p:graphicFrame>
          <p:nvGraphicFramePr>
            <p:cNvPr id="12294" name="Object 7"/>
            <p:cNvGraphicFramePr>
              <a:graphicFrameLocks noChangeAspect="1"/>
            </p:cNvGraphicFramePr>
            <p:nvPr/>
          </p:nvGraphicFramePr>
          <p:xfrm>
            <a:off x="1519" y="2886"/>
            <a:ext cx="997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9" name="Ecuación" r:id="rId4" imgW="418918" imgH="215806" progId="Equation.3">
                    <p:embed/>
                  </p:oleObj>
                </mc:Choice>
                <mc:Fallback>
                  <p:oleObj name="Ecuación" r:id="rId4" imgW="418918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19" y="2886"/>
                          <a:ext cx="997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5" name="Object 10"/>
            <p:cNvGraphicFramePr>
              <a:graphicFrameLocks noChangeAspect="1"/>
            </p:cNvGraphicFramePr>
            <p:nvPr/>
          </p:nvGraphicFramePr>
          <p:xfrm>
            <a:off x="2782" y="2886"/>
            <a:ext cx="1057" cy="4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0" name="Ecuación" r:id="rId6" imgW="444114" imgH="215713" progId="Equation.3">
                    <p:embed/>
                  </p:oleObj>
                </mc:Choice>
                <mc:Fallback>
                  <p:oleObj name="Ecuación" r:id="rId6" imgW="444114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82" y="2886"/>
                          <a:ext cx="1057" cy="4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6" name="Object 11"/>
            <p:cNvGraphicFramePr>
              <a:graphicFrameLocks noChangeAspect="1"/>
            </p:cNvGraphicFramePr>
            <p:nvPr/>
          </p:nvGraphicFramePr>
          <p:xfrm>
            <a:off x="4045" y="2889"/>
            <a:ext cx="1058" cy="45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91" name="Ecuación" r:id="rId8" imgW="444307" imgH="228501" progId="Equation.3">
                    <p:embed/>
                  </p:oleObj>
                </mc:Choice>
                <mc:Fallback>
                  <p:oleObj name="Ecuación" r:id="rId8" imgW="444307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5" y="2889"/>
                          <a:ext cx="1058" cy="45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1 CuadroTexto"/>
          <p:cNvSpPr txBox="1"/>
          <p:nvPr/>
        </p:nvSpPr>
        <p:spPr>
          <a:xfrm>
            <a:off x="1411583" y="1196752"/>
            <a:ext cx="75852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b="1" dirty="0" smtClean="0">
                <a:latin typeface="+mn-lt"/>
              </a:rPr>
              <a:t>Vectores iguales o equipolencia de vectores</a:t>
            </a:r>
            <a:endParaRPr lang="es-PE" sz="3200" b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1695786" y="3281290"/>
                <a:ext cx="584557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800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P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PE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  <m:r>
                        <a:rPr lang="es-PE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s-PE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⟺</m:t>
                      </m:r>
                      <m:r>
                        <a:rPr lang="es-P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</m:t>
                      </m:r>
                      <m:d>
                        <m:dPr>
                          <m:ctrlPr>
                            <a:rPr lang="es-P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P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P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P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P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P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s-P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s-P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P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P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P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P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s-PE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P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E" sz="28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101" y="3281289"/>
                <a:ext cx="5853589" cy="430887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195385" y="5085184"/>
            <a:ext cx="22505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>
                <a:latin typeface="+mn-lt"/>
              </a:rPr>
              <a:t>Gráficamente</a:t>
            </a:r>
            <a:r>
              <a:rPr lang="es-PE" sz="2800" dirty="0" smtClean="0"/>
              <a:t>:</a:t>
            </a:r>
            <a:endParaRPr lang="es-PE" sz="2800" dirty="0"/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1832491" y="5805264"/>
            <a:ext cx="1343662" cy="172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1825268" y="6163498"/>
            <a:ext cx="1343662" cy="1725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/>
              <p:cNvSpPr/>
              <p:nvPr/>
            </p:nvSpPr>
            <p:spPr>
              <a:xfrm>
                <a:off x="2313293" y="5422412"/>
                <a:ext cx="40748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0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es-PE" sz="2000" b="1" dirty="0"/>
              </a:p>
            </p:txBody>
          </p:sp>
        </mc:Choice>
        <mc:Fallback xmlns="">
          <p:sp>
            <p:nvSpPr>
              <p:cNvPr id="8" name="Rectángu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6067" y="5422412"/>
                <a:ext cx="413896" cy="400110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2280089" y="6130299"/>
                <a:ext cx="39626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0097" y="6130299"/>
                <a:ext cx="413896" cy="40011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Conector recto de flecha 19"/>
          <p:cNvCxnSpPr/>
          <p:nvPr/>
        </p:nvCxnSpPr>
        <p:spPr>
          <a:xfrm>
            <a:off x="5635503" y="5813893"/>
            <a:ext cx="1343662" cy="17258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>
            <a:off x="5635503" y="6180756"/>
            <a:ext cx="1343662" cy="17258"/>
          </a:xfrm>
          <a:prstGeom prst="straightConnector1">
            <a:avLst/>
          </a:prstGeom>
          <a:ln w="190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/>
              <p:cNvSpPr/>
              <p:nvPr/>
            </p:nvSpPr>
            <p:spPr>
              <a:xfrm>
                <a:off x="3292320" y="5736350"/>
                <a:ext cx="10136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PE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s-P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acc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11" name="Rectángulo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6680" y="5736349"/>
                <a:ext cx="1021690" cy="461665"/>
              </a:xfrm>
              <a:prstGeom prst="rect">
                <a:avLst/>
              </a:prstGeom>
              <a:blipFill rotWithShape="0">
                <a:blip r:embed="rId14"/>
                <a:stretch>
                  <a:fillRect t="-18421" r="-351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ángulo 23"/>
              <p:cNvSpPr/>
              <p:nvPr/>
            </p:nvSpPr>
            <p:spPr>
              <a:xfrm>
                <a:off x="6116305" y="5431041"/>
                <a:ext cx="4796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000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es-PE" sz="2000" b="1" dirty="0"/>
              </a:p>
            </p:txBody>
          </p:sp>
        </mc:Choice>
        <mc:Fallback xmlns="">
          <p:sp>
            <p:nvSpPr>
              <p:cNvPr id="24" name="Rectángulo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5997" y="5431041"/>
                <a:ext cx="486030" cy="400110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24"/>
              <p:cNvSpPr/>
              <p:nvPr/>
            </p:nvSpPr>
            <p:spPr>
              <a:xfrm>
                <a:off x="6036799" y="6208749"/>
                <a:ext cx="409086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e>
                      </m:acc>
                    </m:oMath>
                  </m:oMathPara>
                </a14:m>
                <a:endParaRPr lang="es-PE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ángu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866" y="6208749"/>
                <a:ext cx="413896" cy="400110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ángulo 25"/>
              <p:cNvSpPr/>
              <p:nvPr/>
            </p:nvSpPr>
            <p:spPr>
              <a:xfrm>
                <a:off x="7035231" y="5747085"/>
                <a:ext cx="10986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r>
                        <a:rPr lang="es-P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acc>
                        <m:accPr>
                          <m:chr m:val="⃗"/>
                          <m:ctrlPr>
                            <a:rPr lang="es-PE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acc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26" name="Rectángu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500" y="5747084"/>
                <a:ext cx="1100878" cy="46166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0" y="406901"/>
            <a:ext cx="17990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Marcador de contenido 1"/>
              <p:cNvSpPr>
                <a:spLocks noGrp="1"/>
              </p:cNvSpPr>
              <p:nvPr>
                <p:ph idx="1"/>
              </p:nvPr>
            </p:nvSpPr>
            <p:spPr>
              <a:xfrm>
                <a:off x="178778" y="1772816"/>
                <a:ext cx="8773898" cy="482453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s-PE" sz="2800" dirty="0" smtClean="0"/>
                  <a:t>1. Las coordenadas de tres vértices consecutivos de un paralelogramo son: A(4</a:t>
                </a:r>
                <a:r>
                  <a:rPr lang="es-PE" sz="2800" dirty="0"/>
                  <a:t>, 7, –3), B(5, 1, –2) y C(3, 2, –4)</a:t>
                </a:r>
              </a:p>
              <a:p>
                <a:pPr marL="0" indent="0">
                  <a:buNone/>
                </a:pPr>
                <a:r>
                  <a:rPr lang="es-PE" sz="2800" dirty="0" smtClean="0"/>
                  <a:t>   Calcular </a:t>
                </a:r>
                <a:r>
                  <a:rPr lang="es-PE" sz="2800" dirty="0"/>
                  <a:t>las coordenadas del vértice </a:t>
                </a:r>
                <a:r>
                  <a:rPr lang="es-PE" sz="2800" dirty="0" smtClean="0"/>
                  <a:t>D.</a:t>
                </a:r>
              </a:p>
              <a:p>
                <a:r>
                  <a:rPr lang="es-PE" sz="2800" dirty="0"/>
                  <a:t>El vector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s-PE" sz="28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8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s-PE" sz="28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s-PE" sz="2800" b="0" i="1" smtClean="0">
                        <a:latin typeface="Cambria Math"/>
                        <a:ea typeface="Cambria Math"/>
                      </a:rPr>
                      <m:t>𝐷</m:t>
                    </m:r>
                    <m:r>
                      <a:rPr lang="es-PE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s-PE" sz="2800" b="0" i="1" smtClean="0">
                        <a:latin typeface="Cambria Math"/>
                        <a:ea typeface="Cambria Math"/>
                      </a:rPr>
                      <m:t>𝐴</m:t>
                    </m:r>
                    <m:r>
                      <a:rPr lang="es-PE" sz="2800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s-PE" sz="2800" b="0" i="1" smtClean="0">
                        <a:latin typeface="Cambria Math"/>
                        <a:ea typeface="Cambria Math"/>
                      </a:rPr>
                      <m:t>𝐶</m:t>
                    </m:r>
                    <m:r>
                      <a:rPr lang="es-PE" sz="2800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es-PE" sz="2800" b="0" i="1" smtClean="0">
                        <a:latin typeface="Cambria Math"/>
                        <a:ea typeface="Cambria Math"/>
                      </a:rPr>
                      <m:t>𝐵</m:t>
                    </m:r>
                    <m:r>
                      <m:rPr>
                        <m:nor/>
                      </m:rPr>
                      <a:rPr lang="es-PE" sz="2800" b="0" i="0" smtClean="0">
                        <a:latin typeface="Cambria Math"/>
                        <a:ea typeface="Cambria Math"/>
                      </a:rPr>
                      <m:t>.</m:t>
                    </m:r>
                    <m:r>
                      <m:rPr>
                        <m:nor/>
                      </m:rPr>
                      <a:rPr lang="es-PE" sz="2800" dirty="0"/>
                      <m:t>..(</m:t>
                    </m:r>
                    <m:r>
                      <m:rPr>
                        <m:nor/>
                      </m:rPr>
                      <a:rPr lang="es-PE" sz="2800" dirty="0"/>
                      <m:t>i</m:t>
                    </m:r>
                    <m:r>
                      <m:rPr>
                        <m:nor/>
                      </m:rPr>
                      <a:rPr lang="es-PE" sz="2800" dirty="0"/>
                      <m:t>)</m:t>
                    </m:r>
                  </m:oMath>
                </a14:m>
                <a:endParaRPr lang="es-PE" sz="2800" dirty="0" smtClean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800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e>
                    </m:acc>
                    <m:r>
                      <a:rPr lang="es-PE" sz="2800" b="0" i="1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s-PE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PE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2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2800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s-PE" sz="28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lang="es-PE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800" b="0" i="1" smtClean="0">
                            <a:latin typeface="Cambria Math" panose="02040503050406030204" pitchFamily="18" charset="0"/>
                          </a:rPr>
                          <m:t>4,7,−3</m:t>
                        </m:r>
                      </m:e>
                    </m:d>
                  </m:oMath>
                </a14:m>
                <a:endParaRPr lang="es-PE" sz="2800" b="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8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  <m:r>
                      <a:rPr lang="es-PE" sz="2800" b="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PE" sz="28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s-PE" sz="2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s-PE" sz="28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sz="2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s-PE" sz="2800" dirty="0"/>
                      <m:t>(3, 2, –4</m:t>
                    </m:r>
                    <m:r>
                      <m:rPr>
                        <m:nor/>
                      </m:rPr>
                      <a:rPr lang="es-PE" sz="2800" b="0" i="0" dirty="0" smtClean="0"/>
                      <m:t>)−</m:t>
                    </m:r>
                    <m:r>
                      <m:rPr>
                        <m:nor/>
                      </m:rPr>
                      <a:rPr lang="es-PE" sz="2800" dirty="0"/>
                      <m:t>(5, 1, –2)</m:t>
                    </m:r>
                  </m:oMath>
                </a14:m>
                <a:r>
                  <a:rPr lang="es-PE" sz="2800" dirty="0" smtClean="0"/>
                  <a:t> = (3-5;2-1;-4+2 )</a:t>
                </a:r>
              </a:p>
              <a:p>
                <a:pPr marL="0" indent="0">
                  <a:buNone/>
                </a:pPr>
                <a:r>
                  <a:rPr lang="es-PE" sz="2800" dirty="0" smtClean="0"/>
                  <a:t>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8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800" i="1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s-PE" sz="2800" dirty="0" smtClean="0"/>
                  <a:t>  =  (–</a:t>
                </a:r>
                <a:r>
                  <a:rPr lang="es-PE" sz="2800" dirty="0"/>
                  <a:t>2, 1, –2</a:t>
                </a:r>
                <a:r>
                  <a:rPr lang="es-PE" sz="2800" dirty="0" smtClean="0"/>
                  <a:t>)</a:t>
                </a:r>
                <a:endParaRPr lang="es-PE" sz="2800" dirty="0"/>
              </a:p>
              <a:p>
                <a:pPr marL="0" indent="0">
                  <a:buNone/>
                </a:pPr>
                <a:r>
                  <a:rPr lang="es-PE" sz="2800" dirty="0"/>
                  <a:t> </a:t>
                </a:r>
                <a:r>
                  <a:rPr lang="es-PE" sz="2800" dirty="0" smtClean="0"/>
                  <a:t>   reemplazando en (i): D  - (4</a:t>
                </a:r>
                <a:r>
                  <a:rPr lang="es-PE" sz="2800" dirty="0"/>
                  <a:t>, 7, –3</a:t>
                </a:r>
                <a:r>
                  <a:rPr lang="es-PE" sz="2800" dirty="0" smtClean="0"/>
                  <a:t>) = (–</a:t>
                </a:r>
                <a:r>
                  <a:rPr lang="es-PE" sz="2800" dirty="0"/>
                  <a:t>2, 1, –2</a:t>
                </a:r>
                <a:r>
                  <a:rPr lang="es-PE" sz="2800" dirty="0" smtClean="0"/>
                  <a:t>)</a:t>
                </a:r>
              </a:p>
              <a:p>
                <a:pPr marL="0" indent="0">
                  <a:buNone/>
                </a:pPr>
                <a:r>
                  <a:rPr lang="es-PE" sz="2800" dirty="0" smtClean="0"/>
                  <a:t>    Despejando: D = (2, 8, -5)</a:t>
                </a:r>
                <a:endParaRPr lang="es-PE" sz="2800" dirty="0"/>
              </a:p>
            </p:txBody>
          </p:sp>
        </mc:Choice>
        <mc:Fallback xmlns="">
          <p:sp>
            <p:nvSpPr>
              <p:cNvPr id="2" name="Marcador de conteni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93676" y="1772816"/>
                <a:ext cx="9505056" cy="4824536"/>
              </a:xfrm>
              <a:blipFill rotWithShape="1">
                <a:blip r:embed="rId2"/>
                <a:stretch>
                  <a:fillRect l="-1347" t="-1138" b="-328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0927" y="404664"/>
            <a:ext cx="8229600" cy="1002440"/>
          </a:xfr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 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0785" y="2780929"/>
            <a:ext cx="2694316" cy="1609725"/>
          </a:xfrm>
          <a:prstGeom prst="rect">
            <a:avLst/>
          </a:prstGeom>
        </p:spPr>
      </p:pic>
      <p:pic>
        <p:nvPicPr>
          <p:cNvPr id="6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4919" y="6065284"/>
            <a:ext cx="17990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8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623372" y="570895"/>
            <a:ext cx="8229600" cy="1252728"/>
          </a:xfrm>
        </p:spPr>
        <p:txBody>
          <a:bodyPr>
            <a:normAutofit/>
          </a:bodyPr>
          <a:lstStyle/>
          <a:p>
            <a:r>
              <a:rPr lang="es-PE" sz="3200" dirty="0" smtClean="0"/>
              <a:t>COORDENADAS DEL PUNTO MEDIO DE UN SEGMENTO EN EL ESPACIO </a:t>
            </a:r>
            <a:endParaRPr lang="es-PE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32 CuadroTexto"/>
              <p:cNvSpPr txBox="1"/>
              <p:nvPr/>
            </p:nvSpPr>
            <p:spPr>
              <a:xfrm>
                <a:off x="317989" y="5370400"/>
                <a:ext cx="8177714" cy="8317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400" dirty="0" smtClean="0">
                    <a:solidFill>
                      <a:srgbClr val="0070C0"/>
                    </a:solidFill>
                    <a:latin typeface="+mj-lt"/>
                  </a:rPr>
                  <a:t>Dados los puntos A(1,-2,3) y M (-2,7,8).siendo M el punto medio del segmento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sz="240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  <m:r>
                          <a:rPr lang="es-PE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acc>
                  </m:oMath>
                </a14:m>
                <a:r>
                  <a:rPr lang="es-PE" sz="2400" dirty="0" smtClean="0">
                    <a:solidFill>
                      <a:srgbClr val="0070C0"/>
                    </a:solidFill>
                    <a:latin typeface="+mj-lt"/>
                  </a:rPr>
                  <a:t> Calcular las coordenadas del punto B</a:t>
                </a:r>
                <a:endParaRPr lang="es-PE" sz="2400" dirty="0">
                  <a:solidFill>
                    <a:srgbClr val="0070C0"/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11" name="3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488" y="5370400"/>
                <a:ext cx="8859190" cy="831766"/>
              </a:xfrm>
              <a:prstGeom prst="rect">
                <a:avLst/>
              </a:prstGeom>
              <a:blipFill rotWithShape="1">
                <a:blip r:embed="rId2"/>
                <a:stretch>
                  <a:fillRect l="-1101" t="-5882" b="-1617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2757" y="3218673"/>
            <a:ext cx="5240215" cy="1714500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66172" y="1779937"/>
            <a:ext cx="3446585" cy="337185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37876" y="2381348"/>
            <a:ext cx="1767254" cy="771525"/>
          </a:xfrm>
          <a:prstGeom prst="rect">
            <a:avLst/>
          </a:prstGeom>
        </p:spPr>
      </p:pic>
      <p:pic>
        <p:nvPicPr>
          <p:cNvPr id="8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17990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4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5 Título"/>
          <p:cNvSpPr>
            <a:spLocks noGrp="1"/>
          </p:cNvSpPr>
          <p:nvPr>
            <p:ph type="title" idx="4294967295"/>
          </p:nvPr>
        </p:nvSpPr>
        <p:spPr>
          <a:xfrm>
            <a:off x="105513" y="620688"/>
            <a:ext cx="8785848" cy="504825"/>
          </a:xfr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82880" fontAlgn="base"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</a:pPr>
            <a:r>
              <a:rPr lang="es-PE" sz="3200" b="1" spc="150" dirty="0" smtClean="0">
                <a:ln w="1143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Operaciones con vectores</a:t>
            </a:r>
            <a:br>
              <a:rPr lang="es-PE" sz="3200" b="1" spc="150" dirty="0" smtClean="0">
                <a:ln w="1143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</a:br>
            <a:r>
              <a:rPr lang="es-PE" sz="3200" b="1" spc="150" dirty="0" smtClean="0">
                <a:ln w="11430"/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Suma y Diferencia de vectores</a:t>
            </a:r>
            <a:endParaRPr lang="es-PE" sz="3200" b="1" spc="150" dirty="0">
              <a:ln w="11430"/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263193" y="3482082"/>
                <a:ext cx="4030399" cy="469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2400" dirty="0" smtClean="0">
                    <a:solidFill>
                      <a:prstClr val="black"/>
                    </a:solidFill>
                    <a:latin typeface="+mn-lt"/>
                  </a:rPr>
                  <a:t>LA DIFERENCIA DENOTA: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s-PE" sz="240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acc>
                      <m:accPr>
                        <m:chr m:val="̅"/>
                        <m:ctrlPr>
                          <a:rPr lang="es-PE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s-PE" sz="2400" dirty="0">
                  <a:solidFill>
                    <a:prstClr val="black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26" y="3482081"/>
                <a:ext cx="4016164" cy="469809"/>
              </a:xfrm>
              <a:prstGeom prst="rect">
                <a:avLst/>
              </a:prstGeom>
              <a:blipFill rotWithShape="1">
                <a:blip r:embed="rId3"/>
                <a:stretch>
                  <a:fillRect l="-2428" t="-7792" r="-7132" b="-2987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384458" y="2242729"/>
                <a:ext cx="3317062" cy="46980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2400" dirty="0" smtClean="0">
                    <a:solidFill>
                      <a:prstClr val="black"/>
                    </a:solidFill>
                    <a:latin typeface="+mn-lt"/>
                  </a:rPr>
                  <a:t>LA SUMA DENOTA: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  <m:r>
                      <a:rPr lang="es-PE" sz="2400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acc>
                      <m:accPr>
                        <m:chr m:val="̅"/>
                        <m:ctrlPr>
                          <a:rPr lang="es-PE" sz="24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endParaRPr lang="es-PE" sz="2400" dirty="0">
                  <a:solidFill>
                    <a:prstClr val="black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496" y="2242728"/>
                <a:ext cx="3302827" cy="469809"/>
              </a:xfrm>
              <a:prstGeom prst="rect">
                <a:avLst/>
              </a:prstGeom>
              <a:blipFill rotWithShape="1">
                <a:blip r:embed="rId4"/>
                <a:stretch>
                  <a:fillRect l="-2768" t="-7792" r="-9041" b="-2987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ángulo 18"/>
              <p:cNvSpPr/>
              <p:nvPr/>
            </p:nvSpPr>
            <p:spPr>
              <a:xfrm>
                <a:off x="4202566" y="2205593"/>
                <a:ext cx="3812647" cy="714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̅"/>
                          <m:ctrlP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P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P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P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P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P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P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PE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PE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E" sz="2000" dirty="0">
                  <a:solidFill>
                    <a:prstClr val="black"/>
                  </a:solidFill>
                </a:endParaRPr>
              </a:p>
              <a:p>
                <a:endParaRPr lang="es-P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9" name="Rectángulo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780" y="2205593"/>
                <a:ext cx="3860544" cy="432000"/>
              </a:xfrm>
              <a:prstGeom prst="rect">
                <a:avLst/>
              </a:prstGeom>
              <a:blipFill rotWithShape="0">
                <a:blip r:embed="rId8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ángulo 19"/>
              <p:cNvSpPr/>
              <p:nvPr/>
            </p:nvSpPr>
            <p:spPr>
              <a:xfrm>
                <a:off x="4747209" y="2772978"/>
                <a:ext cx="340721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PE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PE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E" sz="2000" dirty="0">
                  <a:solidFill>
                    <a:prstClr val="black"/>
                  </a:solidFill>
                </a:endParaRPr>
              </a:p>
              <a:p>
                <a:endParaRPr lang="es-P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Rectángulo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2809" y="2772978"/>
                <a:ext cx="3582071" cy="432000"/>
              </a:xfrm>
              <a:prstGeom prst="rect">
                <a:avLst/>
              </a:prstGeom>
              <a:blipFill rotWithShape="0">
                <a:blip r:embed="rId9"/>
                <a:stretch>
                  <a:fillRect b="-704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ángulo 20"/>
              <p:cNvSpPr/>
              <p:nvPr/>
            </p:nvSpPr>
            <p:spPr>
              <a:xfrm>
                <a:off x="4202566" y="3437957"/>
                <a:ext cx="3812647" cy="71474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P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P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P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PE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P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P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s-PE" sz="20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PE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E" sz="2000" dirty="0">
                  <a:solidFill>
                    <a:prstClr val="black"/>
                  </a:solidFill>
                </a:endParaRPr>
              </a:p>
              <a:p>
                <a:endParaRPr lang="es-P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Rectángulo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2780" y="3437957"/>
                <a:ext cx="3860544" cy="396000"/>
              </a:xfrm>
              <a:prstGeom prst="rect">
                <a:avLst/>
              </a:prstGeom>
              <a:blipFill rotWithShape="0">
                <a:blip r:embed="rId10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ángulo 21"/>
              <p:cNvSpPr/>
              <p:nvPr/>
            </p:nvSpPr>
            <p:spPr>
              <a:xfrm>
                <a:off x="4807314" y="3969342"/>
                <a:ext cx="340721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PE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PE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PE" sz="20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s-PE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s-PE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E" sz="2000" dirty="0">
                  <a:solidFill>
                    <a:prstClr val="black"/>
                  </a:solidFill>
                </a:endParaRPr>
              </a:p>
              <a:p>
                <a:endParaRPr lang="es-P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Rectángu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924" y="3969342"/>
                <a:ext cx="3451842" cy="360000"/>
              </a:xfrm>
              <a:prstGeom prst="rect">
                <a:avLst/>
              </a:prstGeom>
              <a:blipFill rotWithShape="0">
                <a:blip r:embed="rId11"/>
                <a:stretch>
                  <a:fillRect b="-3050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390789" y="1649148"/>
                <a:ext cx="5646418" cy="445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2000" dirty="0" smtClean="0">
                    <a:solidFill>
                      <a:prstClr val="black"/>
                    </a:solidFill>
                    <a:latin typeface="+mn-lt"/>
                  </a:rPr>
                  <a:t>Dados dos vectores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PE" sz="2000" dirty="0" smtClean="0">
                    <a:solidFill>
                      <a:prstClr val="black"/>
                    </a:solidFill>
                    <a:latin typeface="+mn-lt"/>
                  </a:rPr>
                  <a:t> 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PE" sz="2000" dirty="0" smtClean="0">
                    <a:solidFill>
                      <a:prstClr val="black"/>
                    </a:solidFill>
                    <a:latin typeface="+mn-lt"/>
                  </a:rPr>
                  <a:t> del espacio tridimensional.</a:t>
                </a:r>
                <a:endParaRPr lang="es-PE" sz="2000" dirty="0">
                  <a:solidFill>
                    <a:prstClr val="black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789" y="1649148"/>
                <a:ext cx="5646418" cy="445635"/>
              </a:xfrm>
              <a:prstGeom prst="rect">
                <a:avLst/>
              </a:prstGeom>
              <a:blipFill rotWithShape="1">
                <a:blip r:embed="rId12"/>
                <a:stretch>
                  <a:fillRect l="-1080" t="-5479" r="-540" b="-2465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n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3193" y="4604652"/>
            <a:ext cx="4242338" cy="141663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34909" y="4570019"/>
            <a:ext cx="1931236" cy="14859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60170" y="5008169"/>
            <a:ext cx="923192" cy="304800"/>
          </a:xfrm>
          <a:prstGeom prst="rect">
            <a:avLst/>
          </a:prstGeom>
        </p:spPr>
      </p:pic>
      <p:pic>
        <p:nvPicPr>
          <p:cNvPr id="14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6002423"/>
            <a:ext cx="1511049" cy="591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7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1357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15"/>
              <p:cNvSpPr txBox="1"/>
              <p:nvPr/>
            </p:nvSpPr>
            <p:spPr>
              <a:xfrm>
                <a:off x="467544" y="4701877"/>
                <a:ext cx="6840256" cy="14348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dirty="0" smtClean="0">
                    <a:solidFill>
                      <a:prstClr val="black"/>
                    </a:solidFill>
                  </a:rPr>
                  <a:t>Realiza la siguiente operación con vectores.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PE" sz="2000" dirty="0" smtClean="0">
                    <a:solidFill>
                      <a:prstClr val="black"/>
                    </a:solidFill>
                  </a:rPr>
                  <a:t>= (0,-2,1)  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s-PE" sz="2000" dirty="0">
                    <a:solidFill>
                      <a:prstClr val="black"/>
                    </a:solidFill>
                  </a:rPr>
                  <a:t>= </a:t>
                </a:r>
                <a:r>
                  <a:rPr lang="es-PE" sz="2000" dirty="0" smtClean="0">
                    <a:solidFill>
                      <a:prstClr val="black"/>
                    </a:solidFill>
                  </a:rPr>
                  <a:t>(3,1,4)  ,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PE" sz="2000" dirty="0">
                    <a:solidFill>
                      <a:prstClr val="black"/>
                    </a:solidFill>
                  </a:rPr>
                  <a:t>= </a:t>
                </a:r>
                <a:r>
                  <a:rPr lang="es-PE" sz="2000" dirty="0" smtClean="0">
                    <a:solidFill>
                      <a:prstClr val="black"/>
                    </a:solidFill>
                  </a:rPr>
                  <a:t>(-1,0,1</a:t>
                </a:r>
                <a:r>
                  <a:rPr lang="es-PE" sz="2000" dirty="0">
                    <a:solidFill>
                      <a:prstClr val="black"/>
                    </a:solidFill>
                  </a:rPr>
                  <a:t>) </a:t>
                </a:r>
                <a:r>
                  <a:rPr lang="es-PE" sz="20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s-PE" sz="20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r>
                  <a:rPr lang="es-PE" sz="2000" dirty="0">
                    <a:solidFill>
                      <a:prstClr val="black"/>
                    </a:solidFill>
                  </a:rPr>
                  <a:t>i</a:t>
                </a:r>
                <a:r>
                  <a:rPr lang="es-PE" sz="2000" dirty="0" smtClean="0">
                    <a:solidFill>
                      <a:prstClr val="black"/>
                    </a:solidFill>
                  </a:rPr>
                  <a:t>) 2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s-PE" sz="2000" dirty="0" smtClean="0">
                    <a:solidFill>
                      <a:prstClr val="black"/>
                    </a:solidFill>
                  </a:rPr>
                  <a:t> +3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PE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−</m:t>
                    </m:r>
                    <m:acc>
                      <m:accPr>
                        <m:chr m:val="⃗"/>
                        <m:ctrlPr>
                          <a:rPr lang="es-P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s-PE" sz="2000" dirty="0" smtClean="0">
                    <a:solidFill>
                      <a:prstClr val="black"/>
                    </a:solidFill>
                  </a:rPr>
                  <a:t>		ii)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𝑏</m:t>
                        </m:r>
                      </m:e>
                    </m:acc>
                    <m:r>
                      <a:rPr lang="es-PE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acc>
                      <m:accPr>
                        <m:chr m:val="⃗"/>
                        <m:ctrlPr>
                          <a:rPr lang="es-PE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𝑐</m:t>
                        </m:r>
                      </m:e>
                    </m:acc>
                  </m:oMath>
                </a14:m>
                <a:endParaRPr lang="es-P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4701877"/>
                <a:ext cx="6840256" cy="1434880"/>
              </a:xfrm>
              <a:prstGeom prst="rect">
                <a:avLst/>
              </a:prstGeom>
              <a:blipFill rotWithShape="1">
                <a:blip r:embed="rId3"/>
                <a:stretch>
                  <a:fillRect l="-980" t="-2119" b="-508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8178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8388"/>
            <a:ext cx="8376452" cy="4736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1563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26" y="1556792"/>
            <a:ext cx="8813178" cy="4073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819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765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3964" y="1296074"/>
            <a:ext cx="78249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b="1" dirty="0" smtClean="0">
                <a:solidFill>
                  <a:prstClr val="black"/>
                </a:solidFill>
              </a:rPr>
              <a:t>Aplicando el TEOREMA</a:t>
            </a:r>
            <a:r>
              <a:rPr lang="es-PE" sz="2800" b="1" dirty="0">
                <a:solidFill>
                  <a:prstClr val="black"/>
                </a:solidFill>
              </a:rPr>
              <a:t>: </a:t>
            </a:r>
          </a:p>
          <a:p>
            <a:r>
              <a:rPr lang="es-PE" sz="2000" dirty="0">
                <a:solidFill>
                  <a:prstClr val="black"/>
                </a:solidFill>
              </a:rPr>
              <a:t>Sí dos vectores son paralelos , entonces sus vectores unitarios son iguales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3267779" y="2147717"/>
                <a:ext cx="2538002" cy="59548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2000" dirty="0">
                    <a:solidFill>
                      <a:prstClr val="black"/>
                    </a:solidFill>
                  </a:rPr>
                  <a:t>Sí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s-PE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  <m:acc>
                      <m:accPr>
                        <m:chr m:val="̅"/>
                        <m:ctrlP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s-PE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PE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s-PE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PE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s-PE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PE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s-PE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PE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PE" sz="2000" dirty="0">
                    <a:solidFill>
                      <a:prstClr val="black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093" y="2147717"/>
                <a:ext cx="2598917" cy="595484"/>
              </a:xfrm>
              <a:prstGeom prst="rect">
                <a:avLst/>
              </a:prstGeom>
              <a:blipFill rotWithShape="0">
                <a:blip r:embed="rId3"/>
                <a:stretch>
                  <a:fillRect l="-2582" b="-102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93591" y="2641325"/>
                <a:ext cx="8507077" cy="1016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PE" sz="2000" dirty="0" smtClean="0">
                    <a:solidFill>
                      <a:prstClr val="black"/>
                    </a:solidFill>
                  </a:rPr>
                  <a:t>Ejemplo:</a:t>
                </a:r>
              </a:p>
              <a:p>
                <a:r>
                  <a:rPr lang="es-PE" sz="2000" dirty="0" smtClean="0">
                    <a:solidFill>
                      <a:prstClr val="black"/>
                    </a:solidFill>
                  </a:rPr>
                  <a:t>Dado </a:t>
                </a:r>
                <a:r>
                  <a:rPr lang="es-PE" sz="2000" dirty="0">
                    <a:solidFill>
                      <a:prstClr val="black"/>
                    </a:solidFill>
                  </a:rPr>
                  <a:t>el segmento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s-PE" sz="2000" dirty="0">
                    <a:solidFill>
                      <a:prstClr val="black"/>
                    </a:solidFill>
                  </a:rPr>
                  <a:t> donde </a:t>
                </a:r>
                <a14:m>
                  <m:oMath xmlns:m="http://schemas.openxmlformats.org/officeDocument/2006/math">
                    <m:r>
                      <a:rPr lang="es-PE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s-PE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2,1,4</m:t>
                        </m:r>
                      </m:e>
                    </m:d>
                    <m:r>
                      <a:rPr lang="es-PE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PE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s-PE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s-PE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10,13,16</m:t>
                        </m:r>
                      </m:e>
                    </m:d>
                    <m:r>
                      <a:rPr lang="es-PE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s-PE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si</m:t>
                    </m:r>
                    <m:r>
                      <a:rPr lang="es-PE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PE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se</m:t>
                    </m:r>
                    <m:r>
                      <a:rPr lang="es-PE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PE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corta</m:t>
                    </m:r>
                    <m:r>
                      <a:rPr lang="es-PE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PE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el</m:t>
                    </m:r>
                    <m:r>
                      <a:rPr lang="es-PE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PE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segmento</m:t>
                    </m:r>
                    <m:r>
                      <a:rPr lang="es-PE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s-PE" sz="20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en</m:t>
                    </m:r>
                  </m:oMath>
                </a14:m>
                <a:endParaRPr lang="es-P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7" y="2641325"/>
                <a:ext cx="9216000" cy="708592"/>
              </a:xfrm>
              <a:prstGeom prst="rect">
                <a:avLst/>
              </a:prstGeom>
              <a:blipFill rotWithShape="0">
                <a:blip r:embed="rId4"/>
                <a:stretch>
                  <a:fillRect l="-661" t="-4274" b="-1367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/>
              <p:cNvSpPr txBox="1"/>
              <p:nvPr/>
            </p:nvSpPr>
            <p:spPr>
              <a:xfrm>
                <a:off x="171162" y="3548754"/>
                <a:ext cx="47857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4 </m:t>
                      </m:r>
                      <m:r>
                        <m:rPr>
                          <m:sty m:val="p"/>
                        </m:rP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partes</m:t>
                      </m:r>
                      <m: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iguales</m:t>
                      </m:r>
                      <m: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sty m:val="p"/>
                        </m:rP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Halle</m:t>
                      </m:r>
                      <m: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las</m:t>
                      </m:r>
                      <m: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coordenadas</m:t>
                      </m:r>
                      <m: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los</m:t>
                      </m:r>
                      <m: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puntos</m:t>
                      </m:r>
                      <m: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de</m:t>
                      </m:r>
                      <m: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corte</m:t>
                      </m:r>
                      <m:r>
                        <a:rPr lang="es-PE" sz="20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s-PE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Cuadro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62" y="3548754"/>
                <a:ext cx="4785762" cy="400110"/>
              </a:xfrm>
              <a:prstGeom prst="rect">
                <a:avLst/>
              </a:prstGeom>
              <a:blipFill rotWithShape="1">
                <a:blip r:embed="rId5"/>
                <a:stretch>
                  <a:fillRect r="-41529" b="-1363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/>
          <p:cNvSpPr txBox="1"/>
          <p:nvPr/>
        </p:nvSpPr>
        <p:spPr>
          <a:xfrm>
            <a:off x="293591" y="3926849"/>
            <a:ext cx="1138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prstClr val="black"/>
                </a:solidFill>
              </a:rPr>
              <a:t>Solución: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1242402" y="4509120"/>
            <a:ext cx="3888000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>
            <a:off x="2245588" y="4509120"/>
            <a:ext cx="99692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/>
              <p:cNvSpPr txBox="1"/>
              <p:nvPr/>
            </p:nvSpPr>
            <p:spPr>
              <a:xfrm>
                <a:off x="1157882" y="4587142"/>
                <a:ext cx="17831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s-PE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CuadroTexto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4372" y="4587141"/>
                <a:ext cx="183127" cy="246221"/>
              </a:xfrm>
              <a:prstGeom prst="rect">
                <a:avLst/>
              </a:prstGeom>
              <a:blipFill rotWithShape="0">
                <a:blip r:embed="rId6"/>
                <a:stretch>
                  <a:fillRect l="-26667" r="-20000" b="-731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/>
              <p:cNvSpPr txBox="1"/>
              <p:nvPr/>
            </p:nvSpPr>
            <p:spPr>
              <a:xfrm>
                <a:off x="5156902" y="4574668"/>
                <a:ext cx="18665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s-PE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2" name="CuadroTexto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643" y="4574667"/>
                <a:ext cx="191463" cy="246221"/>
              </a:xfrm>
              <a:prstGeom prst="rect">
                <a:avLst/>
              </a:prstGeom>
              <a:blipFill rotWithShape="0">
                <a:blip r:embed="rId7"/>
                <a:stretch>
                  <a:fillRect l="-21875" r="-18750" b="-731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/>
              <p:cNvSpPr txBox="1"/>
              <p:nvPr/>
            </p:nvSpPr>
            <p:spPr>
              <a:xfrm>
                <a:off x="2141121" y="4590996"/>
                <a:ext cx="22153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s-PE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3" name="Cuadro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9548" y="4590995"/>
                <a:ext cx="226344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13514" r="-810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3198796" y="4587142"/>
                <a:ext cx="167032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s-PE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362" y="4587141"/>
                <a:ext cx="171842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3793" r="-1034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293591" y="5139534"/>
                <a:ext cx="3161122" cy="590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PE" sz="2000" dirty="0">
                    <a:solidFill>
                      <a:prstClr val="black"/>
                    </a:solidFill>
                  </a:rPr>
                  <a:t>Sí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𝐴𝑛</m:t>
                        </m:r>
                      </m:e>
                    </m:acc>
                    <m:r>
                      <a:rPr lang="es-PE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 </m:t>
                    </m:r>
                    <m:acc>
                      <m:accPr>
                        <m:chr m:val="̅"/>
                        <m:ctrlPr>
                          <a:rPr lang="es-PE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𝐴𝐵</m:t>
                        </m:r>
                      </m:e>
                    </m:acc>
                    <m:r>
                      <a:rPr lang="es-PE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f>
                      <m:fPr>
                        <m:ctrlP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PE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𝐴𝑛</m:t>
                            </m:r>
                          </m:e>
                        </m:acc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s-PE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PE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𝐴𝑛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s-PE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PE" sz="20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̅"/>
                            <m:ctrlPr>
                              <a:rPr lang="es-PE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e>
                        </m:acc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s-PE" sz="200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s-PE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PE" sz="2000" i="1" smtClean="0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𝐴𝐵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s-PE" sz="2000" dirty="0">
                    <a:solidFill>
                      <a:prstClr val="black"/>
                    </a:solidFill>
                  </a:rPr>
                  <a:t>   </a:t>
                </a:r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057" y="5139533"/>
                <a:ext cx="3222036" cy="590803"/>
              </a:xfrm>
              <a:prstGeom prst="rect">
                <a:avLst/>
              </a:prstGeom>
              <a:blipFill rotWithShape="0">
                <a:blip r:embed="rId10"/>
                <a:stretch>
                  <a:fillRect l="-1890" b="-103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/>
              <p:cNvSpPr txBox="1"/>
              <p:nvPr/>
            </p:nvSpPr>
            <p:spPr>
              <a:xfrm>
                <a:off x="1692748" y="4203849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PE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CuadroTexto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810" y="4203848"/>
                <a:ext cx="166519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18519" r="-1111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/>
              <p:cNvSpPr txBox="1"/>
              <p:nvPr/>
            </p:nvSpPr>
            <p:spPr>
              <a:xfrm>
                <a:off x="2660932" y="4205703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PE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7" name="Cuadro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676" y="4205702"/>
                <a:ext cx="166519" cy="246221"/>
              </a:xfrm>
              <a:prstGeom prst="rect">
                <a:avLst/>
              </a:prstGeom>
              <a:blipFill rotWithShape="0">
                <a:blip r:embed="rId12"/>
                <a:stretch>
                  <a:fillRect l="-18519" r="-1111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3629116" y="4203849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PE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1542" y="4203848"/>
                <a:ext cx="166519" cy="246221"/>
              </a:xfrm>
              <a:prstGeom prst="rect">
                <a:avLst/>
              </a:prstGeom>
              <a:blipFill rotWithShape="0">
                <a:blip r:embed="rId13"/>
                <a:stretch>
                  <a:fillRect l="-18519" r="-1111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lamada de nube 18"/>
          <p:cNvSpPr/>
          <p:nvPr/>
        </p:nvSpPr>
        <p:spPr>
          <a:xfrm>
            <a:off x="6184567" y="3748809"/>
            <a:ext cx="2058284" cy="864096"/>
          </a:xfrm>
          <a:prstGeom prst="cloudCallout">
            <a:avLst>
              <a:gd name="adj1" fmla="val -115796"/>
              <a:gd name="adj2" fmla="val 1534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dirty="0">
                <a:solidFill>
                  <a:srgbClr val="FFFFFF"/>
                </a:solidFill>
              </a:rPr>
              <a:t>Cada segmento mide igual.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/>
              <p:cNvSpPr txBox="1"/>
              <p:nvPr/>
            </p:nvSpPr>
            <p:spPr>
              <a:xfrm>
                <a:off x="3181462" y="5137122"/>
                <a:ext cx="3927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s-PE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0" name="Cuadro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6583" y="5137121"/>
                <a:ext cx="400751" cy="430887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/>
              <p:cNvSpPr txBox="1"/>
              <p:nvPr/>
            </p:nvSpPr>
            <p:spPr>
              <a:xfrm>
                <a:off x="3692733" y="5120297"/>
                <a:ext cx="1497461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PE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s-PE" sz="1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1" name="Cuadro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461" y="5120296"/>
                <a:ext cx="1502270" cy="5203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5189941" y="5133206"/>
                <a:ext cx="3927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s-PE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2436" y="5133205"/>
                <a:ext cx="400751" cy="430887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/>
              <p:cNvSpPr txBox="1"/>
              <p:nvPr/>
            </p:nvSpPr>
            <p:spPr>
              <a:xfrm>
                <a:off x="5689563" y="5038308"/>
                <a:ext cx="3447226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s-PE" sz="1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−(2,1,4)=</m:t>
                      </m:r>
                      <m:f>
                        <m:fPr>
                          <m:ctrlP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(10,13,16)−(2,1,4)</m:t>
                          </m:r>
                        </m:num>
                        <m:den>
                          <m:r>
                            <a:rPr lang="es-PE" sz="18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PE" sz="1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3" name="CuadroTexto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693" y="5038307"/>
                <a:ext cx="3452034" cy="525785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/>
              <p:cNvSpPr txBox="1"/>
              <p:nvPr/>
            </p:nvSpPr>
            <p:spPr>
              <a:xfrm>
                <a:off x="1453192" y="6076700"/>
                <a:ext cx="39273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s-PE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4" name="CuadroTexto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4291" y="6076699"/>
                <a:ext cx="400751" cy="430887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1988020" y="6158860"/>
                <a:ext cx="308263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PE" sz="1800" dirty="0">
                    <a:solidFill>
                      <a:prstClr val="blac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s-PE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PE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4,6,6</m:t>
                        </m:r>
                      </m:e>
                    </m:d>
                    <m:r>
                      <a:rPr lang="es-PE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PE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PE" sz="1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2,1,4</m:t>
                        </m:r>
                      </m:e>
                    </m:d>
                    <m:r>
                      <a:rPr lang="es-PE" sz="1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=(6,7,10)</m:t>
                    </m:r>
                  </m:oMath>
                </a14:m>
                <a:endParaRPr lang="es-PE" sz="1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3688" y="6158859"/>
                <a:ext cx="3076227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4554" t="-28261" r="-2772" b="-50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CuadroTexto 25"/>
          <p:cNvSpPr txBox="1"/>
          <p:nvPr/>
        </p:nvSpPr>
        <p:spPr>
          <a:xfrm>
            <a:off x="5677108" y="6067212"/>
            <a:ext cx="1420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000" dirty="0">
                <a:solidFill>
                  <a:prstClr val="black"/>
                </a:solidFill>
              </a:rPr>
              <a:t>Halle: m y ñ</a:t>
            </a:r>
          </a:p>
        </p:txBody>
      </p:sp>
      <p:cxnSp>
        <p:nvCxnSpPr>
          <p:cNvPr id="52" name="Conector recto 51"/>
          <p:cNvCxnSpPr/>
          <p:nvPr/>
        </p:nvCxnSpPr>
        <p:spPr>
          <a:xfrm>
            <a:off x="3242511" y="4509120"/>
            <a:ext cx="996923" cy="0"/>
          </a:xfrm>
          <a:prstGeom prst="line">
            <a:avLst/>
          </a:prstGeom>
          <a:ln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CuadroTexto 52"/>
              <p:cNvSpPr txBox="1"/>
              <p:nvPr/>
            </p:nvSpPr>
            <p:spPr>
              <a:xfrm>
                <a:off x="4598200" y="4213612"/>
                <a:ext cx="1617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PE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3" name="CuadroTexto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1383" y="4213611"/>
                <a:ext cx="166519" cy="246221"/>
              </a:xfrm>
              <a:prstGeom prst="rect">
                <a:avLst/>
              </a:prstGeom>
              <a:blipFill rotWithShape="0">
                <a:blip r:embed="rId20"/>
                <a:stretch>
                  <a:fillRect l="-14815" r="-1481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CuadroTexto 53"/>
              <p:cNvSpPr txBox="1"/>
              <p:nvPr/>
            </p:nvSpPr>
            <p:spPr>
              <a:xfrm>
                <a:off x="4159351" y="4582537"/>
                <a:ext cx="16030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6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ñ</m:t>
                      </m:r>
                    </m:oMath>
                  </m:oMathPara>
                </a14:m>
                <a:endParaRPr lang="es-PE" sz="16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4" name="CuadroTexto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5963" y="4582536"/>
                <a:ext cx="165110" cy="246221"/>
              </a:xfrm>
              <a:prstGeom prst="rect">
                <a:avLst/>
              </a:prstGeom>
              <a:blipFill rotWithShape="0">
                <a:blip r:embed="rId21"/>
                <a:stretch>
                  <a:fillRect l="-25926" r="-25926" b="-75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0" y="260648"/>
            <a:ext cx="17990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68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533525"/>
            <a:ext cx="714375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58508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238" y="1447800"/>
            <a:ext cx="7629525" cy="4141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94470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37" y="1700808"/>
            <a:ext cx="8549282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819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1608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447961" y="836713"/>
            <a:ext cx="6416241" cy="68212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s-E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 de aplicación</a:t>
            </a:r>
            <a:endParaRPr lang="es-E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65" y="1772816"/>
            <a:ext cx="8142605" cy="82314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333" y="3453965"/>
            <a:ext cx="6594231" cy="4191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3865" y="2792550"/>
            <a:ext cx="1186962" cy="3333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0826" y="3904630"/>
            <a:ext cx="958362" cy="44767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2175" y="4580793"/>
            <a:ext cx="2215662" cy="4572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90354" y="4620120"/>
            <a:ext cx="439615" cy="40005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74792" y="4944468"/>
            <a:ext cx="1635369" cy="504825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0161" y="4944467"/>
            <a:ext cx="369277" cy="5715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07839" y="5427359"/>
            <a:ext cx="1222131" cy="33337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00786" y="5217808"/>
            <a:ext cx="888023" cy="752475"/>
          </a:xfrm>
          <a:prstGeom prst="rect">
            <a:avLst/>
          </a:prstGeom>
        </p:spPr>
      </p:pic>
      <p:sp>
        <p:nvSpPr>
          <p:cNvPr id="18" name="Flecha derecha 17"/>
          <p:cNvSpPr/>
          <p:nvPr/>
        </p:nvSpPr>
        <p:spPr>
          <a:xfrm>
            <a:off x="4551305" y="5333549"/>
            <a:ext cx="1063503" cy="5209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73533" y="2265890"/>
            <a:ext cx="1213338" cy="304800"/>
          </a:xfrm>
          <a:prstGeom prst="rect">
            <a:avLst/>
          </a:prstGeom>
        </p:spPr>
      </p:pic>
      <p:pic>
        <p:nvPicPr>
          <p:cNvPr id="20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564" y="5949327"/>
            <a:ext cx="1646797" cy="64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59"/>
            <a:ext cx="8421848" cy="3998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308695"/>
            <a:ext cx="3994795" cy="57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7106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758" y="1129976"/>
            <a:ext cx="7551099" cy="868403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58" y="1897928"/>
            <a:ext cx="1186962" cy="33337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605" y="1700809"/>
            <a:ext cx="4587248" cy="304047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082" y="4741285"/>
            <a:ext cx="6841158" cy="2081420"/>
          </a:xfrm>
          <a:prstGeom prst="rect">
            <a:avLst/>
          </a:prstGeom>
        </p:spPr>
      </p:pic>
      <p:pic>
        <p:nvPicPr>
          <p:cNvPr id="9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98" y="95999"/>
            <a:ext cx="1799081" cy="703708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203" y="548680"/>
            <a:ext cx="4819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50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iángulo rectángulo 1"/>
          <p:cNvSpPr/>
          <p:nvPr/>
        </p:nvSpPr>
        <p:spPr>
          <a:xfrm rot="1798939" flipH="1">
            <a:off x="2209506" y="3285170"/>
            <a:ext cx="1096615" cy="2124000"/>
          </a:xfrm>
          <a:prstGeom prst="rt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1459468" y="620688"/>
            <a:ext cx="6646154" cy="600933"/>
          </a:xfr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PE" sz="3600" b="1" spc="150" dirty="0" smtClean="0">
                <a:ln w="11430"/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ngsana New" panose="02020603050405020304" pitchFamily="18" charset="-34"/>
                <a:cs typeface="Angsana New" panose="02020603050405020304" pitchFamily="18" charset="-34"/>
              </a:rPr>
              <a:t>PROYECCIÓN ORTOGONAL</a:t>
            </a:r>
            <a:r>
              <a:rPr lang="es-PE" sz="4000" dirty="0" smtClean="0"/>
              <a:t/>
            </a:r>
            <a:br>
              <a:rPr lang="es-PE" sz="4000" dirty="0" smtClean="0"/>
            </a:br>
            <a:r>
              <a:rPr lang="es-PE" sz="4000" dirty="0"/>
              <a:t>	</a:t>
            </a:r>
            <a:br>
              <a:rPr lang="es-PE" sz="4000" dirty="0"/>
            </a:br>
            <a:endParaRPr lang="es-PE" sz="4000" b="1" spc="150" dirty="0">
              <a:ln w="11430"/>
              <a:solidFill>
                <a:srgbClr val="F8F8F8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89423" y="1864930"/>
            <a:ext cx="8707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/>
              <a:t>El concepto de la Proyección Ortogonal entre vectores</a:t>
            </a:r>
            <a:endParaRPr lang="es-PE" sz="2400" dirty="0"/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1058023" y="4868486"/>
            <a:ext cx="802890" cy="13510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>
            <a:off x="1854513" y="4868485"/>
            <a:ext cx="211926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V="1">
            <a:off x="1854513" y="3089109"/>
            <a:ext cx="0" cy="1779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1854513" y="3786038"/>
            <a:ext cx="1768187" cy="10926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1859115" y="4878646"/>
            <a:ext cx="1356070" cy="1165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/>
              <p:cNvSpPr txBox="1"/>
              <p:nvPr/>
            </p:nvSpPr>
            <p:spPr>
              <a:xfrm>
                <a:off x="2491482" y="3663852"/>
                <a:ext cx="25968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</m:oMath>
                  </m:oMathPara>
                </a14:m>
                <a:endParaRPr lang="es-P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CuadroTexto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105" y="3663852"/>
                <a:ext cx="267701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15909" r="-29545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uadroTexto 25"/>
              <p:cNvSpPr txBox="1"/>
              <p:nvPr/>
            </p:nvSpPr>
            <p:spPr>
              <a:xfrm>
                <a:off x="2635741" y="5812865"/>
                <a:ext cx="256480" cy="3777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s-P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6" name="CuadroTexto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5385" y="5812865"/>
                <a:ext cx="264495" cy="377732"/>
              </a:xfrm>
              <a:prstGeom prst="rect">
                <a:avLst/>
              </a:prstGeom>
              <a:blipFill rotWithShape="0">
                <a:blip r:embed="rId4"/>
                <a:stretch>
                  <a:fillRect l="-27273" t="-3226" r="-29545" b="-967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ector recto 27"/>
          <p:cNvCxnSpPr/>
          <p:nvPr/>
        </p:nvCxnSpPr>
        <p:spPr>
          <a:xfrm flipH="1">
            <a:off x="2693196" y="3792291"/>
            <a:ext cx="909330" cy="1771605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de flecha 33"/>
          <p:cNvCxnSpPr/>
          <p:nvPr/>
        </p:nvCxnSpPr>
        <p:spPr>
          <a:xfrm>
            <a:off x="1894529" y="4898369"/>
            <a:ext cx="778493" cy="66552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1998018" y="5305054"/>
                <a:ext cx="35426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P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acc>
                    </m:oMath>
                  </m:oMathPara>
                </a14:m>
                <a:endParaRPr lang="es-PE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Cuadro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4519" y="5305054"/>
                <a:ext cx="362279" cy="369332"/>
              </a:xfrm>
              <a:prstGeom prst="rect">
                <a:avLst/>
              </a:prstGeom>
              <a:blipFill rotWithShape="0">
                <a:blip r:embed="rId5"/>
                <a:stretch>
                  <a:fillRect l="-10000" r="-3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/>
              <p:cNvSpPr txBox="1"/>
              <p:nvPr/>
            </p:nvSpPr>
            <p:spPr>
              <a:xfrm>
                <a:off x="2879889" y="3102613"/>
                <a:ext cx="6355330" cy="4700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</m:acc>
                  </m:oMath>
                </a14:m>
                <a:r>
                  <a:rPr lang="es-PE" sz="2400" b="1" dirty="0" smtClean="0">
                    <a:solidFill>
                      <a:srgbClr val="0070C0"/>
                    </a:solidFill>
                  </a:rPr>
                  <a:t> es la sombra que proyecta el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s-PE" sz="2400" b="1" dirty="0" smtClean="0">
                    <a:solidFill>
                      <a:srgbClr val="0070C0"/>
                    </a:solidFill>
                  </a:rPr>
                  <a:t> sobre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400" b="1" i="1" dirty="0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endParaRPr lang="es-PE" sz="2400" b="1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6" name="CuadroTexto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880" y="3102612"/>
                <a:ext cx="6372000" cy="470065"/>
              </a:xfrm>
              <a:prstGeom prst="rect">
                <a:avLst/>
              </a:prstGeom>
              <a:blipFill rotWithShape="0">
                <a:blip r:embed="rId6"/>
                <a:stretch>
                  <a:fillRect t="-7792" r="-7943" b="-2987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CuadroTexto 36"/>
              <p:cNvSpPr txBox="1"/>
              <p:nvPr/>
            </p:nvSpPr>
            <p:spPr>
              <a:xfrm>
                <a:off x="4415741" y="3817698"/>
                <a:ext cx="3534109" cy="11058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PE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̅"/>
                              <m:ctrlPr>
                                <a:rPr lang="es-PE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acc>
                          <m:r>
                            <a:rPr lang="es-PE" sz="28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s-PE" sz="2800" b="0" i="1" smtClean="0">
                              <a:latin typeface="Cambria Math" panose="02040503050406030204" pitchFamily="18" charset="0"/>
                            </a:rPr>
                            <m:t>𝑃𝑟𝑜𝑦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s-PE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sub>
                        <m:sup>
                          <m:acc>
                            <m:accPr>
                              <m:chr m:val="̅"/>
                              <m:ctrlPr>
                                <a:rPr lang="es-PE" sz="28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p>
                      </m:sSubSup>
                      <m:r>
                        <a:rPr lang="es-PE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PE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r>
                            <a:rPr lang="es-PE" sz="28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̅"/>
                              <m:ctrlP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num>
                        <m:den>
                          <m:sSup>
                            <m:sSupPr>
                              <m:ctrlP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s-PE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̅"/>
                                      <m:ctrlPr>
                                        <a:rPr lang="es-PE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PE" sz="28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p>
                              <m:r>
                                <a:rPr lang="es-PE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28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  <m:r>
                        <a:rPr lang="es-PE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̅"/>
                          <m:ctrlPr>
                            <a:rPr lang="es-PE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8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es-PE" sz="2800" dirty="0"/>
              </a:p>
            </p:txBody>
          </p:sp>
        </mc:Choice>
        <mc:Fallback xmlns="">
          <p:sp>
            <p:nvSpPr>
              <p:cNvPr id="37" name="CuadroTexto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3719" y="3817698"/>
                <a:ext cx="3670492" cy="11058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/>
              <p:cNvSpPr txBox="1"/>
              <p:nvPr/>
            </p:nvSpPr>
            <p:spPr>
              <a:xfrm>
                <a:off x="3489395" y="5387150"/>
                <a:ext cx="4960717" cy="1394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PE" sz="2800" dirty="0" smtClean="0"/>
                  <a:t>Observe que el vector proyección es paralelo al vector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PE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es-PE" sz="2800" dirty="0"/>
              </a:p>
            </p:txBody>
          </p:sp>
        </mc:Choice>
        <mc:Fallback xmlns="">
          <p:sp>
            <p:nvSpPr>
              <p:cNvPr id="38" name="CuadroTexto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178" y="5387149"/>
                <a:ext cx="5374110" cy="963597"/>
              </a:xfrm>
              <a:prstGeom prst="rect">
                <a:avLst/>
              </a:prstGeom>
              <a:blipFill rotWithShape="0">
                <a:blip r:embed="rId8"/>
                <a:stretch>
                  <a:fillRect l="-2041" t="-6962" r="-3628" b="-1708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87" y="332656"/>
            <a:ext cx="17990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48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2 Título"/>
          <p:cNvSpPr>
            <a:spLocks noGrp="1"/>
          </p:cNvSpPr>
          <p:nvPr>
            <p:ph type="title" idx="4294967295"/>
          </p:nvPr>
        </p:nvSpPr>
        <p:spPr>
          <a:xfrm>
            <a:off x="130522" y="1035210"/>
            <a:ext cx="8706462" cy="1044000"/>
          </a:xfr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marL="182880" fontAlgn="base">
              <a:spcAft>
                <a:spcPct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</a:pPr>
            <a:r>
              <a:rPr lang="es-PE" sz="3200" spc="150" dirty="0" smtClean="0">
                <a:ln w="11430"/>
                <a:solidFill>
                  <a:schemeClr val="tx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Propiedades del vector proyección ortogonal</a:t>
            </a:r>
            <a:endParaRPr lang="es-PE" sz="3200" spc="150" dirty="0">
              <a:ln w="11430"/>
              <a:solidFill>
                <a:schemeClr val="tx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Objeto 4"/>
          <p:cNvGraphicFramePr>
            <a:graphicFrameLocks noChangeAspect="1"/>
          </p:cNvGraphicFramePr>
          <p:nvPr>
            <p:extLst/>
          </p:nvPr>
        </p:nvGraphicFramePr>
        <p:xfrm>
          <a:off x="1986775" y="5733257"/>
          <a:ext cx="47947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Equation" r:id="rId3" imgW="2768400" imgH="279360" progId="Equation.DSMT4">
                  <p:embed/>
                </p:oleObj>
              </mc:Choice>
              <mc:Fallback>
                <p:oleObj name="Equation" r:id="rId3" imgW="27684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6775" y="5733257"/>
                        <a:ext cx="4794738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uadroTexto 1"/>
          <p:cNvSpPr txBox="1"/>
          <p:nvPr/>
        </p:nvSpPr>
        <p:spPr>
          <a:xfrm>
            <a:off x="611560" y="2348880"/>
            <a:ext cx="7828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800" dirty="0" smtClean="0"/>
              <a:t>Semejante a lo que se presentó en dos dimensiones:</a:t>
            </a:r>
            <a:endParaRPr lang="es-PE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422537" y="3690238"/>
                <a:ext cx="2646687" cy="495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𝑃𝑟𝑜𝑦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sub>
                        <m:sup>
                          <m: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p>
                      </m:sSubSup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𝑃𝑟𝑜𝑦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sub>
                        <m:sup>
                          <m:acc>
                            <m:accPr>
                              <m:chr m:val="⃗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081" y="3690237"/>
                <a:ext cx="2651110" cy="495649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1422537" y="4711747"/>
                <a:ext cx="2315186" cy="495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𝑃𝑟𝑜𝑦</m:t>
                          </m:r>
                        </m:e>
                        <m:sub>
                          <m: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sub>
                        <m:sup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p>
                      </m:sSubSup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𝑃𝑟𝑜𝑦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sub>
                        <m:sup>
                          <m:acc>
                            <m:accPr>
                              <m:chr m:val="⃗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1081" y="4711746"/>
                <a:ext cx="2328201" cy="49564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/>
              <p:cNvSpPr txBox="1"/>
              <p:nvPr/>
            </p:nvSpPr>
            <p:spPr>
              <a:xfrm>
                <a:off x="5170221" y="3626580"/>
                <a:ext cx="2640275" cy="495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𝑃𝑟𝑜𝑦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sub>
                        <m:sup>
                          <m: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p>
                      </m:sSubSup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.</m:t>
                      </m:r>
                      <m:sSubSup>
                        <m:sSubSup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𝑃𝑟𝑜𝑦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sub>
                        <m:sup>
                          <m:acc>
                            <m:accPr>
                              <m:chr m:val="⃗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8" name="Cuadro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072" y="3626580"/>
                <a:ext cx="2651110" cy="49564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/>
              <p:cNvSpPr txBox="1"/>
              <p:nvPr/>
            </p:nvSpPr>
            <p:spPr>
              <a:xfrm>
                <a:off x="5170221" y="4715325"/>
                <a:ext cx="2311980" cy="49564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𝑃𝑟𝑜𝑦</m:t>
                          </m:r>
                        </m:e>
                        <m:sub>
                          <m: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sub>
                        <m:sup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p>
                      </m:sSubSup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𝑃𝑟𝑜𝑦</m:t>
                          </m:r>
                        </m:e>
                        <m:sub>
                          <m:acc>
                            <m:accPr>
                              <m:chr m:val="⃗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sub>
                        <m:sup>
                          <m:acc>
                            <m:accPr>
                              <m:chr m:val="⃗"/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sup>
                      </m:sSubSup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9" name="CuadroTex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072" y="4715324"/>
                <a:ext cx="2328201" cy="49564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echa derecha 2"/>
          <p:cNvSpPr/>
          <p:nvPr/>
        </p:nvSpPr>
        <p:spPr>
          <a:xfrm>
            <a:off x="4384144" y="3861741"/>
            <a:ext cx="432000" cy="184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1" name="Flecha derecha 10"/>
          <p:cNvSpPr/>
          <p:nvPr/>
        </p:nvSpPr>
        <p:spPr>
          <a:xfrm>
            <a:off x="4384144" y="4950646"/>
            <a:ext cx="432000" cy="1841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2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889761"/>
            <a:ext cx="17990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5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80728"/>
            <a:ext cx="842867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14163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34942"/>
            <a:ext cx="8752328" cy="4986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4819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177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447961" y="836713"/>
            <a:ext cx="6416241" cy="682123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</a:pPr>
            <a:endParaRPr lang="es-E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369" y="1529408"/>
            <a:ext cx="9144190" cy="494116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pic>
        <p:nvPicPr>
          <p:cNvPr id="6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75" y="159609"/>
            <a:ext cx="1799081" cy="703708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639" y="620688"/>
            <a:ext cx="481965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1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171575"/>
            <a:ext cx="81057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547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285875"/>
            <a:ext cx="8162925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9005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7788"/>
            <a:ext cx="8600334" cy="4385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978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1452563"/>
            <a:ext cx="8134350" cy="4208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695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262063"/>
            <a:ext cx="8277225" cy="433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566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104901" y="995244"/>
            <a:ext cx="59929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s-PE" sz="3200" b="1" dirty="0">
                <a:latin typeface="+mn-lt"/>
              </a:rPr>
              <a:t>EL ESPACIO TRIDIMENSIONAL R</a:t>
            </a:r>
            <a:r>
              <a:rPr lang="es-PE" sz="3200" b="1" baseline="30000" dirty="0">
                <a:latin typeface="+mn-lt"/>
              </a:rPr>
              <a:t>3</a:t>
            </a:r>
            <a:endParaRPr lang="es-PE" sz="3200" b="1" dirty="0">
              <a:latin typeface="+mn-lt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704850" y="1699270"/>
            <a:ext cx="7655879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s-PE" dirty="0">
                <a:latin typeface="+mn-lt"/>
              </a:rPr>
              <a:t>El conjunto de todas las ternas ordenadas de números reales recibe el nombre de </a:t>
            </a:r>
            <a:r>
              <a:rPr lang="es-PE" dirty="0">
                <a:solidFill>
                  <a:srgbClr val="FF0000"/>
                </a:solidFill>
                <a:latin typeface="+mn-lt"/>
              </a:rPr>
              <a:t>espacio numérico tridimensional</a:t>
            </a:r>
            <a:r>
              <a:rPr lang="es-PE" dirty="0">
                <a:latin typeface="+mn-lt"/>
              </a:rPr>
              <a:t>, y se denota por R</a:t>
            </a:r>
            <a:r>
              <a:rPr lang="es-PE" baseline="30000" dirty="0">
                <a:latin typeface="+mn-lt"/>
              </a:rPr>
              <a:t>3</a:t>
            </a:r>
            <a:r>
              <a:rPr lang="es-PE" dirty="0">
                <a:latin typeface="+mn-lt"/>
              </a:rPr>
              <a:t>.</a:t>
            </a:r>
            <a:r>
              <a:rPr lang="es-ES" dirty="0">
                <a:latin typeface="+mn-lt"/>
              </a:rPr>
              <a:t> </a:t>
            </a:r>
            <a:r>
              <a:rPr lang="es-PE" dirty="0">
                <a:latin typeface="+mn-lt"/>
              </a:rPr>
              <a:t>Cada terna ordenada (</a:t>
            </a:r>
            <a:r>
              <a:rPr lang="es-PE" i="1" dirty="0">
                <a:latin typeface="+mn-lt"/>
              </a:rPr>
              <a:t>x; y; z</a:t>
            </a:r>
            <a:r>
              <a:rPr lang="es-PE" dirty="0">
                <a:latin typeface="+mn-lt"/>
              </a:rPr>
              <a:t>) se denomina </a:t>
            </a:r>
            <a:r>
              <a:rPr lang="es-PE" dirty="0">
                <a:solidFill>
                  <a:srgbClr val="FF0000"/>
                </a:solidFill>
                <a:latin typeface="+mn-lt"/>
              </a:rPr>
              <a:t>punto</a:t>
            </a:r>
            <a:r>
              <a:rPr lang="es-PE" dirty="0">
                <a:latin typeface="+mn-lt"/>
              </a:rPr>
              <a:t> del espacio numérico tridimensional.</a:t>
            </a:r>
          </a:p>
        </p:txBody>
      </p:sp>
      <p:sp>
        <p:nvSpPr>
          <p:cNvPr id="10244" name="AutoShape 6"/>
          <p:cNvSpPr>
            <a:spLocks noChangeArrowheads="1"/>
          </p:cNvSpPr>
          <p:nvPr/>
        </p:nvSpPr>
        <p:spPr bwMode="auto">
          <a:xfrm rot="-5400000">
            <a:off x="2950735" y="4967716"/>
            <a:ext cx="1385888" cy="924657"/>
          </a:xfrm>
          <a:prstGeom prst="parallelogram">
            <a:avLst>
              <a:gd name="adj" fmla="val 29618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0245" name="AutoShape 7"/>
          <p:cNvSpPr>
            <a:spLocks noChangeArrowheads="1"/>
          </p:cNvSpPr>
          <p:nvPr/>
        </p:nvSpPr>
        <p:spPr bwMode="auto">
          <a:xfrm rot="-1498753">
            <a:off x="3185746" y="5122865"/>
            <a:ext cx="1705708" cy="987425"/>
          </a:xfrm>
          <a:prstGeom prst="parallelogram">
            <a:avLst>
              <a:gd name="adj" fmla="val 46022"/>
            </a:avLst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0246" name="AutoShape 8"/>
          <p:cNvSpPr>
            <a:spLocks noChangeArrowheads="1"/>
          </p:cNvSpPr>
          <p:nvPr/>
        </p:nvSpPr>
        <p:spPr bwMode="auto">
          <a:xfrm rot="-5400000">
            <a:off x="3882660" y="5275631"/>
            <a:ext cx="1387475" cy="923192"/>
          </a:xfrm>
          <a:prstGeom prst="parallelogram">
            <a:avLst>
              <a:gd name="adj" fmla="val 29699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0247" name="Line 9"/>
          <p:cNvSpPr>
            <a:spLocks noChangeShapeType="1"/>
          </p:cNvSpPr>
          <p:nvPr/>
        </p:nvSpPr>
        <p:spPr bwMode="auto">
          <a:xfrm>
            <a:off x="4108938" y="5040313"/>
            <a:ext cx="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PE"/>
          </a:p>
        </p:txBody>
      </p:sp>
      <p:sp>
        <p:nvSpPr>
          <p:cNvPr id="10248" name="AutoShape 10"/>
          <p:cNvSpPr>
            <a:spLocks noChangeArrowheads="1"/>
          </p:cNvSpPr>
          <p:nvPr/>
        </p:nvSpPr>
        <p:spPr bwMode="auto">
          <a:xfrm rot="962953">
            <a:off x="2170236" y="4643438"/>
            <a:ext cx="3930162" cy="925512"/>
          </a:xfrm>
          <a:prstGeom prst="parallelogram">
            <a:avLst>
              <a:gd name="adj" fmla="val 115009"/>
            </a:avLst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0249" name="Oval 11"/>
          <p:cNvSpPr>
            <a:spLocks noChangeArrowheads="1"/>
          </p:cNvSpPr>
          <p:nvPr/>
        </p:nvSpPr>
        <p:spPr bwMode="auto">
          <a:xfrm>
            <a:off x="4103078" y="5027613"/>
            <a:ext cx="16120" cy="17462"/>
          </a:xfrm>
          <a:prstGeom prst="ellipse">
            <a:avLst/>
          </a:prstGeom>
          <a:solidFill>
            <a:srgbClr val="FFFFFF"/>
          </a:solidFill>
          <a:ln w="0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0250" name="Rectangle 12"/>
          <p:cNvSpPr>
            <a:spLocks noChangeArrowheads="1"/>
          </p:cNvSpPr>
          <p:nvPr/>
        </p:nvSpPr>
        <p:spPr bwMode="auto">
          <a:xfrm>
            <a:off x="3215054" y="5389563"/>
            <a:ext cx="9618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PE" sz="1500" b="1" i="1">
                <a:solidFill>
                  <a:srgbClr val="000000"/>
                </a:solidFill>
              </a:rPr>
              <a:t>x</a:t>
            </a:r>
            <a:endParaRPr lang="es-PE"/>
          </a:p>
        </p:txBody>
      </p:sp>
      <p:sp>
        <p:nvSpPr>
          <p:cNvPr id="10251" name="Line 13"/>
          <p:cNvSpPr>
            <a:spLocks noChangeShapeType="1"/>
          </p:cNvSpPr>
          <p:nvPr/>
        </p:nvSpPr>
        <p:spPr bwMode="auto">
          <a:xfrm>
            <a:off x="3087567" y="4695825"/>
            <a:ext cx="2041280" cy="673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0252" name="Rectangle 14"/>
          <p:cNvSpPr>
            <a:spLocks noChangeArrowheads="1"/>
          </p:cNvSpPr>
          <p:nvPr/>
        </p:nvSpPr>
        <p:spPr bwMode="auto">
          <a:xfrm>
            <a:off x="5140569" y="5300663"/>
            <a:ext cx="8496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PE" sz="1500" b="1" i="1">
                <a:solidFill>
                  <a:srgbClr val="000000"/>
                </a:solidFill>
              </a:rPr>
              <a:t>y</a:t>
            </a:r>
            <a:endParaRPr lang="es-PE"/>
          </a:p>
        </p:txBody>
      </p:sp>
      <p:sp>
        <p:nvSpPr>
          <p:cNvPr id="10253" name="Rectangle 15"/>
          <p:cNvSpPr>
            <a:spLocks noChangeArrowheads="1"/>
          </p:cNvSpPr>
          <p:nvPr/>
        </p:nvSpPr>
        <p:spPr bwMode="auto">
          <a:xfrm>
            <a:off x="4084028" y="3573463"/>
            <a:ext cx="7534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PE" sz="1500" b="1" i="1">
                <a:solidFill>
                  <a:srgbClr val="000000"/>
                </a:solidFill>
              </a:rPr>
              <a:t>z</a:t>
            </a:r>
            <a:endParaRPr lang="es-PE"/>
          </a:p>
        </p:txBody>
      </p:sp>
      <p:sp>
        <p:nvSpPr>
          <p:cNvPr id="10254" name="AutoShape 16"/>
          <p:cNvSpPr>
            <a:spLocks noChangeArrowheads="1"/>
          </p:cNvSpPr>
          <p:nvPr/>
        </p:nvSpPr>
        <p:spPr bwMode="auto">
          <a:xfrm rot="-5400000">
            <a:off x="2949943" y="3871548"/>
            <a:ext cx="1387475" cy="924657"/>
          </a:xfrm>
          <a:prstGeom prst="parallelogram">
            <a:avLst>
              <a:gd name="adj" fmla="val 29651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0255" name="AutoShape 17"/>
          <p:cNvSpPr>
            <a:spLocks noChangeArrowheads="1"/>
          </p:cNvSpPr>
          <p:nvPr/>
        </p:nvSpPr>
        <p:spPr bwMode="auto">
          <a:xfrm rot="-1498753">
            <a:off x="3188677" y="4032252"/>
            <a:ext cx="1705708" cy="987425"/>
          </a:xfrm>
          <a:prstGeom prst="parallelogram">
            <a:avLst>
              <a:gd name="adj" fmla="val 46022"/>
            </a:avLst>
          </a:prstGeom>
          <a:solidFill>
            <a:srgbClr val="00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0256" name="Line 18"/>
          <p:cNvSpPr>
            <a:spLocks noChangeShapeType="1"/>
          </p:cNvSpPr>
          <p:nvPr/>
        </p:nvSpPr>
        <p:spPr bwMode="auto">
          <a:xfrm flipV="1">
            <a:off x="4110404" y="3789365"/>
            <a:ext cx="0" cy="12223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0257" name="Line 19"/>
          <p:cNvSpPr>
            <a:spLocks noChangeShapeType="1"/>
          </p:cNvSpPr>
          <p:nvPr/>
        </p:nvSpPr>
        <p:spPr bwMode="auto">
          <a:xfrm flipH="1">
            <a:off x="3294185" y="4649788"/>
            <a:ext cx="1582615" cy="79851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PE"/>
          </a:p>
        </p:txBody>
      </p:sp>
      <p:sp>
        <p:nvSpPr>
          <p:cNvPr id="10258" name="AutoShape 20"/>
          <p:cNvSpPr>
            <a:spLocks noChangeArrowheads="1"/>
          </p:cNvSpPr>
          <p:nvPr/>
        </p:nvSpPr>
        <p:spPr bwMode="auto">
          <a:xfrm rot="-5400000">
            <a:off x="3876799" y="4178668"/>
            <a:ext cx="1387475" cy="923192"/>
          </a:xfrm>
          <a:prstGeom prst="parallelogram">
            <a:avLst>
              <a:gd name="adj" fmla="val 29699"/>
            </a:avLst>
          </a:prstGeom>
          <a:solidFill>
            <a:srgbClr val="FF99CC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0259" name="Text Box 21"/>
          <p:cNvSpPr txBox="1">
            <a:spLocks noChangeArrowheads="1"/>
          </p:cNvSpPr>
          <p:nvPr/>
        </p:nvSpPr>
        <p:spPr bwMode="auto">
          <a:xfrm>
            <a:off x="1936811" y="6080236"/>
            <a:ext cx="1271502" cy="461665"/>
          </a:xfrm>
          <a:prstGeom prst="rect">
            <a:avLst/>
          </a:prstGeom>
          <a:solidFill>
            <a:srgbClr val="00FFFF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PE" b="1" dirty="0"/>
              <a:t>plano </a:t>
            </a:r>
            <a:r>
              <a:rPr lang="es-PE" b="1" i="1" dirty="0" err="1"/>
              <a:t>xz</a:t>
            </a:r>
            <a:endParaRPr lang="es-PE" b="1" i="1" dirty="0"/>
          </a:p>
        </p:txBody>
      </p:sp>
      <p:sp>
        <p:nvSpPr>
          <p:cNvPr id="10260" name="Text Box 22"/>
          <p:cNvSpPr txBox="1">
            <a:spLocks noChangeArrowheads="1"/>
          </p:cNvSpPr>
          <p:nvPr/>
        </p:nvSpPr>
        <p:spPr bwMode="auto">
          <a:xfrm>
            <a:off x="5037994" y="4005263"/>
            <a:ext cx="1253869" cy="461665"/>
          </a:xfrm>
          <a:prstGeom prst="rect">
            <a:avLst/>
          </a:prstGeom>
          <a:solidFill>
            <a:srgbClr val="FF99CC">
              <a:alpha val="50195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PE" b="1"/>
              <a:t>plano </a:t>
            </a:r>
            <a:r>
              <a:rPr lang="es-PE" b="1" i="1"/>
              <a:t>yz</a:t>
            </a:r>
          </a:p>
        </p:txBody>
      </p:sp>
      <p:sp>
        <p:nvSpPr>
          <p:cNvPr id="10261" name="Text Box 23"/>
          <p:cNvSpPr txBox="1">
            <a:spLocks noChangeArrowheads="1"/>
          </p:cNvSpPr>
          <p:nvPr/>
        </p:nvSpPr>
        <p:spPr bwMode="auto">
          <a:xfrm>
            <a:off x="1513743" y="3912912"/>
            <a:ext cx="1287532" cy="461665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PE" b="1" dirty="0"/>
              <a:t>plano </a:t>
            </a:r>
            <a:r>
              <a:rPr lang="es-PE" b="1" i="1" dirty="0" err="1"/>
              <a:t>xy</a:t>
            </a:r>
            <a:endParaRPr lang="es-PE" b="1" i="1" dirty="0"/>
          </a:p>
        </p:txBody>
      </p:sp>
      <p:sp>
        <p:nvSpPr>
          <p:cNvPr id="10262" name="Oval 24"/>
          <p:cNvSpPr>
            <a:spLocks noChangeAspect="1" noChangeArrowheads="1"/>
          </p:cNvSpPr>
          <p:nvPr/>
        </p:nvSpPr>
        <p:spPr bwMode="auto">
          <a:xfrm>
            <a:off x="4094286" y="5019675"/>
            <a:ext cx="32238" cy="381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s-MX"/>
          </a:p>
        </p:txBody>
      </p:sp>
      <p:sp>
        <p:nvSpPr>
          <p:cNvPr id="10263" name="Text Box 25"/>
          <p:cNvSpPr txBox="1">
            <a:spLocks noChangeArrowheads="1"/>
          </p:cNvSpPr>
          <p:nvPr/>
        </p:nvSpPr>
        <p:spPr bwMode="auto">
          <a:xfrm>
            <a:off x="3865686" y="4724400"/>
            <a:ext cx="572966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PE" sz="1800"/>
              <a:t>orígen</a:t>
            </a:r>
          </a:p>
        </p:txBody>
      </p:sp>
      <p:sp>
        <p:nvSpPr>
          <p:cNvPr id="10264" name="Text Box 26"/>
          <p:cNvSpPr txBox="1">
            <a:spLocks noChangeArrowheads="1"/>
          </p:cNvSpPr>
          <p:nvPr/>
        </p:nvSpPr>
        <p:spPr bwMode="auto">
          <a:xfrm>
            <a:off x="6333824" y="5358896"/>
            <a:ext cx="2603988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s-PE" b="1" dirty="0">
                <a:solidFill>
                  <a:srgbClr val="0000FF"/>
                </a:solidFill>
              </a:rPr>
              <a:t>SISTEMA DE COORDENADAS CARTESIANAS</a:t>
            </a:r>
          </a:p>
        </p:txBody>
      </p:sp>
      <p:sp>
        <p:nvSpPr>
          <p:cNvPr id="28" name="CuadroTexto 27"/>
          <p:cNvSpPr txBox="1"/>
          <p:nvPr/>
        </p:nvSpPr>
        <p:spPr>
          <a:xfrm>
            <a:off x="6366661" y="4134948"/>
            <a:ext cx="19716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3200" dirty="0" smtClean="0"/>
              <a:t>8 Octantes</a:t>
            </a:r>
            <a:endParaRPr lang="es-PE" sz="3200" dirty="0"/>
          </a:p>
        </p:txBody>
      </p:sp>
      <p:pic>
        <p:nvPicPr>
          <p:cNvPr id="27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07039"/>
            <a:ext cx="2015105" cy="7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2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41058" y="1158012"/>
            <a:ext cx="3343412" cy="585418"/>
          </a:xfrm>
          <a:prstGeom prst="rect">
            <a:avLst/>
          </a:prstGeom>
          <a:gradFill rotWithShape="0">
            <a:gsLst>
              <a:gs pos="0">
                <a:srgbClr val="66FFFF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2075" tIns="46038" rIns="92075" bIns="46038">
            <a:spAutoFit/>
          </a:bodyPr>
          <a:lstStyle>
            <a:lvl1pPr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7620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PE" sz="3200" b="1" dirty="0">
                <a:latin typeface="+mn-lt"/>
              </a:rPr>
              <a:t>VECTOR EN R</a:t>
            </a:r>
            <a:r>
              <a:rPr lang="es-PE" sz="3200" b="1" baseline="30000" dirty="0">
                <a:latin typeface="+mn-lt"/>
              </a:rPr>
              <a:t>3</a:t>
            </a:r>
            <a:endParaRPr lang="es-PE" sz="3200" b="1" dirty="0">
              <a:latin typeface="+mn-lt"/>
            </a:endParaRPr>
          </a:p>
        </p:txBody>
      </p:sp>
      <p:grpSp>
        <p:nvGrpSpPr>
          <p:cNvPr id="11268" name="Group 16"/>
          <p:cNvGrpSpPr>
            <a:grpSpLocks/>
          </p:cNvGrpSpPr>
          <p:nvPr/>
        </p:nvGrpSpPr>
        <p:grpSpPr bwMode="auto">
          <a:xfrm>
            <a:off x="663539" y="2174077"/>
            <a:ext cx="5298831" cy="3131247"/>
            <a:chOff x="624" y="660"/>
            <a:chExt cx="3888" cy="1942"/>
          </a:xfrm>
        </p:grpSpPr>
        <p:sp>
          <p:nvSpPr>
            <p:cNvPr id="11273" name="Line 17"/>
            <p:cNvSpPr>
              <a:spLocks noChangeShapeType="1"/>
            </p:cNvSpPr>
            <p:nvPr/>
          </p:nvSpPr>
          <p:spPr bwMode="auto">
            <a:xfrm rot="3381649" flipV="1">
              <a:off x="1454" y="1438"/>
              <a:ext cx="20" cy="1391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 type="stealth" w="lg" len="lg"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1274" name="Line 18"/>
            <p:cNvSpPr>
              <a:spLocks noChangeShapeType="1"/>
            </p:cNvSpPr>
            <p:nvPr/>
          </p:nvSpPr>
          <p:spPr bwMode="auto">
            <a:xfrm rot="-5400000">
              <a:off x="3152" y="641"/>
              <a:ext cx="1" cy="2313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1275" name="Line 19"/>
            <p:cNvSpPr>
              <a:spLocks noChangeShapeType="1"/>
            </p:cNvSpPr>
            <p:nvPr/>
          </p:nvSpPr>
          <p:spPr bwMode="auto">
            <a:xfrm>
              <a:off x="2928" y="924"/>
              <a:ext cx="0" cy="14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1276" name="Line 20"/>
            <p:cNvSpPr>
              <a:spLocks noChangeShapeType="1"/>
            </p:cNvSpPr>
            <p:nvPr/>
          </p:nvSpPr>
          <p:spPr bwMode="auto">
            <a:xfrm flipH="1" flipV="1">
              <a:off x="1104" y="2389"/>
              <a:ext cx="18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1277" name="Line 21"/>
            <p:cNvSpPr>
              <a:spLocks noChangeShapeType="1"/>
            </p:cNvSpPr>
            <p:nvPr/>
          </p:nvSpPr>
          <p:spPr bwMode="auto">
            <a:xfrm flipV="1">
              <a:off x="2929" y="1797"/>
              <a:ext cx="893" cy="5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1278" name="Text Box 22"/>
            <p:cNvSpPr txBox="1">
              <a:spLocks noChangeArrowheads="1"/>
            </p:cNvSpPr>
            <p:nvPr/>
          </p:nvSpPr>
          <p:spPr bwMode="auto">
            <a:xfrm>
              <a:off x="2928" y="684"/>
              <a:ext cx="1249" cy="6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sz="3200"/>
                <a:t>p(a</a:t>
              </a:r>
              <a:r>
                <a:rPr lang="es-ES_tradnl" sz="3200" baseline="-25000"/>
                <a:t>1</a:t>
              </a:r>
              <a:r>
                <a:rPr lang="es-ES_tradnl" sz="3200"/>
                <a:t>,a</a:t>
              </a:r>
              <a:r>
                <a:rPr lang="es-ES_tradnl" sz="3200" baseline="-25000"/>
                <a:t>2</a:t>
              </a:r>
              <a:r>
                <a:rPr lang="es-ES_tradnl" sz="3200"/>
                <a:t>,a</a:t>
              </a:r>
              <a:r>
                <a:rPr lang="es-ES_tradnl" sz="3200" baseline="-25000"/>
                <a:t>3</a:t>
              </a:r>
              <a:r>
                <a:rPr lang="es-ES_tradnl" sz="3200"/>
                <a:t>)</a:t>
              </a:r>
            </a:p>
          </p:txBody>
        </p:sp>
        <p:sp>
          <p:nvSpPr>
            <p:cNvPr id="11279" name="Text Box 23"/>
            <p:cNvSpPr txBox="1">
              <a:spLocks noChangeArrowheads="1"/>
            </p:cNvSpPr>
            <p:nvPr/>
          </p:nvSpPr>
          <p:spPr bwMode="auto">
            <a:xfrm>
              <a:off x="1680" y="732"/>
              <a:ext cx="203" cy="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sz="3200"/>
                <a:t>z</a:t>
              </a:r>
            </a:p>
          </p:txBody>
        </p:sp>
        <p:sp>
          <p:nvSpPr>
            <p:cNvPr id="11280" name="Text Box 24"/>
            <p:cNvSpPr txBox="1">
              <a:spLocks noChangeArrowheads="1"/>
            </p:cNvSpPr>
            <p:nvPr/>
          </p:nvSpPr>
          <p:spPr bwMode="auto">
            <a:xfrm>
              <a:off x="624" y="2239"/>
              <a:ext cx="202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sz="3200"/>
                <a:t>x</a:t>
              </a:r>
            </a:p>
          </p:txBody>
        </p:sp>
        <p:sp>
          <p:nvSpPr>
            <p:cNvPr id="11281" name="Text Box 25"/>
            <p:cNvSpPr txBox="1">
              <a:spLocks noChangeArrowheads="1"/>
            </p:cNvSpPr>
            <p:nvPr/>
          </p:nvSpPr>
          <p:spPr bwMode="auto">
            <a:xfrm>
              <a:off x="4309" y="1599"/>
              <a:ext cx="203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_tradnl" sz="3200"/>
                <a:t>y</a:t>
              </a:r>
            </a:p>
          </p:txBody>
        </p:sp>
        <p:sp>
          <p:nvSpPr>
            <p:cNvPr id="11282" name="Line 26"/>
            <p:cNvSpPr>
              <a:spLocks noChangeShapeType="1"/>
            </p:cNvSpPr>
            <p:nvPr/>
          </p:nvSpPr>
          <p:spPr bwMode="auto">
            <a:xfrm flipV="1">
              <a:off x="1996" y="849"/>
              <a:ext cx="933" cy="948"/>
            </a:xfrm>
            <a:prstGeom prst="lin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graphicFrame>
          <p:nvGraphicFramePr>
            <p:cNvPr id="11283" name="Object 2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131991"/>
                </p:ext>
              </p:extLst>
            </p:nvPr>
          </p:nvGraphicFramePr>
          <p:xfrm>
            <a:off x="2158" y="660"/>
            <a:ext cx="495" cy="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9" name="Ecuación" r:id="rId3" imgW="190440" imgH="253800" progId="Equation.3">
                    <p:embed/>
                  </p:oleObj>
                </mc:Choice>
                <mc:Fallback>
                  <p:oleObj name="Ecuación" r:id="rId3" imgW="190440" imgH="253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8" y="660"/>
                          <a:ext cx="495" cy="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284" name="Line 28"/>
            <p:cNvSpPr>
              <a:spLocks noChangeShapeType="1"/>
            </p:cNvSpPr>
            <p:nvPr/>
          </p:nvSpPr>
          <p:spPr bwMode="auto">
            <a:xfrm flipV="1">
              <a:off x="2016" y="780"/>
              <a:ext cx="0" cy="1008"/>
            </a:xfrm>
            <a:prstGeom prst="line">
              <a:avLst/>
            </a:prstGeom>
            <a:noFill/>
            <a:ln w="76200">
              <a:solidFill>
                <a:schemeClr val="accent2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1285" name="Line 29"/>
            <p:cNvSpPr>
              <a:spLocks noChangeShapeType="1"/>
            </p:cNvSpPr>
            <p:nvPr/>
          </p:nvSpPr>
          <p:spPr bwMode="auto">
            <a:xfrm>
              <a:off x="1968" y="1788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1286" name="Text Box 30"/>
            <p:cNvSpPr txBox="1">
              <a:spLocks noChangeArrowheads="1"/>
            </p:cNvSpPr>
            <p:nvPr/>
          </p:nvSpPr>
          <p:spPr bwMode="auto">
            <a:xfrm>
              <a:off x="998" y="1896"/>
              <a:ext cx="370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sz="3200"/>
                <a:t>a</a:t>
              </a:r>
              <a:r>
                <a:rPr lang="es-ES_tradnl" sz="3200" baseline="-25000"/>
                <a:t>1</a:t>
              </a:r>
              <a:endParaRPr lang="es-ES_tradnl" sz="3200"/>
            </a:p>
          </p:txBody>
        </p:sp>
        <p:sp>
          <p:nvSpPr>
            <p:cNvPr id="11287" name="Text Box 31"/>
            <p:cNvSpPr txBox="1">
              <a:spLocks noChangeArrowheads="1"/>
            </p:cNvSpPr>
            <p:nvPr/>
          </p:nvSpPr>
          <p:spPr bwMode="auto">
            <a:xfrm>
              <a:off x="3648" y="1404"/>
              <a:ext cx="370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sz="3200"/>
                <a:t>a</a:t>
              </a:r>
              <a:r>
                <a:rPr lang="es-ES_tradnl" sz="3200" baseline="-25000"/>
                <a:t>2</a:t>
              </a:r>
              <a:endParaRPr lang="es-ES_tradnl" sz="3200"/>
            </a:p>
          </p:txBody>
        </p:sp>
        <p:sp>
          <p:nvSpPr>
            <p:cNvPr id="11288" name="Text Box 32"/>
            <p:cNvSpPr txBox="1">
              <a:spLocks noChangeArrowheads="1"/>
            </p:cNvSpPr>
            <p:nvPr/>
          </p:nvSpPr>
          <p:spPr bwMode="auto">
            <a:xfrm>
              <a:off x="2880" y="1116"/>
              <a:ext cx="370" cy="3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s-ES_tradnl" sz="3200"/>
                <a:t>a</a:t>
              </a:r>
              <a:r>
                <a:rPr lang="es-ES_tradnl" sz="3200" baseline="-25000"/>
                <a:t>3</a:t>
              </a:r>
              <a:endParaRPr lang="es-ES_tradnl" sz="3200"/>
            </a:p>
          </p:txBody>
        </p:sp>
        <p:sp>
          <p:nvSpPr>
            <p:cNvPr id="11289" name="Line 33"/>
            <p:cNvSpPr>
              <a:spLocks noChangeShapeType="1"/>
            </p:cNvSpPr>
            <p:nvPr/>
          </p:nvSpPr>
          <p:spPr bwMode="auto">
            <a:xfrm>
              <a:off x="1200" y="231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1290" name="Line 34"/>
            <p:cNvSpPr>
              <a:spLocks noChangeShapeType="1"/>
            </p:cNvSpPr>
            <p:nvPr/>
          </p:nvSpPr>
          <p:spPr bwMode="auto">
            <a:xfrm flipH="1">
              <a:off x="1296" y="231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1291" name="Line 35"/>
            <p:cNvSpPr>
              <a:spLocks noChangeShapeType="1"/>
            </p:cNvSpPr>
            <p:nvPr/>
          </p:nvSpPr>
          <p:spPr bwMode="auto">
            <a:xfrm flipH="1" flipV="1">
              <a:off x="2784" y="2076"/>
              <a:ext cx="144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  <p:sp>
          <p:nvSpPr>
            <p:cNvPr id="11292" name="Line 36"/>
            <p:cNvSpPr>
              <a:spLocks noChangeShapeType="1"/>
            </p:cNvSpPr>
            <p:nvPr/>
          </p:nvSpPr>
          <p:spPr bwMode="auto">
            <a:xfrm>
              <a:off x="2784" y="207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PE"/>
            </a:p>
          </p:txBody>
        </p:sp>
      </p:grpSp>
      <p:sp>
        <p:nvSpPr>
          <p:cNvPr id="11270" name="Rectangle 38"/>
          <p:cNvSpPr>
            <a:spLocks noChangeArrowheads="1"/>
          </p:cNvSpPr>
          <p:nvPr/>
        </p:nvSpPr>
        <p:spPr bwMode="auto">
          <a:xfrm>
            <a:off x="358703" y="5539239"/>
            <a:ext cx="4672048" cy="58477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s-PE" sz="3200" b="1" dirty="0">
                <a:solidFill>
                  <a:schemeClr val="tx2"/>
                </a:solidFill>
              </a:rPr>
              <a:t>vector a = (a</a:t>
            </a:r>
            <a:r>
              <a:rPr lang="es-PE" sz="3200" b="1" baseline="-25000" dirty="0">
                <a:solidFill>
                  <a:schemeClr val="tx2"/>
                </a:solidFill>
              </a:rPr>
              <a:t>1</a:t>
            </a:r>
            <a:r>
              <a:rPr lang="es-PE" sz="3200" b="1" dirty="0">
                <a:solidFill>
                  <a:schemeClr val="tx2"/>
                </a:solidFill>
              </a:rPr>
              <a:t>,a</a:t>
            </a:r>
            <a:r>
              <a:rPr lang="es-PE" sz="3200" b="1" baseline="-25000" dirty="0">
                <a:solidFill>
                  <a:schemeClr val="tx2"/>
                </a:solidFill>
              </a:rPr>
              <a:t>2</a:t>
            </a:r>
            <a:r>
              <a:rPr lang="es-PE" sz="3200" b="1" dirty="0">
                <a:solidFill>
                  <a:schemeClr val="tx2"/>
                </a:solidFill>
              </a:rPr>
              <a:t>,a</a:t>
            </a:r>
            <a:r>
              <a:rPr lang="es-PE" sz="3200" b="1" baseline="-25000" dirty="0">
                <a:solidFill>
                  <a:schemeClr val="tx2"/>
                </a:solidFill>
              </a:rPr>
              <a:t>3</a:t>
            </a:r>
            <a:r>
              <a:rPr lang="es-PE" sz="3200" b="1" dirty="0">
                <a:solidFill>
                  <a:schemeClr val="tx2"/>
                </a:solidFill>
              </a:rPr>
              <a:t>) de  R</a:t>
            </a:r>
            <a:r>
              <a:rPr lang="es-PE" sz="3200" b="1" baseline="30000" dirty="0">
                <a:solidFill>
                  <a:schemeClr val="tx2"/>
                </a:solidFill>
              </a:rPr>
              <a:t>3</a:t>
            </a:r>
            <a:endParaRPr lang="es-ES" sz="3200" b="1" baseline="30000" dirty="0">
              <a:solidFill>
                <a:schemeClr val="tx2"/>
              </a:solidFill>
            </a:endParaRPr>
          </a:p>
        </p:txBody>
      </p:sp>
      <p:sp>
        <p:nvSpPr>
          <p:cNvPr id="11271" name="Line 39"/>
          <p:cNvSpPr>
            <a:spLocks noChangeShapeType="1"/>
          </p:cNvSpPr>
          <p:nvPr/>
        </p:nvSpPr>
        <p:spPr bwMode="auto">
          <a:xfrm>
            <a:off x="4559730" y="3014269"/>
            <a:ext cx="28135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s-PE"/>
          </a:p>
        </p:txBody>
      </p:sp>
      <p:pic>
        <p:nvPicPr>
          <p:cNvPr id="28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9527" y="1745807"/>
            <a:ext cx="2683707" cy="3559516"/>
          </a:xfrm>
          <a:prstGeom prst="rect">
            <a:avLst/>
          </a:prstGeom>
        </p:spPr>
      </p:pic>
      <p:pic>
        <p:nvPicPr>
          <p:cNvPr id="29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199" y="6027385"/>
            <a:ext cx="2015105" cy="7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lamada de nube 40"/>
          <p:cNvSpPr/>
          <p:nvPr/>
        </p:nvSpPr>
        <p:spPr>
          <a:xfrm>
            <a:off x="3599943" y="4932968"/>
            <a:ext cx="1395611" cy="980620"/>
          </a:xfrm>
          <a:prstGeom prst="cloudCallout">
            <a:avLst>
              <a:gd name="adj1" fmla="val -11863"/>
              <a:gd name="adj2" fmla="val -1370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chemeClr val="tx1"/>
                </a:solidFill>
              </a:rPr>
              <a:t>Ángulo de inclinación</a:t>
            </a:r>
            <a:endParaRPr lang="es-PE" sz="1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Box 2"/>
              <p:cNvSpPr txBox="1">
                <a:spLocks noChangeArrowheads="1"/>
              </p:cNvSpPr>
              <p:nvPr/>
            </p:nvSpPr>
            <p:spPr bwMode="auto">
              <a:xfrm>
                <a:off x="1808046" y="791345"/>
                <a:ext cx="5317514" cy="5959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ctr" eaLnBrk="1" hangingPunct="1"/>
                <a:r>
                  <a:rPr lang="es-PE" sz="3200" b="1" dirty="0" smtClean="0">
                    <a:latin typeface="+mn-lt"/>
                  </a:rPr>
                  <a:t>ELEMENTOS DEL </a:t>
                </a:r>
                <a:r>
                  <a:rPr lang="es-PE" sz="3200" b="1" dirty="0" smtClean="0">
                    <a:solidFill>
                      <a:schemeClr val="tx1"/>
                    </a:solidFill>
                    <a:latin typeface="+mn-lt"/>
                  </a:rPr>
                  <a:t>VECTOR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3200" b="1" i="1" spc="150">
                            <a:ln w="11430"/>
                            <a:solidFill>
                              <a:schemeClr val="tx1"/>
                            </a:solidFill>
                            <a:effectLst>
                              <a:outerShdw blurRad="63500" sx="102000" sy="102000" algn="c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3200" b="1" i="1" spc="150">
                            <a:ln w="11430"/>
                            <a:solidFill>
                              <a:schemeClr val="tx1"/>
                            </a:solidFill>
                            <a:effectLst>
                              <a:outerShdw blurRad="63500" sx="102000" sy="102000" algn="c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s-PE" sz="3200" b="1" i="1" spc="150">
                            <a:ln w="11430"/>
                            <a:solidFill>
                              <a:schemeClr val="tx1"/>
                            </a:solidFill>
                            <a:effectLst>
                              <a:outerShdw blurRad="63500" sx="102000" sy="102000" algn="c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s-PE" sz="32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08046" y="791345"/>
                <a:ext cx="5317514" cy="595932"/>
              </a:xfrm>
              <a:prstGeom prst="rect">
                <a:avLst/>
              </a:prstGeom>
              <a:blipFill rotWithShape="1">
                <a:blip r:embed="rId2"/>
                <a:stretch>
                  <a:fillRect l="-115" t="-10204" b="-3367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00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de flecha 5"/>
          <p:cNvCxnSpPr/>
          <p:nvPr/>
        </p:nvCxnSpPr>
        <p:spPr>
          <a:xfrm>
            <a:off x="3508497" y="4293096"/>
            <a:ext cx="28581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de flecha 7"/>
          <p:cNvCxnSpPr/>
          <p:nvPr/>
        </p:nvCxnSpPr>
        <p:spPr>
          <a:xfrm flipV="1">
            <a:off x="4619279" y="2922044"/>
            <a:ext cx="0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de flecha 10"/>
          <p:cNvCxnSpPr/>
          <p:nvPr/>
        </p:nvCxnSpPr>
        <p:spPr>
          <a:xfrm flipV="1">
            <a:off x="3978256" y="3032952"/>
            <a:ext cx="1462316" cy="1008112"/>
          </a:xfrm>
          <a:prstGeom prst="straightConnector1">
            <a:avLst/>
          </a:prstGeom>
          <a:ln w="19050">
            <a:solidFill>
              <a:srgbClr val="FF0000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6366662" y="4293096"/>
                <a:ext cx="144270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s-PE" sz="1400" b="1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7216" y="4293096"/>
                <a:ext cx="149079" cy="215444"/>
              </a:xfrm>
              <a:prstGeom prst="rect">
                <a:avLst/>
              </a:prstGeom>
              <a:blipFill rotWithShape="0">
                <a:blip r:embed="rId4"/>
                <a:stretch>
                  <a:fillRect l="-12000" r="-16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4431430" y="2599831"/>
                <a:ext cx="14747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s-PE" sz="1400" b="1" dirty="0"/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715" y="2599831"/>
                <a:ext cx="152285" cy="215444"/>
              </a:xfrm>
              <a:prstGeom prst="rect">
                <a:avLst/>
              </a:prstGeom>
              <a:blipFill rotWithShape="0">
                <a:blip r:embed="rId5"/>
                <a:stretch>
                  <a:fillRect l="-28000" r="-24000" b="-25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lipse 16"/>
          <p:cNvSpPr/>
          <p:nvPr/>
        </p:nvSpPr>
        <p:spPr>
          <a:xfrm>
            <a:off x="5440572" y="2960952"/>
            <a:ext cx="66462" cy="7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/>
              <p:cNvSpPr txBox="1"/>
              <p:nvPr/>
            </p:nvSpPr>
            <p:spPr>
              <a:xfrm>
                <a:off x="3822888" y="3789620"/>
                <a:ext cx="163506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400" b="1" i="1" smtClean="0">
                          <a:latin typeface="Cambria Math" panose="02040503050406030204" pitchFamily="18" charset="0"/>
                        </a:rPr>
                        <m:t>𝑷</m:t>
                      </m:r>
                    </m:oMath>
                  </m:oMathPara>
                </a14:m>
                <a:endParaRPr lang="es-PE" sz="1400" b="1" dirty="0"/>
              </a:p>
            </p:txBody>
          </p:sp>
        </mc:Choice>
        <mc:Fallback xmlns="">
          <p:sp>
            <p:nvSpPr>
              <p:cNvPr id="18" name="Cuadro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1462" y="3789620"/>
                <a:ext cx="168315" cy="215444"/>
              </a:xfrm>
              <a:prstGeom prst="rect">
                <a:avLst/>
              </a:prstGeom>
              <a:blipFill rotWithShape="0">
                <a:blip r:embed="rId6"/>
                <a:stretch>
                  <a:fillRect l="-21429" r="-21429" b="-857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/>
              <p:cNvSpPr txBox="1"/>
              <p:nvPr/>
            </p:nvSpPr>
            <p:spPr>
              <a:xfrm>
                <a:off x="5478217" y="2755084"/>
                <a:ext cx="17152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400" b="1" i="1" smtClean="0">
                          <a:latin typeface="Cambria Math" panose="02040503050406030204" pitchFamily="18" charset="0"/>
                        </a:rPr>
                        <m:t>𝑸</m:t>
                      </m:r>
                    </m:oMath>
                  </m:oMathPara>
                </a14:m>
                <a:endParaRPr lang="es-PE" sz="1400" b="1" dirty="0"/>
              </a:p>
            </p:txBody>
          </p:sp>
        </mc:Choice>
        <mc:Fallback xmlns="">
          <p:sp>
            <p:nvSpPr>
              <p:cNvPr id="19" name="Cuadro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735" y="2755084"/>
                <a:ext cx="176330" cy="215444"/>
              </a:xfrm>
              <a:prstGeom prst="rect">
                <a:avLst/>
              </a:prstGeom>
              <a:blipFill rotWithShape="0">
                <a:blip r:embed="rId7"/>
                <a:stretch>
                  <a:fillRect l="-32143" r="-35714" b="-34286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Llamada de nube 19"/>
          <p:cNvSpPr/>
          <p:nvPr/>
        </p:nvSpPr>
        <p:spPr>
          <a:xfrm>
            <a:off x="2051720" y="3338938"/>
            <a:ext cx="1323839" cy="798625"/>
          </a:xfrm>
          <a:prstGeom prst="cloudCallout">
            <a:avLst>
              <a:gd name="adj1" fmla="val 62504"/>
              <a:gd name="adj2" fmla="val 39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</a:t>
            </a:r>
            <a:r>
              <a:rPr lang="es-PE" sz="1600" dirty="0" smtClean="0"/>
              <a:t>unto de Origen</a:t>
            </a:r>
            <a:endParaRPr lang="es-PE" sz="1600" dirty="0"/>
          </a:p>
        </p:txBody>
      </p:sp>
      <p:sp>
        <p:nvSpPr>
          <p:cNvPr id="21" name="Llamada de nube 20"/>
          <p:cNvSpPr/>
          <p:nvPr/>
        </p:nvSpPr>
        <p:spPr>
          <a:xfrm>
            <a:off x="4521331" y="1909241"/>
            <a:ext cx="1347244" cy="710002"/>
          </a:xfrm>
          <a:prstGeom prst="cloudCallout">
            <a:avLst>
              <a:gd name="adj1" fmla="val 14353"/>
              <a:gd name="adj2" fmla="val 9803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dirty="0" smtClean="0"/>
              <a:t>Punto Final</a:t>
            </a:r>
            <a:endParaRPr lang="es-P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/>
              <p:cNvSpPr txBox="1"/>
              <p:nvPr/>
            </p:nvSpPr>
            <p:spPr>
              <a:xfrm>
                <a:off x="650333" y="5805264"/>
                <a:ext cx="3743594" cy="41652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𝑃𝑄</m:t>
                          </m:r>
                        </m:e>
                      </m:acc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22" name="CuadroTexto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528" y="5805264"/>
                <a:ext cx="4055560" cy="4165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Llamada de nube 22"/>
          <p:cNvSpPr/>
          <p:nvPr/>
        </p:nvSpPr>
        <p:spPr>
          <a:xfrm>
            <a:off x="5044279" y="4355706"/>
            <a:ext cx="1972341" cy="1014610"/>
          </a:xfrm>
          <a:prstGeom prst="cloudCallout">
            <a:avLst>
              <a:gd name="adj1" fmla="val -44196"/>
              <a:gd name="adj2" fmla="val -149514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rgbClr val="FF0000"/>
                </a:solidFill>
              </a:rPr>
              <a:t>Dirección es la línea de desplazamiento</a:t>
            </a:r>
            <a:endParaRPr lang="es-PE" sz="1600" b="1" dirty="0">
              <a:solidFill>
                <a:srgbClr val="FF0000"/>
              </a:solidFill>
            </a:endParaRPr>
          </a:p>
        </p:txBody>
      </p:sp>
      <p:sp>
        <p:nvSpPr>
          <p:cNvPr id="24" name="Llamada de nube 23"/>
          <p:cNvSpPr/>
          <p:nvPr/>
        </p:nvSpPr>
        <p:spPr>
          <a:xfrm>
            <a:off x="5796136" y="3289491"/>
            <a:ext cx="1925013" cy="846670"/>
          </a:xfrm>
          <a:prstGeom prst="cloudCallout">
            <a:avLst>
              <a:gd name="adj1" fmla="val -61636"/>
              <a:gd name="adj2" fmla="val -6543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600" b="1" dirty="0" smtClean="0">
                <a:solidFill>
                  <a:srgbClr val="FF0000"/>
                </a:solidFill>
              </a:rPr>
              <a:t>Sentido indicado por la flecha</a:t>
            </a:r>
            <a:endParaRPr lang="es-PE" sz="1600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Llamada de nube 24"/>
              <p:cNvSpPr/>
              <p:nvPr/>
            </p:nvSpPr>
            <p:spPr>
              <a:xfrm>
                <a:off x="1184024" y="1871264"/>
                <a:ext cx="2321075" cy="1457133"/>
              </a:xfrm>
              <a:prstGeom prst="cloudCallout">
                <a:avLst>
                  <a:gd name="adj1" fmla="val 73692"/>
                  <a:gd name="adj2" fmla="val 47961"/>
                </a:avLst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600" b="1" dirty="0" smtClean="0">
                    <a:solidFill>
                      <a:srgbClr val="FF0000"/>
                    </a:solidFill>
                  </a:rPr>
                  <a:t>Módulo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s-PE" sz="1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PE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16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𝑷𝑸</m:t>
                            </m:r>
                          </m:e>
                        </m:acc>
                      </m:e>
                    </m:d>
                  </m:oMath>
                </a14:m>
                <a:r>
                  <a:rPr lang="es-PE" sz="1600" b="1" dirty="0" smtClean="0">
                    <a:solidFill>
                      <a:srgbClr val="FF0000"/>
                    </a:solidFill>
                  </a:rPr>
                  <a:t>es la longitud de la línea de desplazamiento</a:t>
                </a:r>
                <a:endParaRPr lang="es-PE" sz="1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Llamada de nub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24" y="1871264"/>
                <a:ext cx="2321075" cy="1457133"/>
              </a:xfrm>
              <a:prstGeom prst="cloudCallout">
                <a:avLst>
                  <a:gd name="adj1" fmla="val 73692"/>
                  <a:gd name="adj2" fmla="val 47961"/>
                </a:avLst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Conector recto de flecha 26"/>
          <p:cNvCxnSpPr/>
          <p:nvPr/>
        </p:nvCxnSpPr>
        <p:spPr>
          <a:xfrm flipV="1">
            <a:off x="4018844" y="3639726"/>
            <a:ext cx="577682" cy="401338"/>
          </a:xfrm>
          <a:prstGeom prst="straightConnector1">
            <a:avLst/>
          </a:prstGeom>
          <a:ln cap="sq"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/>
          <p:cNvCxnSpPr/>
          <p:nvPr/>
        </p:nvCxnSpPr>
        <p:spPr>
          <a:xfrm flipV="1">
            <a:off x="4873848" y="3037123"/>
            <a:ext cx="550057" cy="357193"/>
          </a:xfrm>
          <a:prstGeom prst="straightConnector1">
            <a:avLst/>
          </a:prstGeom>
          <a:ln cap="sq"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/>
              <p:cNvSpPr txBox="1"/>
              <p:nvPr/>
            </p:nvSpPr>
            <p:spPr>
              <a:xfrm rot="19553096">
                <a:off x="4356290" y="3246409"/>
                <a:ext cx="525978" cy="3347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PE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b="1" i="1" smtClean="0">
                                  <a:latin typeface="Cambria Math" panose="02040503050406030204" pitchFamily="18" charset="0"/>
                                </a:rPr>
                                <m:t>𝑷𝑸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s-PE" b="1" dirty="0"/>
              </a:p>
            </p:txBody>
          </p:sp>
        </mc:Choice>
        <mc:Fallback xmlns="">
          <p:sp>
            <p:nvSpPr>
              <p:cNvPr id="31" name="CuadroTexto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9553096">
                <a:off x="4827311" y="3302225"/>
                <a:ext cx="353815" cy="223074"/>
              </a:xfrm>
              <a:prstGeom prst="rect">
                <a:avLst/>
              </a:prstGeom>
              <a:blipFill rotWithShape="0">
                <a:blip r:embed="rId10"/>
                <a:stretch>
                  <a:fillRect r="-2857" b="-7813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ector recto 36"/>
          <p:cNvCxnSpPr/>
          <p:nvPr/>
        </p:nvCxnSpPr>
        <p:spPr>
          <a:xfrm>
            <a:off x="3978256" y="4041064"/>
            <a:ext cx="897231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/>
              <p:cNvSpPr txBox="1"/>
              <p:nvPr/>
            </p:nvSpPr>
            <p:spPr>
              <a:xfrm>
                <a:off x="4269633" y="3842827"/>
                <a:ext cx="1971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𝜽</m:t>
                      </m:r>
                    </m:oMath>
                  </m:oMathPara>
                </a14:m>
                <a:endParaRPr lang="es-PE" b="1" dirty="0"/>
              </a:p>
            </p:txBody>
          </p:sp>
        </mc:Choice>
        <mc:Fallback xmlns="">
          <p:sp>
            <p:nvSpPr>
              <p:cNvPr id="39" name="CuadroTexto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436" y="3842827"/>
                <a:ext cx="134652" cy="184666"/>
              </a:xfrm>
              <a:prstGeom prst="rect">
                <a:avLst/>
              </a:prstGeom>
              <a:blipFill rotWithShape="0">
                <a:blip r:embed="rId11"/>
                <a:stretch>
                  <a:fillRect l="-27273" r="-27273" b="-6452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Arco 39"/>
          <p:cNvSpPr/>
          <p:nvPr/>
        </p:nvSpPr>
        <p:spPr>
          <a:xfrm rot="3370994">
            <a:off x="4019207" y="3887163"/>
            <a:ext cx="216000" cy="265846"/>
          </a:xfrm>
          <a:prstGeom prst="arc">
            <a:avLst>
              <a:gd name="adj1" fmla="val 14921074"/>
              <a:gd name="adj2" fmla="val 1895322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cxnSp>
        <p:nvCxnSpPr>
          <p:cNvPr id="28" name="Conector recto de flecha 27"/>
          <p:cNvCxnSpPr/>
          <p:nvPr/>
        </p:nvCxnSpPr>
        <p:spPr>
          <a:xfrm flipH="1">
            <a:off x="3429837" y="3717032"/>
            <a:ext cx="1994068" cy="144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CuadroTexto 34"/>
              <p:cNvSpPr txBox="1"/>
              <p:nvPr/>
            </p:nvSpPr>
            <p:spPr>
              <a:xfrm>
                <a:off x="3237948" y="4943372"/>
                <a:ext cx="133049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PE" sz="1400" b="1" i="1" smtClean="0">
                          <a:latin typeface="Cambria Math" panose="02040503050406030204" pitchFamily="18" charset="0"/>
                        </a:rPr>
                        <m:t>𝒛</m:t>
                      </m:r>
                    </m:oMath>
                  </m:oMathPara>
                </a14:m>
                <a:endParaRPr lang="es-PE" sz="1400" b="1" dirty="0"/>
              </a:p>
            </p:txBody>
          </p:sp>
        </mc:Choice>
        <mc:Fallback xmlns="">
          <p:sp>
            <p:nvSpPr>
              <p:cNvPr id="35" name="CuadroTexto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7777" y="4943372"/>
                <a:ext cx="137858" cy="215444"/>
              </a:xfrm>
              <a:prstGeom prst="rect">
                <a:avLst/>
              </a:prstGeom>
              <a:blipFill rotWithShape="0">
                <a:blip r:embed="rId12"/>
                <a:stretch>
                  <a:fillRect l="-13043" r="-17391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959" y="5988701"/>
            <a:ext cx="2015105" cy="7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Título"/>
              <p:cNvSpPr>
                <a:spLocks noGrp="1"/>
              </p:cNvSpPr>
              <p:nvPr>
                <p:ph type="title"/>
              </p:nvPr>
            </p:nvSpPr>
            <p:spPr>
              <a:xfrm>
                <a:off x="529942" y="1111128"/>
                <a:ext cx="8229600" cy="684000"/>
              </a:xfrm>
              <a:effectLst/>
            </p:spPr>
            <p:txBody>
              <a:bodyPr vert="horz" lIns="91440" tIns="45720" rIns="91440" bIns="45720" rtlCol="0" anchor="t" anchorCtr="0">
                <a:noAutofit/>
                <a:scene3d>
                  <a:camera prst="orthographicFront"/>
                  <a:lightRig rig="soft" dir="t">
                    <a:rot lat="0" lon="0" rev="10800000"/>
                  </a:lightRig>
                </a:scene3d>
                <a:sp3d>
                  <a:bevelT w="27940" h="12700"/>
                  <a:contourClr>
                    <a:srgbClr val="DDDDDD"/>
                  </a:contourClr>
                </a:sp3d>
              </a:bodyPr>
              <a:lstStyle/>
              <a:p>
                <a:pPr marL="182880" fontAlgn="base">
                  <a:spcAft>
                    <a:spcPct val="0"/>
                  </a:spcAft>
                  <a:buClr>
                    <a:schemeClr val="accent6">
                      <a:lumMod val="75000"/>
                    </a:schemeClr>
                  </a:buClr>
                  <a:buSzPct val="128000"/>
                  <a:buFont typeface="Georgia" pitchFamily="18" charset="0"/>
                </a:pPr>
                <a:r>
                  <a:rPr lang="es-PE" sz="3200" b="1" spc="150" dirty="0" smtClean="0">
                    <a:ln w="11430"/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a:rPr>
                  <a:t>MÓDULO DE UN VECTOR  O NORMA </a:t>
                </a:r>
                <a:r>
                  <a:rPr lang="es-PE" sz="3200" b="1" spc="150" dirty="0">
                    <a:ln w="11430"/>
                    <a:effectLst>
                      <a:outerShdw blurRad="63500" sx="102000" sy="102000" algn="ctr" rotWithShape="0">
                        <a:prstClr val="black">
                          <a:alpha val="40000"/>
                        </a:prstClr>
                      </a:outerShdw>
                    </a:effectLst>
                  </a:rPr>
                  <a:t>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3200" b="1" i="1" spc="150" smtClean="0">
                            <a:ln w="11430"/>
                            <a:solidFill>
                              <a:schemeClr val="tx1"/>
                            </a:solidFill>
                            <a:effectLst>
                              <a:outerShdw blurRad="63500" sx="102000" sy="102000" algn="c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3200" b="1" i="1" spc="150">
                            <a:ln w="11430"/>
                            <a:solidFill>
                              <a:schemeClr val="tx1"/>
                            </a:solidFill>
                            <a:effectLst>
                              <a:outerShdw blurRad="63500" sx="102000" sy="102000" algn="c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s-PE" sz="3200" b="1" i="1" spc="150">
                            <a:ln w="11430"/>
                            <a:solidFill>
                              <a:schemeClr val="tx1"/>
                            </a:solidFill>
                            <a:effectLst>
                              <a:outerShdw blurRad="63500" sx="102000" sy="102000" algn="ctr" rotWithShape="0">
                                <a:prstClr val="black">
                                  <a:alpha val="40000"/>
                                </a:prst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s-PE" sz="3200" b="1" spc="150" dirty="0">
                  <a:ln w="11430"/>
                  <a:solidFill>
                    <a:srgbClr val="F8F8F8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2 Títul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529942" y="1111128"/>
                <a:ext cx="8229600" cy="684000"/>
              </a:xfrm>
              <a:blipFill rotWithShape="1">
                <a:blip r:embed="rId2"/>
                <a:stretch>
                  <a:fillRect t="-19643" r="-1185" b="-44643"/>
                </a:stretch>
              </a:blipFill>
              <a:effectLst/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262" y="2492897"/>
            <a:ext cx="7983415" cy="3038475"/>
          </a:xfrm>
          <a:prstGeom prst="rect">
            <a:avLst/>
          </a:prstGeom>
        </p:spPr>
      </p:pic>
      <p:pic>
        <p:nvPicPr>
          <p:cNvPr id="6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5889761"/>
            <a:ext cx="17990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11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Marcador de contenido 1"/>
              <p:cNvSpPr>
                <a:spLocks noGrp="1"/>
              </p:cNvSpPr>
              <p:nvPr>
                <p:ph idx="1"/>
              </p:nvPr>
            </p:nvSpPr>
            <p:spPr>
              <a:xfrm>
                <a:off x="185051" y="2061426"/>
                <a:ext cx="8435280" cy="3450696"/>
              </a:xfrm>
            </p:spPr>
            <p:txBody>
              <a:bodyPr>
                <a:normAutofit fontScale="77500" lnSpcReduction="20000"/>
              </a:bodyPr>
              <a:lstStyle/>
              <a:p>
                <a:pPr marL="0" lvl="3" indent="0">
                  <a:buNone/>
                </a:pPr>
                <a:r>
                  <a:rPr lang="es-PE" sz="2800" dirty="0" smtClean="0">
                    <a:cs typeface="Times New Roman" panose="02020603050405020304" pitchFamily="18" charset="0"/>
                  </a:rPr>
                  <a:t>2. </a:t>
                </a:r>
                <a:r>
                  <a:rPr lang="es-PE" sz="3100" dirty="0" smtClean="0">
                    <a:cs typeface="Times New Roman" panose="02020603050405020304" pitchFamily="18" charset="0"/>
                  </a:rPr>
                  <a:t>Se sabe que un vector del espacio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PE" sz="31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3100" i="1">
                            <a:latin typeface="Cambria Math"/>
                          </a:rPr>
                          <m:t>𝑣</m:t>
                        </m:r>
                      </m:e>
                    </m:acc>
                    <m:r>
                      <a:rPr lang="es-PE" sz="3100" b="0" i="1" smtClean="0">
                        <a:latin typeface="Cambria Math"/>
                      </a:rPr>
                      <m:t>=4</m:t>
                    </m:r>
                    <m:acc>
                      <m:accPr>
                        <m:chr m:val="̂"/>
                        <m:ctrlPr>
                          <a:rPr lang="es-PE" sz="31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3100" b="0" i="1" smtClean="0">
                            <a:latin typeface="Cambria Math"/>
                          </a:rPr>
                          <m:t>𝑖</m:t>
                        </m:r>
                      </m:e>
                    </m:acc>
                    <m:r>
                      <a:rPr lang="es-PE" sz="3100" b="0" i="1" smtClean="0">
                        <a:latin typeface="Cambria Math"/>
                      </a:rPr>
                      <m:t>−12</m:t>
                    </m:r>
                    <m:acc>
                      <m:accPr>
                        <m:chr m:val="̂"/>
                        <m:ctrlPr>
                          <a:rPr lang="es-PE" sz="31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3100" b="0" i="1" smtClean="0">
                            <a:latin typeface="Cambria Math"/>
                          </a:rPr>
                          <m:t>𝑗</m:t>
                        </m:r>
                      </m:e>
                    </m:acc>
                    <m:r>
                      <a:rPr lang="es-PE" sz="3100" b="0" i="1" smtClean="0">
                        <a:latin typeface="Cambria Math"/>
                      </a:rPr>
                      <m:t>+</m:t>
                    </m:r>
                    <m:r>
                      <a:rPr lang="es-PE" sz="3100" b="0" i="1" smtClean="0">
                        <a:latin typeface="Cambria Math"/>
                      </a:rPr>
                      <m:t>𝑧</m:t>
                    </m:r>
                    <m:acc>
                      <m:accPr>
                        <m:chr m:val="̂"/>
                        <m:ctrlPr>
                          <a:rPr lang="es-PE" sz="31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PE" sz="3100" b="0" i="1" smtClean="0">
                            <a:latin typeface="Cambria Math"/>
                          </a:rPr>
                          <m:t>𝑘</m:t>
                        </m:r>
                      </m:e>
                    </m:acc>
                    <m:r>
                      <a:rPr lang="es-PE" sz="3100" i="1">
                        <a:latin typeface="Cambria Math"/>
                      </a:rPr>
                      <m:t>. </m:t>
                    </m:r>
                  </m:oMath>
                </a14:m>
                <a:endParaRPr lang="es-PE" sz="3100" dirty="0" smtClean="0">
                  <a:cs typeface="Times New Roman" panose="02020603050405020304" pitchFamily="18" charset="0"/>
                </a:endParaRPr>
              </a:p>
              <a:p>
                <a:pPr marL="0" lvl="3" indent="0">
                  <a:buNone/>
                </a:pPr>
                <a:r>
                  <a:rPr lang="es-PE" sz="3100" dirty="0" smtClean="0">
                    <a:cs typeface="Times New Roman" panose="02020603050405020304" pitchFamily="18" charset="0"/>
                  </a:rPr>
                  <a:t>Determina </a:t>
                </a:r>
                <a:r>
                  <a:rPr lang="es-PE" sz="3100" dirty="0">
                    <a:cs typeface="Times New Roman" panose="02020603050405020304" pitchFamily="18" charset="0"/>
                  </a:rPr>
                  <a:t>los valores posibles de la coordenada </a:t>
                </a:r>
                <a:r>
                  <a:rPr lang="es-PE" sz="3100" b="1" dirty="0">
                    <a:cs typeface="Times New Roman" panose="02020603050405020304" pitchFamily="18" charset="0"/>
                  </a:rPr>
                  <a:t>z </a:t>
                </a:r>
                <a:r>
                  <a:rPr lang="es-PE" sz="3100" dirty="0">
                    <a:cs typeface="Times New Roman" panose="02020603050405020304" pitchFamily="18" charset="0"/>
                  </a:rPr>
                  <a:t>sabiendo que el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s-PE" sz="31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s-PE" sz="3100" i="1" dirty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PE" sz="3100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</m:d>
                  </m:oMath>
                </a14:m>
                <a:r>
                  <a:rPr lang="es-PE" sz="3100" dirty="0">
                    <a:cs typeface="Times New Roman" panose="02020603050405020304" pitchFamily="18" charset="0"/>
                  </a:rPr>
                  <a:t>= 13</a:t>
                </a:r>
              </a:p>
              <a:p>
                <a:endParaRPr lang="es-PE" dirty="0" smtClean="0"/>
              </a:p>
              <a:p>
                <a:pPr marL="0" indent="0">
                  <a:buNone/>
                </a:pPr>
                <a:endParaRPr lang="es-PE" dirty="0"/>
              </a:p>
              <a:p>
                <a:pPr marL="0" indent="0">
                  <a:buNone/>
                </a:pPr>
                <a:r>
                  <a:rPr lang="es-PE" dirty="0" smtClean="0"/>
                  <a:t>                      13 </a:t>
                </a:r>
                <a:r>
                  <a:rPr lang="es-PE" dirty="0"/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PE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PE" b="0" i="1" smtClean="0">
                            <a:latin typeface="Cambria Math" panose="02040503050406030204" pitchFamily="18" charset="0"/>
                          </a:rPr>
                          <m:t>16+144</m:t>
                        </m:r>
                        <m:r>
                          <a:rPr lang="es-PE" i="1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s-PE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sSup>
                          <m:sSupPr>
                            <m:ctrlPr>
                              <a:rPr lang="es-PE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PE" i="1">
                                <a:latin typeface="Cambria Math" panose="02040503050406030204" pitchFamily="18" charset="0"/>
                              </a:rPr>
                              <m:t>2 </m:t>
                            </m:r>
                          </m:sup>
                        </m:sSup>
                      </m:e>
                    </m:rad>
                  </m:oMath>
                </a14:m>
                <a:r>
                  <a:rPr lang="es-PE" dirty="0" smtClean="0"/>
                  <a:t>                 13 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PE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PE" b="0" i="1" dirty="0" smtClean="0">
                            <a:latin typeface="Cambria Math" panose="02040503050406030204" pitchFamily="18" charset="0"/>
                          </a:rPr>
                          <m:t>160+</m:t>
                        </m:r>
                        <m:sSup>
                          <m:sSupPr>
                            <m:ctrlPr>
                              <a:rPr lang="es-PE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s-P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PE" dirty="0" smtClean="0"/>
              </a:p>
              <a:p>
                <a:endParaRPr lang="es-PE" dirty="0" smtClean="0"/>
              </a:p>
              <a:p>
                <a:pPr marL="0" indent="0">
                  <a:buNone/>
                </a:pPr>
                <a:r>
                  <a:rPr lang="es-PE" dirty="0" smtClean="0"/>
                  <a:t>          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  <m:sup>
                        <m:r>
                          <a:rPr lang="es-P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PE" dirty="0" smtClean="0"/>
                  <a:t>  =(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PE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PE" i="1" dirty="0">
                            <a:latin typeface="Cambria Math" panose="02040503050406030204" pitchFamily="18" charset="0"/>
                          </a:rPr>
                          <m:t>160+</m:t>
                        </m:r>
                        <m:sSup>
                          <m:sSupPr>
                            <m:ctrlPr>
                              <a:rPr lang="es-PE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  <m:sup>
                            <m:r>
                              <a:rPr lang="es-P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sSup>
                      <m:sSupPr>
                        <m:ctrlPr>
                          <a:rPr lang="es-PE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s-P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PE" dirty="0" smtClean="0"/>
                  <a:t>                     169= 160 +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s-P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PE" dirty="0" smtClean="0"/>
              </a:p>
              <a:p>
                <a:endParaRPr lang="es-PE" dirty="0"/>
              </a:p>
            </p:txBody>
          </p:sp>
        </mc:Choice>
        <mc:Fallback xmlns="">
          <p:sp>
            <p:nvSpPr>
              <p:cNvPr id="2" name="Marcador de contenido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5051" y="2061426"/>
                <a:ext cx="8435280" cy="3450696"/>
              </a:xfrm>
              <a:blipFill rotWithShape="1">
                <a:blip r:embed="rId2"/>
                <a:stretch>
                  <a:fillRect l="-1084" t="-3004" r="-1228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2378526" y="745249"/>
            <a:ext cx="5505842" cy="714408"/>
          </a:xfrm>
          <a:effectLst/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s-E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EJERCICIO </a:t>
            </a:r>
            <a:r>
              <a:rPr lang="es-E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APLICATIVO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2112650" y="3264964"/>
                <a:ext cx="4643194" cy="5218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s-PE" sz="2800" dirty="0" smtClean="0"/>
                  <a:t>   13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s-PE" sz="28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PE" sz="28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2800" b="0" i="1" smtClean="0">
                                <a:latin typeface="Cambria Math" panose="02040503050406030204" pitchFamily="18" charset="0"/>
                              </a:rPr>
                              <m:t>(4)</m:t>
                            </m:r>
                          </m:e>
                          <m:sup>
                            <m:r>
                              <a:rPr lang="es-PE" sz="2800" b="0" i="1" smtClean="0">
                                <a:latin typeface="Cambria Math" panose="02040503050406030204" pitchFamily="18" charset="0"/>
                              </a:rPr>
                              <m:t>2   </m:t>
                            </m:r>
                          </m:sup>
                        </m:sSup>
                        <m:r>
                          <a:rPr lang="es-PE" sz="2800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s-PE" sz="2800" b="0" i="1" smtClean="0">
                            <a:latin typeface="Cambria Math"/>
                          </a:rPr>
                          <m:t>−</m:t>
                        </m:r>
                        <m:r>
                          <a:rPr lang="es-PE" sz="28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sSup>
                          <m:sSupPr>
                            <m:ctrlPr>
                              <a:rPr lang="es-P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PE" sz="28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</m:sup>
                        </m:sSup>
                        <m:r>
                          <a:rPr lang="es-PE" sz="2800" b="0" i="1" smtClean="0">
                            <a:latin typeface="Cambria Math" panose="02040503050406030204" pitchFamily="18" charset="0"/>
                          </a:rPr>
                          <m:t>+(</m:t>
                        </m:r>
                        <m:r>
                          <a:rPr lang="es-PE" sz="2800" b="0" i="1" smtClean="0">
                            <a:latin typeface="Cambria Math"/>
                          </a:rPr>
                          <m:t>𝑧</m:t>
                        </m:r>
                        <m:sSup>
                          <m:sSupPr>
                            <m:ctrlPr>
                              <a:rPr lang="es-PE" sz="2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PE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s-PE" sz="2800" b="0" i="1" smtClean="0">
                                <a:latin typeface="Cambria Math" panose="02040503050406030204" pitchFamily="18" charset="0"/>
                              </a:rPr>
                              <m:t>2 </m:t>
                            </m:r>
                          </m:sup>
                        </m:sSup>
                      </m:e>
                    </m:rad>
                  </m:oMath>
                </a14:m>
                <a:endParaRPr lang="es-PE" sz="2800" dirty="0"/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704" y="3264964"/>
                <a:ext cx="4699300" cy="521810"/>
              </a:xfrm>
              <a:prstGeom prst="rect">
                <a:avLst/>
              </a:prstGeom>
              <a:blipFill rotWithShape="1">
                <a:blip r:embed="rId4"/>
                <a:stretch>
                  <a:fillRect t="-7059" b="-3764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/>
              <p:cNvSpPr/>
              <p:nvPr/>
            </p:nvSpPr>
            <p:spPr>
              <a:xfrm>
                <a:off x="1182580" y="5598773"/>
                <a:ext cx="6421053" cy="46288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s-PE" sz="2200" dirty="0" smtClean="0">
                    <a:latin typeface="+mn-lt"/>
                  </a:rPr>
                  <a:t>169 </a:t>
                </a:r>
                <a:r>
                  <a:rPr lang="es-PE" sz="2200" dirty="0">
                    <a:latin typeface="+mn-lt"/>
                  </a:rPr>
                  <a:t>-</a:t>
                </a:r>
                <a:r>
                  <a:rPr lang="es-PE" sz="2200" dirty="0" smtClean="0">
                    <a:latin typeface="+mn-lt"/>
                  </a:rPr>
                  <a:t>160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2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s-PE" sz="2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PE" sz="2200" dirty="0" smtClean="0">
                    <a:latin typeface="+mn-lt"/>
                  </a:rPr>
                  <a:t>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PE" sz="2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PE" sz="2200" b="0" i="1" smtClean="0">
                            <a:latin typeface="Cambria Math"/>
                          </a:rPr>
                          <m:t>𝑧</m:t>
                        </m:r>
                      </m:e>
                      <m:sup>
                        <m:r>
                          <a:rPr lang="es-PE" sz="22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PE" sz="2200" dirty="0" smtClean="0">
                    <a:latin typeface="+mn-lt"/>
                  </a:rPr>
                  <a:t> = 9           z =</a:t>
                </a:r>
                <a14:m>
                  <m:oMath xmlns:m="http://schemas.openxmlformats.org/officeDocument/2006/math">
                    <m:r>
                      <a:rPr lang="es-PE" sz="2200" i="1" smtClean="0">
                        <a:latin typeface="Cambria Math"/>
                        <a:ea typeface="Cambria Math" panose="02040503050406030204" pitchFamily="18" charset="0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es-PE" sz="2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s-PE" sz="2200" b="0" i="1" smtClean="0">
                            <a:latin typeface="Cambria Math"/>
                            <a:ea typeface="Cambria Math" panose="02040503050406030204" pitchFamily="18" charset="0"/>
                          </a:rPr>
                          <m:t>9</m:t>
                        </m:r>
                      </m:e>
                    </m:rad>
                  </m:oMath>
                </a14:m>
                <a:r>
                  <a:rPr lang="es-PE" sz="2200" dirty="0" smtClean="0">
                    <a:latin typeface="+mn-lt"/>
                  </a:rPr>
                  <a:t>                z=</a:t>
                </a:r>
                <a14:m>
                  <m:oMath xmlns:m="http://schemas.openxmlformats.org/officeDocument/2006/math">
                    <m:r>
                      <a:rPr lang="es-PE" sz="2200" i="1" dirty="0" smtClean="0">
                        <a:latin typeface="Cambria Math"/>
                        <a:ea typeface="Cambria Math" panose="02040503050406030204" pitchFamily="18" charset="0"/>
                      </a:rPr>
                      <m:t>±</m:t>
                    </m:r>
                    <m:r>
                      <a:rPr lang="es-PE" sz="2200" b="0" i="1" dirty="0" smtClean="0">
                        <a:latin typeface="Cambria Math"/>
                        <a:ea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s-PE" sz="2200" dirty="0" smtClean="0">
                    <a:latin typeface="+mn-lt"/>
                  </a:rPr>
                  <a:t>  </a:t>
                </a:r>
                <a:endParaRPr lang="es-PE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7" name="Rectá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1128" y="5598773"/>
                <a:ext cx="6421053" cy="462884"/>
              </a:xfrm>
              <a:prstGeom prst="rect">
                <a:avLst/>
              </a:prstGeom>
              <a:blipFill rotWithShape="1">
                <a:blip r:embed="rId5"/>
                <a:stretch>
                  <a:fillRect l="-1140" t="-1316" b="-25000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lecha derecha 2"/>
          <p:cNvSpPr/>
          <p:nvPr/>
        </p:nvSpPr>
        <p:spPr>
          <a:xfrm flipV="1">
            <a:off x="2725068" y="5758547"/>
            <a:ext cx="465282" cy="143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derecha 2"/>
          <p:cNvSpPr/>
          <p:nvPr/>
        </p:nvSpPr>
        <p:spPr>
          <a:xfrm flipV="1">
            <a:off x="4048917" y="5758547"/>
            <a:ext cx="465282" cy="143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derecha 2"/>
          <p:cNvSpPr/>
          <p:nvPr/>
        </p:nvSpPr>
        <p:spPr>
          <a:xfrm flipV="1">
            <a:off x="5863816" y="5783505"/>
            <a:ext cx="465282" cy="143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33" y="6061656"/>
            <a:ext cx="1692428" cy="6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65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15"/>
          <p:cNvSpPr txBox="1">
            <a:spLocks noChangeArrowheads="1"/>
          </p:cNvSpPr>
          <p:nvPr/>
        </p:nvSpPr>
        <p:spPr bwMode="auto">
          <a:xfrm>
            <a:off x="2810736" y="898961"/>
            <a:ext cx="41904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sz="3600" b="1" dirty="0" smtClean="0">
                <a:latin typeface="+mn-lt"/>
              </a:rPr>
              <a:t>Vector unitario</a:t>
            </a:r>
            <a:endParaRPr lang="es-ES_tradnl" sz="3200" b="1" dirty="0">
              <a:latin typeface="+mn-lt"/>
            </a:endParaRPr>
          </a:p>
        </p:txBody>
      </p:sp>
      <p:sp>
        <p:nvSpPr>
          <p:cNvPr id="14340" name="Text Box 16"/>
          <p:cNvSpPr txBox="1">
            <a:spLocks noChangeArrowheads="1"/>
          </p:cNvSpPr>
          <p:nvPr/>
        </p:nvSpPr>
        <p:spPr bwMode="auto">
          <a:xfrm>
            <a:off x="517396" y="1702604"/>
            <a:ext cx="60486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_tradnl" dirty="0" smtClean="0">
                <a:latin typeface="+mn-lt"/>
              </a:rPr>
              <a:t>Es el vector cuyo módulo o </a:t>
            </a:r>
            <a:r>
              <a:rPr lang="es-ES_tradnl" dirty="0">
                <a:latin typeface="+mn-lt"/>
              </a:rPr>
              <a:t>norma es </a:t>
            </a:r>
            <a:r>
              <a:rPr lang="es-ES_tradnl" dirty="0" smtClean="0">
                <a:latin typeface="+mn-lt"/>
              </a:rPr>
              <a:t>la </a:t>
            </a:r>
            <a:r>
              <a:rPr lang="es-ES_tradnl" dirty="0">
                <a:latin typeface="+mn-lt"/>
              </a:rPr>
              <a:t>unidad.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/>
              <p:cNvSpPr txBox="1"/>
              <p:nvPr/>
            </p:nvSpPr>
            <p:spPr>
              <a:xfrm>
                <a:off x="6566068" y="1687214"/>
                <a:ext cx="1534844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PE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32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3200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s-PE" sz="32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PE" sz="3200" dirty="0"/>
              </a:p>
            </p:txBody>
          </p:sp>
        </mc:Choice>
        <mc:Fallback xmlns="">
          <p:sp>
            <p:nvSpPr>
              <p:cNvPr id="2" name="CuadroTex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6068" y="1687214"/>
                <a:ext cx="1534844" cy="49244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uadroTexto 2"/>
          <p:cNvSpPr txBox="1"/>
          <p:nvPr/>
        </p:nvSpPr>
        <p:spPr>
          <a:xfrm>
            <a:off x="392197" y="2491906"/>
            <a:ext cx="8374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400" dirty="0" smtClean="0">
                <a:latin typeface="+mn-lt"/>
              </a:rPr>
              <a:t>La letra “u” es la asignada para representar a este vector y se encuentra en cualquiera de los octantes.</a:t>
            </a:r>
            <a:endParaRPr lang="es-PE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/>
              <p:cNvSpPr txBox="1"/>
              <p:nvPr/>
            </p:nvSpPr>
            <p:spPr>
              <a:xfrm>
                <a:off x="1780306" y="3650539"/>
                <a:ext cx="15393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=(2,1,2)</m:t>
                      </m:r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4" name="Cuadro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8664" y="3650539"/>
                <a:ext cx="1547411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3543" t="-36667" r="-6693" b="-3666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/>
              <p:cNvSpPr txBox="1"/>
              <p:nvPr/>
            </p:nvSpPr>
            <p:spPr>
              <a:xfrm>
                <a:off x="4928728" y="3488283"/>
                <a:ext cx="1739002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acc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=(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10" name="CuadroTex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455" y="3488283"/>
                <a:ext cx="1747017" cy="69384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/>
              <p:cNvSpPr txBox="1"/>
              <p:nvPr/>
            </p:nvSpPr>
            <p:spPr>
              <a:xfrm>
                <a:off x="709547" y="4485444"/>
                <a:ext cx="3852273" cy="4472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(1)</m:t>
                              </m:r>
                            </m:e>
                            <m:sup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(2)</m:t>
                              </m:r>
                            </m:e>
                            <m:sup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5" name="CuadroTex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676" y="4485444"/>
                <a:ext cx="3860288" cy="44723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/>
              <p:cNvSpPr txBox="1"/>
              <p:nvPr/>
            </p:nvSpPr>
            <p:spPr>
              <a:xfrm>
                <a:off x="1514430" y="5305922"/>
                <a:ext cx="244938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𝒏𝒐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𝒆𝒔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𝒖𝒏𝒊𝒕𝒂𝒓𝒊𝒐</m:t>
                      </m:r>
                    </m:oMath>
                  </m:oMathPara>
                </a14:m>
                <a:endParaRPr lang="es-P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Cuadro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0632" y="5305922"/>
                <a:ext cx="2457404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1241" r="-2481" b="-8197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/>
              <p:cNvSpPr txBox="1"/>
              <p:nvPr/>
            </p:nvSpPr>
            <p:spPr>
              <a:xfrm>
                <a:off x="4784396" y="4512927"/>
                <a:ext cx="3853427" cy="10911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‖"/>
                          <m:endChr m:val="‖"/>
                          <m:ctrlPr>
                            <a:rPr lang="es-P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PE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s-PE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P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f>
                                <m:fPr>
                                  <m:ctrlP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s-PE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s-PE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s-PE" sz="2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PE" sz="2400" dirty="0"/>
              </a:p>
            </p:txBody>
          </p:sp>
        </mc:Choice>
        <mc:Fallback xmlns="">
          <p:sp>
            <p:nvSpPr>
              <p:cNvPr id="14" name="CuadroTexto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3096" y="4512927"/>
                <a:ext cx="3861442" cy="1091196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/>
              <p:cNvSpPr txBox="1"/>
              <p:nvPr/>
            </p:nvSpPr>
            <p:spPr>
              <a:xfrm>
                <a:off x="4276049" y="5805264"/>
                <a:ext cx="4783361" cy="4241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𝒆𝒔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𝒖𝒏𝒊𝒕𝒂𝒓𝒊𝒐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𝒅𝒆𝒃𝒆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𝒂𝒔𝒊𝒈𝒏𝒂𝒓𝒔𝒆</m:t>
                      </m:r>
                      <m:r>
                        <a:rPr lang="es-PE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⃗"/>
                          <m:ctrlP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PE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</m:oMath>
                  </m:oMathPara>
                </a14:m>
                <a:endParaRPr lang="es-PE" sz="2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Cuadro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049" y="5805264"/>
                <a:ext cx="4783361" cy="424155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3 Imagen" descr="Imagen que contiene dibujo, reloj, señal&#10;&#10;Descripción generada automáticamente">
            <a:extLst>
              <a:ext uri="{FF2B5EF4-FFF2-40B4-BE49-F238E27FC236}">
                <a16:creationId xmlns="" xmlns:a16="http://schemas.microsoft.com/office/drawing/2014/main" xmlns:lc="http://schemas.openxmlformats.org/drawingml/2006/lockedCanvas" id="{1DE3C4B0-7B04-46F7-B5AB-3D38CEC6F1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6" y="456987"/>
            <a:ext cx="1799081" cy="70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3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484</Words>
  <Application>Microsoft Office PowerPoint</Application>
  <PresentationFormat>Presentación en pantalla (4:3)</PresentationFormat>
  <Paragraphs>158</Paragraphs>
  <Slides>33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33</vt:i4>
      </vt:variant>
    </vt:vector>
  </HeadingPairs>
  <TitlesOfParts>
    <vt:vector size="42" baseType="lpstr">
      <vt:lpstr>Angsana New</vt:lpstr>
      <vt:lpstr>Arial</vt:lpstr>
      <vt:lpstr>Calibri</vt:lpstr>
      <vt:lpstr>Cambria Math</vt:lpstr>
      <vt:lpstr>Georgia</vt:lpstr>
      <vt:lpstr>Times New Roman</vt:lpstr>
      <vt:lpstr>Tema de Office</vt:lpstr>
      <vt:lpstr>Ecuación</vt:lpstr>
      <vt:lpstr>Equation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MÓDULO DE UN VECTOR  O NORMA EN R^3</vt:lpstr>
      <vt:lpstr>EJERCICIO APLICATIVO</vt:lpstr>
      <vt:lpstr>Presentación de PowerPoint</vt:lpstr>
      <vt:lpstr>Presentación de PowerPoint</vt:lpstr>
      <vt:lpstr>DESCOMPOSICIÓN DE UN VECTOR EN SUS VECTORES CANÓNICOS</vt:lpstr>
      <vt:lpstr>Presentación de PowerPoint</vt:lpstr>
      <vt:lpstr>EJERCICIO APLICATIVO </vt:lpstr>
      <vt:lpstr>COORDENADAS DEL PUNTO MEDIO DE UN SEGMENTO EN EL ESPACIO </vt:lpstr>
      <vt:lpstr>Operaciones con vectores Suma y Diferencia de vectores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PROYECCIÓN ORTOGONAL   </vt:lpstr>
      <vt:lpstr>Propiedades del vector proyección ortogonal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Keren Guzman Arteaga</cp:lastModifiedBy>
  <cp:revision>16</cp:revision>
  <dcterms:created xsi:type="dcterms:W3CDTF">2020-04-24T21:26:27Z</dcterms:created>
  <dcterms:modified xsi:type="dcterms:W3CDTF">2020-08-25T03:48:46Z</dcterms:modified>
</cp:coreProperties>
</file>