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17F3-7D12-4237-8425-8CE2852A7A27}" type="datetimeFigureOut">
              <a:rPr lang="es-PE" smtClean="0"/>
              <a:t>23/04/2020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2664-0E19-4ADA-85F8-C665256A1E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3313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17F3-7D12-4237-8425-8CE2852A7A27}" type="datetimeFigureOut">
              <a:rPr lang="es-PE" smtClean="0"/>
              <a:t>23/04/2020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2664-0E19-4ADA-85F8-C665256A1E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4349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17F3-7D12-4237-8425-8CE2852A7A27}" type="datetimeFigureOut">
              <a:rPr lang="es-PE" smtClean="0"/>
              <a:t>23/04/2020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2664-0E19-4ADA-85F8-C665256A1E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2135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17F3-7D12-4237-8425-8CE2852A7A27}" type="datetimeFigureOut">
              <a:rPr lang="es-PE" smtClean="0"/>
              <a:t>23/04/2020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2664-0E19-4ADA-85F8-C665256A1E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41765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17F3-7D12-4237-8425-8CE2852A7A27}" type="datetimeFigureOut">
              <a:rPr lang="es-PE" smtClean="0"/>
              <a:t>23/04/2020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2664-0E19-4ADA-85F8-C665256A1E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67029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17F3-7D12-4237-8425-8CE2852A7A27}" type="datetimeFigureOut">
              <a:rPr lang="es-PE" smtClean="0"/>
              <a:t>23/04/2020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2664-0E19-4ADA-85F8-C665256A1E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3932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17F3-7D12-4237-8425-8CE2852A7A27}" type="datetimeFigureOut">
              <a:rPr lang="es-PE" smtClean="0"/>
              <a:t>23/04/2020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2664-0E19-4ADA-85F8-C665256A1E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0640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17F3-7D12-4237-8425-8CE2852A7A27}" type="datetimeFigureOut">
              <a:rPr lang="es-PE" smtClean="0"/>
              <a:t>23/04/2020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2664-0E19-4ADA-85F8-C665256A1E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75493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17F3-7D12-4237-8425-8CE2852A7A27}" type="datetimeFigureOut">
              <a:rPr lang="es-PE" smtClean="0"/>
              <a:t>23/04/2020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2664-0E19-4ADA-85F8-C665256A1E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3274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17F3-7D12-4237-8425-8CE2852A7A27}" type="datetimeFigureOut">
              <a:rPr lang="es-PE" smtClean="0"/>
              <a:t>23/04/2020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2664-0E19-4ADA-85F8-C665256A1E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9835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17F3-7D12-4237-8425-8CE2852A7A27}" type="datetimeFigureOut">
              <a:rPr lang="es-PE" smtClean="0"/>
              <a:t>23/04/2020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2664-0E19-4ADA-85F8-C665256A1E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0560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F17F3-7D12-4237-8425-8CE2852A7A27}" type="datetimeFigureOut">
              <a:rPr lang="es-PE" smtClean="0"/>
              <a:t>23/04/2020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22664-0E19-4ADA-85F8-C665256A1E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7228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PE" sz="4800" dirty="0"/>
              <a:t>Método de Cramer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PE" sz="3600" dirty="0"/>
              <a:t>Introducción a la Matemática para Ingeniería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7248128" y="594928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E" dirty="0"/>
          </a:p>
        </p:txBody>
      </p:sp>
      <p:pic>
        <p:nvPicPr>
          <p:cNvPr id="6" name="Imagen 5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xmlns="" xmlns:lc="http://schemas.openxmlformats.org/drawingml/2006/lockedCanvas" id="{D6D843A1-525D-45F5-BDAA-6E924F8D21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2324" y="5625244"/>
            <a:ext cx="280831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80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2604567" y="2852937"/>
          <a:ext cx="7634708" cy="2475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135"/>
                <a:gridCol w="306708"/>
                <a:gridCol w="158301"/>
                <a:gridCol w="211067"/>
                <a:gridCol w="158301"/>
                <a:gridCol w="237451"/>
                <a:gridCol w="316601"/>
                <a:gridCol w="237451"/>
                <a:gridCol w="237451"/>
                <a:gridCol w="504583"/>
                <a:gridCol w="237451"/>
                <a:gridCol w="237451"/>
                <a:gridCol w="316601"/>
                <a:gridCol w="237451"/>
                <a:gridCol w="237451"/>
                <a:gridCol w="699162"/>
                <a:gridCol w="504583"/>
                <a:gridCol w="316601"/>
                <a:gridCol w="237451"/>
                <a:gridCol w="237451"/>
                <a:gridCol w="237451"/>
                <a:gridCol w="316601"/>
                <a:gridCol w="237451"/>
                <a:gridCol w="237451"/>
                <a:gridCol w="316601"/>
                <a:gridCol w="237451"/>
              </a:tblGrid>
              <a:tr h="495141"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800" u="none" strike="noStrike" dirty="0">
                          <a:effectLst/>
                        </a:rPr>
                        <a:t>x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ti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  <a:tr h="495141">
                <a:tc>
                  <a:txBody>
                    <a:bodyPr/>
                    <a:lstStyle/>
                    <a:p>
                      <a:pPr algn="l" fontAlgn="b"/>
                      <a:r>
                        <a:rPr lang="es-PE" sz="800" u="none" strike="noStrike" dirty="0">
                          <a:effectLst/>
                        </a:rPr>
                        <a:t>              </a:t>
                      </a:r>
                      <a:r>
                        <a:rPr lang="es-PE" sz="1200" u="none" strike="noStrike" dirty="0">
                          <a:effectLst/>
                        </a:rPr>
                        <a:t>y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800" u="none" strike="noStrike" dirty="0">
                          <a:effectLst/>
                        </a:rPr>
                        <a:t>=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u="none" strike="noStrike" dirty="0">
                          <a:effectLst/>
                        </a:rPr>
                        <a:t>(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u="none" strike="noStrike" dirty="0">
                          <a:effectLst/>
                        </a:rPr>
                        <a:t>1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u="none" strike="noStrike" dirty="0">
                          <a:effectLst/>
                        </a:rPr>
                        <a:t>)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800" u="none" strike="noStrike" dirty="0">
                          <a:effectLst/>
                        </a:rPr>
                        <a:t>5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800" u="none" strike="noStrike" dirty="0">
                          <a:effectLst/>
                        </a:rPr>
                        <a:t>-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800" u="none" strike="noStrike" dirty="0">
                          <a:effectLst/>
                        </a:rPr>
                        <a:t>2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(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800" u="none" strike="noStrike" dirty="0">
                          <a:effectLst/>
                        </a:rPr>
                        <a:t>5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)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(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-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800" u="none" strike="noStrike" dirty="0">
                          <a:effectLst/>
                        </a:rPr>
                        <a:t>22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)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-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(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-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800" u="none" strike="noStrike" dirty="0">
                          <a:effectLst/>
                        </a:rPr>
                        <a:t>2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)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(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800" u="none" strike="noStrike" dirty="0">
                          <a:effectLst/>
                        </a:rPr>
                        <a:t>3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)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  <a:tr h="495141"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u="none" strike="noStrike" dirty="0">
                          <a:effectLst/>
                        </a:rPr>
                        <a:t>(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u="none" strike="noStrike" dirty="0">
                          <a:effectLst/>
                        </a:rPr>
                        <a:t>2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u="none" strike="noStrike" dirty="0">
                          <a:effectLst/>
                        </a:rPr>
                        <a:t>)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800" u="none" strike="noStrike" dirty="0">
                          <a:effectLst/>
                        </a:rPr>
                        <a:t>-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800" u="none" strike="noStrike" dirty="0">
                          <a:effectLst/>
                        </a:rPr>
                        <a:t>3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800" u="none" strike="noStrike" dirty="0">
                          <a:effectLst/>
                        </a:rPr>
                        <a:t>-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800" u="none" strike="noStrike" dirty="0">
                          <a:effectLst/>
                        </a:rPr>
                        <a:t>22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  <a:tr h="495141"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=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-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800" u="none" strike="noStrike" dirty="0">
                          <a:effectLst/>
                        </a:rPr>
                        <a:t>110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-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800" u="none" strike="noStrike" dirty="0">
                          <a:effectLst/>
                        </a:rPr>
                        <a:t>6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  <a:tr h="495141"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=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-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800" u="none" strike="noStrike" dirty="0">
                          <a:effectLst/>
                        </a:rPr>
                        <a:t>116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PE" sz="2800" dirty="0"/>
              <a:t>Hallar la determinante de “y”</a:t>
            </a:r>
          </a:p>
        </p:txBody>
      </p:sp>
      <p:sp>
        <p:nvSpPr>
          <p:cNvPr id="5" name="4 Triángulo isósceles"/>
          <p:cNvSpPr/>
          <p:nvPr/>
        </p:nvSpPr>
        <p:spPr>
          <a:xfrm>
            <a:off x="2604568" y="3182508"/>
            <a:ext cx="180975" cy="295275"/>
          </a:xfrm>
          <a:prstGeom prst="triangle">
            <a:avLst/>
          </a:prstGeom>
          <a:ln>
            <a:solidFill>
              <a:sysClr val="windowText" lastClr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PE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     y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188" y="3182508"/>
            <a:ext cx="932758" cy="1090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6 Conector recto"/>
          <p:cNvCxnSpPr/>
          <p:nvPr/>
        </p:nvCxnSpPr>
        <p:spPr>
          <a:xfrm>
            <a:off x="3863752" y="3330144"/>
            <a:ext cx="0" cy="14670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5519936" y="3330144"/>
            <a:ext cx="0" cy="14670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4367808" y="3727552"/>
            <a:ext cx="432048" cy="3360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flipH="1">
            <a:off x="4367808" y="3727552"/>
            <a:ext cx="432048" cy="336096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xmlns="" xmlns:lc="http://schemas.openxmlformats.org/drawingml/2006/lockedCanvas" id="{D6D843A1-525D-45F5-BDAA-6E924F8D21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356" y="6002710"/>
            <a:ext cx="280831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6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PE" sz="2800" dirty="0"/>
              <a:t>Hallando “x”, “y”: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2217427"/>
            <a:ext cx="3624450" cy="1527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680" y="3928890"/>
            <a:ext cx="4094242" cy="193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6672064" y="4509120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>
                <a:solidFill>
                  <a:srgbClr val="FF0000"/>
                </a:solidFill>
              </a:rPr>
              <a:t>R. (-2,-4)</a:t>
            </a:r>
          </a:p>
        </p:txBody>
      </p:sp>
      <p:pic>
        <p:nvPicPr>
          <p:cNvPr id="6" name="Imagen 5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xmlns="" xmlns:lc="http://schemas.openxmlformats.org/drawingml/2006/lockedCanvas" id="{D6D843A1-525D-45F5-BDAA-6E924F8D21C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388" y="5864350"/>
            <a:ext cx="280831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01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 smtClean="0"/>
              <a:t>Llamamos sistema de ecuaciones de orden 3 a los problemas que presentan 3 incógnitas y 3 ecuaciones.</a:t>
            </a:r>
          </a:p>
          <a:p>
            <a:endParaRPr lang="es-PE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dirty="0" smtClean="0"/>
              <a:t>Sistema de ecuaciones de orden 3 resuelto por método de Cramer</a:t>
            </a:r>
            <a:endParaRPr lang="arn-CL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3791744" y="4077072"/>
          <a:ext cx="4406900" cy="1394460"/>
        </p:xfrm>
        <a:graphic>
          <a:graphicData uri="http://schemas.openxmlformats.org/drawingml/2006/table">
            <a:tbl>
              <a:tblPr/>
              <a:tblGrid>
                <a:gridCol w="317500"/>
                <a:gridCol w="292100"/>
                <a:gridCol w="355600"/>
                <a:gridCol w="292100"/>
                <a:gridCol w="139700"/>
                <a:gridCol w="266700"/>
                <a:gridCol w="304800"/>
                <a:gridCol w="304800"/>
                <a:gridCol w="139700"/>
                <a:gridCol w="279400"/>
                <a:gridCol w="304800"/>
                <a:gridCol w="266700"/>
                <a:gridCol w="139700"/>
                <a:gridCol w="254000"/>
                <a:gridCol w="304800"/>
                <a:gridCol w="304800"/>
                <a:gridCol w="139700"/>
              </a:tblGrid>
              <a:tr h="464820"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1 Abrir llave"/>
          <p:cNvSpPr/>
          <p:nvPr/>
        </p:nvSpPr>
        <p:spPr>
          <a:xfrm>
            <a:off x="4583832" y="4077072"/>
            <a:ext cx="198120" cy="140208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8" name="7 CuadroTexto"/>
          <p:cNvSpPr txBox="1"/>
          <p:nvPr/>
        </p:nvSpPr>
        <p:spPr>
          <a:xfrm>
            <a:off x="5375920" y="364502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Incógnitas (x;y;z)</a:t>
            </a:r>
            <a:endParaRPr lang="arn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8400256" y="4149081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Ecuación</a:t>
            </a:r>
            <a:r>
              <a:rPr lang="es-PE" sz="2400" dirty="0"/>
              <a:t> 1</a:t>
            </a:r>
            <a:endParaRPr lang="arn-CL" sz="2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8400256" y="458113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Ecuación </a:t>
            </a:r>
            <a:r>
              <a:rPr lang="es-PE" sz="2400" dirty="0"/>
              <a:t>2</a:t>
            </a:r>
            <a:endParaRPr lang="arn-CL" sz="2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8472264" y="5085185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Ecuación </a:t>
            </a:r>
            <a:r>
              <a:rPr lang="es-PE" sz="2400" dirty="0"/>
              <a:t>3</a:t>
            </a:r>
            <a:endParaRPr lang="arn-CL" sz="2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600056" y="594928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/>
              <a:t>ti </a:t>
            </a:r>
            <a:r>
              <a:rPr lang="es-PE" dirty="0"/>
              <a:t>= Términos independientes</a:t>
            </a:r>
            <a:endParaRPr lang="arn-CL" dirty="0"/>
          </a:p>
        </p:txBody>
      </p:sp>
      <p:cxnSp>
        <p:nvCxnSpPr>
          <p:cNvPr id="14" name="13 Conector recto de flecha"/>
          <p:cNvCxnSpPr/>
          <p:nvPr/>
        </p:nvCxnSpPr>
        <p:spPr>
          <a:xfrm>
            <a:off x="7968208" y="551723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3" name="Imagen 12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xmlns="" xmlns:lc="http://schemas.openxmlformats.org/drawingml/2006/lockedCanvas" id="{D6D843A1-525D-45F5-BDAA-6E924F8D21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408" y="6203493"/>
            <a:ext cx="2371058" cy="54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22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847528" y="260648"/>
            <a:ext cx="8229600" cy="1008112"/>
          </a:xfrm>
        </p:spPr>
        <p:txBody>
          <a:bodyPr>
            <a:normAutofit/>
          </a:bodyPr>
          <a:lstStyle/>
          <a:p>
            <a:r>
              <a:rPr lang="es-PE" sz="2800" dirty="0"/>
              <a:t>Nuevamente empezamos hallando la determinante del sistema.</a:t>
            </a:r>
            <a:endParaRPr lang="arn-CL" sz="2800" dirty="0"/>
          </a:p>
        </p:txBody>
      </p:sp>
      <p:sp>
        <p:nvSpPr>
          <p:cNvPr id="6" name="4 Cerrar llave"/>
          <p:cNvSpPr/>
          <p:nvPr/>
        </p:nvSpPr>
        <p:spPr>
          <a:xfrm>
            <a:off x="19316700" y="2202673"/>
            <a:ext cx="147484" cy="519389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10" name="9 CuadroTexto"/>
          <p:cNvSpPr txBox="1"/>
          <p:nvPr/>
        </p:nvSpPr>
        <p:spPr>
          <a:xfrm>
            <a:off x="2063552" y="13407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/>
              <a:t>Problema:</a:t>
            </a:r>
            <a:endParaRPr lang="arn-CL" b="1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2135560" y="1844824"/>
          <a:ext cx="3441700" cy="1394460"/>
        </p:xfrm>
        <a:graphic>
          <a:graphicData uri="http://schemas.openxmlformats.org/drawingml/2006/table">
            <a:tbl>
              <a:tblPr/>
              <a:tblGrid>
                <a:gridCol w="292100"/>
                <a:gridCol w="139700"/>
                <a:gridCol w="266700"/>
                <a:gridCol w="304800"/>
                <a:gridCol w="304800"/>
                <a:gridCol w="139700"/>
                <a:gridCol w="279400"/>
                <a:gridCol w="304800"/>
                <a:gridCol w="266700"/>
                <a:gridCol w="139700"/>
                <a:gridCol w="254000"/>
                <a:gridCol w="304800"/>
                <a:gridCol w="304800"/>
                <a:gridCol w="139700"/>
              </a:tblGrid>
              <a:tr h="464820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" name="12 CuadroTexto"/>
          <p:cNvSpPr txBox="1"/>
          <p:nvPr/>
        </p:nvSpPr>
        <p:spPr>
          <a:xfrm>
            <a:off x="1919536" y="3356993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/>
              <a:t>1.- </a:t>
            </a:r>
            <a:r>
              <a:rPr lang="es-PE" dirty="0"/>
              <a:t>Se colocan en la matriz los 9 coeficientes de las 3 incógnitas (x;y;z) de cada ecuación (1;2;3) con su respectivos signos.</a:t>
            </a:r>
            <a:endParaRPr lang="arn-CL" dirty="0"/>
          </a:p>
        </p:txBody>
      </p:sp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3215681" y="4221089"/>
          <a:ext cx="3384375" cy="1656183"/>
        </p:xfrm>
        <a:graphic>
          <a:graphicData uri="http://schemas.openxmlformats.org/drawingml/2006/table">
            <a:tbl>
              <a:tblPr/>
              <a:tblGrid>
                <a:gridCol w="496912"/>
                <a:gridCol w="308891"/>
                <a:gridCol w="376042"/>
                <a:gridCol w="308891"/>
                <a:gridCol w="147731"/>
                <a:gridCol w="282031"/>
                <a:gridCol w="322322"/>
                <a:gridCol w="147731"/>
                <a:gridCol w="295461"/>
                <a:gridCol w="282031"/>
                <a:gridCol w="147731"/>
                <a:gridCol w="268601"/>
              </a:tblGrid>
              <a:tr h="552061"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l" fontAlgn="b"/>
                      <a:endParaRPr lang="arn-C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8" name="2 Triángulo isósceles"/>
          <p:cNvSpPr/>
          <p:nvPr/>
        </p:nvSpPr>
        <p:spPr>
          <a:xfrm>
            <a:off x="3431704" y="4941168"/>
            <a:ext cx="304800" cy="33528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pic>
        <p:nvPicPr>
          <p:cNvPr id="9" name="Imagen 8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xmlns="" xmlns:lc="http://schemas.openxmlformats.org/drawingml/2006/lockedCanvas" id="{D6D843A1-525D-45F5-BDAA-6E924F8D21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313" y="6091557"/>
            <a:ext cx="280831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50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2800" b="1" dirty="0"/>
              <a:t>2.- </a:t>
            </a:r>
            <a:r>
              <a:rPr lang="es-PE" sz="2800" dirty="0"/>
              <a:t>Se pueden resolver de 2 formas, copiando las 2 primeras filas en la parte de debajo de la matriz o las 2 primeras columnas al costado de la matriz.</a:t>
            </a:r>
            <a:endParaRPr lang="arn-CL" sz="28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5807969" y="2132857"/>
          <a:ext cx="4320481" cy="1800201"/>
        </p:xfrm>
        <a:graphic>
          <a:graphicData uri="http://schemas.openxmlformats.org/drawingml/2006/table">
            <a:tbl>
              <a:tblPr/>
              <a:tblGrid>
                <a:gridCol w="491870"/>
                <a:gridCol w="305757"/>
                <a:gridCol w="372226"/>
                <a:gridCol w="305757"/>
                <a:gridCol w="146232"/>
                <a:gridCol w="279169"/>
                <a:gridCol w="319051"/>
                <a:gridCol w="146232"/>
                <a:gridCol w="292463"/>
                <a:gridCol w="279169"/>
                <a:gridCol w="146232"/>
                <a:gridCol w="305757"/>
                <a:gridCol w="146232"/>
                <a:gridCol w="319051"/>
                <a:gridCol w="319051"/>
                <a:gridCol w="146232"/>
              </a:tblGrid>
              <a:tr h="600067"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0067">
                <a:tc>
                  <a:txBody>
                    <a:bodyPr/>
                    <a:lstStyle/>
                    <a:p>
                      <a:pPr algn="l" fontAlgn="b"/>
                      <a:endParaRPr lang="arn-C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0067"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2 Triángulo isósceles"/>
          <p:cNvSpPr/>
          <p:nvPr/>
        </p:nvSpPr>
        <p:spPr>
          <a:xfrm>
            <a:off x="6023992" y="2924944"/>
            <a:ext cx="304800" cy="33528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991545" y="2060848"/>
          <a:ext cx="3384375" cy="2520280"/>
        </p:xfrm>
        <a:graphic>
          <a:graphicData uri="http://schemas.openxmlformats.org/drawingml/2006/table">
            <a:tbl>
              <a:tblPr/>
              <a:tblGrid>
                <a:gridCol w="539750"/>
                <a:gridCol w="335520"/>
                <a:gridCol w="408459"/>
                <a:gridCol w="335520"/>
                <a:gridCol w="160466"/>
                <a:gridCol w="306344"/>
                <a:gridCol w="350108"/>
                <a:gridCol w="160466"/>
                <a:gridCol w="320932"/>
                <a:gridCol w="306344"/>
                <a:gridCol w="160466"/>
              </a:tblGrid>
              <a:tr h="504056"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endParaRPr lang="arn-C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2 Triángulo isósceles"/>
          <p:cNvSpPr/>
          <p:nvPr/>
        </p:nvSpPr>
        <p:spPr>
          <a:xfrm>
            <a:off x="2279576" y="2708920"/>
            <a:ext cx="304800" cy="33528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10" name="9 CuadroTexto"/>
          <p:cNvSpPr txBox="1"/>
          <p:nvPr/>
        </p:nvSpPr>
        <p:spPr>
          <a:xfrm>
            <a:off x="2567608" y="5085185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/>
              <a:t>Copiando las 2 primeras filas en la parte de abajo</a:t>
            </a:r>
            <a:endParaRPr lang="arn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888088" y="4509121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/>
              <a:t>Copiando las 2 primeras columnas al costado</a:t>
            </a:r>
            <a:endParaRPr lang="arn-CL" dirty="0"/>
          </a:p>
        </p:txBody>
      </p:sp>
      <p:pic>
        <p:nvPicPr>
          <p:cNvPr id="12" name="Imagen 11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xmlns="" xmlns:lc="http://schemas.openxmlformats.org/drawingml/2006/lockedCanvas" id="{D6D843A1-525D-45F5-BDAA-6E924F8D21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993" y="5810658"/>
            <a:ext cx="280831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99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2800" dirty="0"/>
              <a:t>3.- Se restan las sumas de las multiplicaciones de las diagonales de los coeficientes de las incógnitas.</a:t>
            </a:r>
            <a:endParaRPr lang="arn-CL" sz="28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999656" y="1700808"/>
          <a:ext cx="3238500" cy="2324100"/>
        </p:xfrm>
        <a:graphic>
          <a:graphicData uri="http://schemas.openxmlformats.org/drawingml/2006/table">
            <a:tbl>
              <a:tblPr/>
              <a:tblGrid>
                <a:gridCol w="469900"/>
                <a:gridCol w="292100"/>
                <a:gridCol w="355600"/>
                <a:gridCol w="292100"/>
                <a:gridCol w="139700"/>
                <a:gridCol w="266700"/>
                <a:gridCol w="304800"/>
                <a:gridCol w="139700"/>
                <a:gridCol w="279400"/>
                <a:gridCol w="266700"/>
                <a:gridCol w="139700"/>
                <a:gridCol w="292100"/>
              </a:tblGrid>
              <a:tr h="464820"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endParaRPr lang="arn-C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l" fontAlgn="b"/>
                      <a:endParaRPr lang="arn-C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2 Triángulo isósceles"/>
          <p:cNvSpPr/>
          <p:nvPr/>
        </p:nvSpPr>
        <p:spPr>
          <a:xfrm>
            <a:off x="3215680" y="2276872"/>
            <a:ext cx="304800" cy="33528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grpSp>
        <p:nvGrpSpPr>
          <p:cNvPr id="6" name="5 Grupo"/>
          <p:cNvGrpSpPr/>
          <p:nvPr/>
        </p:nvGrpSpPr>
        <p:grpSpPr>
          <a:xfrm>
            <a:off x="4439816" y="2132856"/>
            <a:ext cx="1120140" cy="1714500"/>
            <a:chOff x="0" y="0"/>
            <a:chExt cx="1120140" cy="1714500"/>
          </a:xfrm>
        </p:grpSpPr>
        <p:cxnSp>
          <p:nvCxnSpPr>
            <p:cNvPr id="7" name="5 Conector recto de flecha"/>
            <p:cNvCxnSpPr/>
            <p:nvPr/>
          </p:nvCxnSpPr>
          <p:spPr>
            <a:xfrm>
              <a:off x="731520" y="518160"/>
              <a:ext cx="388620" cy="2895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11 Conector recto de flecha"/>
            <p:cNvCxnSpPr/>
            <p:nvPr/>
          </p:nvCxnSpPr>
          <p:spPr>
            <a:xfrm flipH="1">
              <a:off x="739140" y="0"/>
              <a:ext cx="381000" cy="3124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12 Conector recto de flecha"/>
            <p:cNvCxnSpPr/>
            <p:nvPr/>
          </p:nvCxnSpPr>
          <p:spPr>
            <a:xfrm flipH="1">
              <a:off x="716280" y="487680"/>
              <a:ext cx="381000" cy="3124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13 Conector recto de flecha"/>
            <p:cNvCxnSpPr/>
            <p:nvPr/>
          </p:nvCxnSpPr>
          <p:spPr>
            <a:xfrm flipH="1">
              <a:off x="22860" y="480060"/>
              <a:ext cx="381000" cy="3124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4 Conector recto de flecha"/>
            <p:cNvCxnSpPr/>
            <p:nvPr/>
          </p:nvCxnSpPr>
          <p:spPr>
            <a:xfrm flipH="1">
              <a:off x="7620" y="952500"/>
              <a:ext cx="381000" cy="3124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5 Conector recto de flecha"/>
            <p:cNvCxnSpPr/>
            <p:nvPr/>
          </p:nvCxnSpPr>
          <p:spPr>
            <a:xfrm flipH="1">
              <a:off x="716280" y="960120"/>
              <a:ext cx="381000" cy="3124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6 Conector recto de flecha"/>
            <p:cNvCxnSpPr/>
            <p:nvPr/>
          </p:nvCxnSpPr>
          <p:spPr>
            <a:xfrm flipH="1">
              <a:off x="30480" y="1394460"/>
              <a:ext cx="381000" cy="3124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20 Conector recto de flecha"/>
            <p:cNvCxnSpPr/>
            <p:nvPr/>
          </p:nvCxnSpPr>
          <p:spPr>
            <a:xfrm>
              <a:off x="22860" y="60960"/>
              <a:ext cx="388620" cy="2895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21 Conector recto de flecha"/>
            <p:cNvCxnSpPr/>
            <p:nvPr/>
          </p:nvCxnSpPr>
          <p:spPr>
            <a:xfrm>
              <a:off x="22860" y="510540"/>
              <a:ext cx="388620" cy="2895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22 Conector recto de flecha"/>
            <p:cNvCxnSpPr/>
            <p:nvPr/>
          </p:nvCxnSpPr>
          <p:spPr>
            <a:xfrm>
              <a:off x="701040" y="990600"/>
              <a:ext cx="388620" cy="2895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23 Conector recto de flecha"/>
            <p:cNvCxnSpPr/>
            <p:nvPr/>
          </p:nvCxnSpPr>
          <p:spPr>
            <a:xfrm>
              <a:off x="0" y="952500"/>
              <a:ext cx="388620" cy="2895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24 Conector recto de flecha"/>
            <p:cNvCxnSpPr/>
            <p:nvPr/>
          </p:nvCxnSpPr>
          <p:spPr>
            <a:xfrm>
              <a:off x="701040" y="1424940"/>
              <a:ext cx="388620" cy="2895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24" name="23 Tabla"/>
          <p:cNvGraphicFramePr>
            <a:graphicFrameLocks noGrp="1"/>
          </p:cNvGraphicFramePr>
          <p:nvPr/>
        </p:nvGraphicFramePr>
        <p:xfrm>
          <a:off x="1991544" y="4365104"/>
          <a:ext cx="8064894" cy="504056"/>
        </p:xfrm>
        <a:graphic>
          <a:graphicData uri="http://schemas.openxmlformats.org/drawingml/2006/table">
            <a:tbl>
              <a:tblPr/>
              <a:tblGrid>
                <a:gridCol w="183292"/>
                <a:gridCol w="231529"/>
                <a:gridCol w="241176"/>
                <a:gridCol w="183292"/>
                <a:gridCol w="183292"/>
                <a:gridCol w="250823"/>
                <a:gridCol w="241176"/>
                <a:gridCol w="183292"/>
                <a:gridCol w="183292"/>
                <a:gridCol w="221882"/>
                <a:gridCol w="241176"/>
                <a:gridCol w="183292"/>
                <a:gridCol w="241176"/>
                <a:gridCol w="183292"/>
                <a:gridCol w="231529"/>
                <a:gridCol w="241176"/>
                <a:gridCol w="183292"/>
                <a:gridCol w="183292"/>
                <a:gridCol w="250823"/>
                <a:gridCol w="241176"/>
                <a:gridCol w="183292"/>
                <a:gridCol w="183292"/>
                <a:gridCol w="221882"/>
                <a:gridCol w="241176"/>
                <a:gridCol w="183292"/>
                <a:gridCol w="241176"/>
                <a:gridCol w="183292"/>
                <a:gridCol w="231529"/>
                <a:gridCol w="241176"/>
                <a:gridCol w="183292"/>
                <a:gridCol w="183292"/>
                <a:gridCol w="250823"/>
                <a:gridCol w="241176"/>
                <a:gridCol w="183292"/>
                <a:gridCol w="183292"/>
                <a:gridCol w="221882"/>
                <a:gridCol w="241176"/>
                <a:gridCol w="183292"/>
              </a:tblGrid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5" name="24 Tabla"/>
          <p:cNvGraphicFramePr>
            <a:graphicFrameLocks noGrp="1"/>
          </p:cNvGraphicFramePr>
          <p:nvPr/>
        </p:nvGraphicFramePr>
        <p:xfrm>
          <a:off x="1919536" y="5157192"/>
          <a:ext cx="8208910" cy="432048"/>
        </p:xfrm>
        <a:graphic>
          <a:graphicData uri="http://schemas.openxmlformats.org/drawingml/2006/table">
            <a:tbl>
              <a:tblPr/>
              <a:tblGrid>
                <a:gridCol w="186565"/>
                <a:gridCol w="225844"/>
                <a:gridCol w="245483"/>
                <a:gridCol w="186565"/>
                <a:gridCol w="186565"/>
                <a:gridCol w="255302"/>
                <a:gridCol w="245483"/>
                <a:gridCol w="186565"/>
                <a:gridCol w="186565"/>
                <a:gridCol w="235663"/>
                <a:gridCol w="245483"/>
                <a:gridCol w="186565"/>
                <a:gridCol w="245483"/>
                <a:gridCol w="186565"/>
                <a:gridCol w="225844"/>
                <a:gridCol w="245483"/>
                <a:gridCol w="186565"/>
                <a:gridCol w="186565"/>
                <a:gridCol w="255302"/>
                <a:gridCol w="245483"/>
                <a:gridCol w="186565"/>
                <a:gridCol w="186565"/>
                <a:gridCol w="235663"/>
                <a:gridCol w="245483"/>
                <a:gridCol w="186565"/>
                <a:gridCol w="245483"/>
                <a:gridCol w="186565"/>
                <a:gridCol w="225844"/>
                <a:gridCol w="245483"/>
                <a:gridCol w="186565"/>
                <a:gridCol w="186565"/>
                <a:gridCol w="255302"/>
                <a:gridCol w="245483"/>
                <a:gridCol w="186565"/>
                <a:gridCol w="186565"/>
                <a:gridCol w="235663"/>
                <a:gridCol w="245483"/>
                <a:gridCol w="186565"/>
              </a:tblGrid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8" name="27 Abrir llave"/>
          <p:cNvSpPr/>
          <p:nvPr/>
        </p:nvSpPr>
        <p:spPr>
          <a:xfrm>
            <a:off x="1703512" y="4293096"/>
            <a:ext cx="360040" cy="72008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arn-CL" b="1" dirty="0"/>
          </a:p>
        </p:txBody>
      </p:sp>
      <p:sp>
        <p:nvSpPr>
          <p:cNvPr id="30" name="29 Abrir llave"/>
          <p:cNvSpPr/>
          <p:nvPr/>
        </p:nvSpPr>
        <p:spPr>
          <a:xfrm>
            <a:off x="1703512" y="5085184"/>
            <a:ext cx="360040" cy="72008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arn-CL" b="1" dirty="0"/>
          </a:p>
        </p:txBody>
      </p:sp>
      <p:sp>
        <p:nvSpPr>
          <p:cNvPr id="32" name="31 Abrir llave"/>
          <p:cNvSpPr/>
          <p:nvPr/>
        </p:nvSpPr>
        <p:spPr>
          <a:xfrm flipH="1">
            <a:off x="9912424" y="4293096"/>
            <a:ext cx="360040" cy="72008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arn-CL" b="1" dirty="0"/>
          </a:p>
        </p:txBody>
      </p:sp>
      <p:sp>
        <p:nvSpPr>
          <p:cNvPr id="33" name="32 Abrir llave"/>
          <p:cNvSpPr/>
          <p:nvPr/>
        </p:nvSpPr>
        <p:spPr>
          <a:xfrm flipH="1">
            <a:off x="9912424" y="5085184"/>
            <a:ext cx="360040" cy="72008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arn-CL" b="1" dirty="0"/>
          </a:p>
        </p:txBody>
      </p:sp>
      <p:graphicFrame>
        <p:nvGraphicFramePr>
          <p:cNvPr id="34" name="33 Tabla"/>
          <p:cNvGraphicFramePr>
            <a:graphicFrameLocks noGrp="1"/>
          </p:cNvGraphicFramePr>
          <p:nvPr/>
        </p:nvGraphicFramePr>
        <p:xfrm>
          <a:off x="10200456" y="4725144"/>
          <a:ext cx="254000" cy="586740"/>
        </p:xfrm>
        <a:graphic>
          <a:graphicData uri="http://schemas.openxmlformats.org/drawingml/2006/table">
            <a:tbl>
              <a:tblPr/>
              <a:tblGrid>
                <a:gridCol w="254000"/>
              </a:tblGrid>
              <a:tr h="586740">
                <a:tc>
                  <a:txBody>
                    <a:bodyPr/>
                    <a:lstStyle/>
                    <a:p>
                      <a:pPr algn="ctr" fontAlgn="b"/>
                      <a:r>
                        <a:rPr lang="arn-CL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5" name="34 Tabla"/>
          <p:cNvGraphicFramePr>
            <a:graphicFrameLocks noGrp="1"/>
          </p:cNvGraphicFramePr>
          <p:nvPr/>
        </p:nvGraphicFramePr>
        <p:xfrm>
          <a:off x="6744072" y="2276872"/>
          <a:ext cx="647700" cy="464820"/>
        </p:xfrm>
        <a:graphic>
          <a:graphicData uri="http://schemas.openxmlformats.org/drawingml/2006/table">
            <a:tbl>
              <a:tblPr/>
              <a:tblGrid>
                <a:gridCol w="330200"/>
                <a:gridCol w="317500"/>
              </a:tblGrid>
              <a:tr h="464820"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6" name="Imagen 25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xmlns="" xmlns:lc="http://schemas.openxmlformats.org/drawingml/2006/lockedCanvas" id="{D6D843A1-525D-45F5-BDAA-6E924F8D21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419" y="6041348"/>
            <a:ext cx="280831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82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207569" y="1844824"/>
            <a:ext cx="7408333" cy="3450696"/>
          </a:xfrm>
        </p:spPr>
        <p:txBody>
          <a:bodyPr/>
          <a:lstStyle/>
          <a:p>
            <a:r>
              <a:rPr lang="es-PE" dirty="0" smtClean="0"/>
              <a:t>Se cambia los coeficientes de la columna “X” por el de los términos independientes.</a:t>
            </a:r>
          </a:p>
          <a:p>
            <a:pPr>
              <a:buNone/>
            </a:pPr>
            <a:endParaRPr lang="arn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991544" y="332656"/>
            <a:ext cx="8229600" cy="1252728"/>
          </a:xfrm>
        </p:spPr>
        <p:txBody>
          <a:bodyPr>
            <a:normAutofit/>
          </a:bodyPr>
          <a:lstStyle/>
          <a:p>
            <a:r>
              <a:rPr lang="es-PE" sz="2800" dirty="0"/>
              <a:t>4.- Hallando el determinante de “x”   -        </a:t>
            </a:r>
            <a:r>
              <a:rPr lang="es-PE" sz="1800" dirty="0"/>
              <a:t>x</a:t>
            </a:r>
            <a:r>
              <a:rPr lang="es-PE" sz="2800" dirty="0"/>
              <a:t> </a:t>
            </a:r>
            <a:endParaRPr lang="arn-CL" sz="2800" dirty="0"/>
          </a:p>
        </p:txBody>
      </p:sp>
      <p:sp>
        <p:nvSpPr>
          <p:cNvPr id="4" name="2 Triángulo isósceles"/>
          <p:cNvSpPr/>
          <p:nvPr/>
        </p:nvSpPr>
        <p:spPr>
          <a:xfrm>
            <a:off x="8688288" y="764704"/>
            <a:ext cx="288032" cy="33528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graphicFrame>
        <p:nvGraphicFramePr>
          <p:cNvPr id="20" name="19 Tabla"/>
          <p:cNvGraphicFramePr>
            <a:graphicFrameLocks noGrp="1"/>
          </p:cNvGraphicFramePr>
          <p:nvPr/>
        </p:nvGraphicFramePr>
        <p:xfrm>
          <a:off x="2495600" y="3140968"/>
          <a:ext cx="2946400" cy="2712720"/>
        </p:xfrm>
        <a:graphic>
          <a:graphicData uri="http://schemas.openxmlformats.org/drawingml/2006/table">
            <a:tbl>
              <a:tblPr/>
              <a:tblGrid>
                <a:gridCol w="469900"/>
                <a:gridCol w="292100"/>
                <a:gridCol w="355600"/>
                <a:gridCol w="292100"/>
                <a:gridCol w="139700"/>
                <a:gridCol w="266700"/>
                <a:gridCol w="304800"/>
                <a:gridCol w="139700"/>
                <a:gridCol w="279400"/>
                <a:gridCol w="266700"/>
                <a:gridCol w="139700"/>
              </a:tblGrid>
              <a:tr h="586740"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r>
                        <a:rPr lang="es-PE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endParaRPr lang="arn-C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l" fontAlgn="b"/>
                      <a:endParaRPr lang="arn-C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" name="2 Triángulo isósceles"/>
          <p:cNvSpPr/>
          <p:nvPr/>
        </p:nvSpPr>
        <p:spPr>
          <a:xfrm>
            <a:off x="2567608" y="4077072"/>
            <a:ext cx="304800" cy="33528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grpSp>
        <p:nvGrpSpPr>
          <p:cNvPr id="22" name="21 Grupo"/>
          <p:cNvGrpSpPr/>
          <p:nvPr/>
        </p:nvGrpSpPr>
        <p:grpSpPr>
          <a:xfrm>
            <a:off x="3863752" y="3789040"/>
            <a:ext cx="1120140" cy="1714500"/>
            <a:chOff x="0" y="0"/>
            <a:chExt cx="1120140" cy="1714500"/>
          </a:xfrm>
        </p:grpSpPr>
        <p:cxnSp>
          <p:nvCxnSpPr>
            <p:cNvPr id="23" name="5 Conector recto de flecha"/>
            <p:cNvCxnSpPr/>
            <p:nvPr/>
          </p:nvCxnSpPr>
          <p:spPr>
            <a:xfrm>
              <a:off x="731520" y="518160"/>
              <a:ext cx="388620" cy="2895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11 Conector recto de flecha"/>
            <p:cNvCxnSpPr/>
            <p:nvPr/>
          </p:nvCxnSpPr>
          <p:spPr>
            <a:xfrm flipH="1">
              <a:off x="739140" y="0"/>
              <a:ext cx="381000" cy="3124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12 Conector recto de flecha"/>
            <p:cNvCxnSpPr/>
            <p:nvPr/>
          </p:nvCxnSpPr>
          <p:spPr>
            <a:xfrm flipH="1">
              <a:off x="716280" y="487680"/>
              <a:ext cx="381000" cy="3124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13 Conector recto de flecha"/>
            <p:cNvCxnSpPr/>
            <p:nvPr/>
          </p:nvCxnSpPr>
          <p:spPr>
            <a:xfrm flipH="1">
              <a:off x="22860" y="480060"/>
              <a:ext cx="381000" cy="3124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14 Conector recto de flecha"/>
            <p:cNvCxnSpPr/>
            <p:nvPr/>
          </p:nvCxnSpPr>
          <p:spPr>
            <a:xfrm flipH="1">
              <a:off x="7620" y="952500"/>
              <a:ext cx="381000" cy="3124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15 Conector recto de flecha"/>
            <p:cNvCxnSpPr/>
            <p:nvPr/>
          </p:nvCxnSpPr>
          <p:spPr>
            <a:xfrm flipH="1">
              <a:off x="716280" y="960120"/>
              <a:ext cx="381000" cy="3124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16 Conector recto de flecha"/>
            <p:cNvCxnSpPr/>
            <p:nvPr/>
          </p:nvCxnSpPr>
          <p:spPr>
            <a:xfrm flipH="1">
              <a:off x="30480" y="1394460"/>
              <a:ext cx="381000" cy="3124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20 Conector recto de flecha"/>
            <p:cNvCxnSpPr/>
            <p:nvPr/>
          </p:nvCxnSpPr>
          <p:spPr>
            <a:xfrm>
              <a:off x="22860" y="60960"/>
              <a:ext cx="388620" cy="2895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21 Conector recto de flecha"/>
            <p:cNvCxnSpPr/>
            <p:nvPr/>
          </p:nvCxnSpPr>
          <p:spPr>
            <a:xfrm>
              <a:off x="22860" y="510540"/>
              <a:ext cx="388620" cy="2895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22 Conector recto de flecha"/>
            <p:cNvCxnSpPr/>
            <p:nvPr/>
          </p:nvCxnSpPr>
          <p:spPr>
            <a:xfrm>
              <a:off x="701040" y="990600"/>
              <a:ext cx="388620" cy="2895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23 Conector recto de flecha"/>
            <p:cNvCxnSpPr/>
            <p:nvPr/>
          </p:nvCxnSpPr>
          <p:spPr>
            <a:xfrm>
              <a:off x="0" y="952500"/>
              <a:ext cx="388620" cy="2895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24 Conector recto de flecha"/>
            <p:cNvCxnSpPr/>
            <p:nvPr/>
          </p:nvCxnSpPr>
          <p:spPr>
            <a:xfrm>
              <a:off x="701040" y="1424940"/>
              <a:ext cx="388620" cy="2895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9" name="2 Triángulo isósceles"/>
          <p:cNvSpPr/>
          <p:nvPr/>
        </p:nvSpPr>
        <p:spPr>
          <a:xfrm>
            <a:off x="3359696" y="2564904"/>
            <a:ext cx="304800" cy="335280"/>
          </a:xfrm>
          <a:prstGeom prst="triangl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63" name="62 Rectángulo"/>
          <p:cNvSpPr/>
          <p:nvPr/>
        </p:nvSpPr>
        <p:spPr>
          <a:xfrm>
            <a:off x="3071664" y="2636912"/>
            <a:ext cx="2736304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n-CL"/>
          </a:p>
        </p:txBody>
      </p:sp>
      <p:sp>
        <p:nvSpPr>
          <p:cNvPr id="68" name="67 Rectángulo"/>
          <p:cNvSpPr/>
          <p:nvPr/>
        </p:nvSpPr>
        <p:spPr>
          <a:xfrm>
            <a:off x="3287688" y="2924944"/>
            <a:ext cx="2376264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n-CL"/>
          </a:p>
        </p:txBody>
      </p:sp>
      <p:graphicFrame>
        <p:nvGraphicFramePr>
          <p:cNvPr id="69" name="68 Tabla"/>
          <p:cNvGraphicFramePr>
            <a:graphicFrameLocks noGrp="1"/>
          </p:cNvGraphicFramePr>
          <p:nvPr/>
        </p:nvGraphicFramePr>
        <p:xfrm>
          <a:off x="3575720" y="3068960"/>
          <a:ext cx="1930400" cy="464820"/>
        </p:xfrm>
        <a:graphic>
          <a:graphicData uri="http://schemas.openxmlformats.org/drawingml/2006/table">
            <a:tbl>
              <a:tblPr/>
              <a:tblGrid>
                <a:gridCol w="330200"/>
                <a:gridCol w="165100"/>
                <a:gridCol w="215900"/>
                <a:gridCol w="330200"/>
                <a:gridCol w="165100"/>
                <a:gridCol w="215900"/>
                <a:gridCol w="292100"/>
                <a:gridCol w="215900"/>
              </a:tblGrid>
              <a:tr h="464820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0" name="69 CuadroTexto"/>
          <p:cNvSpPr txBox="1"/>
          <p:nvPr/>
        </p:nvSpPr>
        <p:spPr>
          <a:xfrm>
            <a:off x="6744072" y="4005064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/>
              <a:t>Se realiza el mismo procedimiento que el paso anterior.</a:t>
            </a:r>
            <a:endParaRPr lang="arn-CL" dirty="0"/>
          </a:p>
        </p:txBody>
      </p:sp>
      <p:graphicFrame>
        <p:nvGraphicFramePr>
          <p:cNvPr id="71" name="70 Tabla"/>
          <p:cNvGraphicFramePr>
            <a:graphicFrameLocks noGrp="1"/>
          </p:cNvGraphicFramePr>
          <p:nvPr/>
        </p:nvGraphicFramePr>
        <p:xfrm>
          <a:off x="5879976" y="4077072"/>
          <a:ext cx="647700" cy="464820"/>
        </p:xfrm>
        <a:graphic>
          <a:graphicData uri="http://schemas.openxmlformats.org/drawingml/2006/table">
            <a:tbl>
              <a:tblPr/>
              <a:tblGrid>
                <a:gridCol w="330200"/>
                <a:gridCol w="317500"/>
              </a:tblGrid>
              <a:tr h="464820"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5" name="Imagen 34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xmlns="" xmlns:lc="http://schemas.openxmlformats.org/drawingml/2006/lockedCanvas" id="{D6D843A1-525D-45F5-BDAA-6E924F8D21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320" y="5989831"/>
            <a:ext cx="280831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48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279577" y="1700808"/>
            <a:ext cx="7408333" cy="3450696"/>
          </a:xfrm>
        </p:spPr>
        <p:txBody>
          <a:bodyPr/>
          <a:lstStyle/>
          <a:p>
            <a:r>
              <a:rPr lang="es-PE" dirty="0" smtClean="0"/>
              <a:t>Se cambia los coeficientes de la columna “y” por el de los términos independientes.</a:t>
            </a:r>
          </a:p>
          <a:p>
            <a:endParaRPr lang="arn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991544" y="332656"/>
            <a:ext cx="8229600" cy="1252728"/>
          </a:xfrm>
        </p:spPr>
        <p:txBody>
          <a:bodyPr>
            <a:normAutofit/>
          </a:bodyPr>
          <a:lstStyle/>
          <a:p>
            <a:r>
              <a:rPr lang="es-PE" sz="2800" dirty="0"/>
              <a:t>4.- Hallando el determinante de “y”   -        y </a:t>
            </a:r>
            <a:endParaRPr lang="arn-CL" sz="2800" dirty="0"/>
          </a:p>
        </p:txBody>
      </p:sp>
      <p:sp>
        <p:nvSpPr>
          <p:cNvPr id="4" name="2 Triángulo isósceles"/>
          <p:cNvSpPr/>
          <p:nvPr/>
        </p:nvSpPr>
        <p:spPr>
          <a:xfrm>
            <a:off x="8760296" y="764704"/>
            <a:ext cx="289560" cy="33528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graphicFrame>
        <p:nvGraphicFramePr>
          <p:cNvPr id="20" name="19 Tabla"/>
          <p:cNvGraphicFramePr>
            <a:graphicFrameLocks noGrp="1"/>
          </p:cNvGraphicFramePr>
          <p:nvPr/>
        </p:nvGraphicFramePr>
        <p:xfrm>
          <a:off x="3071664" y="2780928"/>
          <a:ext cx="3403600" cy="3177540"/>
        </p:xfrm>
        <a:graphic>
          <a:graphicData uri="http://schemas.openxmlformats.org/drawingml/2006/table">
            <a:tbl>
              <a:tblPr/>
              <a:tblGrid>
                <a:gridCol w="431800"/>
                <a:gridCol w="215900"/>
                <a:gridCol w="317500"/>
                <a:gridCol w="330200"/>
                <a:gridCol w="165100"/>
                <a:gridCol w="215900"/>
                <a:gridCol w="330200"/>
                <a:gridCol w="165100"/>
                <a:gridCol w="215900"/>
                <a:gridCol w="292100"/>
                <a:gridCol w="215900"/>
                <a:gridCol w="292100"/>
                <a:gridCol w="215900"/>
              </a:tblGrid>
              <a:tr h="464820"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r>
                        <a:rPr lang="es-PE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11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l" fontAlgn="b"/>
                      <a:endParaRPr lang="arn-C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11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11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" name="2 Triángulo isósceles"/>
          <p:cNvSpPr/>
          <p:nvPr/>
        </p:nvSpPr>
        <p:spPr>
          <a:xfrm>
            <a:off x="3143672" y="4149080"/>
            <a:ext cx="304800" cy="33528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grpSp>
        <p:nvGrpSpPr>
          <p:cNvPr id="22" name="21 Grupo"/>
          <p:cNvGrpSpPr/>
          <p:nvPr/>
        </p:nvGrpSpPr>
        <p:grpSpPr>
          <a:xfrm>
            <a:off x="4295800" y="3789040"/>
            <a:ext cx="1120140" cy="1714500"/>
            <a:chOff x="0" y="0"/>
            <a:chExt cx="1120140" cy="1714500"/>
          </a:xfrm>
        </p:grpSpPr>
        <p:cxnSp>
          <p:nvCxnSpPr>
            <p:cNvPr id="23" name="5 Conector recto de flecha"/>
            <p:cNvCxnSpPr/>
            <p:nvPr/>
          </p:nvCxnSpPr>
          <p:spPr>
            <a:xfrm>
              <a:off x="731520" y="518160"/>
              <a:ext cx="388620" cy="2895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11 Conector recto de flecha"/>
            <p:cNvCxnSpPr/>
            <p:nvPr/>
          </p:nvCxnSpPr>
          <p:spPr>
            <a:xfrm flipH="1">
              <a:off x="739140" y="0"/>
              <a:ext cx="381000" cy="3124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12 Conector recto de flecha"/>
            <p:cNvCxnSpPr/>
            <p:nvPr/>
          </p:nvCxnSpPr>
          <p:spPr>
            <a:xfrm flipH="1">
              <a:off x="716280" y="487680"/>
              <a:ext cx="381000" cy="3124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13 Conector recto de flecha"/>
            <p:cNvCxnSpPr/>
            <p:nvPr/>
          </p:nvCxnSpPr>
          <p:spPr>
            <a:xfrm flipH="1">
              <a:off x="22860" y="480060"/>
              <a:ext cx="381000" cy="3124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14 Conector recto de flecha"/>
            <p:cNvCxnSpPr/>
            <p:nvPr/>
          </p:nvCxnSpPr>
          <p:spPr>
            <a:xfrm flipH="1">
              <a:off x="7620" y="952500"/>
              <a:ext cx="381000" cy="3124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15 Conector recto de flecha"/>
            <p:cNvCxnSpPr/>
            <p:nvPr/>
          </p:nvCxnSpPr>
          <p:spPr>
            <a:xfrm flipH="1">
              <a:off x="716280" y="960120"/>
              <a:ext cx="381000" cy="3124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16 Conector recto de flecha"/>
            <p:cNvCxnSpPr/>
            <p:nvPr/>
          </p:nvCxnSpPr>
          <p:spPr>
            <a:xfrm flipH="1">
              <a:off x="30480" y="1394460"/>
              <a:ext cx="381000" cy="3124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20 Conector recto de flecha"/>
            <p:cNvCxnSpPr/>
            <p:nvPr/>
          </p:nvCxnSpPr>
          <p:spPr>
            <a:xfrm>
              <a:off x="22860" y="60960"/>
              <a:ext cx="388620" cy="2895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21 Conector recto de flecha"/>
            <p:cNvCxnSpPr/>
            <p:nvPr/>
          </p:nvCxnSpPr>
          <p:spPr>
            <a:xfrm>
              <a:off x="22860" y="510540"/>
              <a:ext cx="388620" cy="2895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22 Conector recto de flecha"/>
            <p:cNvCxnSpPr/>
            <p:nvPr/>
          </p:nvCxnSpPr>
          <p:spPr>
            <a:xfrm>
              <a:off x="701040" y="990600"/>
              <a:ext cx="388620" cy="2895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23 Conector recto de flecha"/>
            <p:cNvCxnSpPr/>
            <p:nvPr/>
          </p:nvCxnSpPr>
          <p:spPr>
            <a:xfrm>
              <a:off x="0" y="952500"/>
              <a:ext cx="388620" cy="2895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24 Conector recto de flecha"/>
            <p:cNvCxnSpPr/>
            <p:nvPr/>
          </p:nvCxnSpPr>
          <p:spPr>
            <a:xfrm>
              <a:off x="701040" y="1424940"/>
              <a:ext cx="388620" cy="2895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7" name="36 Rectángulo"/>
          <p:cNvSpPr/>
          <p:nvPr/>
        </p:nvSpPr>
        <p:spPr>
          <a:xfrm>
            <a:off x="3935760" y="3212976"/>
            <a:ext cx="2160240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n-CL"/>
          </a:p>
        </p:txBody>
      </p:sp>
      <p:graphicFrame>
        <p:nvGraphicFramePr>
          <p:cNvPr id="38" name="37 Tabla"/>
          <p:cNvGraphicFramePr>
            <a:graphicFrameLocks noGrp="1"/>
          </p:cNvGraphicFramePr>
          <p:nvPr/>
        </p:nvGraphicFramePr>
        <p:xfrm>
          <a:off x="4007768" y="3140968"/>
          <a:ext cx="1930400" cy="464820"/>
        </p:xfrm>
        <a:graphic>
          <a:graphicData uri="http://schemas.openxmlformats.org/drawingml/2006/table">
            <a:tbl>
              <a:tblPr/>
              <a:tblGrid>
                <a:gridCol w="330200"/>
                <a:gridCol w="165100"/>
                <a:gridCol w="215900"/>
                <a:gridCol w="330200"/>
                <a:gridCol w="165100"/>
                <a:gridCol w="215900"/>
                <a:gridCol w="292100"/>
                <a:gridCol w="215900"/>
              </a:tblGrid>
              <a:tr h="464820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9" name="38 CuadroTexto"/>
          <p:cNvSpPr txBox="1"/>
          <p:nvPr/>
        </p:nvSpPr>
        <p:spPr>
          <a:xfrm>
            <a:off x="6744072" y="4005064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/>
              <a:t>Se realiza el mismo procedimiento que el paso anterior.</a:t>
            </a:r>
            <a:endParaRPr lang="arn-CL" dirty="0"/>
          </a:p>
        </p:txBody>
      </p:sp>
      <p:graphicFrame>
        <p:nvGraphicFramePr>
          <p:cNvPr id="40" name="39 Tabla"/>
          <p:cNvGraphicFramePr>
            <a:graphicFrameLocks noGrp="1"/>
          </p:cNvGraphicFramePr>
          <p:nvPr/>
        </p:nvGraphicFramePr>
        <p:xfrm>
          <a:off x="6312024" y="4149080"/>
          <a:ext cx="647700" cy="464820"/>
        </p:xfrm>
        <a:graphic>
          <a:graphicData uri="http://schemas.openxmlformats.org/drawingml/2006/table">
            <a:tbl>
              <a:tblPr/>
              <a:tblGrid>
                <a:gridCol w="330200"/>
                <a:gridCol w="317500"/>
              </a:tblGrid>
              <a:tr h="464820"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5" name="Imagen 34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xmlns="" xmlns:lc="http://schemas.openxmlformats.org/drawingml/2006/lockedCanvas" id="{D6D843A1-525D-45F5-BDAA-6E924F8D21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076" y="5951195"/>
            <a:ext cx="280831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96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351585" y="1772816"/>
            <a:ext cx="7408333" cy="3450696"/>
          </a:xfrm>
        </p:spPr>
        <p:txBody>
          <a:bodyPr/>
          <a:lstStyle/>
          <a:p>
            <a:r>
              <a:rPr lang="es-PE" dirty="0" smtClean="0"/>
              <a:t>Se cambia los coeficientes de la columna “z” por el de los términos independientes.</a:t>
            </a:r>
          </a:p>
          <a:p>
            <a:endParaRPr lang="arn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2800" dirty="0"/>
              <a:t>5.- Hallando el determinante de “z”   -        z </a:t>
            </a:r>
            <a:endParaRPr lang="arn-CL" sz="2800" dirty="0"/>
          </a:p>
        </p:txBody>
      </p:sp>
      <p:sp>
        <p:nvSpPr>
          <p:cNvPr id="4" name="2 Triángulo isósceles"/>
          <p:cNvSpPr/>
          <p:nvPr/>
        </p:nvSpPr>
        <p:spPr>
          <a:xfrm>
            <a:off x="8832304" y="764704"/>
            <a:ext cx="304800" cy="33528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855640" y="2924944"/>
          <a:ext cx="3187700" cy="2712720"/>
        </p:xfrm>
        <a:graphic>
          <a:graphicData uri="http://schemas.openxmlformats.org/drawingml/2006/table">
            <a:tbl>
              <a:tblPr/>
              <a:tblGrid>
                <a:gridCol w="431800"/>
                <a:gridCol w="215900"/>
                <a:gridCol w="317500"/>
                <a:gridCol w="330200"/>
                <a:gridCol w="165100"/>
                <a:gridCol w="215900"/>
                <a:gridCol w="330200"/>
                <a:gridCol w="165100"/>
                <a:gridCol w="215900"/>
                <a:gridCol w="292100"/>
                <a:gridCol w="215900"/>
                <a:gridCol w="292100"/>
              </a:tblGrid>
              <a:tr h="58674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r>
                        <a:rPr lang="arn-CL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endParaRPr lang="arn-C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l" fontAlgn="b"/>
                      <a:endParaRPr lang="arn-C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2 Triángulo isósceles"/>
          <p:cNvSpPr/>
          <p:nvPr/>
        </p:nvSpPr>
        <p:spPr>
          <a:xfrm>
            <a:off x="2999656" y="3861048"/>
            <a:ext cx="304800" cy="33528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grpSp>
        <p:nvGrpSpPr>
          <p:cNvPr id="7" name="6 Grupo"/>
          <p:cNvGrpSpPr/>
          <p:nvPr/>
        </p:nvGrpSpPr>
        <p:grpSpPr>
          <a:xfrm>
            <a:off x="4151784" y="3645024"/>
            <a:ext cx="1120140" cy="1714500"/>
            <a:chOff x="0" y="0"/>
            <a:chExt cx="1120140" cy="1714500"/>
          </a:xfrm>
        </p:grpSpPr>
        <p:cxnSp>
          <p:nvCxnSpPr>
            <p:cNvPr id="8" name="5 Conector recto de flecha"/>
            <p:cNvCxnSpPr/>
            <p:nvPr/>
          </p:nvCxnSpPr>
          <p:spPr>
            <a:xfrm>
              <a:off x="731520" y="518160"/>
              <a:ext cx="388620" cy="2895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11 Conector recto de flecha"/>
            <p:cNvCxnSpPr/>
            <p:nvPr/>
          </p:nvCxnSpPr>
          <p:spPr>
            <a:xfrm flipH="1">
              <a:off x="739140" y="0"/>
              <a:ext cx="381000" cy="3124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12 Conector recto de flecha"/>
            <p:cNvCxnSpPr/>
            <p:nvPr/>
          </p:nvCxnSpPr>
          <p:spPr>
            <a:xfrm flipH="1">
              <a:off x="716280" y="487680"/>
              <a:ext cx="381000" cy="3124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3 Conector recto de flecha"/>
            <p:cNvCxnSpPr/>
            <p:nvPr/>
          </p:nvCxnSpPr>
          <p:spPr>
            <a:xfrm flipH="1">
              <a:off x="22860" y="480060"/>
              <a:ext cx="381000" cy="3124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4 Conector recto de flecha"/>
            <p:cNvCxnSpPr/>
            <p:nvPr/>
          </p:nvCxnSpPr>
          <p:spPr>
            <a:xfrm flipH="1">
              <a:off x="7620" y="952500"/>
              <a:ext cx="381000" cy="3124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5 Conector recto de flecha"/>
            <p:cNvCxnSpPr/>
            <p:nvPr/>
          </p:nvCxnSpPr>
          <p:spPr>
            <a:xfrm flipH="1">
              <a:off x="716280" y="960120"/>
              <a:ext cx="381000" cy="3124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6 Conector recto de flecha"/>
            <p:cNvCxnSpPr/>
            <p:nvPr/>
          </p:nvCxnSpPr>
          <p:spPr>
            <a:xfrm flipH="1">
              <a:off x="30480" y="1394460"/>
              <a:ext cx="381000" cy="3124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20 Conector recto de flecha"/>
            <p:cNvCxnSpPr/>
            <p:nvPr/>
          </p:nvCxnSpPr>
          <p:spPr>
            <a:xfrm>
              <a:off x="22860" y="60960"/>
              <a:ext cx="388620" cy="2895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21 Conector recto de flecha"/>
            <p:cNvCxnSpPr/>
            <p:nvPr/>
          </p:nvCxnSpPr>
          <p:spPr>
            <a:xfrm>
              <a:off x="22860" y="510540"/>
              <a:ext cx="388620" cy="2895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22 Conector recto de flecha"/>
            <p:cNvCxnSpPr/>
            <p:nvPr/>
          </p:nvCxnSpPr>
          <p:spPr>
            <a:xfrm>
              <a:off x="701040" y="990600"/>
              <a:ext cx="388620" cy="2895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23 Conector recto de flecha"/>
            <p:cNvCxnSpPr/>
            <p:nvPr/>
          </p:nvCxnSpPr>
          <p:spPr>
            <a:xfrm>
              <a:off x="0" y="952500"/>
              <a:ext cx="388620" cy="2895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24 Conector recto de flecha"/>
            <p:cNvCxnSpPr/>
            <p:nvPr/>
          </p:nvCxnSpPr>
          <p:spPr>
            <a:xfrm>
              <a:off x="701040" y="1424940"/>
              <a:ext cx="388620" cy="2895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0" name="19 Rectángulo"/>
          <p:cNvSpPr/>
          <p:nvPr/>
        </p:nvSpPr>
        <p:spPr>
          <a:xfrm>
            <a:off x="3431704" y="2852936"/>
            <a:ext cx="2736304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n-CL"/>
          </a:p>
        </p:txBody>
      </p:sp>
      <p:graphicFrame>
        <p:nvGraphicFramePr>
          <p:cNvPr id="21" name="20 Tabla"/>
          <p:cNvGraphicFramePr>
            <a:graphicFrameLocks noGrp="1"/>
          </p:cNvGraphicFramePr>
          <p:nvPr/>
        </p:nvGraphicFramePr>
        <p:xfrm>
          <a:off x="3791744" y="2780928"/>
          <a:ext cx="1930400" cy="464820"/>
        </p:xfrm>
        <a:graphic>
          <a:graphicData uri="http://schemas.openxmlformats.org/drawingml/2006/table">
            <a:tbl>
              <a:tblPr/>
              <a:tblGrid>
                <a:gridCol w="330200"/>
                <a:gridCol w="165100"/>
                <a:gridCol w="215900"/>
                <a:gridCol w="330200"/>
                <a:gridCol w="165100"/>
                <a:gridCol w="215900"/>
                <a:gridCol w="292100"/>
                <a:gridCol w="215900"/>
              </a:tblGrid>
              <a:tr h="464820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2" name="21 CuadroTexto"/>
          <p:cNvSpPr txBox="1"/>
          <p:nvPr/>
        </p:nvSpPr>
        <p:spPr>
          <a:xfrm>
            <a:off x="6816080" y="3861048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/>
              <a:t>Se realiza el mismo procedimiento que el paso anterior.</a:t>
            </a:r>
            <a:endParaRPr lang="arn-CL" dirty="0"/>
          </a:p>
        </p:txBody>
      </p:sp>
      <p:graphicFrame>
        <p:nvGraphicFramePr>
          <p:cNvPr id="23" name="22 Tabla"/>
          <p:cNvGraphicFramePr>
            <a:graphicFrameLocks noGrp="1"/>
          </p:cNvGraphicFramePr>
          <p:nvPr/>
        </p:nvGraphicFramePr>
        <p:xfrm>
          <a:off x="6168008" y="3789040"/>
          <a:ext cx="647700" cy="464820"/>
        </p:xfrm>
        <a:graphic>
          <a:graphicData uri="http://schemas.openxmlformats.org/drawingml/2006/table">
            <a:tbl>
              <a:tblPr/>
              <a:tblGrid>
                <a:gridCol w="330200"/>
                <a:gridCol w="317500"/>
              </a:tblGrid>
              <a:tr h="464820"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4" name="Imagen 23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xmlns="" xmlns:lc="http://schemas.openxmlformats.org/drawingml/2006/lockedCanvas" id="{D6D843A1-525D-45F5-BDAA-6E924F8D21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104" y="5796649"/>
            <a:ext cx="280831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49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22 Tabla"/>
          <p:cNvGraphicFramePr>
            <a:graphicFrameLocks noGrp="1"/>
          </p:cNvGraphicFramePr>
          <p:nvPr/>
        </p:nvGraphicFramePr>
        <p:xfrm>
          <a:off x="2639617" y="1916832"/>
          <a:ext cx="3865215" cy="4063998"/>
        </p:xfrm>
        <a:graphic>
          <a:graphicData uri="http://schemas.openxmlformats.org/drawingml/2006/table">
            <a:tbl>
              <a:tblPr/>
              <a:tblGrid>
                <a:gridCol w="282222"/>
                <a:gridCol w="282222"/>
                <a:gridCol w="319034"/>
                <a:gridCol w="539903"/>
                <a:gridCol w="196328"/>
                <a:gridCol w="723961"/>
                <a:gridCol w="208599"/>
                <a:gridCol w="196328"/>
                <a:gridCol w="355845"/>
                <a:gridCol w="760773"/>
              </a:tblGrid>
              <a:tr h="456464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arn-C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9101"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9101"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6464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9101"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9101"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6464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9101"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9101"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6.- Hallando x,y,z</a:t>
            </a:r>
            <a:endParaRPr lang="arn-CL" dirty="0"/>
          </a:p>
        </p:txBody>
      </p:sp>
      <p:sp>
        <p:nvSpPr>
          <p:cNvPr id="5" name="79 Triángulo isósceles"/>
          <p:cNvSpPr/>
          <p:nvPr/>
        </p:nvSpPr>
        <p:spPr>
          <a:xfrm>
            <a:off x="3791744" y="3356992"/>
            <a:ext cx="304800" cy="33528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8" name="82 Triángulo isósceles"/>
          <p:cNvSpPr/>
          <p:nvPr/>
        </p:nvSpPr>
        <p:spPr>
          <a:xfrm>
            <a:off x="3791744" y="2420888"/>
            <a:ext cx="304800" cy="33528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9" name="83 Triángulo isósceles"/>
          <p:cNvSpPr/>
          <p:nvPr/>
        </p:nvSpPr>
        <p:spPr>
          <a:xfrm>
            <a:off x="3791744" y="4725144"/>
            <a:ext cx="304800" cy="33528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10" name="84 Triángulo isósceles"/>
          <p:cNvSpPr/>
          <p:nvPr/>
        </p:nvSpPr>
        <p:spPr>
          <a:xfrm>
            <a:off x="3791744" y="1988840"/>
            <a:ext cx="304800" cy="33528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11" name="79 Triángulo isósceles"/>
          <p:cNvSpPr/>
          <p:nvPr/>
        </p:nvSpPr>
        <p:spPr>
          <a:xfrm>
            <a:off x="3791744" y="3789040"/>
            <a:ext cx="304800" cy="33528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12" name="79 Triángulo isósceles"/>
          <p:cNvSpPr/>
          <p:nvPr/>
        </p:nvSpPr>
        <p:spPr>
          <a:xfrm>
            <a:off x="3791744" y="5157192"/>
            <a:ext cx="304800" cy="33528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pic>
        <p:nvPicPr>
          <p:cNvPr id="13" name="Imagen 12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xmlns="" xmlns:lc="http://schemas.openxmlformats.org/drawingml/2006/lockedCanvas" id="{D6D843A1-525D-45F5-BDAA-6E924F8D21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7630" y="5899679"/>
            <a:ext cx="280831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5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38200" y="2997602"/>
            <a:ext cx="10515600" cy="3860398"/>
          </a:xfrm>
        </p:spPr>
        <p:txBody>
          <a:bodyPr/>
          <a:lstStyle/>
          <a:p>
            <a:r>
              <a:rPr lang="es-PE" dirty="0">
                <a:solidFill>
                  <a:schemeClr val="tx2">
                    <a:lumMod val="75000"/>
                  </a:schemeClr>
                </a:solidFill>
              </a:rPr>
              <a:t>El número de ecuaciones es igual al número de incógnitas</a:t>
            </a:r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s-PE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E" dirty="0">
                <a:solidFill>
                  <a:schemeClr val="tx2">
                    <a:lumMod val="75000"/>
                  </a:schemeClr>
                </a:solidFill>
              </a:rPr>
              <a:t>El determinante de la matriz de los coeficientes(matriz del sistema) es distinto de cero.</a:t>
            </a:r>
          </a:p>
          <a:p>
            <a:endParaRPr lang="es-PE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005626" y="906038"/>
            <a:ext cx="10515600" cy="1325563"/>
          </a:xfrm>
        </p:spPr>
        <p:txBody>
          <a:bodyPr>
            <a:noAutofit/>
          </a:bodyPr>
          <a:lstStyle/>
          <a:p>
            <a:r>
              <a:rPr lang="es-PE" sz="3200" b="1" dirty="0"/>
              <a:t>Un sistema de ecuaciones lineales recibe el nombre de sistema de Cramer cuando se cumplen dos condiciones:</a:t>
            </a:r>
          </a:p>
        </p:txBody>
      </p:sp>
      <p:pic>
        <p:nvPicPr>
          <p:cNvPr id="4" name="Imagen 3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xmlns="" xmlns:lc="http://schemas.openxmlformats.org/drawingml/2006/lockedCanvas" id="{D6D843A1-525D-45F5-BDAA-6E924F8D21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5962" y="5796648"/>
            <a:ext cx="280831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43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215680" y="332656"/>
          <a:ext cx="3365500" cy="1394460"/>
        </p:xfrm>
        <a:graphic>
          <a:graphicData uri="http://schemas.openxmlformats.org/drawingml/2006/table">
            <a:tbl>
              <a:tblPr/>
              <a:tblGrid>
                <a:gridCol w="508000"/>
                <a:gridCol w="304800"/>
                <a:gridCol w="508000"/>
                <a:gridCol w="304800"/>
                <a:gridCol w="508000"/>
                <a:gridCol w="304800"/>
                <a:gridCol w="241300"/>
                <a:gridCol w="685800"/>
              </a:tblGrid>
              <a:tr h="464820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981200" y="338328"/>
            <a:ext cx="8229600" cy="714408"/>
          </a:xfrm>
        </p:spPr>
        <p:txBody>
          <a:bodyPr>
            <a:normAutofit fontScale="90000"/>
          </a:bodyPr>
          <a:lstStyle/>
          <a:p>
            <a:pPr algn="l"/>
            <a:r>
              <a:rPr lang="es-PE" sz="2400" dirty="0"/>
              <a:t>Ejemplo:</a:t>
            </a:r>
            <a:br>
              <a:rPr lang="es-PE" sz="2400" dirty="0"/>
            </a:br>
            <a:endParaRPr lang="arn-CL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775520" y="206084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1.- Hallar la determinante del sistema:</a:t>
            </a:r>
            <a:endParaRPr lang="arn-CL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5735960" y="2132856"/>
          <a:ext cx="3674492" cy="2796540"/>
        </p:xfrm>
        <a:graphic>
          <a:graphicData uri="http://schemas.openxmlformats.org/drawingml/2006/table">
            <a:tbl>
              <a:tblPr/>
              <a:tblGrid>
                <a:gridCol w="397892"/>
                <a:gridCol w="228600"/>
                <a:gridCol w="304800"/>
                <a:gridCol w="304800"/>
                <a:gridCol w="508000"/>
                <a:gridCol w="304800"/>
                <a:gridCol w="508000"/>
                <a:gridCol w="304800"/>
                <a:gridCol w="508000"/>
                <a:gridCol w="304800"/>
              </a:tblGrid>
              <a:tr h="47244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1</a:t>
                      </a:r>
                      <a:endParaRPr lang="arn-C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l" fontAlgn="b"/>
                      <a:endParaRPr lang="arn-C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1 Triángulo isósceles"/>
          <p:cNvSpPr/>
          <p:nvPr/>
        </p:nvSpPr>
        <p:spPr>
          <a:xfrm>
            <a:off x="5807968" y="3573016"/>
            <a:ext cx="304800" cy="33528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grpSp>
        <p:nvGrpSpPr>
          <p:cNvPr id="8" name="7 Grupo"/>
          <p:cNvGrpSpPr/>
          <p:nvPr/>
        </p:nvGrpSpPr>
        <p:grpSpPr>
          <a:xfrm>
            <a:off x="7392145" y="2780929"/>
            <a:ext cx="1374057" cy="1941871"/>
            <a:chOff x="0" y="0"/>
            <a:chExt cx="1374057" cy="1941871"/>
          </a:xfrm>
        </p:grpSpPr>
        <p:cxnSp>
          <p:nvCxnSpPr>
            <p:cNvPr id="9" name="20 Conector recto de flecha"/>
            <p:cNvCxnSpPr/>
            <p:nvPr/>
          </p:nvCxnSpPr>
          <p:spPr>
            <a:xfrm>
              <a:off x="0" y="12289"/>
              <a:ext cx="528483" cy="4055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21 Conector recto de flecha"/>
            <p:cNvCxnSpPr/>
            <p:nvPr/>
          </p:nvCxnSpPr>
          <p:spPr>
            <a:xfrm>
              <a:off x="791497" y="607141"/>
              <a:ext cx="565354" cy="4055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22 Conector recto de flecha"/>
            <p:cNvCxnSpPr/>
            <p:nvPr/>
          </p:nvCxnSpPr>
          <p:spPr>
            <a:xfrm>
              <a:off x="808703" y="1079088"/>
              <a:ext cx="565354" cy="4055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23 Conector recto de flecha"/>
            <p:cNvCxnSpPr/>
            <p:nvPr/>
          </p:nvCxnSpPr>
          <p:spPr>
            <a:xfrm>
              <a:off x="14748" y="530941"/>
              <a:ext cx="528483" cy="4055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24 Conector recto de flecha"/>
            <p:cNvCxnSpPr/>
            <p:nvPr/>
          </p:nvCxnSpPr>
          <p:spPr>
            <a:xfrm>
              <a:off x="12290" y="1020095"/>
              <a:ext cx="528483" cy="4055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25 Conector recto de flecha"/>
            <p:cNvCxnSpPr/>
            <p:nvPr/>
          </p:nvCxnSpPr>
          <p:spPr>
            <a:xfrm>
              <a:off x="786580" y="1536289"/>
              <a:ext cx="565354" cy="40558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27 Conector recto de flecha"/>
            <p:cNvCxnSpPr/>
            <p:nvPr/>
          </p:nvCxnSpPr>
          <p:spPr>
            <a:xfrm flipH="1">
              <a:off x="774290" y="0"/>
              <a:ext cx="577645" cy="4178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28 Conector recto de flecha"/>
            <p:cNvCxnSpPr/>
            <p:nvPr/>
          </p:nvCxnSpPr>
          <p:spPr>
            <a:xfrm flipH="1">
              <a:off x="29497" y="582561"/>
              <a:ext cx="540774" cy="4178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29 Conector recto de flecha"/>
            <p:cNvCxnSpPr/>
            <p:nvPr/>
          </p:nvCxnSpPr>
          <p:spPr>
            <a:xfrm flipH="1">
              <a:off x="747251" y="550606"/>
              <a:ext cx="577645" cy="4178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30 Conector recto de flecha"/>
            <p:cNvCxnSpPr/>
            <p:nvPr/>
          </p:nvCxnSpPr>
          <p:spPr>
            <a:xfrm flipH="1">
              <a:off x="39329" y="1034844"/>
              <a:ext cx="540774" cy="4178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31 Conector recto de flecha"/>
            <p:cNvCxnSpPr/>
            <p:nvPr/>
          </p:nvCxnSpPr>
          <p:spPr>
            <a:xfrm flipH="1">
              <a:off x="793955" y="1002889"/>
              <a:ext cx="577645" cy="4178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32 Conector recto de flecha"/>
            <p:cNvCxnSpPr/>
            <p:nvPr/>
          </p:nvCxnSpPr>
          <p:spPr>
            <a:xfrm flipH="1">
              <a:off x="36871" y="1487128"/>
              <a:ext cx="540774" cy="41787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21" name="20 Tabla"/>
          <p:cNvGraphicFramePr>
            <a:graphicFrameLocks noGrp="1"/>
          </p:cNvGraphicFramePr>
          <p:nvPr/>
        </p:nvGraphicFramePr>
        <p:xfrm>
          <a:off x="2567608" y="5085185"/>
          <a:ext cx="6096004" cy="1042587"/>
        </p:xfrm>
        <a:graphic>
          <a:graphicData uri="http://schemas.openxmlformats.org/drawingml/2006/table">
            <a:tbl>
              <a:tblPr/>
              <a:tblGrid>
                <a:gridCol w="170916"/>
                <a:gridCol w="170916"/>
                <a:gridCol w="218393"/>
                <a:gridCol w="170916"/>
                <a:gridCol w="218393"/>
                <a:gridCol w="170916"/>
                <a:gridCol w="218393"/>
                <a:gridCol w="360822"/>
                <a:gridCol w="170916"/>
                <a:gridCol w="218393"/>
                <a:gridCol w="170916"/>
                <a:gridCol w="218393"/>
                <a:gridCol w="360822"/>
                <a:gridCol w="170916"/>
                <a:gridCol w="170916"/>
                <a:gridCol w="170916"/>
                <a:gridCol w="170916"/>
                <a:gridCol w="218393"/>
                <a:gridCol w="170916"/>
                <a:gridCol w="218393"/>
                <a:gridCol w="170916"/>
                <a:gridCol w="170916"/>
                <a:gridCol w="360822"/>
                <a:gridCol w="170916"/>
                <a:gridCol w="218393"/>
                <a:gridCol w="170916"/>
                <a:gridCol w="170916"/>
                <a:gridCol w="360822"/>
                <a:gridCol w="170916"/>
              </a:tblGrid>
              <a:tr h="347529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529"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529"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7" marR="5697" marT="5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2" name="6 Abrir llave"/>
          <p:cNvSpPr/>
          <p:nvPr/>
        </p:nvSpPr>
        <p:spPr>
          <a:xfrm>
            <a:off x="2423593" y="4941169"/>
            <a:ext cx="135193" cy="540775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23" name="6 Abrir llave"/>
          <p:cNvSpPr/>
          <p:nvPr/>
        </p:nvSpPr>
        <p:spPr>
          <a:xfrm>
            <a:off x="5693984" y="4941169"/>
            <a:ext cx="135193" cy="540775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24" name="4 Cerrar llave"/>
          <p:cNvSpPr/>
          <p:nvPr/>
        </p:nvSpPr>
        <p:spPr>
          <a:xfrm>
            <a:off x="5460628" y="4941169"/>
            <a:ext cx="159774" cy="516193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25" name="4 Cerrar llave"/>
          <p:cNvSpPr/>
          <p:nvPr/>
        </p:nvSpPr>
        <p:spPr>
          <a:xfrm>
            <a:off x="8616280" y="5013177"/>
            <a:ext cx="159774" cy="516193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graphicFrame>
        <p:nvGraphicFramePr>
          <p:cNvPr id="27" name="26 Tabla"/>
          <p:cNvGraphicFramePr>
            <a:graphicFrameLocks noGrp="1"/>
          </p:cNvGraphicFramePr>
          <p:nvPr/>
        </p:nvGraphicFramePr>
        <p:xfrm>
          <a:off x="8184232" y="5661248"/>
          <a:ext cx="1917700" cy="464820"/>
        </p:xfrm>
        <a:graphic>
          <a:graphicData uri="http://schemas.openxmlformats.org/drawingml/2006/table">
            <a:tbl>
              <a:tblPr/>
              <a:tblGrid>
                <a:gridCol w="685800"/>
                <a:gridCol w="241300"/>
                <a:gridCol w="304800"/>
                <a:gridCol w="685800"/>
              </a:tblGrid>
              <a:tr h="464820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6" name="Imagen 25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xmlns="" xmlns:lc="http://schemas.openxmlformats.org/drawingml/2006/lockedCanvas" id="{D6D843A1-525D-45F5-BDAA-6E924F8D21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614" y="6181859"/>
            <a:ext cx="1920386" cy="44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31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47528" y="40466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2.- Hallar la determinante de “X”:</a:t>
            </a:r>
            <a:endParaRPr lang="arn-CL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279576" y="908720"/>
          <a:ext cx="4648200" cy="3253740"/>
        </p:xfrm>
        <a:graphic>
          <a:graphicData uri="http://schemas.openxmlformats.org/drawingml/2006/table">
            <a:tbl>
              <a:tblPr/>
              <a:tblGrid>
                <a:gridCol w="660400"/>
                <a:gridCol w="469900"/>
                <a:gridCol w="228600"/>
                <a:gridCol w="304800"/>
                <a:gridCol w="304800"/>
                <a:gridCol w="508000"/>
                <a:gridCol w="304800"/>
                <a:gridCol w="508000"/>
                <a:gridCol w="304800"/>
                <a:gridCol w="508000"/>
                <a:gridCol w="304800"/>
                <a:gridCol w="241300"/>
              </a:tblGrid>
              <a:tr h="46482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arn-C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9 Triángulo isósceles"/>
          <p:cNvSpPr/>
          <p:nvPr/>
        </p:nvSpPr>
        <p:spPr>
          <a:xfrm>
            <a:off x="3143672" y="2348880"/>
            <a:ext cx="304800" cy="33528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grpSp>
        <p:nvGrpSpPr>
          <p:cNvPr id="19" name="18 Grupo"/>
          <p:cNvGrpSpPr/>
          <p:nvPr/>
        </p:nvGrpSpPr>
        <p:grpSpPr>
          <a:xfrm>
            <a:off x="4655841" y="1700809"/>
            <a:ext cx="1408471" cy="1892709"/>
            <a:chOff x="2531806" y="5469193"/>
            <a:chExt cx="1408471" cy="1892709"/>
          </a:xfrm>
        </p:grpSpPr>
        <p:cxnSp>
          <p:nvCxnSpPr>
            <p:cNvPr id="7" name="42 Conector recto de flecha"/>
            <p:cNvCxnSpPr/>
            <p:nvPr/>
          </p:nvCxnSpPr>
          <p:spPr>
            <a:xfrm>
              <a:off x="2617839" y="5469193"/>
              <a:ext cx="528484" cy="4055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43 Conector recto de flecha"/>
            <p:cNvCxnSpPr/>
            <p:nvPr/>
          </p:nvCxnSpPr>
          <p:spPr>
            <a:xfrm>
              <a:off x="3409336" y="6027173"/>
              <a:ext cx="528484" cy="4055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44 Conector recto de flecha"/>
            <p:cNvCxnSpPr/>
            <p:nvPr/>
          </p:nvCxnSpPr>
          <p:spPr>
            <a:xfrm>
              <a:off x="2578510" y="5946057"/>
              <a:ext cx="528484" cy="4055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45 Conector recto de flecha"/>
            <p:cNvCxnSpPr/>
            <p:nvPr/>
          </p:nvCxnSpPr>
          <p:spPr>
            <a:xfrm>
              <a:off x="3357717" y="6479457"/>
              <a:ext cx="528484" cy="4055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46 Conector recto de flecha"/>
            <p:cNvCxnSpPr/>
            <p:nvPr/>
          </p:nvCxnSpPr>
          <p:spPr>
            <a:xfrm>
              <a:off x="2551472" y="6435212"/>
              <a:ext cx="528484" cy="4055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47 Conector recto de flecha"/>
            <p:cNvCxnSpPr/>
            <p:nvPr/>
          </p:nvCxnSpPr>
          <p:spPr>
            <a:xfrm>
              <a:off x="3355260" y="6956321"/>
              <a:ext cx="528484" cy="4055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60 Conector recto de flecha"/>
            <p:cNvCxnSpPr/>
            <p:nvPr/>
          </p:nvCxnSpPr>
          <p:spPr>
            <a:xfrm flipH="1">
              <a:off x="3342968" y="5469194"/>
              <a:ext cx="577645" cy="4178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61 Conector recto de flecha"/>
            <p:cNvCxnSpPr/>
            <p:nvPr/>
          </p:nvCxnSpPr>
          <p:spPr>
            <a:xfrm flipH="1">
              <a:off x="2536723" y="5978013"/>
              <a:ext cx="577645" cy="4178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62 Conector recto de flecha"/>
            <p:cNvCxnSpPr/>
            <p:nvPr/>
          </p:nvCxnSpPr>
          <p:spPr>
            <a:xfrm flipH="1">
              <a:off x="3328220" y="5970639"/>
              <a:ext cx="577645" cy="4178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63 Conector recto de flecha"/>
            <p:cNvCxnSpPr/>
            <p:nvPr/>
          </p:nvCxnSpPr>
          <p:spPr>
            <a:xfrm flipH="1">
              <a:off x="2583426" y="6430297"/>
              <a:ext cx="577645" cy="4178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64 Conector recto de flecha"/>
            <p:cNvCxnSpPr/>
            <p:nvPr/>
          </p:nvCxnSpPr>
          <p:spPr>
            <a:xfrm flipH="1">
              <a:off x="3362632" y="6410632"/>
              <a:ext cx="577645" cy="4178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65 Conector recto de flecha"/>
            <p:cNvCxnSpPr/>
            <p:nvPr/>
          </p:nvCxnSpPr>
          <p:spPr>
            <a:xfrm flipH="1">
              <a:off x="2531806" y="6882580"/>
              <a:ext cx="577645" cy="4178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20" name="19 Tabla"/>
          <p:cNvGraphicFramePr>
            <a:graphicFrameLocks noGrp="1"/>
          </p:cNvGraphicFramePr>
          <p:nvPr/>
        </p:nvGraphicFramePr>
        <p:xfrm>
          <a:off x="1991550" y="4149080"/>
          <a:ext cx="8280922" cy="1280160"/>
        </p:xfrm>
        <a:graphic>
          <a:graphicData uri="http://schemas.openxmlformats.org/drawingml/2006/table">
            <a:tbl>
              <a:tblPr/>
              <a:tblGrid>
                <a:gridCol w="355622"/>
                <a:gridCol w="182892"/>
                <a:gridCol w="182892"/>
                <a:gridCol w="386104"/>
                <a:gridCol w="182892"/>
                <a:gridCol w="233694"/>
                <a:gridCol w="182892"/>
                <a:gridCol w="182892"/>
                <a:gridCol w="386104"/>
                <a:gridCol w="182892"/>
                <a:gridCol w="233694"/>
                <a:gridCol w="182892"/>
                <a:gridCol w="182892"/>
                <a:gridCol w="386104"/>
                <a:gridCol w="182892"/>
                <a:gridCol w="182892"/>
                <a:gridCol w="386104"/>
                <a:gridCol w="355622"/>
                <a:gridCol w="182892"/>
                <a:gridCol w="233694"/>
                <a:gridCol w="386104"/>
                <a:gridCol w="182892"/>
                <a:gridCol w="233694"/>
                <a:gridCol w="182892"/>
                <a:gridCol w="182892"/>
                <a:gridCol w="386104"/>
                <a:gridCol w="182892"/>
                <a:gridCol w="233694"/>
                <a:gridCol w="182892"/>
                <a:gridCol w="233694"/>
                <a:gridCol w="386104"/>
                <a:gridCol w="182892"/>
                <a:gridCol w="355622"/>
              </a:tblGrid>
              <a:tr h="273759"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-</a:t>
                      </a:r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759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759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" name="13 Abrir llave"/>
          <p:cNvSpPr/>
          <p:nvPr/>
        </p:nvSpPr>
        <p:spPr>
          <a:xfrm>
            <a:off x="2207568" y="4077072"/>
            <a:ext cx="138634" cy="51177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22" name="14 Abrir llave"/>
          <p:cNvSpPr/>
          <p:nvPr/>
        </p:nvSpPr>
        <p:spPr>
          <a:xfrm>
            <a:off x="14577060" y="5486400"/>
            <a:ext cx="136913" cy="513982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23" name="15 Cerrar llave"/>
          <p:cNvSpPr/>
          <p:nvPr/>
        </p:nvSpPr>
        <p:spPr>
          <a:xfrm>
            <a:off x="5519936" y="4077073"/>
            <a:ext cx="159774" cy="513981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24" name="16 Cerrar llave"/>
          <p:cNvSpPr/>
          <p:nvPr/>
        </p:nvSpPr>
        <p:spPr>
          <a:xfrm>
            <a:off x="19316700" y="5486401"/>
            <a:ext cx="159774" cy="513981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25" name="13 Abrir llave"/>
          <p:cNvSpPr/>
          <p:nvPr/>
        </p:nvSpPr>
        <p:spPr>
          <a:xfrm>
            <a:off x="6456040" y="4077072"/>
            <a:ext cx="138634" cy="51177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26" name="15 Cerrar llave"/>
          <p:cNvSpPr/>
          <p:nvPr/>
        </p:nvSpPr>
        <p:spPr>
          <a:xfrm>
            <a:off x="9768408" y="4077073"/>
            <a:ext cx="159774" cy="513981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graphicFrame>
        <p:nvGraphicFramePr>
          <p:cNvPr id="27" name="26 Tabla"/>
          <p:cNvGraphicFramePr>
            <a:graphicFrameLocks noGrp="1"/>
          </p:cNvGraphicFramePr>
          <p:nvPr/>
        </p:nvGraphicFramePr>
        <p:xfrm>
          <a:off x="5663952" y="5805264"/>
          <a:ext cx="711200" cy="464820"/>
        </p:xfrm>
        <a:graphic>
          <a:graphicData uri="http://schemas.openxmlformats.org/drawingml/2006/table">
            <a:tbl>
              <a:tblPr/>
              <a:tblGrid>
                <a:gridCol w="228600"/>
                <a:gridCol w="482600"/>
              </a:tblGrid>
              <a:tr h="464820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8" name="Imagen 27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xmlns="" xmlns:lc="http://schemas.openxmlformats.org/drawingml/2006/lockedCanvas" id="{D6D843A1-525D-45F5-BDAA-6E924F8D21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800" y="6000382"/>
            <a:ext cx="280831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93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919536" y="40466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3.- Hallar la determinante de “y”:</a:t>
            </a:r>
            <a:endParaRPr lang="arn-CL" dirty="0"/>
          </a:p>
        </p:txBody>
      </p:sp>
      <p:graphicFrame>
        <p:nvGraphicFramePr>
          <p:cNvPr id="19" name="18 Tabla"/>
          <p:cNvGraphicFramePr>
            <a:graphicFrameLocks noGrp="1"/>
          </p:cNvGraphicFramePr>
          <p:nvPr/>
        </p:nvGraphicFramePr>
        <p:xfrm>
          <a:off x="2279576" y="836712"/>
          <a:ext cx="5689600" cy="3253740"/>
        </p:xfrm>
        <a:graphic>
          <a:graphicData uri="http://schemas.openxmlformats.org/drawingml/2006/table">
            <a:tbl>
              <a:tblPr/>
              <a:tblGrid>
                <a:gridCol w="660400"/>
                <a:gridCol w="469900"/>
                <a:gridCol w="228600"/>
                <a:gridCol w="304800"/>
                <a:gridCol w="304800"/>
                <a:gridCol w="508000"/>
                <a:gridCol w="304800"/>
                <a:gridCol w="508000"/>
                <a:gridCol w="304800"/>
                <a:gridCol w="508000"/>
                <a:gridCol w="304800"/>
                <a:gridCol w="241300"/>
                <a:gridCol w="685800"/>
                <a:gridCol w="355600"/>
              </a:tblGrid>
              <a:tr h="46482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1</a:t>
                      </a:r>
                      <a:endParaRPr lang="arn-C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34" name="123 Grupo"/>
          <p:cNvGrpSpPr/>
          <p:nvPr/>
        </p:nvGrpSpPr>
        <p:grpSpPr>
          <a:xfrm>
            <a:off x="4583832" y="1628800"/>
            <a:ext cx="1474836" cy="1905000"/>
            <a:chOff x="0" y="0"/>
            <a:chExt cx="1474836" cy="1905000"/>
          </a:xfrm>
        </p:grpSpPr>
        <p:cxnSp>
          <p:nvCxnSpPr>
            <p:cNvPr id="35" name="48 Conector recto de flecha"/>
            <p:cNvCxnSpPr/>
            <p:nvPr/>
          </p:nvCxnSpPr>
          <p:spPr>
            <a:xfrm>
              <a:off x="36870" y="24580"/>
              <a:ext cx="528483" cy="40558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49 Conector recto de flecha"/>
            <p:cNvCxnSpPr/>
            <p:nvPr/>
          </p:nvCxnSpPr>
          <p:spPr>
            <a:xfrm>
              <a:off x="828365" y="557981"/>
              <a:ext cx="528484" cy="4055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50 Conector recto de flecha"/>
            <p:cNvCxnSpPr/>
            <p:nvPr/>
          </p:nvCxnSpPr>
          <p:spPr>
            <a:xfrm>
              <a:off x="58992" y="513736"/>
              <a:ext cx="528483" cy="4055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51 Conector recto de flecha"/>
            <p:cNvCxnSpPr/>
            <p:nvPr/>
          </p:nvCxnSpPr>
          <p:spPr>
            <a:xfrm>
              <a:off x="875068" y="973394"/>
              <a:ext cx="528484" cy="4055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52 Conector recto de flecha"/>
            <p:cNvCxnSpPr/>
            <p:nvPr/>
          </p:nvCxnSpPr>
          <p:spPr>
            <a:xfrm>
              <a:off x="31953" y="953730"/>
              <a:ext cx="528483" cy="4055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53 Conector recto de flecha"/>
            <p:cNvCxnSpPr/>
            <p:nvPr/>
          </p:nvCxnSpPr>
          <p:spPr>
            <a:xfrm>
              <a:off x="946352" y="1499420"/>
              <a:ext cx="528484" cy="4055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66 Conector recto de flecha"/>
            <p:cNvCxnSpPr/>
            <p:nvPr/>
          </p:nvCxnSpPr>
          <p:spPr>
            <a:xfrm flipH="1">
              <a:off x="860321" y="0"/>
              <a:ext cx="577646" cy="41787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67 Conector recto de flecha"/>
            <p:cNvCxnSpPr/>
            <p:nvPr/>
          </p:nvCxnSpPr>
          <p:spPr>
            <a:xfrm flipH="1">
              <a:off x="17206" y="484240"/>
              <a:ext cx="577644" cy="4178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68 Conector recto de flecha"/>
            <p:cNvCxnSpPr/>
            <p:nvPr/>
          </p:nvCxnSpPr>
          <p:spPr>
            <a:xfrm flipH="1">
              <a:off x="823450" y="476866"/>
              <a:ext cx="612059" cy="43261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69 Conector recto de flecha"/>
            <p:cNvCxnSpPr/>
            <p:nvPr/>
          </p:nvCxnSpPr>
          <p:spPr>
            <a:xfrm flipH="1">
              <a:off x="27038" y="985686"/>
              <a:ext cx="577644" cy="4178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70 Conector recto de flecha"/>
            <p:cNvCxnSpPr/>
            <p:nvPr/>
          </p:nvCxnSpPr>
          <p:spPr>
            <a:xfrm flipH="1">
              <a:off x="897192" y="966022"/>
              <a:ext cx="560440" cy="4350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71 Conector recto de flecha"/>
            <p:cNvCxnSpPr/>
            <p:nvPr/>
          </p:nvCxnSpPr>
          <p:spPr>
            <a:xfrm flipH="1">
              <a:off x="0" y="1450261"/>
              <a:ext cx="577644" cy="4178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7" name="18 Triángulo isósceles"/>
          <p:cNvSpPr/>
          <p:nvPr/>
        </p:nvSpPr>
        <p:spPr>
          <a:xfrm>
            <a:off x="3143672" y="2348880"/>
            <a:ext cx="297180" cy="33528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graphicFrame>
        <p:nvGraphicFramePr>
          <p:cNvPr id="48" name="47 Tabla"/>
          <p:cNvGraphicFramePr>
            <a:graphicFrameLocks noGrp="1"/>
          </p:cNvGraphicFramePr>
          <p:nvPr/>
        </p:nvGraphicFramePr>
        <p:xfrm>
          <a:off x="1847528" y="4293096"/>
          <a:ext cx="8496950" cy="2160240"/>
        </p:xfrm>
        <a:graphic>
          <a:graphicData uri="http://schemas.openxmlformats.org/drawingml/2006/table">
            <a:tbl>
              <a:tblPr/>
              <a:tblGrid>
                <a:gridCol w="203328"/>
                <a:gridCol w="192626"/>
                <a:gridCol w="192626"/>
                <a:gridCol w="246133"/>
                <a:gridCol w="192626"/>
                <a:gridCol w="246133"/>
                <a:gridCol w="192626"/>
                <a:gridCol w="192626"/>
                <a:gridCol w="556476"/>
                <a:gridCol w="192626"/>
                <a:gridCol w="246133"/>
                <a:gridCol w="192626"/>
                <a:gridCol w="192626"/>
                <a:gridCol w="556476"/>
                <a:gridCol w="192626"/>
                <a:gridCol w="192626"/>
                <a:gridCol w="556476"/>
                <a:gridCol w="203328"/>
                <a:gridCol w="192626"/>
                <a:gridCol w="192626"/>
                <a:gridCol w="406655"/>
                <a:gridCol w="192626"/>
                <a:gridCol w="246133"/>
                <a:gridCol w="192626"/>
                <a:gridCol w="246133"/>
                <a:gridCol w="406655"/>
                <a:gridCol w="192626"/>
                <a:gridCol w="246133"/>
                <a:gridCol w="192626"/>
                <a:gridCol w="246133"/>
                <a:gridCol w="406655"/>
                <a:gridCol w="192626"/>
                <a:gridCol w="203328"/>
              </a:tblGrid>
              <a:tr h="432048">
                <a:tc>
                  <a:txBody>
                    <a:bodyPr/>
                    <a:lstStyle/>
                    <a:p>
                      <a:pPr algn="l" fontAlgn="b"/>
                      <a:endParaRPr lang="arn-CL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endParaRPr lang="arn-CL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endParaRPr lang="arn-CL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endParaRPr lang="arn-CL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endParaRPr lang="arn-CL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9" name="18 Abrir llave"/>
          <p:cNvSpPr/>
          <p:nvPr/>
        </p:nvSpPr>
        <p:spPr>
          <a:xfrm>
            <a:off x="27760246" y="1406770"/>
            <a:ext cx="136913" cy="518085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51" name="20 Cerrar llave"/>
          <p:cNvSpPr/>
          <p:nvPr/>
        </p:nvSpPr>
        <p:spPr>
          <a:xfrm>
            <a:off x="19316700" y="8740140"/>
            <a:ext cx="159774" cy="513981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52" name="21 Abrir llave"/>
          <p:cNvSpPr/>
          <p:nvPr/>
        </p:nvSpPr>
        <p:spPr>
          <a:xfrm>
            <a:off x="22297293" y="1383324"/>
            <a:ext cx="136913" cy="518085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53" name="21 Abrir llave"/>
          <p:cNvSpPr/>
          <p:nvPr/>
        </p:nvSpPr>
        <p:spPr>
          <a:xfrm>
            <a:off x="1991545" y="4221089"/>
            <a:ext cx="136913" cy="518085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54" name="21 Abrir llave"/>
          <p:cNvSpPr/>
          <p:nvPr/>
        </p:nvSpPr>
        <p:spPr>
          <a:xfrm>
            <a:off x="6528049" y="4221089"/>
            <a:ext cx="136913" cy="518085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55" name="19 Cerrar llave"/>
          <p:cNvSpPr/>
          <p:nvPr/>
        </p:nvSpPr>
        <p:spPr>
          <a:xfrm>
            <a:off x="5519936" y="4221088"/>
            <a:ext cx="159774" cy="518084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56" name="19 Cerrar llave"/>
          <p:cNvSpPr/>
          <p:nvPr/>
        </p:nvSpPr>
        <p:spPr>
          <a:xfrm>
            <a:off x="9984432" y="4221088"/>
            <a:ext cx="159774" cy="518084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pic>
        <p:nvPicPr>
          <p:cNvPr id="26" name="Imagen 25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xmlns="" xmlns:lc="http://schemas.openxmlformats.org/drawingml/2006/lockedCanvas" id="{D6D843A1-525D-45F5-BDAA-6E924F8D21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3688" y="6170878"/>
            <a:ext cx="280831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39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47528" y="40466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4.- Hallar la determinante de “z”:</a:t>
            </a:r>
            <a:endParaRPr lang="arn-CL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567608" y="980728"/>
          <a:ext cx="3987800" cy="3253740"/>
        </p:xfrm>
        <a:graphic>
          <a:graphicData uri="http://schemas.openxmlformats.org/drawingml/2006/table">
            <a:tbl>
              <a:tblPr/>
              <a:tblGrid>
                <a:gridCol w="469900"/>
                <a:gridCol w="228600"/>
                <a:gridCol w="304800"/>
                <a:gridCol w="304800"/>
                <a:gridCol w="508000"/>
                <a:gridCol w="304800"/>
                <a:gridCol w="508000"/>
                <a:gridCol w="304800"/>
                <a:gridCol w="508000"/>
                <a:gridCol w="304800"/>
                <a:gridCol w="241300"/>
              </a:tblGrid>
              <a:tr h="46482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1</a:t>
                      </a:r>
                      <a:endParaRPr lang="arn-C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l" fontAlgn="b"/>
                      <a:endParaRPr lang="arn-C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36 Triángulo isósceles"/>
          <p:cNvSpPr/>
          <p:nvPr/>
        </p:nvSpPr>
        <p:spPr>
          <a:xfrm>
            <a:off x="2783632" y="2420888"/>
            <a:ext cx="304800" cy="33528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grpSp>
        <p:nvGrpSpPr>
          <p:cNvPr id="19" name="18 Grupo"/>
          <p:cNvGrpSpPr/>
          <p:nvPr/>
        </p:nvGrpSpPr>
        <p:grpSpPr>
          <a:xfrm>
            <a:off x="4223792" y="1772817"/>
            <a:ext cx="1398640" cy="1905001"/>
            <a:chOff x="2519516" y="11983064"/>
            <a:chExt cx="1398640" cy="1905001"/>
          </a:xfrm>
        </p:grpSpPr>
        <p:cxnSp>
          <p:nvCxnSpPr>
            <p:cNvPr id="7" name="54 Conector recto de flecha"/>
            <p:cNvCxnSpPr/>
            <p:nvPr/>
          </p:nvCxnSpPr>
          <p:spPr>
            <a:xfrm>
              <a:off x="2519516" y="11983064"/>
              <a:ext cx="528484" cy="4055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55 Conector recto de flecha"/>
            <p:cNvCxnSpPr/>
            <p:nvPr/>
          </p:nvCxnSpPr>
          <p:spPr>
            <a:xfrm>
              <a:off x="3372464" y="12479593"/>
              <a:ext cx="528484" cy="4055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56 Conector recto de flecha"/>
            <p:cNvCxnSpPr/>
            <p:nvPr/>
          </p:nvCxnSpPr>
          <p:spPr>
            <a:xfrm>
              <a:off x="2541638" y="12496800"/>
              <a:ext cx="528484" cy="4055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57 Conector recto de flecha"/>
            <p:cNvCxnSpPr/>
            <p:nvPr/>
          </p:nvCxnSpPr>
          <p:spPr>
            <a:xfrm>
              <a:off x="3333135" y="12956458"/>
              <a:ext cx="528484" cy="4055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58 Conector recto de flecha"/>
            <p:cNvCxnSpPr/>
            <p:nvPr/>
          </p:nvCxnSpPr>
          <p:spPr>
            <a:xfrm>
              <a:off x="2563761" y="12961374"/>
              <a:ext cx="528484" cy="4055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59 Conector recto de flecha"/>
            <p:cNvCxnSpPr/>
            <p:nvPr/>
          </p:nvCxnSpPr>
          <p:spPr>
            <a:xfrm>
              <a:off x="3367548" y="13408742"/>
              <a:ext cx="528484" cy="4055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72 Conector recto de flecha"/>
            <p:cNvCxnSpPr/>
            <p:nvPr/>
          </p:nvCxnSpPr>
          <p:spPr>
            <a:xfrm flipH="1">
              <a:off x="3293807" y="12007645"/>
              <a:ext cx="577645" cy="4178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73 Conector recto de flecha"/>
            <p:cNvCxnSpPr/>
            <p:nvPr/>
          </p:nvCxnSpPr>
          <p:spPr>
            <a:xfrm flipH="1">
              <a:off x="2549014" y="12491884"/>
              <a:ext cx="577645" cy="4178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75 Conector recto de flecha"/>
            <p:cNvCxnSpPr/>
            <p:nvPr/>
          </p:nvCxnSpPr>
          <p:spPr>
            <a:xfrm flipH="1">
              <a:off x="3340511" y="12484510"/>
              <a:ext cx="577645" cy="4178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76 Conector recto de flecha"/>
            <p:cNvCxnSpPr/>
            <p:nvPr/>
          </p:nvCxnSpPr>
          <p:spPr>
            <a:xfrm flipH="1">
              <a:off x="2534266" y="12993330"/>
              <a:ext cx="577645" cy="4178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77 Conector recto de flecha"/>
            <p:cNvCxnSpPr/>
            <p:nvPr/>
          </p:nvCxnSpPr>
          <p:spPr>
            <a:xfrm flipH="1">
              <a:off x="3338054" y="12936794"/>
              <a:ext cx="577645" cy="4178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78 Conector recto de flecha"/>
            <p:cNvCxnSpPr/>
            <p:nvPr/>
          </p:nvCxnSpPr>
          <p:spPr>
            <a:xfrm flipH="1">
              <a:off x="2531809" y="13470194"/>
              <a:ext cx="577645" cy="4178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20" name="19 Tabla"/>
          <p:cNvGraphicFramePr>
            <a:graphicFrameLocks noGrp="1"/>
          </p:cNvGraphicFramePr>
          <p:nvPr/>
        </p:nvGraphicFramePr>
        <p:xfrm>
          <a:off x="1775521" y="4077072"/>
          <a:ext cx="8640969" cy="2435170"/>
        </p:xfrm>
        <a:graphic>
          <a:graphicData uri="http://schemas.openxmlformats.org/drawingml/2006/table">
            <a:tbl>
              <a:tblPr/>
              <a:tblGrid>
                <a:gridCol w="351258"/>
                <a:gridCol w="224806"/>
                <a:gridCol w="146526"/>
                <a:gridCol w="230827"/>
                <a:gridCol w="230827"/>
                <a:gridCol w="180648"/>
                <a:gridCol w="230827"/>
                <a:gridCol w="180648"/>
                <a:gridCol w="230827"/>
                <a:gridCol w="521869"/>
                <a:gridCol w="180648"/>
                <a:gridCol w="230827"/>
                <a:gridCol w="180648"/>
                <a:gridCol w="230827"/>
                <a:gridCol w="381366"/>
                <a:gridCol w="180648"/>
                <a:gridCol w="190684"/>
                <a:gridCol w="521869"/>
                <a:gridCol w="190684"/>
                <a:gridCol w="180648"/>
                <a:gridCol w="180648"/>
                <a:gridCol w="381366"/>
                <a:gridCol w="180648"/>
                <a:gridCol w="230827"/>
                <a:gridCol w="180648"/>
                <a:gridCol w="180648"/>
                <a:gridCol w="381366"/>
                <a:gridCol w="180648"/>
                <a:gridCol w="230827"/>
                <a:gridCol w="180648"/>
                <a:gridCol w="230827"/>
                <a:gridCol w="381366"/>
                <a:gridCol w="180648"/>
                <a:gridCol w="190684"/>
                <a:gridCol w="351258"/>
              </a:tblGrid>
              <a:tr h="162839"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882"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882"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882"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882"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882"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arn-C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" name="23 Abrir llave"/>
          <p:cNvSpPr/>
          <p:nvPr/>
        </p:nvSpPr>
        <p:spPr>
          <a:xfrm>
            <a:off x="14577060" y="11993880"/>
            <a:ext cx="136913" cy="513982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22" name="24 Cerrar llave"/>
          <p:cNvSpPr/>
          <p:nvPr/>
        </p:nvSpPr>
        <p:spPr>
          <a:xfrm>
            <a:off x="5591944" y="4365105"/>
            <a:ext cx="159774" cy="513981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23" name="25 Cerrar llave"/>
          <p:cNvSpPr/>
          <p:nvPr/>
        </p:nvSpPr>
        <p:spPr>
          <a:xfrm>
            <a:off x="9768408" y="4365104"/>
            <a:ext cx="159774" cy="518084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24" name="26 Abrir llave"/>
          <p:cNvSpPr/>
          <p:nvPr/>
        </p:nvSpPr>
        <p:spPr>
          <a:xfrm>
            <a:off x="2279577" y="4365105"/>
            <a:ext cx="136913" cy="518085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25" name="26 Abrir llave"/>
          <p:cNvSpPr/>
          <p:nvPr/>
        </p:nvSpPr>
        <p:spPr>
          <a:xfrm>
            <a:off x="6528049" y="4365105"/>
            <a:ext cx="136913" cy="518085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pic>
        <p:nvPicPr>
          <p:cNvPr id="26" name="Imagen 25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xmlns="" xmlns:lc="http://schemas.openxmlformats.org/drawingml/2006/lockedCanvas" id="{D6D843A1-525D-45F5-BDAA-6E924F8D21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3688" y="6073450"/>
            <a:ext cx="280831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51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575721" y="1988840"/>
          <a:ext cx="5189345" cy="3451224"/>
        </p:xfrm>
        <a:graphic>
          <a:graphicData uri="http://schemas.openxmlformats.org/drawingml/2006/table">
            <a:tbl>
              <a:tblPr/>
              <a:tblGrid>
                <a:gridCol w="385553"/>
                <a:gridCol w="187567"/>
                <a:gridCol w="250089"/>
                <a:gridCol w="250089"/>
                <a:gridCol w="416815"/>
                <a:gridCol w="250089"/>
                <a:gridCol w="416815"/>
                <a:gridCol w="250089"/>
                <a:gridCol w="416815"/>
                <a:gridCol w="250089"/>
                <a:gridCol w="197987"/>
                <a:gridCol w="562700"/>
                <a:gridCol w="291770"/>
                <a:gridCol w="197987"/>
                <a:gridCol w="250089"/>
                <a:gridCol w="416815"/>
                <a:gridCol w="197987"/>
              </a:tblGrid>
              <a:tr h="387638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n-CL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arn-CL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385"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385"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638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385"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385"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638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385"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385"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79 Triángulo isósceles"/>
          <p:cNvSpPr/>
          <p:nvPr/>
        </p:nvSpPr>
        <p:spPr>
          <a:xfrm>
            <a:off x="4799856" y="3140968"/>
            <a:ext cx="304800" cy="33528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6" name="80 Triángulo isósceles"/>
          <p:cNvSpPr/>
          <p:nvPr/>
        </p:nvSpPr>
        <p:spPr>
          <a:xfrm>
            <a:off x="4837956" y="4716636"/>
            <a:ext cx="297180" cy="33528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7" name="81 Triángulo isósceles"/>
          <p:cNvSpPr/>
          <p:nvPr/>
        </p:nvSpPr>
        <p:spPr>
          <a:xfrm>
            <a:off x="4799856" y="4293096"/>
            <a:ext cx="304800" cy="33528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8" name="82 Triángulo isósceles"/>
          <p:cNvSpPr/>
          <p:nvPr/>
        </p:nvSpPr>
        <p:spPr>
          <a:xfrm>
            <a:off x="4799856" y="3573016"/>
            <a:ext cx="304800" cy="33528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9" name="83 Triángulo isósceles"/>
          <p:cNvSpPr/>
          <p:nvPr/>
        </p:nvSpPr>
        <p:spPr>
          <a:xfrm>
            <a:off x="4799856" y="2420888"/>
            <a:ext cx="304800" cy="33528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10" name="84 Triángulo isósceles"/>
          <p:cNvSpPr/>
          <p:nvPr/>
        </p:nvSpPr>
        <p:spPr>
          <a:xfrm>
            <a:off x="4799856" y="1988840"/>
            <a:ext cx="304800" cy="33528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n-CL"/>
          </a:p>
        </p:txBody>
      </p:sp>
      <p:sp>
        <p:nvSpPr>
          <p:cNvPr id="11" name="10 CuadroTexto"/>
          <p:cNvSpPr txBox="1"/>
          <p:nvPr/>
        </p:nvSpPr>
        <p:spPr>
          <a:xfrm>
            <a:off x="2207568" y="476673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dirty="0"/>
              <a:t>Hallando x,y,z</a:t>
            </a:r>
            <a:endParaRPr lang="arn-CL" sz="2400" dirty="0"/>
          </a:p>
        </p:txBody>
      </p:sp>
      <p:pic>
        <p:nvPicPr>
          <p:cNvPr id="12" name="Imagen 11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xmlns="" xmlns:lc="http://schemas.openxmlformats.org/drawingml/2006/lockedCanvas" id="{D6D843A1-525D-45F5-BDAA-6E924F8D21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783" y="5954181"/>
            <a:ext cx="280831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25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dirty="0" smtClean="0"/>
              <a:t>Ejercicios:</a:t>
            </a:r>
            <a:endParaRPr lang="arn-C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351584" y="1916832"/>
          <a:ext cx="3632200" cy="1394460"/>
        </p:xfrm>
        <a:graphic>
          <a:graphicData uri="http://schemas.openxmlformats.org/drawingml/2006/table">
            <a:tbl>
              <a:tblPr/>
              <a:tblGrid>
                <a:gridCol w="444500"/>
                <a:gridCol w="444500"/>
                <a:gridCol w="444500"/>
                <a:gridCol w="444500"/>
                <a:gridCol w="444500"/>
                <a:gridCol w="444500"/>
                <a:gridCol w="482600"/>
                <a:gridCol w="482600"/>
              </a:tblGrid>
              <a:tr h="464820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423592" y="4509120"/>
          <a:ext cx="3632200" cy="1394460"/>
        </p:xfrm>
        <a:graphic>
          <a:graphicData uri="http://schemas.openxmlformats.org/drawingml/2006/table">
            <a:tbl>
              <a:tblPr/>
              <a:tblGrid>
                <a:gridCol w="444500"/>
                <a:gridCol w="444500"/>
                <a:gridCol w="444500"/>
                <a:gridCol w="444500"/>
                <a:gridCol w="444500"/>
                <a:gridCol w="444500"/>
                <a:gridCol w="482600"/>
                <a:gridCol w="482600"/>
              </a:tblGrid>
              <a:tr h="464820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991544" y="414908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/>
              <a:t>2.- </a:t>
            </a:r>
            <a:endParaRPr lang="arn-CL" sz="2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847528" y="134076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/>
              <a:t>1.- </a:t>
            </a:r>
            <a:endParaRPr lang="arn-CL" sz="2800" dirty="0"/>
          </a:p>
        </p:txBody>
      </p:sp>
      <p:pic>
        <p:nvPicPr>
          <p:cNvPr id="9" name="Imagen 8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xmlns="" xmlns:lc="http://schemas.openxmlformats.org/drawingml/2006/lockedCanvas" id="{D6D843A1-525D-45F5-BDAA-6E924F8D21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035" y="5980685"/>
            <a:ext cx="280831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4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495600" y="1340768"/>
          <a:ext cx="3632200" cy="1394460"/>
        </p:xfrm>
        <a:graphic>
          <a:graphicData uri="http://schemas.openxmlformats.org/drawingml/2006/table">
            <a:tbl>
              <a:tblPr/>
              <a:tblGrid>
                <a:gridCol w="444500"/>
                <a:gridCol w="444500"/>
                <a:gridCol w="444500"/>
                <a:gridCol w="444500"/>
                <a:gridCol w="444500"/>
                <a:gridCol w="444500"/>
                <a:gridCol w="482600"/>
                <a:gridCol w="482600"/>
              </a:tblGrid>
              <a:tr h="464820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639616" y="3645024"/>
          <a:ext cx="3632200" cy="1394460"/>
        </p:xfrm>
        <a:graphic>
          <a:graphicData uri="http://schemas.openxmlformats.org/drawingml/2006/table">
            <a:tbl>
              <a:tblPr/>
              <a:tblGrid>
                <a:gridCol w="444500"/>
                <a:gridCol w="444500"/>
                <a:gridCol w="444500"/>
                <a:gridCol w="444500"/>
                <a:gridCol w="444500"/>
                <a:gridCol w="444500"/>
                <a:gridCol w="482600"/>
                <a:gridCol w="482600"/>
              </a:tblGrid>
              <a:tr h="464820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n-CL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n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279576" y="32129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/>
              <a:t>4.- </a:t>
            </a:r>
            <a:endParaRPr lang="arn-CL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135560" y="8367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/>
              <a:t>3.- </a:t>
            </a:r>
            <a:endParaRPr lang="arn-CL" sz="2800" dirty="0"/>
          </a:p>
        </p:txBody>
      </p:sp>
      <p:pic>
        <p:nvPicPr>
          <p:cNvPr id="8" name="Imagen 7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xmlns="" xmlns:lc="http://schemas.openxmlformats.org/drawingml/2006/lockedCanvas" id="{D6D843A1-525D-45F5-BDAA-6E924F8D21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1235" y="5781904"/>
            <a:ext cx="280831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40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xmlns="" xmlns:lc="http://schemas.openxmlformats.org/drawingml/2006/lockedCanvas" id="{D6D843A1-525D-45F5-BDAA-6E924F8D21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383" y="2949260"/>
            <a:ext cx="5380509" cy="124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572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3200" dirty="0"/>
              <a:t>El sistema de Cramer es un sistema de “n” ecuaciones lineales con “n” incógnitas cuya expresión es la siguiente: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2708920"/>
            <a:ext cx="6488324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664" y="3933057"/>
            <a:ext cx="2762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664" y="4401109"/>
            <a:ext cx="2762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664" y="5013177"/>
            <a:ext cx="2762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agen 6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xmlns="" xmlns:lc="http://schemas.openxmlformats.org/drawingml/2006/lockedCanvas" id="{D6D843A1-525D-45F5-BDAA-6E924F8D21C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916" y="5769260"/>
            <a:ext cx="280831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22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355830" y="2636912"/>
            <a:ext cx="7408333" cy="3450696"/>
          </a:xfrm>
        </p:spPr>
        <p:txBody>
          <a:bodyPr/>
          <a:lstStyle/>
          <a:p>
            <a:r>
              <a:rPr lang="es-PE" dirty="0"/>
              <a:t>Llamamos sistema de ecuaciones de orden 2 a los problemas que presentan 2 incógnitas y 2 ecuaciones</a:t>
            </a:r>
            <a:r>
              <a:rPr lang="es-PE" dirty="0" smtClean="0"/>
              <a:t>.</a:t>
            </a:r>
          </a:p>
          <a:p>
            <a:endParaRPr lang="es-PE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dirty="0" smtClean="0"/>
              <a:t>Sistema de ecuaciones de orden 2 resuelto por método de Cramer</a:t>
            </a:r>
            <a:endParaRPr lang="es-P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640" y="3880715"/>
            <a:ext cx="6408712" cy="2359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4 Conector recto de flecha"/>
          <p:cNvCxnSpPr/>
          <p:nvPr/>
        </p:nvCxnSpPr>
        <p:spPr>
          <a:xfrm>
            <a:off x="6384032" y="5589240"/>
            <a:ext cx="0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5519936" y="5906041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ti = término independiente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889" y="4784214"/>
            <a:ext cx="2762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889" y="5273602"/>
            <a:ext cx="2762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Imagen 8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xmlns="" xmlns:lc="http://schemas.openxmlformats.org/drawingml/2006/lockedCanvas" id="{D6D843A1-525D-45F5-BDAA-6E924F8D21C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300" y="5839849"/>
            <a:ext cx="280831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75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351584" y="1961490"/>
            <a:ext cx="8136904" cy="4569371"/>
          </a:xfrm>
        </p:spPr>
        <p:txBody>
          <a:bodyPr/>
          <a:lstStyle/>
          <a:p>
            <a:r>
              <a:rPr lang="es-PE" b="1" dirty="0" smtClean="0"/>
              <a:t>Problema:</a:t>
            </a:r>
          </a:p>
          <a:p>
            <a:endParaRPr lang="es-PE" dirty="0"/>
          </a:p>
          <a:p>
            <a:endParaRPr lang="es-PE" dirty="0" smtClean="0"/>
          </a:p>
          <a:p>
            <a:r>
              <a:rPr lang="es-PE" b="1" dirty="0" smtClean="0"/>
              <a:t>1.- </a:t>
            </a:r>
            <a:r>
              <a:rPr lang="es-PE" dirty="0" smtClean="0"/>
              <a:t>Hallar la determinante del Sistema      </a:t>
            </a:r>
            <a:r>
              <a:rPr lang="es-PE" sz="1600" dirty="0"/>
              <a:t>s</a:t>
            </a:r>
            <a:endParaRPr lang="es-PE" dirty="0" smtClean="0"/>
          </a:p>
          <a:p>
            <a:pPr marL="0" indent="0">
              <a:buNone/>
            </a:pPr>
            <a:r>
              <a:rPr lang="es-PE" dirty="0" smtClean="0"/>
              <a:t>Colocaremos en la matriz los 4 coeficientes de las 2 incógnita (x,y)de cada ecuaciones con sus respectivos signos.</a:t>
            </a:r>
          </a:p>
          <a:p>
            <a:pPr marL="0" indent="0">
              <a:buNone/>
            </a:pPr>
            <a:endParaRPr lang="es-PE" b="1" dirty="0" smtClean="0"/>
          </a:p>
          <a:p>
            <a:pPr marL="0" indent="0">
              <a:buNone/>
            </a:pPr>
            <a:endParaRPr lang="es-PE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2800" dirty="0"/>
              <a:t>Para empezar a resolver el problema con el método de Cramer (también llamado método de determinantes) empezaremos por lo siguiente :</a:t>
            </a:r>
          </a:p>
        </p:txBody>
      </p:sp>
      <p:sp>
        <p:nvSpPr>
          <p:cNvPr id="5" name="4 Triángulo isósceles"/>
          <p:cNvSpPr/>
          <p:nvPr/>
        </p:nvSpPr>
        <p:spPr>
          <a:xfrm>
            <a:off x="8297865" y="3583546"/>
            <a:ext cx="216024" cy="216024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402" y="1975159"/>
            <a:ext cx="1810489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774" y="4900953"/>
            <a:ext cx="2976269" cy="1957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711" y="2385485"/>
            <a:ext cx="2762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360" y="1976571"/>
            <a:ext cx="2762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Imagen 8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xmlns="" xmlns:lc="http://schemas.openxmlformats.org/drawingml/2006/lockedCanvas" id="{D6D843A1-525D-45F5-BDAA-6E924F8D21C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689" y="5892159"/>
            <a:ext cx="280831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81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9" y="2348880"/>
            <a:ext cx="4921863" cy="9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PE" sz="2800" dirty="0"/>
              <a:t>Continuaremos con la resta de la multiplicación de los coeficientes en aspa.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919536" y="3356992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b="1" dirty="0"/>
              <a:t>2.- </a:t>
            </a:r>
            <a:r>
              <a:rPr lang="es-PE" sz="2400" dirty="0"/>
              <a:t>Hallar la determínate de “x”       </a:t>
            </a:r>
            <a:r>
              <a:rPr lang="es-PE" sz="1400" dirty="0"/>
              <a:t>x   </a:t>
            </a:r>
            <a:endParaRPr lang="es-PE" sz="2400" dirty="0"/>
          </a:p>
          <a:p>
            <a:r>
              <a:rPr lang="es-PE" sz="2400" dirty="0"/>
              <a:t> Se efectúa el mismo procedimiento anterior cambiando los coeficientes la columna de x por la de los términos independientes.</a:t>
            </a:r>
            <a:endParaRPr lang="es-PE" sz="2400" b="1" dirty="0"/>
          </a:p>
        </p:txBody>
      </p:sp>
      <p:sp>
        <p:nvSpPr>
          <p:cNvPr id="11" name="10 Triángulo isósceles"/>
          <p:cNvSpPr/>
          <p:nvPr/>
        </p:nvSpPr>
        <p:spPr>
          <a:xfrm>
            <a:off x="6096000" y="3474666"/>
            <a:ext cx="216024" cy="216024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" name="8 CuadroTexto"/>
          <p:cNvSpPr txBox="1"/>
          <p:nvPr/>
        </p:nvSpPr>
        <p:spPr>
          <a:xfrm>
            <a:off x="3247372" y="1907541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 x           y</a:t>
            </a:r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3431704" y="2256548"/>
            <a:ext cx="0" cy="1643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4079776" y="2256548"/>
            <a:ext cx="0" cy="1643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665" y="4926652"/>
            <a:ext cx="5365247" cy="1613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24 CuadroTexto"/>
          <p:cNvSpPr txBox="1"/>
          <p:nvPr/>
        </p:nvSpPr>
        <p:spPr>
          <a:xfrm>
            <a:off x="7032104" y="242088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= </a:t>
            </a:r>
            <a:r>
              <a:rPr lang="es-PE" sz="2000" b="1" dirty="0"/>
              <a:t>Q</a:t>
            </a:r>
            <a:endParaRPr lang="es-PE" dirty="0"/>
          </a:p>
        </p:txBody>
      </p:sp>
      <p:sp>
        <p:nvSpPr>
          <p:cNvPr id="26" name="25 CuadroTexto"/>
          <p:cNvSpPr txBox="1"/>
          <p:nvPr/>
        </p:nvSpPr>
        <p:spPr>
          <a:xfrm>
            <a:off x="8436911" y="5546839"/>
            <a:ext cx="539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= </a:t>
            </a:r>
            <a:r>
              <a:rPr lang="es-PE" sz="2000" b="1" dirty="0"/>
              <a:t>R</a:t>
            </a:r>
            <a:endParaRPr lang="es-PE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607" y="5648240"/>
            <a:ext cx="535967" cy="597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Imagen 12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xmlns="" xmlns:lc="http://schemas.openxmlformats.org/drawingml/2006/lockedCanvas" id="{D6D843A1-525D-45F5-BDAA-6E924F8D21C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308" y="5946949"/>
            <a:ext cx="280831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65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9" y="2348880"/>
            <a:ext cx="4665511" cy="1529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PE" sz="2400" b="1" dirty="0"/>
              <a:t>3</a:t>
            </a:r>
            <a:r>
              <a:rPr lang="es-PE" sz="2800" b="1" dirty="0"/>
              <a:t>.- </a:t>
            </a:r>
            <a:r>
              <a:rPr lang="es-PE" sz="2800" dirty="0"/>
              <a:t>Hallar la determinante de “y”</a:t>
            </a:r>
            <a:br>
              <a:rPr lang="es-PE" sz="2800" dirty="0"/>
            </a:br>
            <a:r>
              <a:rPr lang="es-PE" sz="2800" dirty="0"/>
              <a:t>El mismo procedimiento del determinante de “x” cambiando los coeficientes de “y” por los de los términos independientes.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816080" y="292494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= </a:t>
            </a:r>
            <a:r>
              <a:rPr lang="es-PE" b="1" dirty="0"/>
              <a:t>S</a:t>
            </a:r>
            <a:endParaRPr lang="es-PE" dirty="0"/>
          </a:p>
        </p:txBody>
      </p:sp>
      <p:sp>
        <p:nvSpPr>
          <p:cNvPr id="5" name="4 CuadroTexto"/>
          <p:cNvSpPr txBox="1"/>
          <p:nvPr/>
        </p:nvSpPr>
        <p:spPr>
          <a:xfrm>
            <a:off x="2063552" y="4149081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b="1" dirty="0"/>
              <a:t>4.- </a:t>
            </a:r>
            <a:r>
              <a:rPr lang="es-PE" sz="2400" dirty="0"/>
              <a:t>Hallando “x” – “y” </a:t>
            </a:r>
            <a:endParaRPr lang="es-PE" sz="2400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736" y="4797153"/>
            <a:ext cx="4757432" cy="1200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agen 6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xmlns="" xmlns:lc="http://schemas.openxmlformats.org/drawingml/2006/lockedCanvas" id="{D6D843A1-525D-45F5-BDAA-6E924F8D21C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965" y="5997626"/>
            <a:ext cx="280831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83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PE" sz="2400" dirty="0"/>
              <a:t>Ejemplo:</a:t>
            </a:r>
            <a:br>
              <a:rPr lang="es-PE" sz="2400" dirty="0"/>
            </a:br>
            <a:r>
              <a:rPr lang="es-PE" sz="2400" dirty="0"/>
              <a:t>5x – 2y = -2</a:t>
            </a:r>
            <a:br>
              <a:rPr lang="es-PE" sz="2400" dirty="0"/>
            </a:br>
            <a:r>
              <a:rPr lang="es-PE" sz="2400" dirty="0"/>
              <a:t>-3x+ 7y = -22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423592" y="2828836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	</a:t>
            </a:r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/>
          </p:nvPr>
        </p:nvGraphicFramePr>
        <p:xfrm>
          <a:off x="1847530" y="2417980"/>
          <a:ext cx="8462806" cy="2531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688"/>
                <a:gridCol w="371173"/>
                <a:gridCol w="191575"/>
                <a:gridCol w="255432"/>
                <a:gridCol w="191575"/>
                <a:gridCol w="287361"/>
                <a:gridCol w="383148"/>
                <a:gridCol w="287361"/>
                <a:gridCol w="287361"/>
                <a:gridCol w="383148"/>
                <a:gridCol w="542794"/>
                <a:gridCol w="287361"/>
                <a:gridCol w="383148"/>
                <a:gridCol w="610641"/>
                <a:gridCol w="287361"/>
                <a:gridCol w="383148"/>
                <a:gridCol w="287361"/>
                <a:gridCol w="287361"/>
                <a:gridCol w="287361"/>
                <a:gridCol w="287361"/>
                <a:gridCol w="383148"/>
                <a:gridCol w="287361"/>
                <a:gridCol w="419069"/>
                <a:gridCol w="383148"/>
                <a:gridCol w="287361"/>
              </a:tblGrid>
              <a:tr h="578972"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800" u="none" strike="noStrike" dirty="0">
                          <a:effectLst/>
                        </a:rPr>
                        <a:t>x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y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7991">
                <a:tc>
                  <a:txBody>
                    <a:bodyPr/>
                    <a:lstStyle/>
                    <a:p>
                      <a:pPr algn="l" fontAlgn="b"/>
                      <a:r>
                        <a:rPr lang="es-PE" sz="800" u="none" strike="noStrike" dirty="0">
                          <a:effectLst/>
                        </a:rPr>
                        <a:t>                s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800" u="none" strike="noStrike" dirty="0">
                          <a:effectLst/>
                        </a:rPr>
                        <a:t>=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u="none" strike="noStrike" dirty="0">
                          <a:effectLst/>
                        </a:rPr>
                        <a:t>(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u="none" strike="noStrike" dirty="0">
                          <a:effectLst/>
                        </a:rPr>
                        <a:t>1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u="none" strike="noStrike" dirty="0">
                          <a:effectLst/>
                        </a:rPr>
                        <a:t>)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800" u="none" strike="noStrike" dirty="0">
                          <a:effectLst/>
                        </a:rPr>
                        <a:t>5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800" u="none" strike="noStrike" dirty="0">
                          <a:effectLst/>
                        </a:rPr>
                        <a:t>-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800" u="none" strike="noStrike" dirty="0">
                          <a:effectLst/>
                        </a:rPr>
                        <a:t>2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(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800" u="none" strike="noStrike" dirty="0">
                          <a:effectLst/>
                        </a:rPr>
                        <a:t>5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 smtClean="0">
                          <a:effectLst/>
                        </a:rPr>
                        <a:t>)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(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800" u="none" strike="noStrike" dirty="0">
                          <a:effectLst/>
                        </a:rPr>
                        <a:t>7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)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-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(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-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800" u="none" strike="noStrike" dirty="0">
                          <a:effectLst/>
                        </a:rPr>
                        <a:t>2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)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(-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800" u="none" strike="noStrike" dirty="0">
                          <a:effectLst/>
                        </a:rPr>
                        <a:t>3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)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7991"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u="none" strike="noStrike" dirty="0">
                          <a:effectLst/>
                        </a:rPr>
                        <a:t>(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u="none" strike="noStrike" dirty="0">
                          <a:effectLst/>
                        </a:rPr>
                        <a:t>2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u="none" strike="noStrike" dirty="0">
                          <a:effectLst/>
                        </a:rPr>
                        <a:t>)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800" u="none" strike="noStrike" dirty="0">
                          <a:effectLst/>
                        </a:rPr>
                        <a:t>-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800" u="none" strike="noStrike" dirty="0">
                          <a:effectLst/>
                        </a:rPr>
                        <a:t>3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800" u="none" strike="noStrike" dirty="0">
                          <a:effectLst/>
                        </a:rPr>
                        <a:t>7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7991"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=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800" u="none" strike="noStrike" dirty="0">
                          <a:effectLst/>
                        </a:rPr>
                        <a:t>35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-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800" u="none" strike="noStrike" dirty="0">
                          <a:effectLst/>
                        </a:rPr>
                        <a:t>6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2292"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=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800" u="none" strike="noStrike" dirty="0">
                          <a:effectLst/>
                        </a:rPr>
                        <a:t>29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4 Triángulo isósceles"/>
          <p:cNvSpPr/>
          <p:nvPr/>
        </p:nvSpPr>
        <p:spPr>
          <a:xfrm>
            <a:off x="2029314" y="3013995"/>
            <a:ext cx="180975" cy="295275"/>
          </a:xfrm>
          <a:prstGeom prst="triangle">
            <a:avLst/>
          </a:prstGeom>
          <a:ln>
            <a:solidFill>
              <a:sysClr val="windowText" lastClr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PE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3287688" y="2972852"/>
            <a:ext cx="0" cy="9910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5159896" y="2972852"/>
            <a:ext cx="0" cy="10322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502" y="2925219"/>
            <a:ext cx="722091" cy="662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22 CuadroTexto"/>
          <p:cNvSpPr txBox="1"/>
          <p:nvPr/>
        </p:nvSpPr>
        <p:spPr>
          <a:xfrm>
            <a:off x="2029314" y="1700809"/>
            <a:ext cx="5506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dirty="0"/>
              <a:t>Hallar la determinante del sistema</a:t>
            </a:r>
          </a:p>
        </p:txBody>
      </p:sp>
      <p:cxnSp>
        <p:nvCxnSpPr>
          <p:cNvPr id="25" name="24 Conector recto de flecha"/>
          <p:cNvCxnSpPr/>
          <p:nvPr/>
        </p:nvCxnSpPr>
        <p:spPr>
          <a:xfrm>
            <a:off x="4007768" y="3309270"/>
            <a:ext cx="576064" cy="4797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flipH="1">
            <a:off x="3863752" y="3309270"/>
            <a:ext cx="720080" cy="479771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n 11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xmlns="" xmlns:lc="http://schemas.openxmlformats.org/drawingml/2006/lockedCanvas" id="{D6D843A1-525D-45F5-BDAA-6E924F8D21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145" y="6079984"/>
            <a:ext cx="280831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67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2135561" y="2708920"/>
          <a:ext cx="8208919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4716"/>
                <a:gridCol w="336906"/>
                <a:gridCol w="173887"/>
                <a:gridCol w="231849"/>
                <a:gridCol w="173887"/>
                <a:gridCol w="260831"/>
                <a:gridCol w="554265"/>
                <a:gridCol w="260831"/>
                <a:gridCol w="260831"/>
                <a:gridCol w="347774"/>
                <a:gridCol w="260831"/>
                <a:gridCol w="260831"/>
                <a:gridCol w="347774"/>
                <a:gridCol w="260831"/>
                <a:gridCol w="554265"/>
                <a:gridCol w="347774"/>
                <a:gridCol w="554265"/>
                <a:gridCol w="260831"/>
                <a:gridCol w="260831"/>
                <a:gridCol w="260831"/>
                <a:gridCol w="347774"/>
                <a:gridCol w="260831"/>
                <a:gridCol w="380377"/>
                <a:gridCol w="554265"/>
                <a:gridCol w="260831"/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800" u="none" strike="noStrike" dirty="0">
                          <a:effectLst/>
                        </a:rPr>
                        <a:t>ti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y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s-PE" sz="800" u="none" strike="noStrike" dirty="0">
                          <a:effectLst/>
                        </a:rPr>
                        <a:t>              x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800" u="none" strike="noStrike" dirty="0">
                          <a:effectLst/>
                        </a:rPr>
                        <a:t>=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u="none" strike="noStrike" dirty="0">
                          <a:effectLst/>
                        </a:rPr>
                        <a:t>(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u="none" strike="noStrike" dirty="0">
                          <a:effectLst/>
                        </a:rPr>
                        <a:t>1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u="none" strike="noStrike" dirty="0">
                          <a:effectLst/>
                        </a:rPr>
                        <a:t>)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800" u="none" strike="noStrike" dirty="0">
                          <a:effectLst/>
                        </a:rPr>
                        <a:t>-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800" u="none" strike="noStrike" dirty="0">
                          <a:effectLst/>
                        </a:rPr>
                        <a:t>2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800" u="none" strike="noStrike" dirty="0">
                          <a:effectLst/>
                        </a:rPr>
                        <a:t>-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800" u="none" strike="noStrike" dirty="0">
                          <a:effectLst/>
                        </a:rPr>
                        <a:t>2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 smtClean="0">
                          <a:effectLst/>
                        </a:rPr>
                        <a:t> (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-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800" u="none" strike="noStrike" dirty="0">
                          <a:effectLst/>
                        </a:rPr>
                        <a:t>2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)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(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800" u="none" strike="noStrike" dirty="0">
                          <a:effectLst/>
                        </a:rPr>
                        <a:t>7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)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-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(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-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800" u="none" strike="noStrike" dirty="0">
                          <a:effectLst/>
                        </a:rPr>
                        <a:t>2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)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(-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800" u="none" strike="noStrike" dirty="0">
                          <a:effectLst/>
                        </a:rPr>
                        <a:t>22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)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u="none" strike="noStrike" dirty="0">
                          <a:effectLst/>
                        </a:rPr>
                        <a:t>(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u="none" strike="noStrike" dirty="0">
                          <a:effectLst/>
                        </a:rPr>
                        <a:t>2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u="none" strike="noStrike" dirty="0">
                          <a:effectLst/>
                        </a:rPr>
                        <a:t>)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800" u="none" strike="noStrike" dirty="0">
                          <a:effectLst/>
                        </a:rPr>
                        <a:t>-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800" u="none" strike="noStrike" dirty="0">
                          <a:effectLst/>
                        </a:rPr>
                        <a:t>22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800" u="none" strike="noStrike" dirty="0">
                          <a:effectLst/>
                        </a:rPr>
                        <a:t>7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=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-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800" u="none" strike="noStrike" dirty="0">
                          <a:effectLst/>
                        </a:rPr>
                        <a:t>14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-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800" u="none" strike="noStrike" dirty="0">
                          <a:effectLst/>
                        </a:rPr>
                        <a:t>44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=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800" u="none" strike="noStrike" dirty="0">
                          <a:effectLst/>
                        </a:rPr>
                        <a:t>-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800" u="none" strike="noStrike" dirty="0">
                          <a:effectLst/>
                        </a:rPr>
                        <a:t>58</a:t>
                      </a:r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PE" sz="2800" dirty="0"/>
              <a:t>Hallar la determinante de “x”</a:t>
            </a:r>
          </a:p>
        </p:txBody>
      </p:sp>
      <p:sp>
        <p:nvSpPr>
          <p:cNvPr id="5" name="4 Triángulo isósceles"/>
          <p:cNvSpPr/>
          <p:nvPr/>
        </p:nvSpPr>
        <p:spPr>
          <a:xfrm>
            <a:off x="2135561" y="2780928"/>
            <a:ext cx="180975" cy="432048"/>
          </a:xfrm>
          <a:prstGeom prst="triangle">
            <a:avLst/>
          </a:prstGeom>
          <a:ln>
            <a:solidFill>
              <a:sysClr val="windowText" lastClr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PE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503712" y="3212976"/>
            <a:ext cx="0" cy="1080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5231904" y="3212976"/>
            <a:ext cx="0" cy="1080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4223792" y="3501008"/>
            <a:ext cx="504056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flipH="1">
            <a:off x="4223792" y="3501008"/>
            <a:ext cx="360040" cy="43204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xmlns="" xmlns:lc="http://schemas.openxmlformats.org/drawingml/2006/lockedCanvas" id="{D6D843A1-525D-45F5-BDAA-6E924F8D21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934" y="5809527"/>
            <a:ext cx="280831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87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1571</Words>
  <Application>Microsoft Office PowerPoint</Application>
  <PresentationFormat>Panorámica</PresentationFormat>
  <Paragraphs>1056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Tema de Office</vt:lpstr>
      <vt:lpstr>Método de Cramer</vt:lpstr>
      <vt:lpstr>Un sistema de ecuaciones lineales recibe el nombre de sistema de Cramer cuando se cumplen dos condiciones:</vt:lpstr>
      <vt:lpstr>El sistema de Cramer es un sistema de “n” ecuaciones lineales con “n” incógnitas cuya expresión es la siguiente:</vt:lpstr>
      <vt:lpstr>Sistema de ecuaciones de orden 2 resuelto por método de Cramer</vt:lpstr>
      <vt:lpstr>Para empezar a resolver el problema con el método de Cramer (también llamado método de determinantes) empezaremos por lo siguiente :</vt:lpstr>
      <vt:lpstr>Continuaremos con la resta de la multiplicación de los coeficientes en aspa.</vt:lpstr>
      <vt:lpstr>3.- Hallar la determinante de “y” El mismo procedimiento del determinante de “x” cambiando los coeficientes de “y” por los de los términos independientes.</vt:lpstr>
      <vt:lpstr>Ejemplo: 5x – 2y = -2 -3x+ 7y = -22</vt:lpstr>
      <vt:lpstr>Hallar la determinante de “x”</vt:lpstr>
      <vt:lpstr>Hallar la determinante de “y”</vt:lpstr>
      <vt:lpstr>Hallando “x”, “y”:</vt:lpstr>
      <vt:lpstr>Sistema de ecuaciones de orden 3 resuelto por método de Cramer</vt:lpstr>
      <vt:lpstr>Nuevamente empezamos hallando la determinante del sistema.</vt:lpstr>
      <vt:lpstr>2.- Se pueden resolver de 2 formas, copiando las 2 primeras filas en la parte de debajo de la matriz o las 2 primeras columnas al costado de la matriz.</vt:lpstr>
      <vt:lpstr>3.- Se restan las sumas de las multiplicaciones de las diagonales de los coeficientes de las incógnitas.</vt:lpstr>
      <vt:lpstr>4.- Hallando el determinante de “x”   -        x </vt:lpstr>
      <vt:lpstr>4.- Hallando el determinante de “y”   -        y </vt:lpstr>
      <vt:lpstr>5.- Hallando el determinante de “z”   -        z </vt:lpstr>
      <vt:lpstr>6.- Hallando x,y,z</vt:lpstr>
      <vt:lpstr>Ejemplo: </vt:lpstr>
      <vt:lpstr>Presentación de PowerPoint</vt:lpstr>
      <vt:lpstr>Presentación de PowerPoint</vt:lpstr>
      <vt:lpstr>Presentación de PowerPoint</vt:lpstr>
      <vt:lpstr>Presentación de PowerPoint</vt:lpstr>
      <vt:lpstr>Ejercicios: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 de Cramer</dc:title>
  <dc:creator>Keren Guzman Arteaga</dc:creator>
  <cp:lastModifiedBy>Keren Guzman Arteaga</cp:lastModifiedBy>
  <cp:revision>4</cp:revision>
  <dcterms:created xsi:type="dcterms:W3CDTF">2020-04-24T03:17:36Z</dcterms:created>
  <dcterms:modified xsi:type="dcterms:W3CDTF">2020-04-24T03:38:49Z</dcterms:modified>
</cp:coreProperties>
</file>