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23"/>
  </p:notesMasterIdLst>
  <p:sldIdLst>
    <p:sldId id="256" r:id="rId5"/>
    <p:sldId id="273" r:id="rId6"/>
    <p:sldId id="257" r:id="rId7"/>
    <p:sldId id="258" r:id="rId8"/>
    <p:sldId id="325" r:id="rId9"/>
    <p:sldId id="340" r:id="rId10"/>
    <p:sldId id="339" r:id="rId11"/>
    <p:sldId id="332" r:id="rId12"/>
    <p:sldId id="283" r:id="rId13"/>
    <p:sldId id="329" r:id="rId14"/>
    <p:sldId id="289" r:id="rId15"/>
    <p:sldId id="314" r:id="rId16"/>
    <p:sldId id="290" r:id="rId17"/>
    <p:sldId id="317" r:id="rId18"/>
    <p:sldId id="319" r:id="rId19"/>
    <p:sldId id="291" r:id="rId20"/>
    <p:sldId id="292" r:id="rId21"/>
    <p:sldId id="271" r:id="rId22"/>
  </p:sldIdLst>
  <p:sldSz cx="12192000" cy="6858000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0000FF"/>
    <a:srgbClr val="CC3399"/>
    <a:srgbClr val="CCCC00"/>
    <a:srgbClr val="008080"/>
    <a:srgbClr val="FF3300"/>
    <a:srgbClr val="FF0000"/>
    <a:srgbClr val="93C57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4" autoAdjust="0"/>
    <p:restoredTop sz="94643"/>
  </p:normalViewPr>
  <p:slideViewPr>
    <p:cSldViewPr snapToGrid="0" snapToObjects="1">
      <p:cViewPr varScale="1">
        <p:scale>
          <a:sx n="45" d="100"/>
          <a:sy n="45" d="100"/>
        </p:scale>
        <p:origin x="4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FORMA POLAR</a:t>
          </a: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2800"/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4000"/>
        </a:p>
      </dgm:t>
    </dgm:pt>
    <dgm:pt modelId="{6408B3B9-4404-453A-B4D4-3DF4930CCC93}">
      <dgm:prSet phldrT="[Texto]" custT="1"/>
      <dgm:spPr>
        <a:solidFill>
          <a:schemeClr val="tx1"/>
        </a:solidFill>
      </dgm:spPr>
      <dgm:t>
        <a:bodyPr/>
        <a:lstStyle/>
        <a:p>
          <a:r>
            <a:rPr lang="es-PE" sz="2400" b="1" kern="1200" dirty="0">
              <a:solidFill>
                <a:schemeClr val="bg1"/>
              </a:solidFill>
            </a:rPr>
            <a:t>FORMA TRIGONOMÉTRICA </a:t>
          </a:r>
        </a:p>
      </dgm:t>
    </dgm:pt>
    <dgm:pt modelId="{7098902E-1B03-4F29-BD28-E525D0282029}" type="parTrans" cxnId="{ACC46746-E41C-4B98-81FB-1175128727AF}">
      <dgm:prSet/>
      <dgm:spPr/>
      <dgm:t>
        <a:bodyPr/>
        <a:lstStyle/>
        <a:p>
          <a:endParaRPr lang="es-PE"/>
        </a:p>
      </dgm:t>
    </dgm:pt>
    <dgm:pt modelId="{5F960695-687C-4955-8375-22D37FDB48B1}" type="sibTrans" cxnId="{ACC46746-E41C-4B98-81FB-1175128727AF}">
      <dgm:prSet/>
      <dgm:spPr/>
      <dgm:t>
        <a:bodyPr/>
        <a:lstStyle/>
        <a:p>
          <a:endParaRPr lang="es-PE"/>
        </a:p>
      </dgm:t>
    </dgm:pt>
    <dgm:pt modelId="{F14711A1-C460-4C06-AA6B-F0A1AF4EC83F}" type="pres">
      <dgm:prSet presAssocID="{72FBA56E-2B6C-46B0-B487-ADA05E92CBAE}" presName="CompostProcess" presStyleCnt="0">
        <dgm:presLayoutVars>
          <dgm:dir/>
          <dgm:resizeHandles val="exact"/>
        </dgm:presLayoutVars>
      </dgm:prSet>
      <dgm:spPr/>
    </dgm:pt>
    <dgm:pt modelId="{9681F9A2-734F-476C-9B4C-3780DF479320}" type="pres">
      <dgm:prSet presAssocID="{72FBA56E-2B6C-46B0-B487-ADA05E92CBAE}" presName="arrow" presStyleLbl="bgShp" presStyleIdx="0" presStyleCnt="1"/>
      <dgm:spPr>
        <a:solidFill>
          <a:srgbClr val="00A8A4"/>
        </a:solidFill>
      </dgm:spPr>
    </dgm:pt>
    <dgm:pt modelId="{B9C97D6C-D0FF-4B4F-BAAF-6B1BB6917304}" type="pres">
      <dgm:prSet presAssocID="{72FBA56E-2B6C-46B0-B487-ADA05E92CBAE}" presName="linearProcess" presStyleCnt="0"/>
      <dgm:spPr/>
    </dgm:pt>
    <dgm:pt modelId="{97587EEA-C9E6-4E05-AAF1-ED08A62237A5}" type="pres">
      <dgm:prSet presAssocID="{6FB8B5FB-5B27-4E79-87F3-6924D4B61260}" presName="textNode" presStyleLbl="node1" presStyleIdx="0" presStyleCnt="2" custScaleX="124743">
        <dgm:presLayoutVars>
          <dgm:bulletEnabled val="1"/>
        </dgm:presLayoutVars>
      </dgm:prSet>
      <dgm:spPr/>
    </dgm:pt>
    <dgm:pt modelId="{55035258-A4AA-4BCE-83E0-61EC1B0ECCEA}" type="pres">
      <dgm:prSet presAssocID="{48B3B207-D9A3-4E0A-9D03-F4D46CB14C32}" presName="sibTrans" presStyleCnt="0"/>
      <dgm:spPr/>
    </dgm:pt>
    <dgm:pt modelId="{53392850-A2FD-4968-844E-91A448F1D01A}" type="pres">
      <dgm:prSet presAssocID="{6408B3B9-4404-453A-B4D4-3DF4930CCC93}" presName="textNode" presStyleLbl="node1" presStyleIdx="1" presStyleCnt="2" custScaleX="138222">
        <dgm:presLayoutVars>
          <dgm:bulletEnabled val="1"/>
        </dgm:presLayoutVars>
      </dgm:prSet>
      <dgm:spPr/>
    </dgm:pt>
  </dgm:ptLst>
  <dgm:cxnLst>
    <dgm:cxn modelId="{220CCD2C-E19C-44A9-9C0A-4A99D8938611}" type="presOf" srcId="{6408B3B9-4404-453A-B4D4-3DF4930CCC93}" destId="{53392850-A2FD-4968-844E-91A448F1D01A}" srcOrd="0" destOrd="0" presId="urn:microsoft.com/office/officeart/2005/8/layout/hProcess9"/>
    <dgm:cxn modelId="{ACC46746-E41C-4B98-81FB-1175128727AF}" srcId="{72FBA56E-2B6C-46B0-B487-ADA05E92CBAE}" destId="{6408B3B9-4404-453A-B4D4-3DF4930CCC93}" srcOrd="1" destOrd="0" parTransId="{7098902E-1B03-4F29-BD28-E525D0282029}" sibTransId="{5F960695-687C-4955-8375-22D37FDB48B1}"/>
    <dgm:cxn modelId="{9281704C-A048-4AB4-9365-ED6797D320F2}" type="presOf" srcId="{6FB8B5FB-5B27-4E79-87F3-6924D4B61260}" destId="{97587EEA-C9E6-4E05-AAF1-ED08A62237A5}" srcOrd="0" destOrd="0" presId="urn:microsoft.com/office/officeart/2005/8/layout/hProcess9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1AB2E2C8-173D-4DC1-8202-FB22B9AC4F71}" type="presOf" srcId="{72FBA56E-2B6C-46B0-B487-ADA05E92CBAE}" destId="{F14711A1-C460-4C06-AA6B-F0A1AF4EC83F}" srcOrd="0" destOrd="0" presId="urn:microsoft.com/office/officeart/2005/8/layout/hProcess9"/>
    <dgm:cxn modelId="{3ACE53DF-2EA0-4773-A4BE-5F4ED8CFDD77}" type="presParOf" srcId="{F14711A1-C460-4C06-AA6B-F0A1AF4EC83F}" destId="{9681F9A2-734F-476C-9B4C-3780DF479320}" srcOrd="0" destOrd="0" presId="urn:microsoft.com/office/officeart/2005/8/layout/hProcess9"/>
    <dgm:cxn modelId="{AA1558D1-C8A0-4527-9954-C5B4A5AB484D}" type="presParOf" srcId="{F14711A1-C460-4C06-AA6B-F0A1AF4EC83F}" destId="{B9C97D6C-D0FF-4B4F-BAAF-6B1BB6917304}" srcOrd="1" destOrd="0" presId="urn:microsoft.com/office/officeart/2005/8/layout/hProcess9"/>
    <dgm:cxn modelId="{1215C20D-FB2B-490F-AB59-5D9FA137E2CE}" type="presParOf" srcId="{B9C97D6C-D0FF-4B4F-BAAF-6B1BB6917304}" destId="{97587EEA-C9E6-4E05-AAF1-ED08A62237A5}" srcOrd="0" destOrd="0" presId="urn:microsoft.com/office/officeart/2005/8/layout/hProcess9"/>
    <dgm:cxn modelId="{677D1C24-39B3-4D28-B5FD-1DEC4907820A}" type="presParOf" srcId="{B9C97D6C-D0FF-4B4F-BAAF-6B1BB6917304}" destId="{55035258-A4AA-4BCE-83E0-61EC1B0ECCEA}" srcOrd="1" destOrd="0" presId="urn:microsoft.com/office/officeart/2005/8/layout/hProcess9"/>
    <dgm:cxn modelId="{73556E86-E4E1-4BB4-95FB-44A5F219C4ED}" type="presParOf" srcId="{B9C97D6C-D0FF-4B4F-BAAF-6B1BB6917304}" destId="{53392850-A2FD-4968-844E-91A448F1D01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Process1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6FB8B5FB-5B27-4E79-87F3-6924D4B61260}">
      <dgm:prSet phldrT="[Texto]" custT="1"/>
      <dgm:spPr/>
      <dgm:t>
        <a:bodyPr/>
        <a:lstStyle/>
        <a:p>
          <a:r>
            <a:rPr lang="es-PE" sz="3200" b="1" kern="1200" dirty="0">
              <a:solidFill>
                <a:schemeClr val="tx1"/>
              </a:solidFill>
            </a:rPr>
            <a:t>Forma Polar y Trigonométrica</a:t>
          </a:r>
          <a:endParaRPr lang="es-PE" sz="3200" b="1" kern="1200" baseline="30000" dirty="0">
            <a:solidFill>
              <a:schemeClr val="tx1"/>
            </a:solidFill>
          </a:endParaRPr>
        </a:p>
      </dgm:t>
    </dgm:pt>
    <dgm:pt modelId="{8E2BBB0D-2D34-4309-9E91-78BB5AC6E4E5}" type="parTrans" cxnId="{A1A448AA-8946-4B82-A933-E2087A7B23FD}">
      <dgm:prSet/>
      <dgm:spPr/>
      <dgm:t>
        <a:bodyPr/>
        <a:lstStyle/>
        <a:p>
          <a:endParaRPr lang="es-PE" sz="4000">
            <a:solidFill>
              <a:schemeClr val="tx1"/>
            </a:solidFill>
          </a:endParaRPr>
        </a:p>
      </dgm:t>
    </dgm:pt>
    <dgm:pt modelId="{48B3B207-D9A3-4E0A-9D03-F4D46CB14C32}" type="sibTrans" cxnId="{A1A448AA-8946-4B82-A933-E2087A7B23FD}">
      <dgm:prSet custT="1"/>
      <dgm:spPr/>
      <dgm:t>
        <a:bodyPr/>
        <a:lstStyle/>
        <a:p>
          <a:endParaRPr lang="es-PE" sz="5400">
            <a:solidFill>
              <a:schemeClr val="tx1"/>
            </a:solidFill>
          </a:endParaRPr>
        </a:p>
      </dgm:t>
    </dgm:pt>
    <dgm:pt modelId="{656DEDE3-8E75-49A4-9C9C-044064591D80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99989F30-FEB3-43BC-A73E-22CC064D628C}" type="pres">
      <dgm:prSet presAssocID="{72FBA56E-2B6C-46B0-B487-ADA05E92CBAE}" presName="arrow" presStyleLbl="bgShp" presStyleIdx="0" presStyleCnt="1"/>
      <dgm:spPr>
        <a:solidFill>
          <a:srgbClr val="C00000"/>
        </a:solidFill>
      </dgm:spPr>
    </dgm:pt>
    <dgm:pt modelId="{F8B8B282-6371-4972-9F34-E8EF8F9B7810}" type="pres">
      <dgm:prSet presAssocID="{72FBA56E-2B6C-46B0-B487-ADA05E92CBAE}" presName="points" presStyleCnt="0"/>
      <dgm:spPr/>
    </dgm:pt>
    <dgm:pt modelId="{36F979A6-69A6-4F87-ADAF-F2F9592EA2C4}" type="pres">
      <dgm:prSet presAssocID="{6FB8B5FB-5B27-4E79-87F3-6924D4B61260}" presName="compositeA" presStyleCnt="0"/>
      <dgm:spPr/>
    </dgm:pt>
    <dgm:pt modelId="{514797BD-1A3E-4AAD-8620-8143EE1146CE}" type="pres">
      <dgm:prSet presAssocID="{6FB8B5FB-5B27-4E79-87F3-6924D4B61260}" presName="textA" presStyleLbl="revTx" presStyleIdx="0" presStyleCnt="1" custScaleX="109814">
        <dgm:presLayoutVars>
          <dgm:bulletEnabled val="1"/>
        </dgm:presLayoutVars>
      </dgm:prSet>
      <dgm:spPr/>
    </dgm:pt>
    <dgm:pt modelId="{0A4CD20E-F6CF-4EE9-9826-5B385B1DD736}" type="pres">
      <dgm:prSet presAssocID="{6FB8B5FB-5B27-4E79-87F3-6924D4B61260}" presName="circleA" presStyleLbl="node1" presStyleIdx="0" presStyleCnt="1"/>
      <dgm:spPr>
        <a:solidFill>
          <a:schemeClr val="bg1"/>
        </a:solidFill>
      </dgm:spPr>
    </dgm:pt>
    <dgm:pt modelId="{851A1352-1E28-44F6-824F-B8A7B1028D10}" type="pres">
      <dgm:prSet presAssocID="{6FB8B5FB-5B27-4E79-87F3-6924D4B61260}" presName="spaceA" presStyleCnt="0"/>
      <dgm:spPr/>
    </dgm:pt>
  </dgm:ptLst>
  <dgm:cxnLst>
    <dgm:cxn modelId="{631A9091-AB92-4CC9-8B61-3F9BD27BA4A3}" type="presOf" srcId="{72FBA56E-2B6C-46B0-B487-ADA05E92CBAE}" destId="{656DEDE3-8E75-49A4-9C9C-044064591D80}" srcOrd="0" destOrd="0" presId="urn:microsoft.com/office/officeart/2005/8/layout/hProcess11"/>
    <dgm:cxn modelId="{A1A448AA-8946-4B82-A933-E2087A7B23FD}" srcId="{72FBA56E-2B6C-46B0-B487-ADA05E92CBAE}" destId="{6FB8B5FB-5B27-4E79-87F3-6924D4B61260}" srcOrd="0" destOrd="0" parTransId="{8E2BBB0D-2D34-4309-9E91-78BB5AC6E4E5}" sibTransId="{48B3B207-D9A3-4E0A-9D03-F4D46CB14C32}"/>
    <dgm:cxn modelId="{510BECB5-7277-4584-BBFC-55894CF6A26E}" type="presOf" srcId="{6FB8B5FB-5B27-4E79-87F3-6924D4B61260}" destId="{514797BD-1A3E-4AAD-8620-8143EE1146CE}" srcOrd="0" destOrd="0" presId="urn:microsoft.com/office/officeart/2005/8/layout/hProcess11"/>
    <dgm:cxn modelId="{1B9D6E98-9882-4242-90DA-084953ABC6BA}" type="presParOf" srcId="{656DEDE3-8E75-49A4-9C9C-044064591D80}" destId="{99989F30-FEB3-43BC-A73E-22CC064D628C}" srcOrd="0" destOrd="0" presId="urn:microsoft.com/office/officeart/2005/8/layout/hProcess11"/>
    <dgm:cxn modelId="{95D5882B-DFE6-4A0C-8C02-49E388625439}" type="presParOf" srcId="{656DEDE3-8E75-49A4-9C9C-044064591D80}" destId="{F8B8B282-6371-4972-9F34-E8EF8F9B7810}" srcOrd="1" destOrd="0" presId="urn:microsoft.com/office/officeart/2005/8/layout/hProcess11"/>
    <dgm:cxn modelId="{62394F91-90B8-4B76-BC5F-06DB0BE3EC24}" type="presParOf" srcId="{F8B8B282-6371-4972-9F34-E8EF8F9B7810}" destId="{36F979A6-69A6-4F87-ADAF-F2F9592EA2C4}" srcOrd="0" destOrd="0" presId="urn:microsoft.com/office/officeart/2005/8/layout/hProcess11"/>
    <dgm:cxn modelId="{0897754B-758C-45AA-B36A-4B7741696A2D}" type="presParOf" srcId="{36F979A6-69A6-4F87-ADAF-F2F9592EA2C4}" destId="{514797BD-1A3E-4AAD-8620-8143EE1146CE}" srcOrd="0" destOrd="0" presId="urn:microsoft.com/office/officeart/2005/8/layout/hProcess11"/>
    <dgm:cxn modelId="{9B87E637-401B-4C2B-87FF-A848199E87C4}" type="presParOf" srcId="{36F979A6-69A6-4F87-ADAF-F2F9592EA2C4}" destId="{0A4CD20E-F6CF-4EE9-9826-5B385B1DD736}" srcOrd="1" destOrd="0" presId="urn:microsoft.com/office/officeart/2005/8/layout/hProcess11"/>
    <dgm:cxn modelId="{60A73FE2-5D7D-4BB2-A711-AE011EB8CE0B}" type="presParOf" srcId="{36F979A6-69A6-4F87-ADAF-F2F9592EA2C4}" destId="{851A1352-1E28-44F6-824F-B8A7B1028D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FBA56E-2B6C-46B0-B487-ADA05E92CBAE}" type="doc">
      <dgm:prSet loTypeId="urn:microsoft.com/office/officeart/2005/8/layout/hList7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3C3584BA-9173-46F0-8135-7BC7A0F9DA55}">
      <dgm:prSet phldrT="[Texto]" custT="1"/>
      <dgm:spPr>
        <a:solidFill>
          <a:srgbClr val="008080"/>
        </a:solidFill>
      </dgm:spPr>
      <dgm:t>
        <a:bodyPr/>
        <a:lstStyle/>
        <a:p>
          <a:pPr marL="0" algn="ctr"/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1. Realiza los ejercicios propuestos de ésta sesión y práctica con la tarea .</a:t>
          </a:r>
        </a:p>
        <a:p>
          <a:pPr marL="176213" indent="-176213" algn="l"/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algn="ctr"/>
          <a:endParaRPr lang="es-PE" sz="1400" kern="1200" dirty="0">
            <a:solidFill>
              <a:schemeClr val="tx1"/>
            </a:solidFill>
          </a:endParaRPr>
        </a:p>
      </dgm:t>
    </dgm:pt>
    <dgm:pt modelId="{04F9EE93-A038-40FE-8851-2C1E4E5540B7}" type="parTrans" cxnId="{2F3C173E-0652-4875-912D-A16CBA18A7BF}">
      <dgm:prSet/>
      <dgm:spPr/>
      <dgm:t>
        <a:bodyPr/>
        <a:lstStyle/>
        <a:p>
          <a:endParaRPr lang="es-PE" sz="1600"/>
        </a:p>
      </dgm:t>
    </dgm:pt>
    <dgm:pt modelId="{489FD96F-DD11-4F5C-960C-DF6E6F6227A5}" type="sibTrans" cxnId="{2F3C173E-0652-4875-912D-A16CBA18A7BF}">
      <dgm:prSet custT="1"/>
      <dgm:spPr/>
      <dgm:t>
        <a:bodyPr/>
        <a:lstStyle/>
        <a:p>
          <a:endParaRPr lang="es-PE" sz="2400"/>
        </a:p>
      </dgm:t>
    </dgm:pt>
    <dgm:pt modelId="{A51E5064-1BE8-4726-9E36-0EF7DB1E4BE3}">
      <dgm:prSet custT="1"/>
      <dgm:spPr/>
      <dgm:t>
        <a:bodyPr/>
        <a:lstStyle/>
        <a:p>
          <a:r>
            <a:rPr lang="es-PE" sz="1800" dirty="0"/>
            <a:t>Ésta sesión quedará grabada para tus consultas.</a:t>
          </a:r>
        </a:p>
        <a:p>
          <a:r>
            <a:rPr lang="es-PE" sz="3600" dirty="0">
              <a:sym typeface="Wingdings" panose="05000000000000000000" pitchFamily="2" charset="2"/>
            </a:rPr>
            <a:t></a:t>
          </a:r>
          <a:endParaRPr lang="es-PE" sz="3600" dirty="0"/>
        </a:p>
      </dgm:t>
    </dgm:pt>
    <dgm:pt modelId="{23526D60-F615-4439-BD3F-C1EDDF4C6B76}" type="parTrans" cxnId="{4A4D737A-8932-4CBF-911D-0B5A2CE443F5}">
      <dgm:prSet/>
      <dgm:spPr/>
      <dgm:t>
        <a:bodyPr/>
        <a:lstStyle/>
        <a:p>
          <a:endParaRPr lang="es-PE"/>
        </a:p>
      </dgm:t>
    </dgm:pt>
    <dgm:pt modelId="{0694789E-52BF-42DA-B089-5701E02A3CD5}" type="sibTrans" cxnId="{4A4D737A-8932-4CBF-911D-0B5A2CE443F5}">
      <dgm:prSet/>
      <dgm:spPr/>
      <dgm:t>
        <a:bodyPr/>
        <a:lstStyle/>
        <a:p>
          <a:endParaRPr lang="es-PE"/>
        </a:p>
      </dgm:t>
    </dgm:pt>
    <dgm:pt modelId="{715AB7B9-F417-46DF-B568-519B2A08BEAA}">
      <dgm:prSet custT="1"/>
      <dgm:spPr/>
      <dgm:t>
        <a:bodyPr/>
        <a:lstStyle/>
        <a:p>
          <a:r>
            <a:rPr lang="es-PE" sz="1800" dirty="0"/>
            <a:t>Excelente tu participación</a:t>
          </a:r>
        </a:p>
        <a:p>
          <a:br>
            <a:rPr lang="es-PE" sz="1800" dirty="0"/>
          </a:br>
          <a:r>
            <a:rPr lang="es-PE" sz="1400" dirty="0"/>
            <a:t>Sólo llegaras rápido juntos llegaremos lejos.</a:t>
          </a:r>
        </a:p>
      </dgm:t>
    </dgm:pt>
    <dgm:pt modelId="{ACC161E2-95DA-4760-92A2-B44E4A6E6909}" type="parTrans" cxnId="{DEC15E81-986E-4807-9698-6081F27578D2}">
      <dgm:prSet/>
      <dgm:spPr/>
      <dgm:t>
        <a:bodyPr/>
        <a:lstStyle/>
        <a:p>
          <a:endParaRPr lang="es-PE"/>
        </a:p>
      </dgm:t>
    </dgm:pt>
    <dgm:pt modelId="{8696D7DB-B792-49A1-8D8D-FDBBE4BE6FA4}" type="sibTrans" cxnId="{DEC15E81-986E-4807-9698-6081F27578D2}">
      <dgm:prSet/>
      <dgm:spPr/>
      <dgm:t>
        <a:bodyPr/>
        <a:lstStyle/>
        <a:p>
          <a:endParaRPr lang="es-PE"/>
        </a:p>
      </dgm:t>
    </dgm:pt>
    <dgm:pt modelId="{EDBE2624-2CCA-40B3-BCE2-F0A4F235CAC2}" type="pres">
      <dgm:prSet presAssocID="{72FBA56E-2B6C-46B0-B487-ADA05E92CBAE}" presName="Name0" presStyleCnt="0">
        <dgm:presLayoutVars>
          <dgm:dir/>
          <dgm:resizeHandles val="exact"/>
        </dgm:presLayoutVars>
      </dgm:prSet>
      <dgm:spPr/>
    </dgm:pt>
    <dgm:pt modelId="{654E1EEF-95A4-4137-BA22-40233273DD80}" type="pres">
      <dgm:prSet presAssocID="{72FBA56E-2B6C-46B0-B487-ADA05E92CBAE}" presName="fgShape" presStyleLbl="fgShp" presStyleIdx="0" presStyleCnt="1" custScaleY="85975" custLinFactNeighborX="-800" custLinFactNeighborY="33334"/>
      <dgm:spPr>
        <a:solidFill>
          <a:schemeClr val="tx1">
            <a:alpha val="34000"/>
          </a:schemeClr>
        </a:solidFill>
      </dgm:spPr>
    </dgm:pt>
    <dgm:pt modelId="{2E759AB5-4D6F-4BE9-834F-253D93B0DC40}" type="pres">
      <dgm:prSet presAssocID="{72FBA56E-2B6C-46B0-B487-ADA05E92CBAE}" presName="linComp" presStyleCnt="0"/>
      <dgm:spPr/>
    </dgm:pt>
    <dgm:pt modelId="{AD548326-72C0-43BF-BA7B-50A21B578CF5}" type="pres">
      <dgm:prSet presAssocID="{715AB7B9-F417-46DF-B568-519B2A08BEAA}" presName="compNode" presStyleCnt="0"/>
      <dgm:spPr/>
    </dgm:pt>
    <dgm:pt modelId="{D716B73C-0F75-49CA-9027-74E99E576F36}" type="pres">
      <dgm:prSet presAssocID="{715AB7B9-F417-46DF-B568-519B2A08BEAA}" presName="bkgdShape" presStyleLbl="node1" presStyleIdx="0" presStyleCnt="3"/>
      <dgm:spPr/>
    </dgm:pt>
    <dgm:pt modelId="{CE791AF9-629E-4793-B1CF-111F5BD6328D}" type="pres">
      <dgm:prSet presAssocID="{715AB7B9-F417-46DF-B568-519B2A08BEAA}" presName="nodeTx" presStyleLbl="node1" presStyleIdx="0" presStyleCnt="3">
        <dgm:presLayoutVars>
          <dgm:bulletEnabled val="1"/>
        </dgm:presLayoutVars>
      </dgm:prSet>
      <dgm:spPr/>
    </dgm:pt>
    <dgm:pt modelId="{CC9033E3-904B-4DE5-A9A0-DC654582E588}" type="pres">
      <dgm:prSet presAssocID="{715AB7B9-F417-46DF-B568-519B2A08BEAA}" presName="invisiNode" presStyleLbl="node1" presStyleIdx="0" presStyleCnt="3"/>
      <dgm:spPr/>
    </dgm:pt>
    <dgm:pt modelId="{E4B17DAE-514E-42CE-9C09-0DF0A64F2C88}" type="pres">
      <dgm:prSet presAssocID="{715AB7B9-F417-46DF-B568-519B2A08BEA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434CE974-1481-43DA-B6B5-BCB3433FF65C}" type="pres">
      <dgm:prSet presAssocID="{8696D7DB-B792-49A1-8D8D-FDBBE4BE6FA4}" presName="sibTrans" presStyleLbl="sibTrans2D1" presStyleIdx="0" presStyleCnt="0"/>
      <dgm:spPr/>
    </dgm:pt>
    <dgm:pt modelId="{A2BF57DF-509A-4B4D-879C-3C53CFC31FC9}" type="pres">
      <dgm:prSet presAssocID="{A51E5064-1BE8-4726-9E36-0EF7DB1E4BE3}" presName="compNode" presStyleCnt="0"/>
      <dgm:spPr/>
    </dgm:pt>
    <dgm:pt modelId="{F225E939-B844-47B8-883C-D284995866DD}" type="pres">
      <dgm:prSet presAssocID="{A51E5064-1BE8-4726-9E36-0EF7DB1E4BE3}" presName="bkgdShape" presStyleLbl="node1" presStyleIdx="1" presStyleCnt="3"/>
      <dgm:spPr/>
    </dgm:pt>
    <dgm:pt modelId="{2C13F936-81E4-4CC0-8678-3610A4784192}" type="pres">
      <dgm:prSet presAssocID="{A51E5064-1BE8-4726-9E36-0EF7DB1E4BE3}" presName="nodeTx" presStyleLbl="node1" presStyleIdx="1" presStyleCnt="3">
        <dgm:presLayoutVars>
          <dgm:bulletEnabled val="1"/>
        </dgm:presLayoutVars>
      </dgm:prSet>
      <dgm:spPr/>
    </dgm:pt>
    <dgm:pt modelId="{28966F23-B6C5-417F-85DC-7B3DCA860290}" type="pres">
      <dgm:prSet presAssocID="{A51E5064-1BE8-4726-9E36-0EF7DB1E4BE3}" presName="invisiNode" presStyleLbl="node1" presStyleIdx="1" presStyleCnt="3"/>
      <dgm:spPr/>
    </dgm:pt>
    <dgm:pt modelId="{11EFDFA8-6048-448D-A6F0-628956AB67BC}" type="pres">
      <dgm:prSet presAssocID="{A51E5064-1BE8-4726-9E36-0EF7DB1E4BE3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ción con elemento multimedia"/>
        </a:ext>
      </dgm:extLst>
    </dgm:pt>
    <dgm:pt modelId="{0E423987-936D-45C1-9332-B78CE82AA76E}" type="pres">
      <dgm:prSet presAssocID="{0694789E-52BF-42DA-B089-5701E02A3CD5}" presName="sibTrans" presStyleLbl="sibTrans2D1" presStyleIdx="0" presStyleCnt="0"/>
      <dgm:spPr/>
    </dgm:pt>
    <dgm:pt modelId="{FDD91FA1-81AF-458C-9CA7-7712EE6BA720}" type="pres">
      <dgm:prSet presAssocID="{3C3584BA-9173-46F0-8135-7BC7A0F9DA55}" presName="compNode" presStyleCnt="0"/>
      <dgm:spPr/>
    </dgm:pt>
    <dgm:pt modelId="{B567B16B-2620-489B-94DE-1803E2C16578}" type="pres">
      <dgm:prSet presAssocID="{3C3584BA-9173-46F0-8135-7BC7A0F9DA55}" presName="bkgdShape" presStyleLbl="node1" presStyleIdx="2" presStyleCnt="3" custLinFactNeighborX="51187"/>
      <dgm:spPr/>
    </dgm:pt>
    <dgm:pt modelId="{1D13ED57-7EFD-4CE6-A224-45E607125ED8}" type="pres">
      <dgm:prSet presAssocID="{3C3584BA-9173-46F0-8135-7BC7A0F9DA55}" presName="nodeTx" presStyleLbl="node1" presStyleIdx="2" presStyleCnt="3">
        <dgm:presLayoutVars>
          <dgm:bulletEnabled val="1"/>
        </dgm:presLayoutVars>
      </dgm:prSet>
      <dgm:spPr/>
    </dgm:pt>
    <dgm:pt modelId="{164C3A20-86A4-4EDA-B479-02D624A5D474}" type="pres">
      <dgm:prSet presAssocID="{3C3584BA-9173-46F0-8135-7BC7A0F9DA55}" presName="invisiNode" presStyleLbl="node1" presStyleIdx="2" presStyleCnt="3"/>
      <dgm:spPr/>
    </dgm:pt>
    <dgm:pt modelId="{C817A655-5861-4856-B7A6-4E4983635EA7}" type="pres">
      <dgm:prSet presAssocID="{3C3584BA-9173-46F0-8135-7BC7A0F9DA55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icio"/>
        </a:ext>
      </dgm:extLst>
    </dgm:pt>
  </dgm:ptLst>
  <dgm:cxnLst>
    <dgm:cxn modelId="{95963D29-C26C-42FE-9728-64AE530C0F35}" type="presOf" srcId="{0694789E-52BF-42DA-B089-5701E02A3CD5}" destId="{0E423987-936D-45C1-9332-B78CE82AA76E}" srcOrd="0" destOrd="0" presId="urn:microsoft.com/office/officeart/2005/8/layout/hList7"/>
    <dgm:cxn modelId="{6EF1A536-7B9E-4DEF-A3A0-79D6B72DD0BB}" type="presOf" srcId="{3C3584BA-9173-46F0-8135-7BC7A0F9DA55}" destId="{B567B16B-2620-489B-94DE-1803E2C16578}" srcOrd="0" destOrd="0" presId="urn:microsoft.com/office/officeart/2005/8/layout/hList7"/>
    <dgm:cxn modelId="{2F3C173E-0652-4875-912D-A16CBA18A7BF}" srcId="{72FBA56E-2B6C-46B0-B487-ADA05E92CBAE}" destId="{3C3584BA-9173-46F0-8135-7BC7A0F9DA55}" srcOrd="2" destOrd="0" parTransId="{04F9EE93-A038-40FE-8851-2C1E4E5540B7}" sibTransId="{489FD96F-DD11-4F5C-960C-DF6E6F6227A5}"/>
    <dgm:cxn modelId="{C1A8DB3E-2826-41DF-872A-C1EE7C0F2EA3}" type="presOf" srcId="{715AB7B9-F417-46DF-B568-519B2A08BEAA}" destId="{CE791AF9-629E-4793-B1CF-111F5BD6328D}" srcOrd="1" destOrd="0" presId="urn:microsoft.com/office/officeart/2005/8/layout/hList7"/>
    <dgm:cxn modelId="{8BA5B84C-45BF-4A54-8C18-4176D927C887}" type="presOf" srcId="{A51E5064-1BE8-4726-9E36-0EF7DB1E4BE3}" destId="{2C13F936-81E4-4CC0-8678-3610A4784192}" srcOrd="1" destOrd="0" presId="urn:microsoft.com/office/officeart/2005/8/layout/hList7"/>
    <dgm:cxn modelId="{A21CCF78-1BA2-45A7-9097-2EB98C9DD31E}" type="presOf" srcId="{8696D7DB-B792-49A1-8D8D-FDBBE4BE6FA4}" destId="{434CE974-1481-43DA-B6B5-BCB3433FF65C}" srcOrd="0" destOrd="0" presId="urn:microsoft.com/office/officeart/2005/8/layout/hList7"/>
    <dgm:cxn modelId="{4A4D737A-8932-4CBF-911D-0B5A2CE443F5}" srcId="{72FBA56E-2B6C-46B0-B487-ADA05E92CBAE}" destId="{A51E5064-1BE8-4726-9E36-0EF7DB1E4BE3}" srcOrd="1" destOrd="0" parTransId="{23526D60-F615-4439-BD3F-C1EDDF4C6B76}" sibTransId="{0694789E-52BF-42DA-B089-5701E02A3CD5}"/>
    <dgm:cxn modelId="{DEC15E81-986E-4807-9698-6081F27578D2}" srcId="{72FBA56E-2B6C-46B0-B487-ADA05E92CBAE}" destId="{715AB7B9-F417-46DF-B568-519B2A08BEAA}" srcOrd="0" destOrd="0" parTransId="{ACC161E2-95DA-4760-92A2-B44E4A6E6909}" sibTransId="{8696D7DB-B792-49A1-8D8D-FDBBE4BE6FA4}"/>
    <dgm:cxn modelId="{82C6DF8E-8837-4A71-B594-1F4C3D7021AF}" type="presOf" srcId="{715AB7B9-F417-46DF-B568-519B2A08BEAA}" destId="{D716B73C-0F75-49CA-9027-74E99E576F36}" srcOrd="0" destOrd="0" presId="urn:microsoft.com/office/officeart/2005/8/layout/hList7"/>
    <dgm:cxn modelId="{2CAB67AD-CD86-414F-A8FB-6FB697655D83}" type="presOf" srcId="{72FBA56E-2B6C-46B0-B487-ADA05E92CBAE}" destId="{EDBE2624-2CCA-40B3-BCE2-F0A4F235CAC2}" srcOrd="0" destOrd="0" presId="urn:microsoft.com/office/officeart/2005/8/layout/hList7"/>
    <dgm:cxn modelId="{287CE8C9-658C-4644-93AD-DE8266BC2A85}" type="presOf" srcId="{3C3584BA-9173-46F0-8135-7BC7A0F9DA55}" destId="{1D13ED57-7EFD-4CE6-A224-45E607125ED8}" srcOrd="1" destOrd="0" presId="urn:microsoft.com/office/officeart/2005/8/layout/hList7"/>
    <dgm:cxn modelId="{88D9DEF2-D4EF-47DA-821C-D449ECDD8684}" type="presOf" srcId="{A51E5064-1BE8-4726-9E36-0EF7DB1E4BE3}" destId="{F225E939-B844-47B8-883C-D284995866DD}" srcOrd="0" destOrd="0" presId="urn:microsoft.com/office/officeart/2005/8/layout/hList7"/>
    <dgm:cxn modelId="{6A84B5C9-C102-41D2-81FE-29296D6BAA55}" type="presParOf" srcId="{EDBE2624-2CCA-40B3-BCE2-F0A4F235CAC2}" destId="{654E1EEF-95A4-4137-BA22-40233273DD80}" srcOrd="0" destOrd="0" presId="urn:microsoft.com/office/officeart/2005/8/layout/hList7"/>
    <dgm:cxn modelId="{706DF2FB-15C3-48D7-AA11-B0CD881E7E14}" type="presParOf" srcId="{EDBE2624-2CCA-40B3-BCE2-F0A4F235CAC2}" destId="{2E759AB5-4D6F-4BE9-834F-253D93B0DC40}" srcOrd="1" destOrd="0" presId="urn:microsoft.com/office/officeart/2005/8/layout/hList7"/>
    <dgm:cxn modelId="{9BDD98B7-DFD5-4D14-BCD4-992C50E6DD64}" type="presParOf" srcId="{2E759AB5-4D6F-4BE9-834F-253D93B0DC40}" destId="{AD548326-72C0-43BF-BA7B-50A21B578CF5}" srcOrd="0" destOrd="0" presId="urn:microsoft.com/office/officeart/2005/8/layout/hList7"/>
    <dgm:cxn modelId="{2E1BA3CF-1856-4D61-BB89-F8D7FCBA93E0}" type="presParOf" srcId="{AD548326-72C0-43BF-BA7B-50A21B578CF5}" destId="{D716B73C-0F75-49CA-9027-74E99E576F36}" srcOrd="0" destOrd="0" presId="urn:microsoft.com/office/officeart/2005/8/layout/hList7"/>
    <dgm:cxn modelId="{29E43CF1-B26A-4890-ABDF-60C8BC3D090C}" type="presParOf" srcId="{AD548326-72C0-43BF-BA7B-50A21B578CF5}" destId="{CE791AF9-629E-4793-B1CF-111F5BD6328D}" srcOrd="1" destOrd="0" presId="urn:microsoft.com/office/officeart/2005/8/layout/hList7"/>
    <dgm:cxn modelId="{4BEEAD46-26FA-4F7A-887E-AFDBC88A09EE}" type="presParOf" srcId="{AD548326-72C0-43BF-BA7B-50A21B578CF5}" destId="{CC9033E3-904B-4DE5-A9A0-DC654582E588}" srcOrd="2" destOrd="0" presId="urn:microsoft.com/office/officeart/2005/8/layout/hList7"/>
    <dgm:cxn modelId="{E4899B8D-6378-424F-9F73-86C96B6A88FC}" type="presParOf" srcId="{AD548326-72C0-43BF-BA7B-50A21B578CF5}" destId="{E4B17DAE-514E-42CE-9C09-0DF0A64F2C88}" srcOrd="3" destOrd="0" presId="urn:microsoft.com/office/officeart/2005/8/layout/hList7"/>
    <dgm:cxn modelId="{B6B646B0-C467-43BB-8D00-274ACC02ADF2}" type="presParOf" srcId="{2E759AB5-4D6F-4BE9-834F-253D93B0DC40}" destId="{434CE974-1481-43DA-B6B5-BCB3433FF65C}" srcOrd="1" destOrd="0" presId="urn:microsoft.com/office/officeart/2005/8/layout/hList7"/>
    <dgm:cxn modelId="{1FD58A22-B22A-4BDE-A9D4-576FF18385A4}" type="presParOf" srcId="{2E759AB5-4D6F-4BE9-834F-253D93B0DC40}" destId="{A2BF57DF-509A-4B4D-879C-3C53CFC31FC9}" srcOrd="2" destOrd="0" presId="urn:microsoft.com/office/officeart/2005/8/layout/hList7"/>
    <dgm:cxn modelId="{EF6E6D72-2E9C-4969-8E8C-F1FB6941A3B7}" type="presParOf" srcId="{A2BF57DF-509A-4B4D-879C-3C53CFC31FC9}" destId="{F225E939-B844-47B8-883C-D284995866DD}" srcOrd="0" destOrd="0" presId="urn:microsoft.com/office/officeart/2005/8/layout/hList7"/>
    <dgm:cxn modelId="{ADDC10B2-D19E-4E3F-BE63-DE8F6C6A6E6B}" type="presParOf" srcId="{A2BF57DF-509A-4B4D-879C-3C53CFC31FC9}" destId="{2C13F936-81E4-4CC0-8678-3610A4784192}" srcOrd="1" destOrd="0" presId="urn:microsoft.com/office/officeart/2005/8/layout/hList7"/>
    <dgm:cxn modelId="{0CB5850B-CB76-4B9D-93A7-06467D7C90D9}" type="presParOf" srcId="{A2BF57DF-509A-4B4D-879C-3C53CFC31FC9}" destId="{28966F23-B6C5-417F-85DC-7B3DCA860290}" srcOrd="2" destOrd="0" presId="urn:microsoft.com/office/officeart/2005/8/layout/hList7"/>
    <dgm:cxn modelId="{497904E2-E557-43C9-9705-FAFB6D73ACCE}" type="presParOf" srcId="{A2BF57DF-509A-4B4D-879C-3C53CFC31FC9}" destId="{11EFDFA8-6048-448D-A6F0-628956AB67BC}" srcOrd="3" destOrd="0" presId="urn:microsoft.com/office/officeart/2005/8/layout/hList7"/>
    <dgm:cxn modelId="{E5A55004-7283-4EFB-B1F6-4E702579A6A7}" type="presParOf" srcId="{2E759AB5-4D6F-4BE9-834F-253D93B0DC40}" destId="{0E423987-936D-45C1-9332-B78CE82AA76E}" srcOrd="3" destOrd="0" presId="urn:microsoft.com/office/officeart/2005/8/layout/hList7"/>
    <dgm:cxn modelId="{A365547F-F807-4172-91FA-BFE5158FE3D6}" type="presParOf" srcId="{2E759AB5-4D6F-4BE9-834F-253D93B0DC40}" destId="{FDD91FA1-81AF-458C-9CA7-7712EE6BA720}" srcOrd="4" destOrd="0" presId="urn:microsoft.com/office/officeart/2005/8/layout/hList7"/>
    <dgm:cxn modelId="{0486C602-46D6-46B4-8A40-30C2BD3A352E}" type="presParOf" srcId="{FDD91FA1-81AF-458C-9CA7-7712EE6BA720}" destId="{B567B16B-2620-489B-94DE-1803E2C16578}" srcOrd="0" destOrd="0" presId="urn:microsoft.com/office/officeart/2005/8/layout/hList7"/>
    <dgm:cxn modelId="{FDDB7CA5-0E29-4156-B3E8-C745C9E2E48E}" type="presParOf" srcId="{FDD91FA1-81AF-458C-9CA7-7712EE6BA720}" destId="{1D13ED57-7EFD-4CE6-A224-45E607125ED8}" srcOrd="1" destOrd="0" presId="urn:microsoft.com/office/officeart/2005/8/layout/hList7"/>
    <dgm:cxn modelId="{75CF85E5-5E3F-4906-ABFE-BCFDDC97AC99}" type="presParOf" srcId="{FDD91FA1-81AF-458C-9CA7-7712EE6BA720}" destId="{164C3A20-86A4-4EDA-B479-02D624A5D474}" srcOrd="2" destOrd="0" presId="urn:microsoft.com/office/officeart/2005/8/layout/hList7"/>
    <dgm:cxn modelId="{DA751AC7-43A7-4E71-A889-BDB96F779AB2}" type="presParOf" srcId="{FDD91FA1-81AF-458C-9CA7-7712EE6BA720}" destId="{C817A655-5861-4856-B7A6-4E4983635EA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1F9A2-734F-476C-9B4C-3780DF479320}">
      <dsp:nvSpPr>
        <dsp:cNvPr id="0" name=""/>
        <dsp:cNvSpPr/>
      </dsp:nvSpPr>
      <dsp:spPr>
        <a:xfrm>
          <a:off x="462893" y="0"/>
          <a:ext cx="5246129" cy="3417613"/>
        </a:xfrm>
        <a:prstGeom prst="rightArrow">
          <a:avLst/>
        </a:prstGeom>
        <a:solidFill>
          <a:srgbClr val="00A8A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587EEA-C9E6-4E05-AAF1-ED08A62237A5}">
      <dsp:nvSpPr>
        <dsp:cNvPr id="0" name=""/>
        <dsp:cNvSpPr/>
      </dsp:nvSpPr>
      <dsp:spPr>
        <a:xfrm>
          <a:off x="509" y="1025283"/>
          <a:ext cx="2823793" cy="1367045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</a:rPr>
            <a:t>FORMA POLAR</a:t>
          </a:r>
        </a:p>
      </dsp:txBody>
      <dsp:txXfrm>
        <a:off x="67243" y="1092017"/>
        <a:ext cx="2690325" cy="1233577"/>
      </dsp:txXfrm>
    </dsp:sp>
    <dsp:sp modelId="{53392850-A2FD-4968-844E-91A448F1D01A}">
      <dsp:nvSpPr>
        <dsp:cNvPr id="0" name=""/>
        <dsp:cNvSpPr/>
      </dsp:nvSpPr>
      <dsp:spPr>
        <a:xfrm>
          <a:off x="3042490" y="1025283"/>
          <a:ext cx="3128916" cy="1367045"/>
        </a:xfrm>
        <a:prstGeom prst="roundRect">
          <a:avLst/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400" b="1" kern="1200" dirty="0">
              <a:solidFill>
                <a:schemeClr val="bg1"/>
              </a:solidFill>
            </a:rPr>
            <a:t>FORMA TRIGONOMÉTRICA </a:t>
          </a:r>
        </a:p>
      </dsp:txBody>
      <dsp:txXfrm>
        <a:off x="3109224" y="1092017"/>
        <a:ext cx="2995448" cy="1233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89F30-FEB3-43BC-A73E-22CC064D628C}">
      <dsp:nvSpPr>
        <dsp:cNvPr id="0" name=""/>
        <dsp:cNvSpPr/>
      </dsp:nvSpPr>
      <dsp:spPr>
        <a:xfrm>
          <a:off x="0" y="1025283"/>
          <a:ext cx="4931115" cy="1367045"/>
        </a:xfrm>
        <a:prstGeom prst="notchedRigh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797BD-1A3E-4AAD-8620-8143EE1146CE}">
      <dsp:nvSpPr>
        <dsp:cNvPr id="0" name=""/>
        <dsp:cNvSpPr/>
      </dsp:nvSpPr>
      <dsp:spPr>
        <a:xfrm>
          <a:off x="1156" y="0"/>
          <a:ext cx="4435691" cy="136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b="1" kern="1200" dirty="0">
              <a:solidFill>
                <a:schemeClr val="tx1"/>
              </a:solidFill>
            </a:rPr>
            <a:t>Forma Polar y Trigonométrica</a:t>
          </a:r>
          <a:endParaRPr lang="es-PE" sz="3200" b="1" kern="1200" baseline="30000" dirty="0">
            <a:solidFill>
              <a:schemeClr val="tx1"/>
            </a:solidFill>
          </a:endParaRPr>
        </a:p>
      </dsp:txBody>
      <dsp:txXfrm>
        <a:off x="1156" y="0"/>
        <a:ext cx="4435691" cy="1367045"/>
      </dsp:txXfrm>
    </dsp:sp>
    <dsp:sp modelId="{0A4CD20E-F6CF-4EE9-9826-5B385B1DD736}">
      <dsp:nvSpPr>
        <dsp:cNvPr id="0" name=""/>
        <dsp:cNvSpPr/>
      </dsp:nvSpPr>
      <dsp:spPr>
        <a:xfrm>
          <a:off x="2048121" y="1537925"/>
          <a:ext cx="341761" cy="341761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6B73C-0F75-49CA-9027-74E99E576F36}">
      <dsp:nvSpPr>
        <dsp:cNvPr id="0" name=""/>
        <dsp:cNvSpPr/>
      </dsp:nvSpPr>
      <dsp:spPr>
        <a:xfrm>
          <a:off x="1728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Excelente tu participación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PE" sz="1800" kern="1200" dirty="0"/>
          </a:br>
          <a:r>
            <a:rPr lang="es-PE" sz="1400" kern="1200" dirty="0"/>
            <a:t>Sólo llegaras rápido juntos llegaremos lejos.</a:t>
          </a:r>
        </a:p>
      </dsp:txBody>
      <dsp:txXfrm>
        <a:off x="1728" y="1849522"/>
        <a:ext cx="2689240" cy="1849522"/>
      </dsp:txXfrm>
    </dsp:sp>
    <dsp:sp modelId="{E4B17DAE-514E-42CE-9C09-0DF0A64F2C88}">
      <dsp:nvSpPr>
        <dsp:cNvPr id="0" name=""/>
        <dsp:cNvSpPr/>
      </dsp:nvSpPr>
      <dsp:spPr>
        <a:xfrm>
          <a:off x="576485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25E939-B844-47B8-883C-D284995866DD}">
      <dsp:nvSpPr>
        <dsp:cNvPr id="0" name=""/>
        <dsp:cNvSpPr/>
      </dsp:nvSpPr>
      <dsp:spPr>
        <a:xfrm>
          <a:off x="2771646" y="0"/>
          <a:ext cx="2689240" cy="46238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Ésta sesión quedará grabada para tus consultas.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600" kern="1200" dirty="0">
              <a:sym typeface="Wingdings" panose="05000000000000000000" pitchFamily="2" charset="2"/>
            </a:rPr>
            <a:t></a:t>
          </a:r>
          <a:endParaRPr lang="es-PE" sz="3600" kern="1200" dirty="0"/>
        </a:p>
      </dsp:txBody>
      <dsp:txXfrm>
        <a:off x="2771646" y="1849522"/>
        <a:ext cx="2689240" cy="1849522"/>
      </dsp:txXfrm>
    </dsp:sp>
    <dsp:sp modelId="{11EFDFA8-6048-448D-A6F0-628956AB67BC}">
      <dsp:nvSpPr>
        <dsp:cNvPr id="0" name=""/>
        <dsp:cNvSpPr/>
      </dsp:nvSpPr>
      <dsp:spPr>
        <a:xfrm>
          <a:off x="3346402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567B16B-2620-489B-94DE-1803E2C16578}">
      <dsp:nvSpPr>
        <dsp:cNvPr id="0" name=""/>
        <dsp:cNvSpPr/>
      </dsp:nvSpPr>
      <dsp:spPr>
        <a:xfrm>
          <a:off x="5543292" y="0"/>
          <a:ext cx="2689240" cy="4623806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PARA TI</a:t>
          </a:r>
          <a:endParaRPr lang="es-PE" sz="1400" kern="1200" dirty="0">
            <a:solidFill>
              <a:schemeClr val="tx1"/>
            </a:solidFill>
          </a:endParaRP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1. Realiza los ejercicios propuestos de ésta sesión y práctica con la tarea .</a:t>
          </a:r>
        </a:p>
        <a:p>
          <a:pPr marL="176213" lvl="0" indent="-176213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>
              <a:solidFill>
                <a:schemeClr val="bg1"/>
              </a:solidFill>
            </a:rPr>
            <a:t>2. Consulta en el FORO tus dudas.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 dirty="0">
            <a:solidFill>
              <a:schemeClr val="tx1"/>
            </a:solidFill>
          </a:endParaRPr>
        </a:p>
      </dsp:txBody>
      <dsp:txXfrm>
        <a:off x="5543292" y="1849522"/>
        <a:ext cx="2689240" cy="1849522"/>
      </dsp:txXfrm>
    </dsp:sp>
    <dsp:sp modelId="{C817A655-5861-4856-B7A6-4E4983635EA7}">
      <dsp:nvSpPr>
        <dsp:cNvPr id="0" name=""/>
        <dsp:cNvSpPr/>
      </dsp:nvSpPr>
      <dsp:spPr>
        <a:xfrm>
          <a:off x="6116320" y="277428"/>
          <a:ext cx="1539727" cy="15397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54E1EEF-95A4-4137-BA22-40233273DD80}">
      <dsp:nvSpPr>
        <dsp:cNvPr id="0" name=""/>
        <dsp:cNvSpPr/>
      </dsp:nvSpPr>
      <dsp:spPr>
        <a:xfrm>
          <a:off x="268709" y="3978876"/>
          <a:ext cx="7573930" cy="596297"/>
        </a:xfrm>
        <a:prstGeom prst="leftRightArrow">
          <a:avLst/>
        </a:prstGeom>
        <a:solidFill>
          <a:schemeClr val="tx1">
            <a:alpha val="34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6855444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36426"/>
          </a:xfrm>
        </p:spPr>
        <p:txBody>
          <a:bodyPr anchor="b"/>
          <a:lstStyle>
            <a:lvl1pPr algn="ctr">
              <a:defRPr sz="6000" b="1">
                <a:latin typeface="+mj-lt"/>
              </a:defRPr>
            </a:lvl1pPr>
          </a:lstStyle>
          <a:p>
            <a:r>
              <a:rPr lang="es-ES" dirty="0"/>
              <a:t>Título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8688"/>
            <a:ext cx="9144000" cy="500624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88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0115422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7230405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60776898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136760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2117562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25652170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88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4027063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9" name="CuadroTexto 8"/>
          <p:cNvSpPr txBox="1"/>
          <p:nvPr userDrawn="1"/>
        </p:nvSpPr>
        <p:spPr>
          <a:xfrm>
            <a:off x="831850" y="6457444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Formular" panose="02000000000000000000" pitchFamily="50" charset="0"/>
              </a:rPr>
              <a:t>Datos/Observaciones</a:t>
            </a:r>
          </a:p>
        </p:txBody>
      </p:sp>
    </p:spTree>
    <p:extLst>
      <p:ext uri="{BB962C8B-B14F-4D97-AF65-F5344CB8AC3E}">
        <p14:creationId xmlns:p14="http://schemas.microsoft.com/office/powerpoint/2010/main" val="22331702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69339"/>
            <a:ext cx="10515600" cy="56203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831850" y="6382418"/>
            <a:ext cx="10515600" cy="27429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63536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56713689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17714373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7978968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"/>
            <a:ext cx="12192000" cy="685729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420577145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Contenido</a:t>
            </a:r>
          </a:p>
        </p:txBody>
      </p:sp>
    </p:spTree>
    <p:extLst>
      <p:ext uri="{BB962C8B-B14F-4D97-AF65-F5344CB8AC3E}">
        <p14:creationId xmlns:p14="http://schemas.microsoft.com/office/powerpoint/2010/main" val="39400625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B476-64AF-442B-B647-1D469B51304D}" type="datetimeFigureOut">
              <a:rPr lang="es-PE" smtClean="0"/>
              <a:t>26/07/2021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88CB-ED8E-49B3-BD27-63CB9A3E86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11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8" r:id="rId3"/>
    <p:sldLayoutId id="2147483666" r:id="rId4"/>
    <p:sldLayoutId id="2147483671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7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ormular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rmular" panose="020000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42.png"/><Relationship Id="rId4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12" Type="http://schemas.openxmlformats.org/officeDocument/2006/relationships/image" Target="../media/image2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microsoft.com/office/2007/relationships/hdphoto" Target="../media/hdphoto3.wdp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11" Type="http://schemas.microsoft.com/office/2007/relationships/hdphoto" Target="../media/hdphoto4.wdp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60.png"/><Relationship Id="rId26" Type="http://schemas.openxmlformats.org/officeDocument/2006/relationships/image" Target="../media/image54.png"/><Relationship Id="rId3" Type="http://schemas.openxmlformats.org/officeDocument/2006/relationships/image" Target="../media/image410.png"/><Relationship Id="rId21" Type="http://schemas.openxmlformats.org/officeDocument/2006/relationships/image" Target="../media/image49.png"/><Relationship Id="rId17" Type="http://schemas.openxmlformats.org/officeDocument/2006/relationships/image" Target="../media/image450.png"/><Relationship Id="rId25" Type="http://schemas.openxmlformats.org/officeDocument/2006/relationships/image" Target="../media/image53.png"/><Relationship Id="rId2" Type="http://schemas.openxmlformats.org/officeDocument/2006/relationships/image" Target="../media/image471.png"/><Relationship Id="rId16" Type="http://schemas.openxmlformats.org/officeDocument/2006/relationships/image" Target="../media/image44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4" Type="http://schemas.openxmlformats.org/officeDocument/2006/relationships/image" Target="../media/image52.png"/><Relationship Id="rId15" Type="http://schemas.openxmlformats.org/officeDocument/2006/relationships/image" Target="../media/image430.png"/><Relationship Id="rId23" Type="http://schemas.openxmlformats.org/officeDocument/2006/relationships/image" Target="../media/image51.png"/><Relationship Id="rId19" Type="http://schemas.openxmlformats.org/officeDocument/2006/relationships/image" Target="../media/image470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0" y="1092866"/>
                <a:ext cx="9144000" cy="1936426"/>
              </a:xfrm>
            </p:spPr>
            <p:txBody>
              <a:bodyPr>
                <a:normAutofit/>
              </a:bodyPr>
              <a:lstStyle/>
              <a:p>
                <a:r>
                  <a:rPr lang="es-PE" sz="4800" dirty="0"/>
                  <a:t>NÚMEROS COMPLEJOS </a:t>
                </a:r>
                <a14:m>
                  <m:oMath xmlns:m="http://schemas.openxmlformats.org/officeDocument/2006/math">
                    <m:r>
                      <a:rPr lang="es-PE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sz="4800" baseline="300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0" y="1092866"/>
                <a:ext cx="9144000" cy="1936426"/>
              </a:xfrm>
              <a:blipFill>
                <a:blip r:embed="rId2"/>
                <a:stretch>
                  <a:fillRect b="-163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ítulo 2">
            <a:extLst>
              <a:ext uri="{FF2B5EF4-FFF2-40B4-BE49-F238E27FC236}">
                <a16:creationId xmlns:a16="http://schemas.microsoft.com/office/drawing/2014/main" id="{9ED10B22-FD7C-45D8-8453-34E20DA07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63940"/>
            <a:ext cx="9144000" cy="500624"/>
          </a:xfrm>
        </p:spPr>
        <p:txBody>
          <a:bodyPr>
            <a:noAutofit/>
          </a:bodyPr>
          <a:lstStyle/>
          <a:p>
            <a:r>
              <a:rPr lang="es-PE" sz="4000" dirty="0"/>
              <a:t>FORMA POLAR Y TRIGONOMETRICA</a:t>
            </a:r>
            <a:endParaRPr lang="es-PE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3046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6C6ACFC3-B51A-428C-AFAF-B5C92A1929C7}"/>
              </a:ext>
            </a:extLst>
          </p:cNvPr>
          <p:cNvSpPr/>
          <p:nvPr/>
        </p:nvSpPr>
        <p:spPr>
          <a:xfrm>
            <a:off x="-6350" y="1500603"/>
            <a:ext cx="12192000" cy="469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1938" y="1419960"/>
                <a:ext cx="10979065" cy="97821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s-PE" sz="1800" dirty="0">
                    <a:solidFill>
                      <a:schemeClr val="tx1"/>
                    </a:solidFill>
                  </a:rPr>
                  <a:t>2.  Calcular y expresar en forma polar y trigonométrica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−5−</m:t>
                          </m:r>
                          <m:sSup>
                            <m:sSup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num>
                        <m:den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+3−</m:t>
                          </m:r>
                          <m:sSup>
                            <m:sSup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38" y="1419960"/>
                <a:ext cx="10979065" cy="978217"/>
              </a:xfrm>
              <a:prstGeom prst="rect">
                <a:avLst/>
              </a:prstGeom>
              <a:blipFill>
                <a:blip r:embed="rId2"/>
                <a:stretch>
                  <a:fillRect l="-444" t="-375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506861" y="2480730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0F85E02-4236-4F7D-B855-6256049E6DF9}"/>
                  </a:ext>
                </a:extLst>
              </p:cNvPr>
              <p:cNvSpPr/>
              <p:nvPr/>
            </p:nvSpPr>
            <p:spPr>
              <a:xfrm>
                <a:off x="506861" y="3109610"/>
                <a:ext cx="3815853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PE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6−4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−5−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4+2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+3−</m:t>
                          </m:r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10F85E02-4236-4F7D-B855-6256049E6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61" y="3109610"/>
                <a:ext cx="3815853" cy="679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20A987A8-F65B-45C3-90FE-975A6C9A3289}"/>
                  </a:ext>
                </a:extLst>
              </p:cNvPr>
              <p:cNvSpPr/>
              <p:nvPr/>
            </p:nvSpPr>
            <p:spPr>
              <a:xfrm>
                <a:off x="775356" y="3839103"/>
                <a:ext cx="2072427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4+5</m:t>
                          </m:r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4−5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4−5</m:t>
                              </m:r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20A987A8-F65B-45C3-90FE-975A6C9A3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6" y="3839103"/>
                <a:ext cx="2072427" cy="6690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5ADD43C9-34EF-4A13-8009-7F00352F2399}"/>
                  </a:ext>
                </a:extLst>
              </p:cNvPr>
              <p:cNvSpPr/>
              <p:nvPr/>
            </p:nvSpPr>
            <p:spPr>
              <a:xfrm>
                <a:off x="773081" y="4507377"/>
                <a:ext cx="122751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2−23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5ADD43C9-34EF-4A13-8009-7F00352F2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81" y="4507377"/>
                <a:ext cx="1227516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CD5B0051-C7E3-4D3D-B2DE-3BEFA263FBA0}"/>
                  </a:ext>
                </a:extLst>
              </p:cNvPr>
              <p:cNvSpPr/>
              <p:nvPr/>
            </p:nvSpPr>
            <p:spPr>
              <a:xfrm>
                <a:off x="762524" y="5083995"/>
                <a:ext cx="139422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r>
                        <a:rPr lang="es-PE" sz="18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CD5B0051-C7E3-4D3D-B2DE-3BEFA263F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24" y="5083995"/>
                <a:ext cx="1394228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E007CEC4-EE43-4BC1-8A2C-1ABCF19A10F7}"/>
                  </a:ext>
                </a:extLst>
              </p:cNvPr>
              <p:cNvSpPr/>
              <p:nvPr/>
            </p:nvSpPr>
            <p:spPr>
              <a:xfrm>
                <a:off x="4395615" y="2936554"/>
                <a:ext cx="365779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num>
                                    <m:den>
                                      <m:r>
                                        <a:rPr lang="es-PE" sz="18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41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533</m:t>
                              </m:r>
                            </m:e>
                          </m:rad>
                        </m:num>
                        <m:den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E007CEC4-EE43-4BC1-8A2C-1ABCF19A1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615" y="2936554"/>
                <a:ext cx="3657796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Marcador de texto 8">
                <a:extLst>
                  <a:ext uri="{FF2B5EF4-FFF2-40B4-BE49-F238E27FC236}">
                    <a16:creationId xmlns:a16="http://schemas.microsoft.com/office/drawing/2014/main" id="{722BEE28-54F1-4032-AEBF-A7F80D6093C9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64" name="Marcador de texto 8">
                <a:extLst>
                  <a:ext uri="{FF2B5EF4-FFF2-40B4-BE49-F238E27FC236}">
                    <a16:creationId xmlns:a16="http://schemas.microsoft.com/office/drawing/2014/main" id="{722BEE28-54F1-4032-AEBF-A7F80D609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10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99E866F-FD19-4DA6-8952-E0372CCBDA67}"/>
              </a:ext>
            </a:extLst>
          </p:cNvPr>
          <p:cNvCxnSpPr>
            <a:cxnSpLocks/>
          </p:cNvCxnSpPr>
          <p:nvPr/>
        </p:nvCxnSpPr>
        <p:spPr>
          <a:xfrm>
            <a:off x="4322714" y="3005749"/>
            <a:ext cx="0" cy="30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DF8459E5-1597-46CE-AEC6-DC06CB6898C0}"/>
                  </a:ext>
                </a:extLst>
              </p:cNvPr>
              <p:cNvSpPr/>
              <p:nvPr/>
            </p:nvSpPr>
            <p:spPr>
              <a:xfrm>
                <a:off x="4626641" y="3788410"/>
                <a:ext cx="282378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PE" sz="1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=−85°</m:t>
                          </m:r>
                        </m:e>
                      </m:func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DF8459E5-1597-46CE-AEC6-DC06CB689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1" y="3788410"/>
                <a:ext cx="2823785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7B6DAB9D-CBFA-4A9D-95DA-B14E7537FFE4}"/>
                  </a:ext>
                </a:extLst>
              </p:cNvPr>
              <p:cNvSpPr/>
              <p:nvPr/>
            </p:nvSpPr>
            <p:spPr>
              <a:xfrm>
                <a:off x="5056548" y="4443513"/>
                <a:ext cx="21627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60°−85°=275° 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7B6DAB9D-CBFA-4A9D-95DA-B14E7537FF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548" y="4443513"/>
                <a:ext cx="216277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E0BF2EF0-6D3E-488E-88A6-449E17ECA382}"/>
                  </a:ext>
                </a:extLst>
              </p:cNvPr>
              <p:cNvSpPr/>
              <p:nvPr/>
            </p:nvSpPr>
            <p:spPr>
              <a:xfrm>
                <a:off x="8244187" y="3000800"/>
                <a:ext cx="1657377" cy="713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533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41</m:t>
                              </m:r>
                            </m:den>
                          </m:f>
                        </m:e>
                        <m:sub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275°</m:t>
                          </m:r>
                        </m:sub>
                      </m:sSub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E0BF2EF0-6D3E-488E-88A6-449E17ECA3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187" y="3000800"/>
                <a:ext cx="1657377" cy="7138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EE94234-D79E-4E6E-927C-866F7F1AA5B4}"/>
              </a:ext>
            </a:extLst>
          </p:cNvPr>
          <p:cNvCxnSpPr>
            <a:cxnSpLocks/>
          </p:cNvCxnSpPr>
          <p:nvPr/>
        </p:nvCxnSpPr>
        <p:spPr>
          <a:xfrm>
            <a:off x="8104301" y="3005749"/>
            <a:ext cx="0" cy="30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DDB305D-C598-4DB2-8458-914FB03C239F}"/>
                  </a:ext>
                </a:extLst>
              </p:cNvPr>
              <p:cNvSpPr/>
              <p:nvPr/>
            </p:nvSpPr>
            <p:spPr>
              <a:xfrm>
                <a:off x="8205759" y="3835640"/>
                <a:ext cx="3878434" cy="6760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533</m:t>
                              </m:r>
                            </m:e>
                          </m:rad>
                        </m:num>
                        <m:den>
                          <m:r>
                            <a:rPr lang="es-PE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den>
                      </m:f>
                      <m:d>
                        <m:dPr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275°</m:t>
                                  </m:r>
                                </m:e>
                              </m:d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𝑖𝑠𝑒𝑛</m:t>
                              </m:r>
                              <m:d>
                                <m:d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275°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0DDB305D-C598-4DB2-8458-914FB03C2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759" y="3835640"/>
                <a:ext cx="3878434" cy="6760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26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  <p:bldP spid="48" grpId="0"/>
      <p:bldP spid="58" grpId="0"/>
      <p:bldP spid="59" grpId="0"/>
      <p:bldP spid="17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E8E867-DF57-47C1-A874-A7C40789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31"/>
          <a:stretch/>
        </p:blipFill>
        <p:spPr>
          <a:xfrm>
            <a:off x="2705100" y="171450"/>
            <a:ext cx="6298223" cy="65151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52E23B0-1113-4690-B30F-37C4DC7C06A8}"/>
              </a:ext>
            </a:extLst>
          </p:cNvPr>
          <p:cNvSpPr txBox="1">
            <a:spLocks/>
          </p:cNvSpPr>
          <p:nvPr/>
        </p:nvSpPr>
        <p:spPr>
          <a:xfrm>
            <a:off x="1001561" y="3429000"/>
            <a:ext cx="10515600" cy="1325563"/>
          </a:xfrm>
          <a:prstGeom prst="rect">
            <a:avLst/>
          </a:prstGeom>
          <a:solidFill>
            <a:srgbClr val="C00000">
              <a:alpha val="62000"/>
            </a:srgbClr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LISTO PARA MIS EJERCICIOS RETOS</a:t>
            </a:r>
          </a:p>
        </p:txBody>
      </p:sp>
    </p:spTree>
    <p:extLst>
      <p:ext uri="{BB962C8B-B14F-4D97-AF65-F5344CB8AC3E}">
        <p14:creationId xmlns:p14="http://schemas.microsoft.com/office/powerpoint/2010/main" val="56022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15" y="2416862"/>
            <a:ext cx="5141438" cy="19645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Experiencia Grupal</a:t>
            </a: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Desarrollar los ejercicios en equipos </a:t>
            </a:r>
            <a:endParaRPr lang="es-PE" sz="4600" dirty="0">
              <a:solidFill>
                <a:schemeClr val="tx1"/>
              </a:solidFill>
            </a:endParaRPr>
          </a:p>
        </p:txBody>
      </p:sp>
      <p:pic>
        <p:nvPicPr>
          <p:cNvPr id="4" name="Gráfico 3" descr="Lluvia de ideas de grupo">
            <a:extLst>
              <a:ext uri="{FF2B5EF4-FFF2-40B4-BE49-F238E27FC236}">
                <a16:creationId xmlns:a16="http://schemas.microsoft.com/office/drawing/2014/main" id="{5FDC3620-BE48-4AC4-922F-62A7A6368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242465" y="283506"/>
            <a:ext cx="2552007" cy="2552007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201108-9BC9-482A-93F0-2A5DBFE841C5}"/>
              </a:ext>
            </a:extLst>
          </p:cNvPr>
          <p:cNvSpPr txBox="1">
            <a:spLocks/>
          </p:cNvSpPr>
          <p:nvPr/>
        </p:nvSpPr>
        <p:spPr>
          <a:xfrm>
            <a:off x="8794470" y="1559510"/>
            <a:ext cx="2873733" cy="3764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PE" sz="2000" b="1" dirty="0">
                <a:solidFill>
                  <a:schemeClr val="tx1"/>
                </a:solidFill>
              </a:rPr>
              <a:t>Equipos de 5 estudiantes</a:t>
            </a: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6242465" y="3275375"/>
            <a:ext cx="2552007" cy="2552007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683229" y="4369892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20 min</a:t>
            </a:r>
          </a:p>
        </p:txBody>
      </p:sp>
    </p:spTree>
    <p:extLst>
      <p:ext uri="{BB962C8B-B14F-4D97-AF65-F5344CB8AC3E}">
        <p14:creationId xmlns:p14="http://schemas.microsoft.com/office/powerpoint/2010/main" val="269726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4C1C41C-99C5-47B3-886F-3BA06F9DBE26}"/>
              </a:ext>
            </a:extLst>
          </p:cNvPr>
          <p:cNvSpPr txBox="1">
            <a:spLocks/>
          </p:cNvSpPr>
          <p:nvPr/>
        </p:nvSpPr>
        <p:spPr>
          <a:xfrm>
            <a:off x="616688" y="285439"/>
            <a:ext cx="10761300" cy="6289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b="1" dirty="0">
                <a:solidFill>
                  <a:schemeClr val="bg1"/>
                </a:solidFill>
              </a:rPr>
              <a:t>EJERCICIOS RETOS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/>
              <p:nvPr/>
            </p:nvSpPr>
            <p:spPr>
              <a:xfrm>
                <a:off x="616688" y="1106236"/>
                <a:ext cx="11079126" cy="45520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1950" indent="-361950"/>
                <a:r>
                  <a:rPr lang="es-PE" sz="2000" dirty="0">
                    <a:solidFill>
                      <a:schemeClr val="tx1"/>
                    </a:solidFill>
                  </a:rPr>
                  <a:t>1. Determine el valor de </a:t>
                </a:r>
                <a14:m>
                  <m:oMath xmlns:m="http://schemas.openxmlformats.org/officeDocument/2006/math">
                    <m:r>
                      <a:rPr lang="es-PE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PE" sz="2000" dirty="0">
                    <a:solidFill>
                      <a:schemeClr val="tx1"/>
                    </a:solidFill>
                  </a:rPr>
                  <a:t> en su forma polar y trigonométrica.</a:t>
                </a:r>
              </a:p>
              <a:p>
                <a:pPr marL="361950" indent="-3619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s-PE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s-P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P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P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PE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−1+</m:t>
                                  </m:r>
                                  <m:r>
                                    <a:rPr lang="es-PE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 algn="ctr"/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/>
                <a:r>
                  <a:rPr lang="es-PE" sz="2000" dirty="0">
                    <a:solidFill>
                      <a:schemeClr val="tx1"/>
                    </a:solidFill>
                  </a:rPr>
                  <a:t>2. Demostrar que: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s-PE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1950" indent="-361950"/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/>
                <a:r>
                  <a:rPr lang="es-PE" sz="2000" dirty="0">
                    <a:solidFill>
                      <a:schemeClr val="tx1"/>
                    </a:solidFill>
                  </a:rPr>
                  <a:t>3. Si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→  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s-P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PE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61950" indent="-361950"/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/>
                <a:r>
                  <a:rPr lang="es-PE" sz="2000" dirty="0">
                    <a:solidFill>
                      <a:schemeClr val="tx1"/>
                    </a:solidFill>
                  </a:rPr>
                  <a:t>4. Hallar el módulo del número complejo: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/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/>
                <a:r>
                  <a:rPr lang="es-PE" sz="2000" dirty="0">
                    <a:solidFill>
                      <a:schemeClr val="tx1"/>
                    </a:solidFill>
                  </a:rPr>
                  <a:t>5. Expresar en la forma binómica el número complejo: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s-P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P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s-P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s-PE" sz="2000" dirty="0">
                  <a:solidFill>
                    <a:schemeClr val="tx1"/>
                  </a:solidFill>
                </a:endParaRPr>
              </a:p>
              <a:p>
                <a:pPr marL="361950" indent="-361950" algn="ctr"/>
                <a:endParaRPr lang="es-PE" sz="2000" dirty="0">
                  <a:solidFill>
                    <a:schemeClr val="tx1"/>
                  </a:solidFill>
                </a:endParaRPr>
              </a:p>
              <a:p>
                <a:endParaRPr lang="es-PE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109F036-CD99-4A97-81B0-FAFF54F737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8" y="1106236"/>
                <a:ext cx="11079126" cy="4552080"/>
              </a:xfrm>
              <a:prstGeom prst="rect">
                <a:avLst/>
              </a:prstGeom>
              <a:blipFill>
                <a:blip r:embed="rId2"/>
                <a:stretch>
                  <a:fillRect l="-550" t="-53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5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06D896E-155B-47B0-AC0C-22E3ADF83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5087" y="1726280"/>
            <a:ext cx="5590914" cy="1845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Espacio de Preguntas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p:pic>
        <p:nvPicPr>
          <p:cNvPr id="6" name="Gráfico 5" descr="Cronómetro">
            <a:extLst>
              <a:ext uri="{FF2B5EF4-FFF2-40B4-BE49-F238E27FC236}">
                <a16:creationId xmlns:a16="http://schemas.microsoft.com/office/drawing/2014/main" id="{F5F550D2-B1E6-4996-AE8D-630BDCC5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681098" y="2496000"/>
            <a:ext cx="2398382" cy="2398382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A5CF1DE-094A-4DD2-92CB-A91EF069E46E}"/>
              </a:ext>
            </a:extLst>
          </p:cNvPr>
          <p:cNvSpPr txBox="1">
            <a:spLocks/>
          </p:cNvSpPr>
          <p:nvPr/>
        </p:nvSpPr>
        <p:spPr>
          <a:xfrm>
            <a:off x="7792957" y="3572256"/>
            <a:ext cx="4754838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Tiempo : 10 min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2F2024-4B2E-4B72-A6B2-9AF1066BA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18" r="307" b="-1"/>
          <a:stretch/>
        </p:blipFill>
        <p:spPr>
          <a:xfrm>
            <a:off x="3889008" y="634525"/>
            <a:ext cx="2370818" cy="2239728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0FD54781-F53C-44A9-84EF-2A053A43CEDB}"/>
              </a:ext>
            </a:extLst>
          </p:cNvPr>
          <p:cNvSpPr txBox="1">
            <a:spLocks/>
          </p:cNvSpPr>
          <p:nvPr/>
        </p:nvSpPr>
        <p:spPr>
          <a:xfrm>
            <a:off x="532531" y="2419076"/>
            <a:ext cx="5727295" cy="3405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Formular" panose="02000000000000000000" pitchFamily="50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br>
              <a:rPr lang="es-PE" sz="4600" dirty="0">
                <a:solidFill>
                  <a:schemeClr val="tx1"/>
                </a:solidFill>
              </a:rPr>
            </a:br>
            <a:r>
              <a:rPr lang="es-PE" dirty="0">
                <a:solidFill>
                  <a:schemeClr val="tx1"/>
                </a:solidFill>
              </a:rPr>
              <a:t>Pregunta a través del chat o levantando la mano en el Zoom. Comparte tus dudas de la sesión o de los ejercicios y problemas que acaban de trabajar en los grupos. Si no tienes preguntas el profesor realizará algunas  </a:t>
            </a:r>
            <a:endParaRPr lang="es-PE" sz="4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7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69ACBCE6-D3AA-4668-96EB-70CBF46F4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915" y="421607"/>
            <a:ext cx="5590914" cy="1845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PE" sz="4600" b="1" dirty="0">
                <a:solidFill>
                  <a:srgbClr val="00A8A4"/>
                </a:solidFill>
              </a:rPr>
              <a:t>Conclusiones </a:t>
            </a:r>
            <a:br>
              <a:rPr lang="es-PE" sz="4600" dirty="0">
                <a:solidFill>
                  <a:srgbClr val="00A8A4"/>
                </a:solidFill>
              </a:rPr>
            </a:br>
            <a:endParaRPr lang="es-PE" sz="4600" dirty="0">
              <a:solidFill>
                <a:srgbClr val="00A8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4815" y="1489587"/>
                <a:ext cx="8309729" cy="446010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Formular" panose="02000000000000000000" pitchFamily="50" charset="0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6213" lvl="0" indent="-176213" algn="l"/>
                <a:r>
                  <a:rPr lang="es-PE" kern="1200" dirty="0">
                    <a:solidFill>
                      <a:schemeClr val="tx1"/>
                    </a:solidFill>
                  </a:rPr>
                  <a:t>1. </a:t>
                </a:r>
                <a:r>
                  <a:rPr lang="es-PE" sz="2400" kern="1200" dirty="0">
                    <a:solidFill>
                      <a:schemeClr val="tx1"/>
                    </a:solidFill>
                  </a:rPr>
                  <a:t>Es importante considerar en que cuadrante se encuentra </a:t>
                </a:r>
                <a14:m>
                  <m:oMath xmlns:m="http://schemas.openxmlformats.org/officeDocument/2006/math">
                    <m:r>
                      <a:rPr lang="es-PE" sz="32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s-PE" sz="2400" kern="1200" dirty="0">
                    <a:solidFill>
                      <a:schemeClr val="tx1"/>
                    </a:solidFill>
                  </a:rPr>
                  <a:t> para hallar correctamente el argumento (ángulo).</a:t>
                </a:r>
              </a:p>
              <a:p>
                <a:pPr marL="176213" lvl="0" indent="-176213" algn="l"/>
                <a:r>
                  <a:rPr lang="es-PE" sz="2400" kern="1200" dirty="0">
                    <a:solidFill>
                      <a:schemeClr val="tx1"/>
                    </a:solidFill>
                  </a:rPr>
                  <a:t>2. Expresar </a:t>
                </a:r>
                <a14:m>
                  <m:oMath xmlns:m="http://schemas.openxmlformats.org/officeDocument/2006/math">
                    <m:r>
                      <a:rPr lang="es-PE" sz="32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s-PE" sz="2400" kern="1200" dirty="0">
                    <a:solidFill>
                      <a:schemeClr val="tx1"/>
                    </a:solidFill>
                  </a:rPr>
                  <a:t> en su forma polar, requiere del módulo y argumento.</a:t>
                </a:r>
              </a:p>
              <a:p>
                <a:pPr algn="just" fontAlgn="auto">
                  <a:spcAft>
                    <a:spcPts val="0"/>
                  </a:spcAft>
                </a:pPr>
                <a:endParaRPr lang="es-PE" sz="4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9FA8716A-F268-4791-B420-9E66937BF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15" y="1489587"/>
                <a:ext cx="8309729" cy="4460109"/>
              </a:xfrm>
              <a:prstGeom prst="rect">
                <a:avLst/>
              </a:prstGeom>
              <a:blipFill>
                <a:blip r:embed="rId2"/>
                <a:stretch>
                  <a:fillRect l="-1174" t="-1776" r="-102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3D071F4F-686A-44C8-91BA-3C196DC202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1"/>
          <a:stretch/>
        </p:blipFill>
        <p:spPr>
          <a:xfrm>
            <a:off x="8831629" y="1981325"/>
            <a:ext cx="3360371" cy="312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68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D13FC8A-1028-4F61-86B1-020224860D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8490"/>
              </p:ext>
            </p:extLst>
          </p:nvPr>
        </p:nvGraphicFramePr>
        <p:xfrm>
          <a:off x="1164885" y="1720193"/>
          <a:ext cx="4931115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9BB651B-174B-4D23-8114-08D3340BB6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5"/>
          <a:stretch/>
        </p:blipFill>
        <p:spPr>
          <a:xfrm>
            <a:off x="2073042" y="4174312"/>
            <a:ext cx="3742857" cy="1339938"/>
          </a:xfrm>
          <a:prstGeom prst="rect">
            <a:avLst/>
          </a:prstGeom>
        </p:spPr>
      </p:pic>
      <p:pic>
        <p:nvPicPr>
          <p:cNvPr id="7" name="Picture 2" descr="Resultado de imagen para logro ESTUDIANTES CLIPART">
            <a:extLst>
              <a:ext uri="{FF2B5EF4-FFF2-40B4-BE49-F238E27FC236}">
                <a16:creationId xmlns:a16="http://schemas.microsoft.com/office/drawing/2014/main" id="{2BBC7AAF-0131-4ED8-85A1-57BD93200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6538998" y="1720193"/>
            <a:ext cx="3868434" cy="3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7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sz="6000" b="1" dirty="0">
                <a:solidFill>
                  <a:srgbClr val="00A8A4"/>
                </a:solidFill>
              </a:rPr>
              <a:t>3</a:t>
            </a:r>
            <a:r>
              <a:rPr lang="es-PE" sz="4800" b="1" dirty="0">
                <a:solidFill>
                  <a:srgbClr val="00A8A4"/>
                </a:solidFill>
              </a:rPr>
              <a:t> </a:t>
            </a:r>
            <a:r>
              <a:rPr lang="es-PE" sz="2800" b="1" dirty="0">
                <a:solidFill>
                  <a:srgbClr val="C00000"/>
                </a:solidFill>
              </a:rPr>
              <a:t>FINALMENTE</a:t>
            </a:r>
            <a:endParaRPr lang="es-PE" sz="2800" dirty="0">
              <a:solidFill>
                <a:srgbClr val="C00000"/>
              </a:solidFill>
            </a:endParaRPr>
          </a:p>
          <a:p>
            <a:endParaRPr lang="es-PE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7816"/>
              </p:ext>
            </p:extLst>
          </p:nvPr>
        </p:nvGraphicFramePr>
        <p:xfrm>
          <a:off x="3315453" y="1478028"/>
          <a:ext cx="8232533" cy="4623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F50908-8675-4854-AAE4-BEE11EC1E0F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5" y="1953950"/>
            <a:ext cx="2126405" cy="3671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54E1EEF-95A4-4137-BA22-40233273D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B17DAE-514E-42CE-9C09-0DF0A64F2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16B73C-0F75-49CA-9027-74E99E576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1EFDFA8-6048-448D-A6F0-628956AB6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225E939-B844-47B8-883C-D28499586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C817A655-5861-4856-B7A6-4E4983635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67B16B-2620-489B-94DE-1803E2C16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328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/>
              <a:t>MATRICES - TIPOS - ÁLGEBRA DEMATRICES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A3E3B6-6952-459F-9544-114BD483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4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logro ESTUDIANTES CLIPART">
            <a:extLst>
              <a:ext uri="{FF2B5EF4-FFF2-40B4-BE49-F238E27FC236}">
                <a16:creationId xmlns:a16="http://schemas.microsoft.com/office/drawing/2014/main" id="{43BE369F-8B66-41D2-A5E0-1FF588537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0"/>
          <a:stretch/>
        </p:blipFill>
        <p:spPr bwMode="auto">
          <a:xfrm>
            <a:off x="4659382" y="3072698"/>
            <a:ext cx="3416162" cy="275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9C2CEE2-4C09-4DE1-B1EA-BC37410E22EA}"/>
              </a:ext>
            </a:extLst>
          </p:cNvPr>
          <p:cNvSpPr txBox="1">
            <a:spLocks/>
          </p:cNvSpPr>
          <p:nvPr/>
        </p:nvSpPr>
        <p:spPr>
          <a:xfrm>
            <a:off x="726358" y="980444"/>
            <a:ext cx="10739284" cy="2092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ormular" panose="02000000000000000000" pitchFamily="50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PE" sz="3600" b="1" dirty="0"/>
              <a:t>LOGRO DE SESIÓN</a:t>
            </a:r>
            <a:br>
              <a:rPr lang="es-PE" sz="2800" dirty="0"/>
            </a:br>
            <a:r>
              <a:rPr lang="es-PE" sz="2800" dirty="0"/>
              <a:t>Al finalizar la sesión de aprendizaje el estudiante resuelve problemas donde utiliza conceptos de números complejos en su forma polar o trigonométrica con autonomía y seguridad, además identifica y</a:t>
            </a:r>
          </a:p>
          <a:p>
            <a:pPr algn="ctr" fontAlgn="auto">
              <a:spcAft>
                <a:spcPts val="0"/>
              </a:spcAft>
            </a:pPr>
            <a:r>
              <a:rPr lang="es-PE" sz="2800" dirty="0"/>
              <a:t>aplica propiedades y criterios lógicos de solución.</a:t>
            </a:r>
          </a:p>
        </p:txBody>
      </p:sp>
    </p:spTree>
    <p:extLst>
      <p:ext uri="{BB962C8B-B14F-4D97-AF65-F5344CB8AC3E}">
        <p14:creationId xmlns:p14="http://schemas.microsoft.com/office/powerpoint/2010/main" val="22303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0E2AF65-47BB-49A6-8249-9CBB2390E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555658"/>
              </p:ext>
            </p:extLst>
          </p:nvPr>
        </p:nvGraphicFramePr>
        <p:xfrm>
          <a:off x="512956" y="1720193"/>
          <a:ext cx="6171917" cy="341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E6FF425B-2D56-440C-AC07-3C6BB81F1C4C}"/>
              </a:ext>
            </a:extLst>
          </p:cNvPr>
          <p:cNvGrpSpPr/>
          <p:nvPr/>
        </p:nvGrpSpPr>
        <p:grpSpPr>
          <a:xfrm>
            <a:off x="7852286" y="1244728"/>
            <a:ext cx="2869791" cy="4951916"/>
            <a:chOff x="7852286" y="1465954"/>
            <a:chExt cx="2663313" cy="4595632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736A49B3-BE99-4612-B486-23A64FE22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2286" y="1465954"/>
              <a:ext cx="2663313" cy="3926091"/>
            </a:xfrm>
            <a:prstGeom prst="rect">
              <a:avLst/>
            </a:prstGeom>
          </p:spPr>
        </p:pic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C9141DC-225E-465B-AEA0-52B196491083}"/>
                </a:ext>
              </a:extLst>
            </p:cNvPr>
            <p:cNvSpPr/>
            <p:nvPr/>
          </p:nvSpPr>
          <p:spPr>
            <a:xfrm>
              <a:off x="8583561" y="5952483"/>
              <a:ext cx="1356852" cy="1091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01050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681F9A2-734F-476C-9B4C-3780DF47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587EEA-C9E6-4E05-AAF1-ED08A6223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92850-A2FD-4968-844E-91A448F1D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3392850-A2FD-4968-844E-91A448F1D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0997433-B3CB-48D9-96ED-BB172D16082F}"/>
                  </a:ext>
                </a:extLst>
              </p:cNvPr>
              <p:cNvSpPr/>
              <p:nvPr/>
            </p:nvSpPr>
            <p:spPr>
              <a:xfrm>
                <a:off x="1458339" y="1711494"/>
                <a:ext cx="1016563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Dado </a:t>
                </a:r>
                <a14:m>
                  <m:oMath xmlns:m="http://schemas.openxmlformats.org/officeDocument/2006/math">
                    <m:r>
                      <a:rPr lang="es-PE" sz="2000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s-PE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s-PE" sz="2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1" i="1">
                        <a:latin typeface="Cambria Math" panose="02040503050406030204" pitchFamily="18" charset="0"/>
                      </a:rPr>
                      <m:t>𝒃𝒊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s-PE" sz="2000" i="1" dirty="0">
                    <a:latin typeface="F26"/>
                  </a:rPr>
                  <a:t>recordemos que el módulo esta dado por: </a:t>
                </a:r>
                <a:endParaRPr lang="es-PE" sz="20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C0997433-B3CB-48D9-96ED-BB172D160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39" y="1711494"/>
                <a:ext cx="10165631" cy="400110"/>
              </a:xfrm>
              <a:prstGeom prst="rect">
                <a:avLst/>
              </a:prstGeom>
              <a:blipFill>
                <a:blip r:embed="rId2"/>
                <a:stretch>
                  <a:fillRect l="-600" t="-7692" b="-2923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ángulo 12">
            <a:extLst>
              <a:ext uri="{FF2B5EF4-FFF2-40B4-BE49-F238E27FC236}">
                <a16:creationId xmlns:a16="http://schemas.microsoft.com/office/drawing/2014/main" id="{CA40DB71-3678-4676-A5BE-C9D8A98D7B09}"/>
              </a:ext>
            </a:extLst>
          </p:cNvPr>
          <p:cNvSpPr/>
          <p:nvPr/>
        </p:nvSpPr>
        <p:spPr>
          <a:xfrm>
            <a:off x="635646" y="453474"/>
            <a:ext cx="677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1 </a:t>
            </a:r>
            <a:r>
              <a:rPr lang="es-PE" sz="2800" b="1" dirty="0">
                <a:solidFill>
                  <a:srgbClr val="00A8A4"/>
                </a:solidFill>
              </a:rPr>
              <a:t>MÓDULO</a:t>
            </a:r>
            <a:endParaRPr lang="es-PE" sz="2800" dirty="0">
              <a:solidFill>
                <a:srgbClr val="00A8A4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2295C7A7-46F2-4FFC-9F0B-1BB5A69FE57B}"/>
              </a:ext>
            </a:extLst>
          </p:cNvPr>
          <p:cNvGrpSpPr/>
          <p:nvPr/>
        </p:nvGrpSpPr>
        <p:grpSpPr>
          <a:xfrm>
            <a:off x="6103716" y="2300533"/>
            <a:ext cx="3350452" cy="2553268"/>
            <a:chOff x="2590531" y="2536149"/>
            <a:chExt cx="2900334" cy="2210248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4504200E-D50F-48C9-B04D-35AB90B371DE}"/>
                </a:ext>
              </a:extLst>
            </p:cNvPr>
            <p:cNvSpPr/>
            <p:nvPr/>
          </p:nvSpPr>
          <p:spPr>
            <a:xfrm>
              <a:off x="4227320" y="3390701"/>
              <a:ext cx="55917" cy="559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2000"/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32D5B6C-5D65-48D1-871B-45CEE1D8923F}"/>
                </a:ext>
              </a:extLst>
            </p:cNvPr>
            <p:cNvGrpSpPr/>
            <p:nvPr/>
          </p:nvGrpSpPr>
          <p:grpSpPr>
            <a:xfrm>
              <a:off x="2590531" y="2536149"/>
              <a:ext cx="2900334" cy="2210248"/>
              <a:chOff x="2590531" y="2536149"/>
              <a:chExt cx="2900334" cy="2210248"/>
            </a:xfrm>
          </p:grpSpPr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7318F3DC-3474-4ECA-8076-E35583DB11E6}"/>
                  </a:ext>
                </a:extLst>
              </p:cNvPr>
              <p:cNvCxnSpPr>
                <a:cxnSpLocks/>
                <a:endCxn id="10" idx="7"/>
              </p:cNvCxnSpPr>
              <p:nvPr/>
            </p:nvCxnSpPr>
            <p:spPr>
              <a:xfrm flipV="1">
                <a:off x="3843092" y="3398890"/>
                <a:ext cx="431956" cy="423624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465122B0-C405-488E-BC89-7E3946221277}"/>
                  </a:ext>
                </a:extLst>
              </p:cNvPr>
              <p:cNvGrpSpPr/>
              <p:nvPr/>
            </p:nvGrpSpPr>
            <p:grpSpPr>
              <a:xfrm>
                <a:off x="2590531" y="2536149"/>
                <a:ext cx="2900334" cy="2210248"/>
                <a:chOff x="2590531" y="2536149"/>
                <a:chExt cx="2900334" cy="221024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ángulo 11">
                      <a:extLst>
                        <a:ext uri="{FF2B5EF4-FFF2-40B4-BE49-F238E27FC236}">
                          <a16:creationId xmlns:a16="http://schemas.microsoft.com/office/drawing/2014/main" id="{0FF3261C-42B5-42E2-9C82-105978083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91189" y="3019891"/>
                      <a:ext cx="1489507" cy="346357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PE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s-PE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s-PE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PE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s-PE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s-PE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oMath>
                        </m:oMathPara>
                      </a14:m>
                      <a:endParaRPr lang="es-PE" sz="2000" dirty="0">
                        <a:solidFill>
                          <a:srgbClr val="0000FF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Rectángulo 11">
                      <a:extLst>
                        <a:ext uri="{FF2B5EF4-FFF2-40B4-BE49-F238E27FC236}">
                          <a16:creationId xmlns:a16="http://schemas.microsoft.com/office/drawing/2014/main" id="{0FF3261C-42B5-42E2-9C82-10597808309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91189" y="3019891"/>
                      <a:ext cx="1489507" cy="34635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P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5" name="Grupo 24">
                  <a:extLst>
                    <a:ext uri="{FF2B5EF4-FFF2-40B4-BE49-F238E27FC236}">
                      <a16:creationId xmlns:a16="http://schemas.microsoft.com/office/drawing/2014/main" id="{408CBD9A-F994-475A-A7ED-8AD157FA4BFA}"/>
                    </a:ext>
                  </a:extLst>
                </p:cNvPr>
                <p:cNvGrpSpPr/>
                <p:nvPr/>
              </p:nvGrpSpPr>
              <p:grpSpPr>
                <a:xfrm>
                  <a:off x="2590531" y="2536149"/>
                  <a:ext cx="2900334" cy="2210248"/>
                  <a:chOff x="3190109" y="1909435"/>
                  <a:chExt cx="2371393" cy="1807159"/>
                </a:xfrm>
              </p:grpSpPr>
              <p:grpSp>
                <p:nvGrpSpPr>
                  <p:cNvPr id="21" name="Grupo 20">
                    <a:extLst>
                      <a:ext uri="{FF2B5EF4-FFF2-40B4-BE49-F238E27FC236}">
                        <a16:creationId xmlns:a16="http://schemas.microsoft.com/office/drawing/2014/main" id="{769DFEF7-2BA5-4B62-8FFB-20419A8A59F7}"/>
                      </a:ext>
                    </a:extLst>
                  </p:cNvPr>
                  <p:cNvGrpSpPr/>
                  <p:nvPr/>
                </p:nvGrpSpPr>
                <p:grpSpPr>
                  <a:xfrm>
                    <a:off x="3190109" y="2227006"/>
                    <a:ext cx="2020529" cy="1489588"/>
                    <a:chOff x="3190109" y="2227006"/>
                    <a:chExt cx="2020529" cy="1489588"/>
                  </a:xfrm>
                </p:grpSpPr>
                <p:cxnSp>
                  <p:nvCxnSpPr>
                    <p:cNvPr id="6" name="Conector recto de flecha 5">
                      <a:extLst>
                        <a:ext uri="{FF2B5EF4-FFF2-40B4-BE49-F238E27FC236}">
                          <a16:creationId xmlns:a16="http://schemas.microsoft.com/office/drawing/2014/main" id="{3A6A8330-7450-4D28-8678-A6517E6431C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4200374" y="2227006"/>
                      <a:ext cx="0" cy="1489588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" name="Conector recto de flecha 7">
                      <a:extLst>
                        <a:ext uri="{FF2B5EF4-FFF2-40B4-BE49-F238E27FC236}">
                          <a16:creationId xmlns:a16="http://schemas.microsoft.com/office/drawing/2014/main" id="{51B815F2-AFF3-411A-B6B2-BF56D68C131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190109" y="2971800"/>
                      <a:ext cx="2020529" cy="0"/>
                    </a:xfrm>
                    <a:prstGeom prst="straightConnector1">
                      <a:avLst/>
                    </a:prstGeom>
                    <a:ln w="28575">
                      <a:solidFill>
                        <a:srgbClr val="C0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" name="Grupo 23">
                    <a:extLst>
                      <a:ext uri="{FF2B5EF4-FFF2-40B4-BE49-F238E27FC236}">
                        <a16:creationId xmlns:a16="http://schemas.microsoft.com/office/drawing/2014/main" id="{8AB5F47E-8FFE-4C06-BD20-59827D05C4CF}"/>
                      </a:ext>
                    </a:extLst>
                  </p:cNvPr>
                  <p:cNvGrpSpPr/>
                  <p:nvPr/>
                </p:nvGrpSpPr>
                <p:grpSpPr>
                  <a:xfrm>
                    <a:off x="4134788" y="1909435"/>
                    <a:ext cx="1426714" cy="1202278"/>
                    <a:chOff x="4134788" y="1909435"/>
                    <a:chExt cx="1426714" cy="1202278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CuadroTexto 18">
                          <a:extLst>
                            <a:ext uri="{FF2B5EF4-FFF2-40B4-BE49-F238E27FC236}">
                              <a16:creationId xmlns:a16="http://schemas.microsoft.com/office/drawing/2014/main" id="{83586CAD-D6E2-4AEF-AF15-84F9BBB14E3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261990" y="2860066"/>
                          <a:ext cx="299512" cy="2516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</a:rPr>
                                  <m:t>𝑅𝑒</m:t>
                                </m:r>
                              </m:oMath>
                            </m:oMathPara>
                          </a14:m>
                          <a:endParaRPr lang="es-PE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19" name="CuadroTexto 18">
                          <a:extLst>
                            <a:ext uri="{FF2B5EF4-FFF2-40B4-BE49-F238E27FC236}">
                              <a16:creationId xmlns:a16="http://schemas.microsoft.com/office/drawing/2014/main" id="{83586CAD-D6E2-4AEF-AF15-84F9BBB14E33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261990" y="2860066"/>
                          <a:ext cx="299512" cy="251647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 l="-4286" r="-571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P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CuadroTexto 43">
                          <a:extLst>
                            <a:ext uri="{FF2B5EF4-FFF2-40B4-BE49-F238E27FC236}">
                              <a16:creationId xmlns:a16="http://schemas.microsoft.com/office/drawing/2014/main" id="{61AC6469-F465-4F72-8768-10F4DCF70BD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134788" y="1909435"/>
                          <a:ext cx="131171" cy="25164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P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s-PE" sz="2000" dirty="0"/>
                        </a:p>
                      </p:txBody>
                    </p:sp>
                  </mc:Choice>
                  <mc:Fallback xmlns="">
                    <p:sp>
                      <p:nvSpPr>
                        <p:cNvPr id="44" name="CuadroTexto 43">
                          <a:extLst>
                            <a:ext uri="{FF2B5EF4-FFF2-40B4-BE49-F238E27FC236}">
                              <a16:creationId xmlns:a16="http://schemas.microsoft.com/office/drawing/2014/main" id="{61AC6469-F465-4F72-8768-10F4DCF70BDB}"/>
                            </a:ext>
                          </a:extLst>
                        </p:cNvPr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4134788" y="1909435"/>
                          <a:ext cx="131171" cy="251647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 l="-19355" r="-16129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s-PE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7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FE19240A-5773-449A-8298-0013029D9CEC}"/>
              </a:ext>
            </a:extLst>
          </p:cNvPr>
          <p:cNvGrpSpPr/>
          <p:nvPr/>
        </p:nvGrpSpPr>
        <p:grpSpPr>
          <a:xfrm>
            <a:off x="2146134" y="2359423"/>
            <a:ext cx="2806873" cy="915246"/>
            <a:chOff x="2376343" y="3055751"/>
            <a:chExt cx="2806873" cy="962025"/>
          </a:xfrm>
          <a:solidFill>
            <a:srgbClr val="00B050">
              <a:alpha val="28000"/>
            </a:srgbClr>
          </a:solidFill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B9AE631-517D-4F1A-8623-4AFF50EABD94}"/>
                </a:ext>
              </a:extLst>
            </p:cNvPr>
            <p:cNvSpPr/>
            <p:nvPr/>
          </p:nvSpPr>
          <p:spPr>
            <a:xfrm>
              <a:off x="2376343" y="3055751"/>
              <a:ext cx="2806873" cy="962025"/>
            </a:xfrm>
            <a:prstGeom prst="roundRect">
              <a:avLst/>
            </a:prstGeom>
            <a:grp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B87743B-EB83-4412-842E-7D8FC151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1253" y="3150942"/>
              <a:ext cx="2671125" cy="821885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F9A8398E-CD30-43F0-A162-EA9434195DAA}"/>
                  </a:ext>
                </a:extLst>
              </p:cNvPr>
              <p:cNvSpPr txBox="1"/>
              <p:nvPr/>
            </p:nvSpPr>
            <p:spPr>
              <a:xfrm>
                <a:off x="8466566" y="4107859"/>
                <a:ext cx="1324016" cy="701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PE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s-P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s-P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F9A8398E-CD30-43F0-A162-EA943419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566" y="4107859"/>
                <a:ext cx="1324016" cy="7012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96E970C-FD8D-4F3A-83A2-24D750259D43}"/>
                  </a:ext>
                </a:extLst>
              </p:cNvPr>
              <p:cNvSpPr txBox="1"/>
              <p:nvPr/>
            </p:nvSpPr>
            <p:spPr>
              <a:xfrm>
                <a:off x="8605169" y="5021682"/>
                <a:ext cx="986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PE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96E970C-FD8D-4F3A-83A2-24D750259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69" y="5021682"/>
                <a:ext cx="986872" cy="369332"/>
              </a:xfrm>
              <a:prstGeom prst="rect">
                <a:avLst/>
              </a:prstGeom>
              <a:blipFill>
                <a:blip r:embed="rId11"/>
                <a:stretch>
                  <a:fillRect l="-3106"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753541" y="3479762"/>
                <a:ext cx="3406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541" y="3479762"/>
                <a:ext cx="340606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ángulo 26">
            <a:extLst>
              <a:ext uri="{FF2B5EF4-FFF2-40B4-BE49-F238E27FC236}">
                <a16:creationId xmlns:a16="http://schemas.microsoft.com/office/drawing/2014/main" id="{52D405AB-B8EA-4C31-B39C-499CE17E7CB5}"/>
              </a:ext>
            </a:extLst>
          </p:cNvPr>
          <p:cNvSpPr/>
          <p:nvPr/>
        </p:nvSpPr>
        <p:spPr>
          <a:xfrm>
            <a:off x="635646" y="3200083"/>
            <a:ext cx="677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2 </a:t>
            </a:r>
            <a:r>
              <a:rPr lang="es-PE" sz="2800" b="1" dirty="0">
                <a:solidFill>
                  <a:srgbClr val="00A8A4"/>
                </a:solidFill>
              </a:rPr>
              <a:t>ARGUMENTO</a:t>
            </a:r>
            <a:endParaRPr lang="es-PE" sz="2800" dirty="0">
              <a:solidFill>
                <a:srgbClr val="00A8A4"/>
              </a:solidFill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A36D215-42AB-4490-B5AB-581F10A68B03}"/>
              </a:ext>
            </a:extLst>
          </p:cNvPr>
          <p:cNvGrpSpPr/>
          <p:nvPr/>
        </p:nvGrpSpPr>
        <p:grpSpPr>
          <a:xfrm>
            <a:off x="1904387" y="4972263"/>
            <a:ext cx="3630839" cy="915246"/>
            <a:chOff x="4550156" y="2324477"/>
            <a:chExt cx="3630839" cy="915246"/>
          </a:xfrm>
        </p:grpSpPr>
        <p:sp>
          <p:nvSpPr>
            <p:cNvPr id="33" name="Rectángulo: esquinas redondeadas 35">
              <a:extLst>
                <a:ext uri="{FF2B5EF4-FFF2-40B4-BE49-F238E27FC236}">
                  <a16:creationId xmlns:a16="http://schemas.microsoft.com/office/drawing/2014/main" id="{3A9FEDE1-A268-467A-BD64-E7147B67BFB2}"/>
                </a:ext>
              </a:extLst>
            </p:cNvPr>
            <p:cNvSpPr/>
            <p:nvPr/>
          </p:nvSpPr>
          <p:spPr>
            <a:xfrm>
              <a:off x="4550156" y="2324477"/>
              <a:ext cx="3630839" cy="915246"/>
            </a:xfrm>
            <a:prstGeom prst="roundRect">
              <a:avLst/>
            </a:prstGeom>
            <a:solidFill>
              <a:srgbClr val="00B050">
                <a:alpha val="28000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6CD9E67-8118-4331-8E3B-19FF5432F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6053" y="2439032"/>
              <a:ext cx="3604942" cy="751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7592052" y="3230767"/>
                <a:ext cx="323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PE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2" y="3230767"/>
                <a:ext cx="32329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o 17"/>
          <p:cNvSpPr/>
          <p:nvPr/>
        </p:nvSpPr>
        <p:spPr>
          <a:xfrm>
            <a:off x="7654580" y="3643644"/>
            <a:ext cx="154715" cy="25690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375B468-7DFB-49E1-9B55-7BA455681729}"/>
              </a:ext>
            </a:extLst>
          </p:cNvPr>
          <p:cNvSpPr/>
          <p:nvPr/>
        </p:nvSpPr>
        <p:spPr>
          <a:xfrm>
            <a:off x="1480641" y="4234043"/>
            <a:ext cx="561502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2000" i="1" dirty="0">
                <a:latin typeface="F26"/>
              </a:rPr>
              <a:t>Es el ángulo que forma el vector con el eje real.</a:t>
            </a:r>
            <a:endParaRPr lang="es-PE" sz="2000" b="1" i="1" dirty="0">
              <a:latin typeface="F26"/>
            </a:endParaRPr>
          </a:p>
        </p:txBody>
      </p:sp>
    </p:spTree>
    <p:extLst>
      <p:ext uri="{BB962C8B-B14F-4D97-AF65-F5344CB8AC3E}">
        <p14:creationId xmlns:p14="http://schemas.microsoft.com/office/powerpoint/2010/main" val="3011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7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C7451B1-4007-4FAC-809E-EF7AB5DB9F41}"/>
                  </a:ext>
                </a:extLst>
              </p:cNvPr>
              <p:cNvSpPr/>
              <p:nvPr/>
            </p:nvSpPr>
            <p:spPr>
              <a:xfrm>
                <a:off x="1282760" y="1622798"/>
                <a:ext cx="8786791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Siendo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s-PE" sz="2000" i="1" dirty="0">
                    <a:latin typeface="F26"/>
                  </a:rPr>
                  <a:t> en su forma binómica </a:t>
                </a:r>
                <a:r>
                  <a:rPr lang="es-PE" sz="2000" i="1" dirty="0" err="1">
                    <a:latin typeface="F26"/>
                  </a:rPr>
                  <a:t>ó</a:t>
                </a:r>
                <a:r>
                  <a:rPr lang="es-PE" sz="2000" i="1" dirty="0">
                    <a:latin typeface="F26"/>
                  </a:rPr>
                  <a:t>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PE" sz="2000" i="1" dirty="0">
                    <a:latin typeface="F26"/>
                  </a:rPr>
                  <a:t> en su forma cartesiana, su forma polar se define como:</a:t>
                </a:r>
                <a:endParaRPr lang="es-PE" sz="20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C7451B1-4007-4FAC-809E-EF7AB5DB9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60" y="1622798"/>
                <a:ext cx="8786791" cy="707886"/>
              </a:xfrm>
              <a:prstGeom prst="rect">
                <a:avLst/>
              </a:prstGeom>
              <a:blipFill>
                <a:blip r:embed="rId8"/>
                <a:stretch>
                  <a:fillRect l="-693" t="-3448" r="-971" b="-155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>
            <a:extLst>
              <a:ext uri="{FF2B5EF4-FFF2-40B4-BE49-F238E27FC236}">
                <a16:creationId xmlns:a16="http://schemas.microsoft.com/office/drawing/2014/main" id="{8387AC0B-0650-4E97-9B29-84B6E6A1F53F}"/>
              </a:ext>
            </a:extLst>
          </p:cNvPr>
          <p:cNvSpPr/>
          <p:nvPr/>
        </p:nvSpPr>
        <p:spPr>
          <a:xfrm>
            <a:off x="635646" y="411471"/>
            <a:ext cx="677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3 </a:t>
            </a:r>
            <a:r>
              <a:rPr lang="es-PE" sz="2800" b="1" dirty="0">
                <a:solidFill>
                  <a:srgbClr val="00A8A4"/>
                </a:solidFill>
              </a:rPr>
              <a:t>FORMA POLAR</a:t>
            </a:r>
            <a:endParaRPr lang="es-PE" sz="2800" dirty="0">
              <a:solidFill>
                <a:srgbClr val="00A8A4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3FB605-C1CF-4FBD-B775-B65D4A726840}"/>
              </a:ext>
            </a:extLst>
          </p:cNvPr>
          <p:cNvSpPr/>
          <p:nvPr/>
        </p:nvSpPr>
        <p:spPr>
          <a:xfrm>
            <a:off x="1345974" y="3046606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000" i="1" dirty="0">
                <a:latin typeface="F26"/>
              </a:rPr>
              <a:t>Donde:</a:t>
            </a:r>
            <a:endParaRPr lang="es-P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27959A6F-4D76-418F-B158-BB81C98BD550}"/>
                  </a:ext>
                </a:extLst>
              </p:cNvPr>
              <p:cNvSpPr txBox="1"/>
              <p:nvPr/>
            </p:nvSpPr>
            <p:spPr>
              <a:xfrm>
                <a:off x="2298728" y="3073507"/>
                <a:ext cx="10345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s-PE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s-PE" sz="2000" dirty="0"/>
                  <a:t>   ;</a:t>
                </a: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27959A6F-4D76-418F-B158-BB81C98BD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728" y="3073507"/>
                <a:ext cx="1034579" cy="307777"/>
              </a:xfrm>
              <a:prstGeom prst="rect">
                <a:avLst/>
              </a:prstGeom>
              <a:blipFill>
                <a:blip r:embed="rId9"/>
                <a:stretch>
                  <a:fillRect l="-5882" t="-23529" r="-14118" b="-5098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9716A35F-7B66-41DA-86D3-FE13B1AD6B53}"/>
                  </a:ext>
                </a:extLst>
              </p:cNvPr>
              <p:cNvSpPr txBox="1"/>
              <p:nvPr/>
            </p:nvSpPr>
            <p:spPr>
              <a:xfrm>
                <a:off x="3458753" y="3075791"/>
                <a:ext cx="134934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PE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PE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PE" sz="20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PE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s-PE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s-PE" sz="2000" dirty="0"/>
              </a:p>
            </p:txBody>
          </p:sp>
        </mc:Choice>
        <mc:Fallback xmlns="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9716A35F-7B66-41DA-86D3-FE13B1AD6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753" y="3075791"/>
                <a:ext cx="1349344" cy="307777"/>
              </a:xfrm>
              <a:prstGeom prst="rect">
                <a:avLst/>
              </a:prstGeom>
              <a:blipFill>
                <a:blip r:embed="rId10"/>
                <a:stretch>
                  <a:fillRect l="-3604" b="-30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8649810A-2089-44F5-A212-7B586E494A07}"/>
              </a:ext>
            </a:extLst>
          </p:cNvPr>
          <p:cNvGrpSpPr/>
          <p:nvPr/>
        </p:nvGrpSpPr>
        <p:grpSpPr>
          <a:xfrm>
            <a:off x="5108450" y="2229297"/>
            <a:ext cx="1449545" cy="794806"/>
            <a:chOff x="5632557" y="4707673"/>
            <a:chExt cx="1449545" cy="794806"/>
          </a:xfrm>
        </p:grpSpPr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636011DB-DFD5-41A1-9096-54570577DB7D}"/>
                </a:ext>
              </a:extLst>
            </p:cNvPr>
            <p:cNvSpPr/>
            <p:nvPr/>
          </p:nvSpPr>
          <p:spPr>
            <a:xfrm>
              <a:off x="5632557" y="4707673"/>
              <a:ext cx="1440805" cy="794806"/>
            </a:xfrm>
            <a:prstGeom prst="roundRect">
              <a:avLst/>
            </a:prstGeom>
            <a:solidFill>
              <a:srgbClr val="00B050">
                <a:alpha val="28000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E56437B-3AD1-4C81-95AF-67B2ACC9D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49050" y="4788348"/>
              <a:ext cx="1433052" cy="6807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CuadroTexto 4"/>
          <p:cNvSpPr txBox="1"/>
          <p:nvPr/>
        </p:nvSpPr>
        <p:spPr>
          <a:xfrm>
            <a:off x="1197108" y="3777740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i="1" dirty="0">
                <a:latin typeface="F26"/>
              </a:rPr>
              <a:t>También se puede expresar de la siguiente forma: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 flipH="1">
                <a:off x="4409405" y="4465591"/>
                <a:ext cx="3006182" cy="606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PE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P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P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P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P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P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s-PE" sz="32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9405" y="4465591"/>
                <a:ext cx="3006182" cy="6065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5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57" name="Marcador de texto 8">
                <a:extLst>
                  <a:ext uri="{FF2B5EF4-FFF2-40B4-BE49-F238E27FC236}">
                    <a16:creationId xmlns:a16="http://schemas.microsoft.com/office/drawing/2014/main" id="{598A9D20-0359-4823-AEBC-C725A8B6CD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7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C7451B1-4007-4FAC-809E-EF7AB5DB9F41}"/>
                  </a:ext>
                </a:extLst>
              </p:cNvPr>
              <p:cNvSpPr/>
              <p:nvPr/>
            </p:nvSpPr>
            <p:spPr>
              <a:xfrm>
                <a:off x="1458339" y="1956018"/>
                <a:ext cx="1016563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Sea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PE" sz="2000" i="1" dirty="0">
                    <a:latin typeface="F26"/>
                  </a:rPr>
                  <a:t> un punto en el plano complejo, su forma trigonométrica es:</a:t>
                </a:r>
                <a:endParaRPr lang="es-PE" sz="20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8C7451B1-4007-4FAC-809E-EF7AB5DB9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39" y="1956018"/>
                <a:ext cx="10165631" cy="400110"/>
              </a:xfrm>
              <a:prstGeom prst="rect">
                <a:avLst/>
              </a:prstGeom>
              <a:blipFill>
                <a:blip r:embed="rId8"/>
                <a:stretch>
                  <a:fillRect l="-600" t="-7576" b="-2727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ángulo 27">
            <a:extLst>
              <a:ext uri="{FF2B5EF4-FFF2-40B4-BE49-F238E27FC236}">
                <a16:creationId xmlns:a16="http://schemas.microsoft.com/office/drawing/2014/main" id="{8387AC0B-0650-4E97-9B29-84B6E6A1F53F}"/>
              </a:ext>
            </a:extLst>
          </p:cNvPr>
          <p:cNvSpPr/>
          <p:nvPr/>
        </p:nvSpPr>
        <p:spPr>
          <a:xfrm>
            <a:off x="635646" y="697998"/>
            <a:ext cx="677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4 </a:t>
            </a:r>
            <a:r>
              <a:rPr lang="es-PE" sz="2800" b="1" dirty="0">
                <a:solidFill>
                  <a:srgbClr val="00A8A4"/>
                </a:solidFill>
              </a:rPr>
              <a:t>FORMA TRIGONOMÉTRICA</a:t>
            </a:r>
            <a:endParaRPr lang="es-PE" sz="2800" dirty="0">
              <a:solidFill>
                <a:srgbClr val="00A8A4"/>
              </a:solidFill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FE0BB1BD-91B9-4D4D-852E-7CD7CE15698D}"/>
              </a:ext>
            </a:extLst>
          </p:cNvPr>
          <p:cNvSpPr/>
          <p:nvPr/>
        </p:nvSpPr>
        <p:spPr>
          <a:xfrm>
            <a:off x="1458340" y="3168919"/>
            <a:ext cx="315790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PE" sz="2000" i="1" dirty="0">
                <a:latin typeface="F26"/>
              </a:rPr>
              <a:t>Se obtiene de asumir que:</a:t>
            </a:r>
            <a:endParaRPr lang="es-PE" sz="2000" b="1" i="1" dirty="0">
              <a:latin typeface="F26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749FBCCC-7B89-4748-9C7C-DA074A8523C2}"/>
              </a:ext>
            </a:extLst>
          </p:cNvPr>
          <p:cNvGrpSpPr/>
          <p:nvPr/>
        </p:nvGrpSpPr>
        <p:grpSpPr>
          <a:xfrm>
            <a:off x="4261590" y="2395431"/>
            <a:ext cx="3430955" cy="740429"/>
            <a:chOff x="2816017" y="2517795"/>
            <a:chExt cx="4222286" cy="911205"/>
          </a:xfrm>
        </p:grpSpPr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636011DB-DFD5-41A1-9096-54570577DB7D}"/>
                </a:ext>
              </a:extLst>
            </p:cNvPr>
            <p:cNvSpPr/>
            <p:nvPr/>
          </p:nvSpPr>
          <p:spPr>
            <a:xfrm>
              <a:off x="2816017" y="2517795"/>
              <a:ext cx="4222286" cy="911205"/>
            </a:xfrm>
            <a:prstGeom prst="roundRect">
              <a:avLst/>
            </a:prstGeom>
            <a:solidFill>
              <a:srgbClr val="00B050">
                <a:alpha val="28000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6F14310-7848-452D-B1CD-2ECE81CF5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16017" y="2553708"/>
              <a:ext cx="4222286" cy="8595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29F7CD56-60A7-4310-93FF-B3F8F4D2C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6813" y="3614851"/>
            <a:ext cx="4537427" cy="23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A40DB71-3678-4676-A5BE-C9D8A98D7B09}"/>
              </a:ext>
            </a:extLst>
          </p:cNvPr>
          <p:cNvSpPr/>
          <p:nvPr/>
        </p:nvSpPr>
        <p:spPr>
          <a:xfrm>
            <a:off x="635646" y="453474"/>
            <a:ext cx="6779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indent="-796925"/>
            <a:r>
              <a:rPr lang="es-PE" sz="7200" b="1" dirty="0">
                <a:solidFill>
                  <a:srgbClr val="C00000"/>
                </a:solidFill>
              </a:rPr>
              <a:t>5 </a:t>
            </a:r>
            <a:r>
              <a:rPr lang="es-PE" sz="2800" b="1" dirty="0">
                <a:solidFill>
                  <a:srgbClr val="00A8A4"/>
                </a:solidFill>
              </a:rPr>
              <a:t>OPERACIONES</a:t>
            </a:r>
            <a:endParaRPr lang="es-PE" sz="2800" dirty="0">
              <a:solidFill>
                <a:srgbClr val="00A8A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Marcador de texto 8">
                <a:extLst>
                  <a:ext uri="{FF2B5EF4-FFF2-40B4-BE49-F238E27FC236}">
                    <a16:creationId xmlns:a16="http://schemas.microsoft.com/office/drawing/2014/main" id="{06A63FC0-638F-41BD-A622-D1F29646F555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45" name="Marcador de texto 8">
                <a:extLst>
                  <a:ext uri="{FF2B5EF4-FFF2-40B4-BE49-F238E27FC236}">
                    <a16:creationId xmlns:a16="http://schemas.microsoft.com/office/drawing/2014/main" id="{06A63FC0-638F-41BD-A622-D1F29646F5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9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E008DD2-A997-4E94-A0AD-160DA45A4AA0}"/>
                  </a:ext>
                </a:extLst>
              </p:cNvPr>
              <p:cNvSpPr/>
              <p:nvPr/>
            </p:nvSpPr>
            <p:spPr>
              <a:xfrm>
                <a:off x="1458339" y="1709870"/>
                <a:ext cx="10165631" cy="73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s-PE" sz="2000" i="1" dirty="0">
                    <a:latin typeface="F26"/>
                  </a:rPr>
                  <a:t>Dados 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s-PE" sz="2000" i="1" dirty="0">
                    <a:latin typeface="F26"/>
                  </a:rPr>
                  <a:t>   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𝑑𝑖</m:t>
                    </m:r>
                  </m:oMath>
                </a14:m>
                <a:r>
                  <a:rPr lang="es-PE" sz="2000" i="1" dirty="0">
                    <a:latin typeface="F26"/>
                  </a:rPr>
                  <a:t>, cuyas formas polares está dado por  </a:t>
                </a:r>
                <a14:m>
                  <m:oMath xmlns:m="http://schemas.openxmlformats.org/officeDocument/2006/math"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P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s-PE" sz="2000" i="1" dirty="0">
                    <a:latin typeface="F26"/>
                  </a:rPr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s-PE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PE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P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PE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PE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lang="es-PE" sz="2000" i="1" dirty="0">
                  <a:latin typeface="F26"/>
                  <a:ea typeface="Cambria Math" panose="02040503050406030204" pitchFamily="18" charset="0"/>
                </a:endParaRPr>
              </a:p>
              <a:p>
                <a:r>
                  <a:rPr lang="es-PE" sz="2000" i="1" dirty="0">
                    <a:latin typeface="F26"/>
                  </a:rPr>
                  <a:t>se tiene que:</a:t>
                </a:r>
                <a:endParaRPr lang="es-PE" sz="2000" b="1" i="1" dirty="0">
                  <a:latin typeface="F26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CE008DD2-A997-4E94-A0AD-160DA45A4A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339" y="1709870"/>
                <a:ext cx="10165631" cy="735201"/>
              </a:xfrm>
              <a:prstGeom prst="rect">
                <a:avLst/>
              </a:prstGeom>
              <a:blipFill>
                <a:blip r:embed="rId10"/>
                <a:stretch>
                  <a:fillRect l="-600" t="-4132" b="-1405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>
            <a:extLst>
              <a:ext uri="{FF2B5EF4-FFF2-40B4-BE49-F238E27FC236}">
                <a16:creationId xmlns:a16="http://schemas.microsoft.com/office/drawing/2014/main" id="{7CDFF887-E561-45DD-93A0-6E76C800BE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5999" y="2601197"/>
            <a:ext cx="3144430" cy="2085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4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51">
            <a:extLst>
              <a:ext uri="{FF2B5EF4-FFF2-40B4-BE49-F238E27FC236}">
                <a16:creationId xmlns:a16="http://schemas.microsoft.com/office/drawing/2014/main" id="{6C6ACFC3-B51A-428C-AFAF-B5C92A1929C7}"/>
              </a:ext>
            </a:extLst>
          </p:cNvPr>
          <p:cNvSpPr/>
          <p:nvPr/>
        </p:nvSpPr>
        <p:spPr>
          <a:xfrm>
            <a:off x="0" y="1292534"/>
            <a:ext cx="12192000" cy="4859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7030A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AEFAAA-D0E4-4AE4-B600-CE4F8A0A6528}"/>
              </a:ext>
            </a:extLst>
          </p:cNvPr>
          <p:cNvSpPr txBox="1"/>
          <p:nvPr/>
        </p:nvSpPr>
        <p:spPr>
          <a:xfrm>
            <a:off x="702187" y="707759"/>
            <a:ext cx="454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solidFill>
                  <a:srgbClr val="0000FF"/>
                </a:solidFill>
              </a:rPr>
              <a:t>EJERCICIOS EXPLICATIVOS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/>
              <p:nvPr/>
            </p:nvSpPr>
            <p:spPr>
              <a:xfrm>
                <a:off x="702187" y="1363055"/>
                <a:ext cx="10645263" cy="12715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PE" sz="1800" dirty="0">
                    <a:solidFill>
                      <a:schemeClr val="tx1"/>
                    </a:solidFill>
                  </a:rPr>
                  <a:t>Represente en el plano de Gauss los siguientes números complejos y pásalos a forma polar y trigonométrica:</a:t>
                </a:r>
                <a:endParaRPr lang="es-PE" sz="1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=3+</m:t>
                      </m:r>
                      <m:rad>
                        <m:radPr>
                          <m:degHide m:val="on"/>
                          <m:ctrlPr>
                            <a:rPr lang="es-PE" sz="1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  ;  </m:t>
                      </m:r>
                      <m:sSub>
                        <m:sSub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=−4−6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   ;   </m:t>
                      </m:r>
                      <m:sSub>
                        <m:sSubPr>
                          <m:ctrlPr>
                            <a:rPr lang="es-PE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s-P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=−3+2</m:t>
                      </m:r>
                      <m:r>
                        <a:rPr lang="es-PE" sz="18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endParaRPr lang="es-PE" sz="18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778FDB2-2A54-4A18-B7C4-91636C7C8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87" y="1363055"/>
                <a:ext cx="10645263" cy="1271502"/>
              </a:xfrm>
              <a:prstGeom prst="rect">
                <a:avLst/>
              </a:prstGeom>
              <a:blipFill>
                <a:blip r:embed="rId2"/>
                <a:stretch>
                  <a:fillRect l="-344" t="-288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40DECDC8-84E6-42D2-BE0C-29EE8401B5E0}"/>
              </a:ext>
            </a:extLst>
          </p:cNvPr>
          <p:cNvSpPr txBox="1"/>
          <p:nvPr/>
        </p:nvSpPr>
        <p:spPr>
          <a:xfrm>
            <a:off x="634162" y="2345800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C00000"/>
                </a:solidFill>
              </a:rPr>
              <a:t>SOLUCIÓN: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0EE78806-02FD-415C-9262-8191C2626EAD}"/>
                  </a:ext>
                </a:extLst>
              </p:cNvPr>
              <p:cNvSpPr/>
              <p:nvPr/>
            </p:nvSpPr>
            <p:spPr>
              <a:xfrm>
                <a:off x="729677" y="3320707"/>
                <a:ext cx="2777171" cy="750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PE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s-PE" sz="1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s-PE" sz="18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=36.7° </m:t>
                          </m:r>
                        </m:e>
                      </m:fun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0EE78806-02FD-415C-9262-8191C2626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7" y="3320707"/>
                <a:ext cx="2777171" cy="750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E36E83E-198C-44B7-9F50-97877E1A9E20}"/>
              </a:ext>
            </a:extLst>
          </p:cNvPr>
          <p:cNvCxnSpPr>
            <a:cxnSpLocks/>
          </p:cNvCxnSpPr>
          <p:nvPr/>
        </p:nvCxnSpPr>
        <p:spPr>
          <a:xfrm>
            <a:off x="4072309" y="2815683"/>
            <a:ext cx="0" cy="30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Marcador de texto 8">
                <a:extLst>
                  <a:ext uri="{FF2B5EF4-FFF2-40B4-BE49-F238E27FC236}">
                    <a16:creationId xmlns:a16="http://schemas.microsoft.com/office/drawing/2014/main" id="{3C21134D-E6CC-42C3-AB4C-836AF2D2F30F}"/>
                  </a:ext>
                </a:extLst>
              </p:cNvPr>
              <p:cNvSpPr>
                <a:spLocks noGrp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PE" dirty="0"/>
                  <a:t>Números Complejos </a:t>
                </a:r>
                <a14:m>
                  <m:oMath xmlns:m="http://schemas.openxmlformats.org/officeDocument/2006/math">
                    <m:r>
                      <a:rPr lang="es-P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s-PE" dirty="0"/>
              </a:p>
            </p:txBody>
          </p:sp>
        </mc:Choice>
        <mc:Fallback xmlns="">
          <p:sp>
            <p:nvSpPr>
              <p:cNvPr id="28" name="Marcador de texto 8">
                <a:extLst>
                  <a:ext uri="{FF2B5EF4-FFF2-40B4-BE49-F238E27FC236}">
                    <a16:creationId xmlns:a16="http://schemas.microsoft.com/office/drawing/2014/main" id="{3C21134D-E6CC-42C3-AB4C-836AF2D2F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0"/>
              </p:nvPr>
            </p:nvSpPr>
            <p:spPr>
              <a:xfrm>
                <a:off x="831850" y="6381750"/>
                <a:ext cx="10515600" cy="274638"/>
              </a:xfrm>
              <a:blipFill>
                <a:blip r:embed="rId14"/>
                <a:stretch>
                  <a:fillRect l="-232" t="-20000" b="-24444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3577CB0-4BC3-43EC-95E2-46A17B4AFFF6}"/>
                  </a:ext>
                </a:extLst>
              </p:cNvPr>
              <p:cNvSpPr txBox="1"/>
              <p:nvPr/>
            </p:nvSpPr>
            <p:spPr>
              <a:xfrm>
                <a:off x="504897" y="2771966"/>
                <a:ext cx="3284681" cy="532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P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P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  <m:sup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9+5</m:t>
                          </m:r>
                        </m:e>
                      </m:rad>
                      <m:r>
                        <a:rPr lang="es-P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</m:oMath>
                  </m:oMathPara>
                </a14:m>
                <a:endParaRPr lang="es-PE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3577CB0-4BC3-43EC-95E2-46A17B4A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7" y="2771966"/>
                <a:ext cx="3284681" cy="5323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A6CCCFA-B14E-4BEA-B005-2C4AC8E915DD}"/>
                  </a:ext>
                </a:extLst>
              </p:cNvPr>
              <p:cNvSpPr txBox="1"/>
              <p:nvPr/>
            </p:nvSpPr>
            <p:spPr>
              <a:xfrm>
                <a:off x="4658773" y="2882440"/>
                <a:ext cx="2905090" cy="316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7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7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s-P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7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17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7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7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e>
                      </m:rad>
                    </m:oMath>
                  </m:oMathPara>
                </a14:m>
                <a:endParaRPr lang="es-PE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2A6CCCFA-B14E-4BEA-B005-2C4AC8E9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773" y="2882440"/>
                <a:ext cx="2905090" cy="316818"/>
              </a:xfrm>
              <a:prstGeom prst="rect">
                <a:avLst/>
              </a:prstGeom>
              <a:blipFill>
                <a:blip r:embed="rId16"/>
                <a:stretch>
                  <a:fillRect r="-839" b="-1153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0BBF11F-294C-4E3C-8D8E-AA3AA38B4697}"/>
                  </a:ext>
                </a:extLst>
              </p:cNvPr>
              <p:cNvSpPr txBox="1"/>
              <p:nvPr/>
            </p:nvSpPr>
            <p:spPr>
              <a:xfrm>
                <a:off x="8705931" y="2824879"/>
                <a:ext cx="2717924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PE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PE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s-P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0BBF11F-294C-4E3C-8D8E-AA3AA38B4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31" y="2824879"/>
                <a:ext cx="2717924" cy="335413"/>
              </a:xfrm>
              <a:prstGeom prst="rect">
                <a:avLst/>
              </a:prstGeom>
              <a:blipFill>
                <a:blip r:embed="rId17"/>
                <a:stretch>
                  <a:fillRect r="-1570" b="-145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48C4FDA-18C8-411B-9C3A-DE20308A4609}"/>
                  </a:ext>
                </a:extLst>
              </p:cNvPr>
              <p:cNvSpPr/>
              <p:nvPr/>
            </p:nvSpPr>
            <p:spPr>
              <a:xfrm>
                <a:off x="4631787" y="3369521"/>
                <a:ext cx="2804037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PE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−6</m:t>
                                  </m:r>
                                </m:num>
                                <m:den>
                                  <m: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den>
                              </m:f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PE" sz="18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56.3°</m:t>
                          </m:r>
                          <m:r>
                            <a:rPr lang="es-PE" sz="18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448C4FDA-18C8-411B-9C3A-DE20308A4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787" y="3369521"/>
                <a:ext cx="2804037" cy="7146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C27B3642-B92E-402D-8178-2BB7931B145F}"/>
                  </a:ext>
                </a:extLst>
              </p:cNvPr>
              <p:cNvSpPr/>
              <p:nvPr/>
            </p:nvSpPr>
            <p:spPr>
              <a:xfrm>
                <a:off x="5109337" y="4084204"/>
                <a:ext cx="2287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80°+56°=236.3°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C27B3642-B92E-402D-8178-2BB7931B14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37" y="4084204"/>
                <a:ext cx="2287806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B9377C93-B9E8-4F93-A669-A9D651CA5383}"/>
                  </a:ext>
                </a:extLst>
              </p:cNvPr>
              <p:cNvSpPr/>
              <p:nvPr/>
            </p:nvSpPr>
            <p:spPr>
              <a:xfrm>
                <a:off x="8649377" y="3338114"/>
                <a:ext cx="297716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PE" sz="18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PE" sz="18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s-PE" sz="18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s-PE" sz="18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−33.7°</m:t>
                          </m:r>
                          <m:r>
                            <a:rPr lang="es-PE" sz="1800" b="0" i="1" dirty="0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B9377C93-B9E8-4F93-A669-A9D651CA53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77" y="3338114"/>
                <a:ext cx="297716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E2E1D1A-A09F-4C1D-911C-15C8F270E72D}"/>
                  </a:ext>
                </a:extLst>
              </p:cNvPr>
              <p:cNvSpPr/>
              <p:nvPr/>
            </p:nvSpPr>
            <p:spPr>
              <a:xfrm>
                <a:off x="9007782" y="4045953"/>
                <a:ext cx="23775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80°−33.7°=146.3</m:t>
                      </m:r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BE2E1D1A-A09F-4C1D-911C-15C8F270E7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782" y="4045953"/>
                <a:ext cx="237757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BBE865D-222F-4B49-B856-52812963B515}"/>
                  </a:ext>
                </a:extLst>
              </p:cNvPr>
              <p:cNvSpPr/>
              <p:nvPr/>
            </p:nvSpPr>
            <p:spPr>
              <a:xfrm>
                <a:off x="321587" y="4163786"/>
                <a:ext cx="1564403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e>
                        <m:sub>
                          <m: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36.7°</m:t>
                          </m:r>
                        </m:sub>
                      </m:sSub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6BBE865D-222F-4B49-B856-52812963B5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7" y="4163786"/>
                <a:ext cx="1564403" cy="401970"/>
              </a:xfrm>
              <a:prstGeom prst="rect">
                <a:avLst/>
              </a:prstGeom>
              <a:blipFill>
                <a:blip r:embed="rId2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6545C124-D3F4-4550-ABB6-5322D1420C4A}"/>
                  </a:ext>
                </a:extLst>
              </p:cNvPr>
              <p:cNvSpPr/>
              <p:nvPr/>
            </p:nvSpPr>
            <p:spPr>
              <a:xfrm>
                <a:off x="4181041" y="4686538"/>
                <a:ext cx="1662186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</m:t>
                              </m:r>
                            </m:e>
                          </m:rad>
                        </m:e>
                        <m:sub>
                          <m: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236.3°</m:t>
                          </m:r>
                        </m:sub>
                      </m:sSub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id="{6545C124-D3F4-4550-ABB6-5322D1420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041" y="4686538"/>
                <a:ext cx="1662186" cy="407547"/>
              </a:xfrm>
              <a:prstGeom prst="rect">
                <a:avLst/>
              </a:prstGeom>
              <a:blipFill>
                <a:blip r:embed="rId23"/>
                <a:stretch>
                  <a:fillRect b="-298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B5783F38-CE9E-4A90-942B-8EEE8B370DAB}"/>
              </a:ext>
            </a:extLst>
          </p:cNvPr>
          <p:cNvCxnSpPr>
            <a:cxnSpLocks/>
          </p:cNvCxnSpPr>
          <p:nvPr/>
        </p:nvCxnSpPr>
        <p:spPr>
          <a:xfrm>
            <a:off x="8161428" y="2886485"/>
            <a:ext cx="0" cy="3004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B28699A8-1526-44FA-A515-543F330249B6}"/>
                  </a:ext>
                </a:extLst>
              </p:cNvPr>
              <p:cNvSpPr/>
              <p:nvPr/>
            </p:nvSpPr>
            <p:spPr>
              <a:xfrm>
                <a:off x="8285239" y="4686538"/>
                <a:ext cx="1656864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ad>
                            <m:radPr>
                              <m:degHide m:val="on"/>
                              <m:ctrlP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PE" sz="1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e>
                        <m:sub>
                          <m:r>
                            <a:rPr lang="es-PE" sz="18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146.3°</m:t>
                          </m:r>
                        </m:sub>
                      </m:sSub>
                    </m:oMath>
                  </m:oMathPara>
                </a14:m>
                <a:endParaRPr lang="es-PE" sz="1800" dirty="0"/>
              </a:p>
            </p:txBody>
          </p:sp>
        </mc:Choice>
        <mc:Fallback xmlns=""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B28699A8-1526-44FA-A515-543F33024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239" y="4686538"/>
                <a:ext cx="1656864" cy="401970"/>
              </a:xfrm>
              <a:prstGeom prst="rect">
                <a:avLst/>
              </a:prstGeom>
              <a:blipFill>
                <a:blip r:embed="rId2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A2391349-D0BE-4380-A35D-2000C3C6A226}"/>
                  </a:ext>
                </a:extLst>
              </p:cNvPr>
              <p:cNvSpPr/>
              <p:nvPr/>
            </p:nvSpPr>
            <p:spPr>
              <a:xfrm>
                <a:off x="321587" y="4795966"/>
                <a:ext cx="3711722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e>
                      </m:rad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PE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⁡(36.7°</m:t>
                          </m:r>
                        </m:e>
                      </m:d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𝑖𝑠𝑒𝑛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36.7°</m:t>
                          </m:r>
                        </m:e>
                      </m:d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A2391349-D0BE-4380-A35D-2000C3C6A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87" y="4795966"/>
                <a:ext cx="3711722" cy="401970"/>
              </a:xfrm>
              <a:prstGeom prst="rect">
                <a:avLst/>
              </a:prstGeom>
              <a:blipFill>
                <a:blip r:embed="rId2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9FC7C13F-1C8C-4706-B995-0146373DB73F}"/>
                  </a:ext>
                </a:extLst>
              </p:cNvPr>
              <p:cNvSpPr/>
              <p:nvPr/>
            </p:nvSpPr>
            <p:spPr>
              <a:xfrm>
                <a:off x="4142037" y="5293960"/>
                <a:ext cx="3968202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52</m:t>
                          </m:r>
                        </m:e>
                      </m:rad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PE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⁡(236.3°</m:t>
                          </m:r>
                        </m:e>
                      </m:d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𝑖𝑠𝑒𝑛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236.3°</m:t>
                          </m:r>
                        </m:e>
                      </m:d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9FC7C13F-1C8C-4706-B995-0146373DB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037" y="5293960"/>
                <a:ext cx="3968202" cy="407547"/>
              </a:xfrm>
              <a:prstGeom prst="rect">
                <a:avLst/>
              </a:prstGeom>
              <a:blipFill>
                <a:blip r:embed="rId2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93EF0D3F-A5B2-4487-BCA6-93E47A624040}"/>
                  </a:ext>
                </a:extLst>
              </p:cNvPr>
              <p:cNvSpPr/>
              <p:nvPr/>
            </p:nvSpPr>
            <p:spPr>
              <a:xfrm>
                <a:off x="8254982" y="5293960"/>
                <a:ext cx="3968202" cy="407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s-PE" sz="1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PE" sz="1800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⁡(146.3°</m:t>
                          </m:r>
                        </m:e>
                      </m:d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PE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𝑖𝑠𝑒𝑛</m:t>
                      </m:r>
                      <m:d>
                        <m:dPr>
                          <m:ctrlPr>
                            <a:rPr lang="es-PE" sz="1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1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146.3°</m:t>
                          </m:r>
                        </m:e>
                      </m:d>
                    </m:oMath>
                  </m:oMathPara>
                </a14:m>
                <a:endParaRPr lang="es-P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93EF0D3F-A5B2-4487-BCA6-93E47A624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982" y="5293960"/>
                <a:ext cx="3968202" cy="407547"/>
              </a:xfrm>
              <a:prstGeom prst="rect">
                <a:avLst/>
              </a:prstGeom>
              <a:blipFill>
                <a:blip r:embed="rId27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85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22" grpId="0"/>
      <p:bldP spid="23" grpId="0"/>
      <p:bldP spid="25" grpId="0"/>
      <p:bldP spid="27" grpId="0"/>
      <p:bldP spid="31" grpId="0"/>
      <p:bldP spid="32" grpId="0"/>
      <p:bldP spid="33" grpId="0"/>
      <p:bldP spid="34" grpId="0"/>
      <p:bldP spid="36" grpId="0"/>
      <p:bldP spid="39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TemaUT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UTP" id="{B15AEC6E-1DF5-42DC-9730-4871F2970D86}" vid="{E586E61E-4605-472F-A0D8-7889F694A443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BC7976734CE469FDC7B4C718D8341" ma:contentTypeVersion="7" ma:contentTypeDescription="Create a new document." ma:contentTypeScope="" ma:versionID="2d6d62f146819df4c288fcf83ba3ced9">
  <xsd:schema xmlns:xsd="http://www.w3.org/2001/XMLSchema" xmlns:xs="http://www.w3.org/2001/XMLSchema" xmlns:p="http://schemas.microsoft.com/office/2006/metadata/properties" xmlns:ns2="72a5a915-2abe-4958-a4e3-43bf3f975f8d" targetNamespace="http://schemas.microsoft.com/office/2006/metadata/properties" ma:root="true" ma:fieldsID="f4c9c2afa42614f54f39f3e96e109c9d" ns2:_="">
    <xsd:import namespace="72a5a915-2abe-4958-a4e3-43bf3f975f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5a915-2abe-4958-a4e3-43bf3f975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6389A1-8A67-4D01-A610-3909F3B84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5a915-2abe-4958-a4e3-43bf3f975f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E85550-F219-43AA-AB0A-732A42F2A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E95659-4704-4D8C-8B63-7004E55632B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TemaUTP</Template>
  <TotalTime>4385</TotalTime>
  <Words>616</Words>
  <Application>Microsoft Office PowerPoint</Application>
  <PresentationFormat>Panorámica</PresentationFormat>
  <Paragraphs>98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F26</vt:lpstr>
      <vt:lpstr>Formular</vt:lpstr>
      <vt:lpstr>Wingdings</vt:lpstr>
      <vt:lpstr>TemaUTP</vt:lpstr>
      <vt:lpstr>NÚMEROS COMPLEJOS C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Dandy Albert Sanchez Escurra</cp:lastModifiedBy>
  <cp:revision>338</cp:revision>
  <dcterms:modified xsi:type="dcterms:W3CDTF">2021-07-27T02:25:55Z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0x010100599BC7976734CE469FDC7B4C718D8341</vt:lpwstr>
  </property>
</Properties>
</file>