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5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diagrams/data3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4"/>
  </p:sldMasterIdLst>
  <p:notesMasterIdLst>
    <p:notesMasterId r:id="rId26"/>
  </p:notesMasterIdLst>
  <p:sldIdLst>
    <p:sldId id="256" r:id="rId5"/>
    <p:sldId id="273" r:id="rId6"/>
    <p:sldId id="257" r:id="rId7"/>
    <p:sldId id="258" r:id="rId8"/>
    <p:sldId id="274" r:id="rId9"/>
    <p:sldId id="275" r:id="rId10"/>
    <p:sldId id="293" r:id="rId11"/>
    <p:sldId id="294" r:id="rId12"/>
    <p:sldId id="276" r:id="rId13"/>
    <p:sldId id="297" r:id="rId14"/>
    <p:sldId id="298" r:id="rId15"/>
    <p:sldId id="283" r:id="rId16"/>
    <p:sldId id="296" r:id="rId17"/>
    <p:sldId id="289" r:id="rId18"/>
    <p:sldId id="314" r:id="rId19"/>
    <p:sldId id="290" r:id="rId20"/>
    <p:sldId id="317" r:id="rId21"/>
    <p:sldId id="319" r:id="rId22"/>
    <p:sldId id="291" r:id="rId23"/>
    <p:sldId id="292" r:id="rId24"/>
    <p:sldId id="271" r:id="rId25"/>
  </p:sldIdLst>
  <p:sldSz cx="12192000" cy="6858000"/>
  <p:notesSz cx="6858000" cy="9144000"/>
  <p:defaultTextStyle>
    <a:defPPr>
      <a:defRPr lang="es-PE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IAM LUISA CARPIO ARIAS DE BALDERA" initials="MLCADB" lastIdx="1" clrIdx="0">
    <p:extLst>
      <p:ext uri="{19B8F6BF-5375-455C-9EA6-DF929625EA0E}">
        <p15:presenceInfo xmlns:p15="http://schemas.microsoft.com/office/powerpoint/2012/main" userId="S::mcarpio@utp.edu.pe::0187ce2f-28e5-43a7-8094-286e549f382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A8A4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4" autoAdjust="0"/>
    <p:restoredTop sz="94643"/>
  </p:normalViewPr>
  <p:slideViewPr>
    <p:cSldViewPr snapToGrid="0" snapToObjects="1">
      <p:cViewPr varScale="1">
        <p:scale>
          <a:sx n="65" d="100"/>
          <a:sy n="65" d="100"/>
        </p:scale>
        <p:origin x="9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image" Target="../media/image220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svg"/><Relationship Id="rId1" Type="http://schemas.openxmlformats.org/officeDocument/2006/relationships/image" Target="../media/image67.png"/><Relationship Id="rId6" Type="http://schemas.openxmlformats.org/officeDocument/2006/relationships/image" Target="../media/image72.svg"/><Relationship Id="rId5" Type="http://schemas.openxmlformats.org/officeDocument/2006/relationships/image" Target="../media/image71.png"/><Relationship Id="rId4" Type="http://schemas.openxmlformats.org/officeDocument/2006/relationships/image" Target="../media/image7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svg"/><Relationship Id="rId1" Type="http://schemas.openxmlformats.org/officeDocument/2006/relationships/image" Target="../media/image67.png"/><Relationship Id="rId6" Type="http://schemas.openxmlformats.org/officeDocument/2006/relationships/image" Target="../media/image72.svg"/><Relationship Id="rId5" Type="http://schemas.openxmlformats.org/officeDocument/2006/relationships/image" Target="../media/image71.png"/><Relationship Id="rId4" Type="http://schemas.openxmlformats.org/officeDocument/2006/relationships/image" Target="../media/image7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FBA56E-2B6C-46B0-B487-ADA05E92CBAE}" type="doc">
      <dgm:prSet loTypeId="urn:microsoft.com/office/officeart/2005/8/layout/hProcess9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6FB8B5FB-5B27-4E79-87F3-6924D4B61260}">
      <dgm:prSet phldrT="[Texto]" custT="1"/>
      <dgm:spPr/>
      <dgm:t>
        <a:bodyPr/>
        <a:lstStyle/>
        <a:p>
          <a:r>
            <a:rPr lang="es-PE" sz="2400" b="1" kern="1200" dirty="0"/>
            <a:t>DETERMINANTE</a:t>
          </a:r>
        </a:p>
      </dgm:t>
    </dgm:pt>
    <dgm:pt modelId="{8E2BBB0D-2D34-4309-9E91-78BB5AC6E4E5}" type="parTrans" cxnId="{A1A448AA-8946-4B82-A933-E2087A7B23FD}">
      <dgm:prSet/>
      <dgm:spPr/>
      <dgm:t>
        <a:bodyPr/>
        <a:lstStyle/>
        <a:p>
          <a:endParaRPr lang="es-PE" sz="2800"/>
        </a:p>
      </dgm:t>
    </dgm:pt>
    <dgm:pt modelId="{48B3B207-D9A3-4E0A-9D03-F4D46CB14C32}" type="sibTrans" cxnId="{A1A448AA-8946-4B82-A933-E2087A7B23FD}">
      <dgm:prSet custT="1"/>
      <dgm:spPr/>
      <dgm:t>
        <a:bodyPr/>
        <a:lstStyle/>
        <a:p>
          <a:endParaRPr lang="es-PE" sz="4000"/>
        </a:p>
      </dgm:t>
    </dgm:pt>
    <dgm:pt modelId="{3C3584BA-9173-46F0-8135-7BC7A0F9DA55}">
      <dgm:prSet phldrT="[Texto]" custT="1"/>
      <dgm:spPr/>
      <dgm:t>
        <a:bodyPr/>
        <a:lstStyle/>
        <a:p>
          <a:r>
            <a:rPr lang="es-PE" sz="2400" b="1" kern="1200" dirty="0">
              <a:solidFill>
                <a:schemeClr val="bg1"/>
              </a:solidFill>
            </a:rPr>
            <a:t>INVERSA</a:t>
          </a:r>
        </a:p>
      </dgm:t>
    </dgm:pt>
    <dgm:pt modelId="{04F9EE93-A038-40FE-8851-2C1E4E5540B7}" type="parTrans" cxnId="{2F3C173E-0652-4875-912D-A16CBA18A7BF}">
      <dgm:prSet/>
      <dgm:spPr/>
      <dgm:t>
        <a:bodyPr/>
        <a:lstStyle/>
        <a:p>
          <a:endParaRPr lang="es-PE" sz="2800"/>
        </a:p>
      </dgm:t>
    </dgm:pt>
    <dgm:pt modelId="{489FD96F-DD11-4F5C-960C-DF6E6F6227A5}" type="sibTrans" cxnId="{2F3C173E-0652-4875-912D-A16CBA18A7BF}">
      <dgm:prSet custT="1"/>
      <dgm:spPr/>
      <dgm:t>
        <a:bodyPr/>
        <a:lstStyle/>
        <a:p>
          <a:endParaRPr lang="es-PE" sz="4000"/>
        </a:p>
      </dgm:t>
    </dgm:pt>
    <dgm:pt modelId="{F14711A1-C460-4C06-AA6B-F0A1AF4EC83F}" type="pres">
      <dgm:prSet presAssocID="{72FBA56E-2B6C-46B0-B487-ADA05E92CBAE}" presName="CompostProcess" presStyleCnt="0">
        <dgm:presLayoutVars>
          <dgm:dir/>
          <dgm:resizeHandles val="exact"/>
        </dgm:presLayoutVars>
      </dgm:prSet>
      <dgm:spPr/>
    </dgm:pt>
    <dgm:pt modelId="{9681F9A2-734F-476C-9B4C-3780DF479320}" type="pres">
      <dgm:prSet presAssocID="{72FBA56E-2B6C-46B0-B487-ADA05E92CBAE}" presName="arrow" presStyleLbl="bgShp" presStyleIdx="0" presStyleCnt="1"/>
      <dgm:spPr>
        <a:solidFill>
          <a:srgbClr val="C00000"/>
        </a:solidFill>
      </dgm:spPr>
    </dgm:pt>
    <dgm:pt modelId="{B9C97D6C-D0FF-4B4F-BAAF-6B1BB6917304}" type="pres">
      <dgm:prSet presAssocID="{72FBA56E-2B6C-46B0-B487-ADA05E92CBAE}" presName="linearProcess" presStyleCnt="0"/>
      <dgm:spPr/>
    </dgm:pt>
    <dgm:pt modelId="{97587EEA-C9E6-4E05-AAF1-ED08A62237A5}" type="pres">
      <dgm:prSet presAssocID="{6FB8B5FB-5B27-4E79-87F3-6924D4B61260}" presName="textNode" presStyleLbl="node1" presStyleIdx="0" presStyleCnt="2">
        <dgm:presLayoutVars>
          <dgm:bulletEnabled val="1"/>
        </dgm:presLayoutVars>
      </dgm:prSet>
      <dgm:spPr/>
    </dgm:pt>
    <dgm:pt modelId="{BC4FD5EA-EE5E-4892-862E-86A62517C46B}" type="pres">
      <dgm:prSet presAssocID="{48B3B207-D9A3-4E0A-9D03-F4D46CB14C32}" presName="sibTrans" presStyleCnt="0"/>
      <dgm:spPr/>
    </dgm:pt>
    <dgm:pt modelId="{3D3DE39C-22A9-45B7-8B0A-76DA7948F8EC}" type="pres">
      <dgm:prSet presAssocID="{3C3584BA-9173-46F0-8135-7BC7A0F9DA55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6E9F1337-1B31-4577-B04D-ECF8C82C27CA}" type="presOf" srcId="{3C3584BA-9173-46F0-8135-7BC7A0F9DA55}" destId="{3D3DE39C-22A9-45B7-8B0A-76DA7948F8EC}" srcOrd="0" destOrd="0" presId="urn:microsoft.com/office/officeart/2005/8/layout/hProcess9"/>
    <dgm:cxn modelId="{2F3C173E-0652-4875-912D-A16CBA18A7BF}" srcId="{72FBA56E-2B6C-46B0-B487-ADA05E92CBAE}" destId="{3C3584BA-9173-46F0-8135-7BC7A0F9DA55}" srcOrd="1" destOrd="0" parTransId="{04F9EE93-A038-40FE-8851-2C1E4E5540B7}" sibTransId="{489FD96F-DD11-4F5C-960C-DF6E6F6227A5}"/>
    <dgm:cxn modelId="{9281704C-A048-4AB4-9365-ED6797D320F2}" type="presOf" srcId="{6FB8B5FB-5B27-4E79-87F3-6924D4B61260}" destId="{97587EEA-C9E6-4E05-AAF1-ED08A62237A5}" srcOrd="0" destOrd="0" presId="urn:microsoft.com/office/officeart/2005/8/layout/hProcess9"/>
    <dgm:cxn modelId="{A1A448AA-8946-4B82-A933-E2087A7B23FD}" srcId="{72FBA56E-2B6C-46B0-B487-ADA05E92CBAE}" destId="{6FB8B5FB-5B27-4E79-87F3-6924D4B61260}" srcOrd="0" destOrd="0" parTransId="{8E2BBB0D-2D34-4309-9E91-78BB5AC6E4E5}" sibTransId="{48B3B207-D9A3-4E0A-9D03-F4D46CB14C32}"/>
    <dgm:cxn modelId="{1AB2E2C8-173D-4DC1-8202-FB22B9AC4F71}" type="presOf" srcId="{72FBA56E-2B6C-46B0-B487-ADA05E92CBAE}" destId="{F14711A1-C460-4C06-AA6B-F0A1AF4EC83F}" srcOrd="0" destOrd="0" presId="urn:microsoft.com/office/officeart/2005/8/layout/hProcess9"/>
    <dgm:cxn modelId="{3ACE53DF-2EA0-4773-A4BE-5F4ED8CFDD77}" type="presParOf" srcId="{F14711A1-C460-4C06-AA6B-F0A1AF4EC83F}" destId="{9681F9A2-734F-476C-9B4C-3780DF479320}" srcOrd="0" destOrd="0" presId="urn:microsoft.com/office/officeart/2005/8/layout/hProcess9"/>
    <dgm:cxn modelId="{AA1558D1-C8A0-4527-9954-C5B4A5AB484D}" type="presParOf" srcId="{F14711A1-C460-4C06-AA6B-F0A1AF4EC83F}" destId="{B9C97D6C-D0FF-4B4F-BAAF-6B1BB6917304}" srcOrd="1" destOrd="0" presId="urn:microsoft.com/office/officeart/2005/8/layout/hProcess9"/>
    <dgm:cxn modelId="{1215C20D-FB2B-490F-AB59-5D9FA137E2CE}" type="presParOf" srcId="{B9C97D6C-D0FF-4B4F-BAAF-6B1BB6917304}" destId="{97587EEA-C9E6-4E05-AAF1-ED08A62237A5}" srcOrd="0" destOrd="0" presId="urn:microsoft.com/office/officeart/2005/8/layout/hProcess9"/>
    <dgm:cxn modelId="{3CA937FC-07B2-47B4-B54B-94744A782C73}" type="presParOf" srcId="{B9C97D6C-D0FF-4B4F-BAAF-6B1BB6917304}" destId="{BC4FD5EA-EE5E-4892-862E-86A62517C46B}" srcOrd="1" destOrd="0" presId="urn:microsoft.com/office/officeart/2005/8/layout/hProcess9"/>
    <dgm:cxn modelId="{8C6885F4-ABED-459C-A11C-1EFDF764B2EC}" type="presParOf" srcId="{B9C97D6C-D0FF-4B4F-BAAF-6B1BB6917304}" destId="{3D3DE39C-22A9-45B7-8B0A-76DA7948F8EC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88915F-DED5-40CD-9804-C9329C34FB29}" type="doc">
      <dgm:prSet loTypeId="urn:microsoft.com/office/officeart/2009/layout/ReverseList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mc:AlternateContent xmlns:mc="http://schemas.openxmlformats.org/markup-compatibility/2006" xmlns:a14="http://schemas.microsoft.com/office/drawing/2010/main">
      <mc:Choice Requires="a14">
        <dgm:pt modelId="{5198697C-FEE5-4EE8-B97C-E6BF600F6F2E}">
          <dgm:prSet phldrT="[Texto]" custT="1"/>
          <dgm:spPr/>
          <dgm:t>
            <a:bodyPr/>
            <a:lstStyle/>
            <a:p>
              <a:pPr algn="l"/>
              <a:r>
                <a:rPr lang="es-PE" sz="2600" dirty="0">
                  <a:solidFill>
                    <a:schemeClr val="tx1"/>
                  </a:solidFill>
                </a:rPr>
                <a:t>DE ORDEN </a:t>
              </a:r>
              <a:r>
                <a:rPr lang="es-PE" sz="2600" dirty="0">
                  <a:solidFill>
                    <a:srgbClr val="C00000"/>
                  </a:solidFill>
                </a:rPr>
                <a:t>1</a:t>
              </a:r>
            </a:p>
            <a:p>
              <a:pPr algn="ctr"/>
              <a:r>
                <a:rPr lang="es-PE" sz="2000" b="0" dirty="0"/>
                <a:t>Si</a:t>
              </a:r>
              <a14:m>
                <m:oMath xmlns:m="http://schemas.openxmlformats.org/officeDocument/2006/math">
                  <m:r>
                    <a:rPr lang="es-PE" sz="2000" b="0" i="1" smtClean="0">
                      <a:latin typeface="Cambria Math" panose="02040503050406030204" pitchFamily="18" charset="0"/>
                    </a:rPr>
                    <m:t> </m:t>
                  </m:r>
                  <m:r>
                    <a:rPr lang="es-PE" sz="2000" b="0" i="1" smtClean="0">
                      <a:latin typeface="Cambria Math" panose="02040503050406030204" pitchFamily="18" charset="0"/>
                    </a:rPr>
                    <m:t>𝐴</m:t>
                  </m:r>
                  <m:r>
                    <a:rPr lang="es-PE" sz="2000" b="0" i="1" smtClean="0">
                      <a:latin typeface="Cambria Math" panose="02040503050406030204" pitchFamily="18" charset="0"/>
                    </a:rPr>
                    <m:t>=</m:t>
                  </m:r>
                  <m:d>
                    <m:dPr>
                      <m:begChr m:val="|"/>
                      <m:endChr m:val="|"/>
                      <m:ctrlPr>
                        <a:rPr lang="es-PE" sz="2000" b="0" i="1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sSub>
                        <m:sSubPr>
                          <m:ctrlPr>
                            <a:rPr lang="es-P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PE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e>
                  </m:d>
                </m:oMath>
              </a14:m>
              <a:r>
                <a:rPr lang="es-PE" sz="2000" dirty="0"/>
                <a:t> , entonces </a:t>
              </a:r>
            </a:p>
            <a:p>
              <a:pPr algn="ctr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PE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s-P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P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PE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m:oMathPara>
              </a14:m>
              <a:endParaRPr lang="es-PE" sz="2000" dirty="0"/>
            </a:p>
            <a:p>
              <a:pPr algn="l"/>
              <a:endParaRPr lang="es-PE" sz="2600" dirty="0"/>
            </a:p>
          </dgm:t>
        </dgm:pt>
      </mc:Choice>
      <mc:Fallback xmlns="">
        <dgm:pt modelId="{5198697C-FEE5-4EE8-B97C-E6BF600F6F2E}">
          <dgm:prSet phldrT="[Texto]" custT="1"/>
          <dgm:spPr/>
          <dgm:t>
            <a:bodyPr/>
            <a:lstStyle/>
            <a:p>
              <a:pPr algn="l"/>
              <a:r>
                <a:rPr lang="es-PE" sz="2600" dirty="0">
                  <a:solidFill>
                    <a:schemeClr val="tx1"/>
                  </a:solidFill>
                </a:rPr>
                <a:t>DE ORDEN </a:t>
              </a:r>
              <a:r>
                <a:rPr lang="es-PE" sz="2600" dirty="0">
                  <a:solidFill>
                    <a:srgbClr val="C00000"/>
                  </a:solidFill>
                </a:rPr>
                <a:t>1</a:t>
              </a:r>
            </a:p>
            <a:p>
              <a:pPr algn="ctr"/>
              <a:r>
                <a:rPr lang="es-PE" sz="2000" b="0" dirty="0"/>
                <a:t>Si</a:t>
              </a:r>
              <a:r>
                <a:rPr lang="es-PE" sz="2000" b="0" i="0">
                  <a:latin typeface="Cambria Math" panose="02040503050406030204" pitchFamily="18" charset="0"/>
                </a:rPr>
                <a:t> 𝐴=|𝑎_11 |</a:t>
              </a:r>
              <a:r>
                <a:rPr lang="es-PE" sz="2000" dirty="0"/>
                <a:t> , entonces </a:t>
              </a:r>
            </a:p>
            <a:p>
              <a:pPr algn="ctr"/>
              <a:r>
                <a:rPr lang="es-PE" sz="2000" i="0">
                  <a:latin typeface="Cambria Math" panose="02040503050406030204" pitchFamily="18" charset="0"/>
                </a:rPr>
                <a:t>|</a:t>
              </a:r>
              <a:r>
                <a:rPr lang="es-PE" sz="2000" b="0" i="0">
                  <a:latin typeface="Cambria Math" panose="02040503050406030204" pitchFamily="18" charset="0"/>
                </a:rPr>
                <a:t>𝐴|</a:t>
              </a:r>
              <a:r>
                <a:rPr lang="es-PE" sz="2000" b="0" i="0">
                  <a:solidFill>
                    <a:schemeClr val="tx1"/>
                  </a:solidFill>
                  <a:latin typeface="Cambria Math" panose="02040503050406030204" pitchFamily="18" charset="0"/>
                </a:rPr>
                <a:t>=</a:t>
              </a:r>
              <a:r>
                <a:rPr lang="es-PE" sz="2000" b="0" i="0">
                  <a:latin typeface="Cambria Math" panose="02040503050406030204" pitchFamily="18" charset="0"/>
                </a:rPr>
                <a:t>𝑎_11</a:t>
              </a:r>
              <a:endParaRPr lang="es-PE" sz="2000" dirty="0"/>
            </a:p>
            <a:p>
              <a:pPr algn="l"/>
              <a:endParaRPr lang="es-PE" sz="2600" dirty="0"/>
            </a:p>
          </dgm:t>
        </dgm:pt>
      </mc:Fallback>
    </mc:AlternateContent>
    <dgm:pt modelId="{FFF9CD7A-B818-4E3C-828F-0CF62C872BC0}" type="parTrans" cxnId="{E24EE37E-9499-4DD1-B3B1-72EC41F5E0B2}">
      <dgm:prSet/>
      <dgm:spPr/>
      <dgm:t>
        <a:bodyPr/>
        <a:lstStyle/>
        <a:p>
          <a:endParaRPr lang="es-PE"/>
        </a:p>
      </dgm:t>
    </dgm:pt>
    <dgm:pt modelId="{3C15E0F6-25D6-4835-9808-8930DA2B239E}" type="sibTrans" cxnId="{E24EE37E-9499-4DD1-B3B1-72EC41F5E0B2}">
      <dgm:prSet/>
      <dgm:spPr/>
      <dgm:t>
        <a:bodyPr/>
        <a:lstStyle/>
        <a:p>
          <a:endParaRPr lang="es-PE"/>
        </a:p>
      </dgm:t>
    </dgm:pt>
    <mc:AlternateContent xmlns:mc="http://schemas.openxmlformats.org/markup-compatibility/2006" xmlns:a14="http://schemas.microsoft.com/office/drawing/2010/main">
      <mc:Choice Requires="a14">
        <dgm:pt modelId="{1AC84AC1-D85C-4445-9F0A-16BAE276460F}">
          <dgm:prSet phldrT="[Texto]" custT="1"/>
          <dgm:spPr/>
          <dgm:t>
            <a:bodyPr/>
            <a:lstStyle/>
            <a:p>
              <a:pPr algn="l"/>
              <a:r>
                <a:rPr lang="es-PE" sz="2400" dirty="0">
                  <a:solidFill>
                    <a:schemeClr val="tx1"/>
                  </a:solidFill>
                </a:rPr>
                <a:t>DE ORDEN </a:t>
              </a:r>
              <a:r>
                <a:rPr lang="es-PE" sz="2400" dirty="0">
                  <a:solidFill>
                    <a:srgbClr val="C00000"/>
                  </a:solidFill>
                </a:rPr>
                <a:t>2</a:t>
              </a:r>
            </a:p>
            <a:p>
              <a:pPr algn="ctr"/>
              <a:r>
                <a:rPr lang="es-PE" sz="2000" b="0" dirty="0"/>
                <a:t>Si</a:t>
              </a:r>
              <a14:m>
                <m:oMath xmlns:m="http://schemas.openxmlformats.org/officeDocument/2006/math">
                  <m:r>
                    <a:rPr lang="es-PE" sz="2000" b="0" i="1" smtClean="0">
                      <a:latin typeface="Cambria Math" panose="02040503050406030204" pitchFamily="18" charset="0"/>
                    </a:rPr>
                    <m:t> </m:t>
                  </m:r>
                  <m:r>
                    <a:rPr lang="es-PE" sz="2000" b="0" i="1" smtClean="0">
                      <a:latin typeface="Cambria Math" panose="02040503050406030204" pitchFamily="18" charset="0"/>
                    </a:rPr>
                    <m:t>𝐴</m:t>
                  </m:r>
                  <m:r>
                    <a:rPr lang="es-PE" sz="2000" b="0" i="1" smtClean="0">
                      <a:latin typeface="Cambria Math" panose="02040503050406030204" pitchFamily="18" charset="0"/>
                    </a:rPr>
                    <m:t>=</m:t>
                  </m:r>
                  <m:d>
                    <m:dPr>
                      <m:begChr m:val="|"/>
                      <m:endChr m:val="|"/>
                      <m:ctrlPr>
                        <a:rPr lang="es-PE" sz="2000" b="0" i="1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s-PE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s-PE" sz="20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PE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s-PE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s-PE" sz="200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PE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s-PE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s-PE" sz="200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PE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s-PE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s-PE" sz="20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PE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s-PE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sub>
                            </m:sSub>
                          </m:e>
                        </m:mr>
                      </m:m>
                    </m:e>
                  </m:d>
                </m:oMath>
              </a14:m>
              <a:r>
                <a:rPr lang="es-PE" sz="2000" dirty="0"/>
                <a:t> , entonces </a:t>
              </a:r>
              <a:endParaRPr lang="es-PE" sz="2000" i="1" dirty="0">
                <a:latin typeface="Cambria Math" panose="02040503050406030204" pitchFamily="18" charset="0"/>
              </a:endParaRPr>
            </a:p>
            <a:p>
              <a:pPr algn="ctr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PE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s-P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PE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PE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lang="es-PE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PE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s-PE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PE" sz="2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PE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sSub>
                      <m:sSubPr>
                        <m:ctrlPr>
                          <a:rPr lang="es-PE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PE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m:oMathPara>
              </a14:m>
              <a:endParaRPr lang="es-PE" sz="3200" dirty="0"/>
            </a:p>
          </dgm:t>
        </dgm:pt>
      </mc:Choice>
      <mc:Fallback xmlns="">
        <dgm:pt modelId="{1AC84AC1-D85C-4445-9F0A-16BAE276460F}">
          <dgm:prSet phldrT="[Texto]" custT="1"/>
          <dgm:spPr/>
          <dgm:t>
            <a:bodyPr/>
            <a:lstStyle/>
            <a:p>
              <a:pPr algn="l"/>
              <a:r>
                <a:rPr lang="es-PE" sz="2400" dirty="0">
                  <a:solidFill>
                    <a:schemeClr val="tx1"/>
                  </a:solidFill>
                </a:rPr>
                <a:t>DE ORDEN </a:t>
              </a:r>
              <a:r>
                <a:rPr lang="es-PE" sz="2400" dirty="0">
                  <a:solidFill>
                    <a:srgbClr val="C00000"/>
                  </a:solidFill>
                </a:rPr>
                <a:t>2</a:t>
              </a:r>
            </a:p>
            <a:p>
              <a:pPr algn="ctr"/>
              <a:r>
                <a:rPr lang="es-PE" sz="2000" b="0" dirty="0"/>
                <a:t>Si</a:t>
              </a:r>
              <a:r>
                <a:rPr lang="es-PE" sz="2000" b="0" i="0">
                  <a:latin typeface="Cambria Math" panose="02040503050406030204" pitchFamily="18" charset="0"/>
                </a:rPr>
                <a:t> 𝐴=|</a:t>
              </a:r>
              <a:r>
                <a:rPr lang="es-PE" sz="2000" b="0" i="0">
                  <a:solidFill>
                    <a:srgbClr val="000000"/>
                  </a:solidFill>
                  <a:latin typeface="Cambria Math" panose="02040503050406030204" pitchFamily="18" charset="0"/>
                </a:rPr>
                <a:t>■(</a:t>
              </a:r>
              <a:r>
                <a:rPr lang="es-PE" sz="2000" i="0">
                  <a:solidFill>
                    <a:srgbClr val="0070C0"/>
                  </a:solidFill>
                  <a:latin typeface="Cambria Math" panose="02040503050406030204" pitchFamily="18" charset="0"/>
                </a:rPr>
                <a:t>𝑎_11&amp;</a:t>
              </a:r>
              <a:r>
                <a:rPr lang="es-PE" sz="2000" i="0">
                  <a:solidFill>
                    <a:srgbClr val="7030A0"/>
                  </a:solidFill>
                  <a:latin typeface="Cambria Math" panose="02040503050406030204" pitchFamily="18" charset="0"/>
                </a:rPr>
                <a:t>𝑎_12@𝑎_21&amp;</a:t>
              </a:r>
              <a:r>
                <a:rPr lang="es-PE" sz="2000" i="0">
                  <a:solidFill>
                    <a:srgbClr val="0070C0"/>
                  </a:solidFill>
                  <a:latin typeface="Cambria Math" panose="02040503050406030204" pitchFamily="18" charset="0"/>
                </a:rPr>
                <a:t>𝑎_22 )</a:t>
              </a:r>
              <a:r>
                <a:rPr lang="es-PE" sz="2000" b="0" i="0">
                  <a:solidFill>
                    <a:srgbClr val="0070C0"/>
                  </a:solidFill>
                  <a:latin typeface="Cambria Math" panose="02040503050406030204" pitchFamily="18" charset="0"/>
                </a:rPr>
                <a:t>|</a:t>
              </a:r>
              <a:r>
                <a:rPr lang="es-PE" sz="2000" dirty="0"/>
                <a:t> , entonces </a:t>
              </a:r>
              <a:endParaRPr lang="es-PE" sz="2000" i="1" dirty="0">
                <a:latin typeface="Cambria Math" panose="02040503050406030204" pitchFamily="18" charset="0"/>
              </a:endParaRPr>
            </a:p>
            <a:p>
              <a:pPr algn="ctr"/>
              <a:r>
                <a:rPr lang="es-PE" sz="2000" i="0">
                  <a:latin typeface="Cambria Math" panose="02040503050406030204" pitchFamily="18" charset="0"/>
                </a:rPr>
                <a:t>|</a:t>
              </a:r>
              <a:r>
                <a:rPr lang="es-PE" sz="2000" b="0" i="0">
                  <a:latin typeface="Cambria Math" panose="02040503050406030204" pitchFamily="18" charset="0"/>
                </a:rPr>
                <a:t>𝐴|</a:t>
              </a:r>
              <a:r>
                <a:rPr lang="es-PE" sz="2000" b="0" i="0">
                  <a:solidFill>
                    <a:schemeClr val="tx1"/>
                  </a:solidFill>
                  <a:latin typeface="Cambria Math" panose="02040503050406030204" pitchFamily="18" charset="0"/>
                </a:rPr>
                <a:t>=</a:t>
              </a:r>
              <a:r>
                <a:rPr lang="es-PE" sz="2000" i="0">
                  <a:solidFill>
                    <a:srgbClr val="0070C0"/>
                  </a:solidFill>
                  <a:latin typeface="Cambria Math" panose="02040503050406030204" pitchFamily="18" charset="0"/>
                </a:rPr>
                <a:t>𝑎_11 𝑎_22</a:t>
              </a:r>
              <a:r>
                <a:rPr lang="es-PE" sz="2000" i="0">
                  <a:solidFill>
                    <a:srgbClr val="000000"/>
                  </a:solidFill>
                  <a:latin typeface="Cambria Math" panose="02040503050406030204" pitchFamily="18" charset="0"/>
                </a:rPr>
                <a:t>−</a:t>
              </a:r>
              <a:r>
                <a:rPr lang="es-PE" sz="2000" i="0">
                  <a:solidFill>
                    <a:srgbClr val="7030A0"/>
                  </a:solidFill>
                  <a:latin typeface="Cambria Math" panose="02040503050406030204" pitchFamily="18" charset="0"/>
                </a:rPr>
                <a:t>𝑎_21 𝑎_12</a:t>
              </a:r>
              <a:endParaRPr lang="es-PE" sz="3200" dirty="0"/>
            </a:p>
          </dgm:t>
        </dgm:pt>
      </mc:Fallback>
    </mc:AlternateContent>
    <dgm:pt modelId="{4B1BB412-5A25-4DAD-8C25-CB7D1E4AE76A}" type="parTrans" cxnId="{9354AC80-B9D9-48F8-89F5-4B47D3B9F589}">
      <dgm:prSet/>
      <dgm:spPr/>
      <dgm:t>
        <a:bodyPr/>
        <a:lstStyle/>
        <a:p>
          <a:endParaRPr lang="es-PE"/>
        </a:p>
      </dgm:t>
    </dgm:pt>
    <dgm:pt modelId="{FE083896-C47B-4470-B0E8-2C80452DFF1F}" type="sibTrans" cxnId="{9354AC80-B9D9-48F8-89F5-4B47D3B9F589}">
      <dgm:prSet/>
      <dgm:spPr/>
      <dgm:t>
        <a:bodyPr/>
        <a:lstStyle/>
        <a:p>
          <a:endParaRPr lang="es-PE"/>
        </a:p>
      </dgm:t>
    </dgm:pt>
    <dgm:pt modelId="{749B6285-2DD2-4379-92F5-B559DA13F261}" type="pres">
      <dgm:prSet presAssocID="{FA88915F-DED5-40CD-9804-C9329C34FB29}" presName="Name0" presStyleCnt="0">
        <dgm:presLayoutVars>
          <dgm:chMax val="2"/>
          <dgm:chPref val="2"/>
          <dgm:animLvl val="lvl"/>
        </dgm:presLayoutVars>
      </dgm:prSet>
      <dgm:spPr/>
    </dgm:pt>
    <dgm:pt modelId="{CBDE2BB1-E5C4-42F1-9B73-7D58BC857984}" type="pres">
      <dgm:prSet presAssocID="{FA88915F-DED5-40CD-9804-C9329C34FB29}" presName="LeftText" presStyleLbl="revTx" presStyleIdx="0" presStyleCnt="0">
        <dgm:presLayoutVars>
          <dgm:bulletEnabled val="1"/>
        </dgm:presLayoutVars>
      </dgm:prSet>
      <dgm:spPr/>
    </dgm:pt>
    <dgm:pt modelId="{F3C6885C-5875-4250-B818-E96610D0BC62}" type="pres">
      <dgm:prSet presAssocID="{FA88915F-DED5-40CD-9804-C9329C34FB29}" presName="LeftNode" presStyleLbl="bgImgPlace1" presStyleIdx="0" presStyleCnt="2" custScaleX="272424" custLinFactNeighborX="-92349" custLinFactNeighborY="-1122">
        <dgm:presLayoutVars>
          <dgm:chMax val="2"/>
          <dgm:chPref val="2"/>
        </dgm:presLayoutVars>
      </dgm:prSet>
      <dgm:spPr/>
    </dgm:pt>
    <dgm:pt modelId="{EC06A4E5-BCFF-4320-AADA-5D0323F6CD89}" type="pres">
      <dgm:prSet presAssocID="{FA88915F-DED5-40CD-9804-C9329C34FB29}" presName="RightText" presStyleLbl="revTx" presStyleIdx="0" presStyleCnt="0">
        <dgm:presLayoutVars>
          <dgm:bulletEnabled val="1"/>
        </dgm:presLayoutVars>
      </dgm:prSet>
      <dgm:spPr/>
    </dgm:pt>
    <dgm:pt modelId="{5F59908B-6E4A-402B-8CFD-1565873D85D8}" type="pres">
      <dgm:prSet presAssocID="{FA88915F-DED5-40CD-9804-C9329C34FB29}" presName="RightNode" presStyleLbl="bgImgPlace1" presStyleIdx="1" presStyleCnt="2" custScaleX="272424" custLinFactNeighborX="94485" custLinFactNeighborY="-1514">
        <dgm:presLayoutVars>
          <dgm:chMax val="0"/>
          <dgm:chPref val="0"/>
        </dgm:presLayoutVars>
      </dgm:prSet>
      <dgm:spPr/>
    </dgm:pt>
    <dgm:pt modelId="{F02CB96E-79E5-483D-8F88-4A504D39D69B}" type="pres">
      <dgm:prSet presAssocID="{FA88915F-DED5-40CD-9804-C9329C34FB29}" presName="TopArrow" presStyleLbl="node1" presStyleIdx="0" presStyleCnt="2"/>
      <dgm:spPr>
        <a:solidFill>
          <a:srgbClr val="C00000"/>
        </a:solidFill>
      </dgm:spPr>
    </dgm:pt>
    <dgm:pt modelId="{18E3A8C6-E6F7-4C9D-A153-D7144D1F9D93}" type="pres">
      <dgm:prSet presAssocID="{FA88915F-DED5-40CD-9804-C9329C34FB29}" presName="BottomArrow" presStyleLbl="node1" presStyleIdx="1" presStyleCnt="2"/>
      <dgm:spPr/>
    </dgm:pt>
  </dgm:ptLst>
  <dgm:cxnLst>
    <dgm:cxn modelId="{0E161912-B442-4ADB-B1D9-4B71E13203E5}" type="presOf" srcId="{1AC84AC1-D85C-4445-9F0A-16BAE276460F}" destId="{5F59908B-6E4A-402B-8CFD-1565873D85D8}" srcOrd="1" destOrd="0" presId="urn:microsoft.com/office/officeart/2009/layout/ReverseList"/>
    <dgm:cxn modelId="{E24EE37E-9499-4DD1-B3B1-72EC41F5E0B2}" srcId="{FA88915F-DED5-40CD-9804-C9329C34FB29}" destId="{5198697C-FEE5-4EE8-B97C-E6BF600F6F2E}" srcOrd="0" destOrd="0" parTransId="{FFF9CD7A-B818-4E3C-828F-0CF62C872BC0}" sibTransId="{3C15E0F6-25D6-4835-9808-8930DA2B239E}"/>
    <dgm:cxn modelId="{9354AC80-B9D9-48F8-89F5-4B47D3B9F589}" srcId="{FA88915F-DED5-40CD-9804-C9329C34FB29}" destId="{1AC84AC1-D85C-4445-9F0A-16BAE276460F}" srcOrd="1" destOrd="0" parTransId="{4B1BB412-5A25-4DAD-8C25-CB7D1E4AE76A}" sibTransId="{FE083896-C47B-4470-B0E8-2C80452DFF1F}"/>
    <dgm:cxn modelId="{06C26B98-BD04-4608-9E3C-AB954DA69AA0}" type="presOf" srcId="{5198697C-FEE5-4EE8-B97C-E6BF600F6F2E}" destId="{F3C6885C-5875-4250-B818-E96610D0BC62}" srcOrd="1" destOrd="0" presId="urn:microsoft.com/office/officeart/2009/layout/ReverseList"/>
    <dgm:cxn modelId="{B21A2AA0-95FA-47D7-B6A7-F1B5EA334729}" type="presOf" srcId="{5198697C-FEE5-4EE8-B97C-E6BF600F6F2E}" destId="{CBDE2BB1-E5C4-42F1-9B73-7D58BC857984}" srcOrd="0" destOrd="0" presId="urn:microsoft.com/office/officeart/2009/layout/ReverseList"/>
    <dgm:cxn modelId="{709503A8-2E6A-4F9F-8FDB-CE6E6D316D2C}" type="presOf" srcId="{1AC84AC1-D85C-4445-9F0A-16BAE276460F}" destId="{EC06A4E5-BCFF-4320-AADA-5D0323F6CD89}" srcOrd="0" destOrd="0" presId="urn:microsoft.com/office/officeart/2009/layout/ReverseList"/>
    <dgm:cxn modelId="{6E6F04F6-5E26-43B8-B029-FB0DE8300CEE}" type="presOf" srcId="{FA88915F-DED5-40CD-9804-C9329C34FB29}" destId="{749B6285-2DD2-4379-92F5-B559DA13F261}" srcOrd="0" destOrd="0" presId="urn:microsoft.com/office/officeart/2009/layout/ReverseList"/>
    <dgm:cxn modelId="{55CEFFE8-57E9-4227-A4CF-B962A20D0484}" type="presParOf" srcId="{749B6285-2DD2-4379-92F5-B559DA13F261}" destId="{CBDE2BB1-E5C4-42F1-9B73-7D58BC857984}" srcOrd="0" destOrd="0" presId="urn:microsoft.com/office/officeart/2009/layout/ReverseList"/>
    <dgm:cxn modelId="{C81CD883-FACF-47BF-9B23-E993AC4F1071}" type="presParOf" srcId="{749B6285-2DD2-4379-92F5-B559DA13F261}" destId="{F3C6885C-5875-4250-B818-E96610D0BC62}" srcOrd="1" destOrd="0" presId="urn:microsoft.com/office/officeart/2009/layout/ReverseList"/>
    <dgm:cxn modelId="{9870E1D6-9DE7-42F4-A623-1C8FE932301B}" type="presParOf" srcId="{749B6285-2DD2-4379-92F5-B559DA13F261}" destId="{EC06A4E5-BCFF-4320-AADA-5D0323F6CD89}" srcOrd="2" destOrd="0" presId="urn:microsoft.com/office/officeart/2009/layout/ReverseList"/>
    <dgm:cxn modelId="{45DA375E-742D-4713-87F5-6C4B9819B840}" type="presParOf" srcId="{749B6285-2DD2-4379-92F5-B559DA13F261}" destId="{5F59908B-6E4A-402B-8CFD-1565873D85D8}" srcOrd="3" destOrd="0" presId="urn:microsoft.com/office/officeart/2009/layout/ReverseList"/>
    <dgm:cxn modelId="{6DF4B835-D0C5-4011-BB94-ACDEAB021950}" type="presParOf" srcId="{749B6285-2DD2-4379-92F5-B559DA13F261}" destId="{F02CB96E-79E5-483D-8F88-4A504D39D69B}" srcOrd="4" destOrd="0" presId="urn:microsoft.com/office/officeart/2009/layout/ReverseList"/>
    <dgm:cxn modelId="{511FD664-A264-4E0D-9B5E-146E04C67E8C}" type="presParOf" srcId="{749B6285-2DD2-4379-92F5-B559DA13F261}" destId="{18E3A8C6-E6F7-4C9D-A153-D7144D1F9D93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88915F-DED5-40CD-9804-C9329C34FB29}" type="doc">
      <dgm:prSet loTypeId="urn:microsoft.com/office/officeart/2009/layout/ReverseList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5198697C-FEE5-4EE8-B97C-E6BF600F6F2E}">
      <dgm:prSet phldrT="[Texto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PE">
              <a:noFill/>
            </a:rPr>
            <a:t> </a:t>
          </a:r>
        </a:p>
      </dgm:t>
    </dgm:pt>
    <dgm:pt modelId="{FFF9CD7A-B818-4E3C-828F-0CF62C872BC0}" type="parTrans" cxnId="{E24EE37E-9499-4DD1-B3B1-72EC41F5E0B2}">
      <dgm:prSet/>
      <dgm:spPr/>
      <dgm:t>
        <a:bodyPr/>
        <a:lstStyle/>
        <a:p>
          <a:endParaRPr lang="es-PE"/>
        </a:p>
      </dgm:t>
    </dgm:pt>
    <dgm:pt modelId="{3C15E0F6-25D6-4835-9808-8930DA2B239E}" type="sibTrans" cxnId="{E24EE37E-9499-4DD1-B3B1-72EC41F5E0B2}">
      <dgm:prSet/>
      <dgm:spPr/>
      <dgm:t>
        <a:bodyPr/>
        <a:lstStyle/>
        <a:p>
          <a:endParaRPr lang="es-PE"/>
        </a:p>
      </dgm:t>
    </dgm:pt>
    <dgm:pt modelId="{1AC84AC1-D85C-4445-9F0A-16BAE276460F}">
      <dgm:prSet phldrT="[Texto]" custT="1"/>
      <dgm:spPr>
        <a:blipFill>
          <a:blip xmlns:r="http://schemas.openxmlformats.org/officeDocument/2006/relationships" r:embed="rId2"/>
          <a:stretch>
            <a:fillRect l="-974"/>
          </a:stretch>
        </a:blipFill>
      </dgm:spPr>
      <dgm:t>
        <a:bodyPr/>
        <a:lstStyle/>
        <a:p>
          <a:r>
            <a:rPr lang="es-PE">
              <a:noFill/>
            </a:rPr>
            <a:t> </a:t>
          </a:r>
        </a:p>
      </dgm:t>
    </dgm:pt>
    <dgm:pt modelId="{4B1BB412-5A25-4DAD-8C25-CB7D1E4AE76A}" type="parTrans" cxnId="{9354AC80-B9D9-48F8-89F5-4B47D3B9F589}">
      <dgm:prSet/>
      <dgm:spPr/>
      <dgm:t>
        <a:bodyPr/>
        <a:lstStyle/>
        <a:p>
          <a:endParaRPr lang="es-PE"/>
        </a:p>
      </dgm:t>
    </dgm:pt>
    <dgm:pt modelId="{FE083896-C47B-4470-B0E8-2C80452DFF1F}" type="sibTrans" cxnId="{9354AC80-B9D9-48F8-89F5-4B47D3B9F589}">
      <dgm:prSet/>
      <dgm:spPr/>
      <dgm:t>
        <a:bodyPr/>
        <a:lstStyle/>
        <a:p>
          <a:endParaRPr lang="es-PE"/>
        </a:p>
      </dgm:t>
    </dgm:pt>
    <dgm:pt modelId="{749B6285-2DD2-4379-92F5-B559DA13F261}" type="pres">
      <dgm:prSet presAssocID="{FA88915F-DED5-40CD-9804-C9329C34FB29}" presName="Name0" presStyleCnt="0">
        <dgm:presLayoutVars>
          <dgm:chMax val="2"/>
          <dgm:chPref val="2"/>
          <dgm:animLvl val="lvl"/>
        </dgm:presLayoutVars>
      </dgm:prSet>
      <dgm:spPr/>
    </dgm:pt>
    <dgm:pt modelId="{CBDE2BB1-E5C4-42F1-9B73-7D58BC857984}" type="pres">
      <dgm:prSet presAssocID="{FA88915F-DED5-40CD-9804-C9329C34FB29}" presName="LeftText" presStyleLbl="revTx" presStyleIdx="0" presStyleCnt="0">
        <dgm:presLayoutVars>
          <dgm:bulletEnabled val="1"/>
        </dgm:presLayoutVars>
      </dgm:prSet>
      <dgm:spPr/>
    </dgm:pt>
    <dgm:pt modelId="{F3C6885C-5875-4250-B818-E96610D0BC62}" type="pres">
      <dgm:prSet presAssocID="{FA88915F-DED5-40CD-9804-C9329C34FB29}" presName="LeftNode" presStyleLbl="bgImgPlace1" presStyleIdx="0" presStyleCnt="2" custScaleX="272424" custLinFactNeighborX="-92349" custLinFactNeighborY="-1122">
        <dgm:presLayoutVars>
          <dgm:chMax val="2"/>
          <dgm:chPref val="2"/>
        </dgm:presLayoutVars>
      </dgm:prSet>
      <dgm:spPr/>
    </dgm:pt>
    <dgm:pt modelId="{EC06A4E5-BCFF-4320-AADA-5D0323F6CD89}" type="pres">
      <dgm:prSet presAssocID="{FA88915F-DED5-40CD-9804-C9329C34FB29}" presName="RightText" presStyleLbl="revTx" presStyleIdx="0" presStyleCnt="0">
        <dgm:presLayoutVars>
          <dgm:bulletEnabled val="1"/>
        </dgm:presLayoutVars>
      </dgm:prSet>
      <dgm:spPr/>
    </dgm:pt>
    <dgm:pt modelId="{5F59908B-6E4A-402B-8CFD-1565873D85D8}" type="pres">
      <dgm:prSet presAssocID="{FA88915F-DED5-40CD-9804-C9329C34FB29}" presName="RightNode" presStyleLbl="bgImgPlace1" presStyleIdx="1" presStyleCnt="2" custScaleX="272424" custLinFactNeighborX="94485" custLinFactNeighborY="-1514">
        <dgm:presLayoutVars>
          <dgm:chMax val="0"/>
          <dgm:chPref val="0"/>
        </dgm:presLayoutVars>
      </dgm:prSet>
      <dgm:spPr/>
    </dgm:pt>
    <dgm:pt modelId="{F02CB96E-79E5-483D-8F88-4A504D39D69B}" type="pres">
      <dgm:prSet presAssocID="{FA88915F-DED5-40CD-9804-C9329C34FB29}" presName="TopArrow" presStyleLbl="node1" presStyleIdx="0" presStyleCnt="2"/>
      <dgm:spPr>
        <a:solidFill>
          <a:srgbClr val="C00000"/>
        </a:solidFill>
      </dgm:spPr>
    </dgm:pt>
    <dgm:pt modelId="{18E3A8C6-E6F7-4C9D-A153-D7144D1F9D93}" type="pres">
      <dgm:prSet presAssocID="{FA88915F-DED5-40CD-9804-C9329C34FB29}" presName="BottomArrow" presStyleLbl="node1" presStyleIdx="1" presStyleCnt="2"/>
      <dgm:spPr/>
    </dgm:pt>
  </dgm:ptLst>
  <dgm:cxnLst>
    <dgm:cxn modelId="{0E161912-B442-4ADB-B1D9-4B71E13203E5}" type="presOf" srcId="{1AC84AC1-D85C-4445-9F0A-16BAE276460F}" destId="{5F59908B-6E4A-402B-8CFD-1565873D85D8}" srcOrd="1" destOrd="0" presId="urn:microsoft.com/office/officeart/2009/layout/ReverseList"/>
    <dgm:cxn modelId="{E24EE37E-9499-4DD1-B3B1-72EC41F5E0B2}" srcId="{FA88915F-DED5-40CD-9804-C9329C34FB29}" destId="{5198697C-FEE5-4EE8-B97C-E6BF600F6F2E}" srcOrd="0" destOrd="0" parTransId="{FFF9CD7A-B818-4E3C-828F-0CF62C872BC0}" sibTransId="{3C15E0F6-25D6-4835-9808-8930DA2B239E}"/>
    <dgm:cxn modelId="{9354AC80-B9D9-48F8-89F5-4B47D3B9F589}" srcId="{FA88915F-DED5-40CD-9804-C9329C34FB29}" destId="{1AC84AC1-D85C-4445-9F0A-16BAE276460F}" srcOrd="1" destOrd="0" parTransId="{4B1BB412-5A25-4DAD-8C25-CB7D1E4AE76A}" sibTransId="{FE083896-C47B-4470-B0E8-2C80452DFF1F}"/>
    <dgm:cxn modelId="{06C26B98-BD04-4608-9E3C-AB954DA69AA0}" type="presOf" srcId="{5198697C-FEE5-4EE8-B97C-E6BF600F6F2E}" destId="{F3C6885C-5875-4250-B818-E96610D0BC62}" srcOrd="1" destOrd="0" presId="urn:microsoft.com/office/officeart/2009/layout/ReverseList"/>
    <dgm:cxn modelId="{B21A2AA0-95FA-47D7-B6A7-F1B5EA334729}" type="presOf" srcId="{5198697C-FEE5-4EE8-B97C-E6BF600F6F2E}" destId="{CBDE2BB1-E5C4-42F1-9B73-7D58BC857984}" srcOrd="0" destOrd="0" presId="urn:microsoft.com/office/officeart/2009/layout/ReverseList"/>
    <dgm:cxn modelId="{709503A8-2E6A-4F9F-8FDB-CE6E6D316D2C}" type="presOf" srcId="{1AC84AC1-D85C-4445-9F0A-16BAE276460F}" destId="{EC06A4E5-BCFF-4320-AADA-5D0323F6CD89}" srcOrd="0" destOrd="0" presId="urn:microsoft.com/office/officeart/2009/layout/ReverseList"/>
    <dgm:cxn modelId="{6E6F04F6-5E26-43B8-B029-FB0DE8300CEE}" type="presOf" srcId="{FA88915F-DED5-40CD-9804-C9329C34FB29}" destId="{749B6285-2DD2-4379-92F5-B559DA13F261}" srcOrd="0" destOrd="0" presId="urn:microsoft.com/office/officeart/2009/layout/ReverseList"/>
    <dgm:cxn modelId="{55CEFFE8-57E9-4227-A4CF-B962A20D0484}" type="presParOf" srcId="{749B6285-2DD2-4379-92F5-B559DA13F261}" destId="{CBDE2BB1-E5C4-42F1-9B73-7D58BC857984}" srcOrd="0" destOrd="0" presId="urn:microsoft.com/office/officeart/2009/layout/ReverseList"/>
    <dgm:cxn modelId="{C81CD883-FACF-47BF-9B23-E993AC4F1071}" type="presParOf" srcId="{749B6285-2DD2-4379-92F5-B559DA13F261}" destId="{F3C6885C-5875-4250-B818-E96610D0BC62}" srcOrd="1" destOrd="0" presId="urn:microsoft.com/office/officeart/2009/layout/ReverseList"/>
    <dgm:cxn modelId="{9870E1D6-9DE7-42F4-A623-1C8FE932301B}" type="presParOf" srcId="{749B6285-2DD2-4379-92F5-B559DA13F261}" destId="{EC06A4E5-BCFF-4320-AADA-5D0323F6CD89}" srcOrd="2" destOrd="0" presId="urn:microsoft.com/office/officeart/2009/layout/ReverseList"/>
    <dgm:cxn modelId="{45DA375E-742D-4713-87F5-6C4B9819B840}" type="presParOf" srcId="{749B6285-2DD2-4379-92F5-B559DA13F261}" destId="{5F59908B-6E4A-402B-8CFD-1565873D85D8}" srcOrd="3" destOrd="0" presId="urn:microsoft.com/office/officeart/2009/layout/ReverseList"/>
    <dgm:cxn modelId="{6DF4B835-D0C5-4011-BB94-ACDEAB021950}" type="presParOf" srcId="{749B6285-2DD2-4379-92F5-B559DA13F261}" destId="{F02CB96E-79E5-483D-8F88-4A504D39D69B}" srcOrd="4" destOrd="0" presId="urn:microsoft.com/office/officeart/2009/layout/ReverseList"/>
    <dgm:cxn modelId="{511FD664-A264-4E0D-9B5E-146E04C67E8C}" type="presParOf" srcId="{749B6285-2DD2-4379-92F5-B559DA13F261}" destId="{18E3A8C6-E6F7-4C9D-A153-D7144D1F9D93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FBA56E-2B6C-46B0-B487-ADA05E92CBAE}" type="doc">
      <dgm:prSet loTypeId="urn:microsoft.com/office/officeart/2005/8/layout/hProcess11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6FB8B5FB-5B27-4E79-87F3-6924D4B61260}">
      <dgm:prSet phldrT="[Texto]" custT="1"/>
      <dgm:spPr/>
      <dgm:t>
        <a:bodyPr/>
        <a:lstStyle/>
        <a:p>
          <a:r>
            <a:rPr lang="es-PE" sz="3600" kern="1200" dirty="0">
              <a:solidFill>
                <a:srgbClr val="0070C0"/>
              </a:solidFill>
            </a:rPr>
            <a:t>Determinante</a:t>
          </a:r>
          <a:r>
            <a:rPr lang="es-PE" sz="3600" kern="1200" dirty="0"/>
            <a:t> e </a:t>
          </a:r>
          <a:r>
            <a:rPr lang="es-PE" sz="3600" kern="1200" dirty="0">
              <a:solidFill>
                <a:srgbClr val="0070C0"/>
              </a:solidFill>
            </a:rPr>
            <a:t>Inversa</a:t>
          </a:r>
        </a:p>
      </dgm:t>
    </dgm:pt>
    <dgm:pt modelId="{8E2BBB0D-2D34-4309-9E91-78BB5AC6E4E5}" type="parTrans" cxnId="{A1A448AA-8946-4B82-A933-E2087A7B23FD}">
      <dgm:prSet/>
      <dgm:spPr/>
      <dgm:t>
        <a:bodyPr/>
        <a:lstStyle/>
        <a:p>
          <a:endParaRPr lang="es-PE" sz="4000"/>
        </a:p>
      </dgm:t>
    </dgm:pt>
    <dgm:pt modelId="{48B3B207-D9A3-4E0A-9D03-F4D46CB14C32}" type="sibTrans" cxnId="{A1A448AA-8946-4B82-A933-E2087A7B23FD}">
      <dgm:prSet custT="1"/>
      <dgm:spPr/>
      <dgm:t>
        <a:bodyPr/>
        <a:lstStyle/>
        <a:p>
          <a:endParaRPr lang="es-PE" sz="5400"/>
        </a:p>
      </dgm:t>
    </dgm:pt>
    <dgm:pt modelId="{656DEDE3-8E75-49A4-9C9C-044064591D80}" type="pres">
      <dgm:prSet presAssocID="{72FBA56E-2B6C-46B0-B487-ADA05E92CBAE}" presName="Name0" presStyleCnt="0">
        <dgm:presLayoutVars>
          <dgm:dir/>
          <dgm:resizeHandles val="exact"/>
        </dgm:presLayoutVars>
      </dgm:prSet>
      <dgm:spPr/>
    </dgm:pt>
    <dgm:pt modelId="{99989F30-FEB3-43BC-A73E-22CC064D628C}" type="pres">
      <dgm:prSet presAssocID="{72FBA56E-2B6C-46B0-B487-ADA05E92CBAE}" presName="arrow" presStyleLbl="bgShp" presStyleIdx="0" presStyleCnt="1"/>
      <dgm:spPr>
        <a:solidFill>
          <a:srgbClr val="C00000"/>
        </a:solidFill>
      </dgm:spPr>
    </dgm:pt>
    <dgm:pt modelId="{F8B8B282-6371-4972-9F34-E8EF8F9B7810}" type="pres">
      <dgm:prSet presAssocID="{72FBA56E-2B6C-46B0-B487-ADA05E92CBAE}" presName="points" presStyleCnt="0"/>
      <dgm:spPr/>
    </dgm:pt>
    <dgm:pt modelId="{36F979A6-69A6-4F87-ADAF-F2F9592EA2C4}" type="pres">
      <dgm:prSet presAssocID="{6FB8B5FB-5B27-4E79-87F3-6924D4B61260}" presName="compositeA" presStyleCnt="0"/>
      <dgm:spPr/>
    </dgm:pt>
    <dgm:pt modelId="{514797BD-1A3E-4AAD-8620-8143EE1146CE}" type="pres">
      <dgm:prSet presAssocID="{6FB8B5FB-5B27-4E79-87F3-6924D4B61260}" presName="textA" presStyleLbl="revTx" presStyleIdx="0" presStyleCnt="1">
        <dgm:presLayoutVars>
          <dgm:bulletEnabled val="1"/>
        </dgm:presLayoutVars>
      </dgm:prSet>
      <dgm:spPr/>
    </dgm:pt>
    <dgm:pt modelId="{0A4CD20E-F6CF-4EE9-9826-5B385B1DD736}" type="pres">
      <dgm:prSet presAssocID="{6FB8B5FB-5B27-4E79-87F3-6924D4B61260}" presName="circleA" presStyleLbl="node1" presStyleIdx="0" presStyleCnt="1"/>
      <dgm:spPr>
        <a:solidFill>
          <a:schemeClr val="bg1"/>
        </a:solidFill>
      </dgm:spPr>
    </dgm:pt>
    <dgm:pt modelId="{851A1352-1E28-44F6-824F-B8A7B1028D10}" type="pres">
      <dgm:prSet presAssocID="{6FB8B5FB-5B27-4E79-87F3-6924D4B61260}" presName="spaceA" presStyleCnt="0"/>
      <dgm:spPr/>
    </dgm:pt>
  </dgm:ptLst>
  <dgm:cxnLst>
    <dgm:cxn modelId="{631A9091-AB92-4CC9-8B61-3F9BD27BA4A3}" type="presOf" srcId="{72FBA56E-2B6C-46B0-B487-ADA05E92CBAE}" destId="{656DEDE3-8E75-49A4-9C9C-044064591D80}" srcOrd="0" destOrd="0" presId="urn:microsoft.com/office/officeart/2005/8/layout/hProcess11"/>
    <dgm:cxn modelId="{A1A448AA-8946-4B82-A933-E2087A7B23FD}" srcId="{72FBA56E-2B6C-46B0-B487-ADA05E92CBAE}" destId="{6FB8B5FB-5B27-4E79-87F3-6924D4B61260}" srcOrd="0" destOrd="0" parTransId="{8E2BBB0D-2D34-4309-9E91-78BB5AC6E4E5}" sibTransId="{48B3B207-D9A3-4E0A-9D03-F4D46CB14C32}"/>
    <dgm:cxn modelId="{510BECB5-7277-4584-BBFC-55894CF6A26E}" type="presOf" srcId="{6FB8B5FB-5B27-4E79-87F3-6924D4B61260}" destId="{514797BD-1A3E-4AAD-8620-8143EE1146CE}" srcOrd="0" destOrd="0" presId="urn:microsoft.com/office/officeart/2005/8/layout/hProcess11"/>
    <dgm:cxn modelId="{1B9D6E98-9882-4242-90DA-084953ABC6BA}" type="presParOf" srcId="{656DEDE3-8E75-49A4-9C9C-044064591D80}" destId="{99989F30-FEB3-43BC-A73E-22CC064D628C}" srcOrd="0" destOrd="0" presId="urn:microsoft.com/office/officeart/2005/8/layout/hProcess11"/>
    <dgm:cxn modelId="{95D5882B-DFE6-4A0C-8C02-49E388625439}" type="presParOf" srcId="{656DEDE3-8E75-49A4-9C9C-044064591D80}" destId="{F8B8B282-6371-4972-9F34-E8EF8F9B7810}" srcOrd="1" destOrd="0" presId="urn:microsoft.com/office/officeart/2005/8/layout/hProcess11"/>
    <dgm:cxn modelId="{62394F91-90B8-4B76-BC5F-06DB0BE3EC24}" type="presParOf" srcId="{F8B8B282-6371-4972-9F34-E8EF8F9B7810}" destId="{36F979A6-69A6-4F87-ADAF-F2F9592EA2C4}" srcOrd="0" destOrd="0" presId="urn:microsoft.com/office/officeart/2005/8/layout/hProcess11"/>
    <dgm:cxn modelId="{0897754B-758C-45AA-B36A-4B7741696A2D}" type="presParOf" srcId="{36F979A6-69A6-4F87-ADAF-F2F9592EA2C4}" destId="{514797BD-1A3E-4AAD-8620-8143EE1146CE}" srcOrd="0" destOrd="0" presId="urn:microsoft.com/office/officeart/2005/8/layout/hProcess11"/>
    <dgm:cxn modelId="{9B87E637-401B-4C2B-87FF-A848199E87C4}" type="presParOf" srcId="{36F979A6-69A6-4F87-ADAF-F2F9592EA2C4}" destId="{0A4CD20E-F6CF-4EE9-9826-5B385B1DD736}" srcOrd="1" destOrd="0" presId="urn:microsoft.com/office/officeart/2005/8/layout/hProcess11"/>
    <dgm:cxn modelId="{60A73FE2-5D7D-4BB2-A711-AE011EB8CE0B}" type="presParOf" srcId="{36F979A6-69A6-4F87-ADAF-F2F9592EA2C4}" destId="{851A1352-1E28-44F6-824F-B8A7B1028D1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FBA56E-2B6C-46B0-B487-ADA05E92CBAE}" type="doc">
      <dgm:prSet loTypeId="urn:microsoft.com/office/officeart/2005/8/layout/hList7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3C3584BA-9173-46F0-8135-7BC7A0F9DA55}">
      <dgm:prSet phldrT="[Texto]" custT="1"/>
      <dgm:spPr>
        <a:solidFill>
          <a:srgbClr val="008080"/>
        </a:solidFill>
      </dgm:spPr>
      <dgm:t>
        <a:bodyPr/>
        <a:lstStyle/>
        <a:p>
          <a:pPr marL="0" algn="ctr"/>
          <a:r>
            <a:rPr lang="es-PE" sz="1800" kern="1200" dirty="0"/>
            <a:t>PARA TI</a:t>
          </a:r>
          <a:endParaRPr lang="es-PE" sz="1400" kern="1200" dirty="0">
            <a:solidFill>
              <a:schemeClr val="tx1"/>
            </a:solidFill>
          </a:endParaRPr>
        </a:p>
        <a:p>
          <a:pPr marL="176213" indent="-176213" algn="l"/>
          <a:r>
            <a:rPr lang="es-PE" sz="1400" kern="1200" dirty="0">
              <a:solidFill>
                <a:schemeClr val="bg1"/>
              </a:solidFill>
            </a:rPr>
            <a:t>1. Realiza la Tarea de ésta sesión y prepárate par tu evaluación.</a:t>
          </a:r>
        </a:p>
        <a:p>
          <a:pPr marL="176213" indent="-176213" algn="l"/>
          <a:r>
            <a:rPr lang="es-PE" sz="1400" kern="1200" dirty="0">
              <a:solidFill>
                <a:schemeClr val="bg1"/>
              </a:solidFill>
            </a:rPr>
            <a:t>2. Consulta en el FORO tus dudas.</a:t>
          </a:r>
        </a:p>
        <a:p>
          <a:pPr marL="0" algn="ctr"/>
          <a:endParaRPr lang="es-PE" sz="1400" kern="1200" dirty="0">
            <a:solidFill>
              <a:schemeClr val="tx1"/>
            </a:solidFill>
          </a:endParaRPr>
        </a:p>
      </dgm:t>
    </dgm:pt>
    <dgm:pt modelId="{04F9EE93-A038-40FE-8851-2C1E4E5540B7}" type="parTrans" cxnId="{2F3C173E-0652-4875-912D-A16CBA18A7BF}">
      <dgm:prSet/>
      <dgm:spPr/>
      <dgm:t>
        <a:bodyPr/>
        <a:lstStyle/>
        <a:p>
          <a:endParaRPr lang="es-PE" sz="1600"/>
        </a:p>
      </dgm:t>
    </dgm:pt>
    <dgm:pt modelId="{489FD96F-DD11-4F5C-960C-DF6E6F6227A5}" type="sibTrans" cxnId="{2F3C173E-0652-4875-912D-A16CBA18A7BF}">
      <dgm:prSet custT="1"/>
      <dgm:spPr/>
      <dgm:t>
        <a:bodyPr/>
        <a:lstStyle/>
        <a:p>
          <a:endParaRPr lang="es-PE" sz="2400"/>
        </a:p>
      </dgm:t>
    </dgm:pt>
    <dgm:pt modelId="{A51E5064-1BE8-4726-9E36-0EF7DB1E4BE3}">
      <dgm:prSet custT="1"/>
      <dgm:spPr/>
      <dgm:t>
        <a:bodyPr/>
        <a:lstStyle/>
        <a:p>
          <a:r>
            <a:rPr lang="es-PE" sz="1800" dirty="0"/>
            <a:t>Ésta sesión quedará grabada para tus consultas.</a:t>
          </a:r>
        </a:p>
      </dgm:t>
    </dgm:pt>
    <dgm:pt modelId="{23526D60-F615-4439-BD3F-C1EDDF4C6B76}" type="parTrans" cxnId="{4A4D737A-8932-4CBF-911D-0B5A2CE443F5}">
      <dgm:prSet/>
      <dgm:spPr/>
      <dgm:t>
        <a:bodyPr/>
        <a:lstStyle/>
        <a:p>
          <a:endParaRPr lang="es-PE"/>
        </a:p>
      </dgm:t>
    </dgm:pt>
    <dgm:pt modelId="{0694789E-52BF-42DA-B089-5701E02A3CD5}" type="sibTrans" cxnId="{4A4D737A-8932-4CBF-911D-0B5A2CE443F5}">
      <dgm:prSet/>
      <dgm:spPr/>
      <dgm:t>
        <a:bodyPr/>
        <a:lstStyle/>
        <a:p>
          <a:endParaRPr lang="es-PE"/>
        </a:p>
      </dgm:t>
    </dgm:pt>
    <dgm:pt modelId="{715AB7B9-F417-46DF-B568-519B2A08BEAA}">
      <dgm:prSet custT="1"/>
      <dgm:spPr/>
      <dgm:t>
        <a:bodyPr/>
        <a:lstStyle/>
        <a:p>
          <a:r>
            <a:rPr lang="es-PE" sz="1800" dirty="0"/>
            <a:t>Gracias por tu participación</a:t>
          </a:r>
        </a:p>
        <a:p>
          <a:br>
            <a:rPr lang="es-PE" sz="1800" dirty="0"/>
          </a:br>
          <a:r>
            <a:rPr lang="es-PE" sz="1400" dirty="0"/>
            <a:t>Recuerda aprender feliz es aprender para siempre.</a:t>
          </a:r>
        </a:p>
      </dgm:t>
    </dgm:pt>
    <dgm:pt modelId="{ACC161E2-95DA-4760-92A2-B44E4A6E6909}" type="parTrans" cxnId="{DEC15E81-986E-4807-9698-6081F27578D2}">
      <dgm:prSet/>
      <dgm:spPr/>
      <dgm:t>
        <a:bodyPr/>
        <a:lstStyle/>
        <a:p>
          <a:endParaRPr lang="es-PE"/>
        </a:p>
      </dgm:t>
    </dgm:pt>
    <dgm:pt modelId="{8696D7DB-B792-49A1-8D8D-FDBBE4BE6FA4}" type="sibTrans" cxnId="{DEC15E81-986E-4807-9698-6081F27578D2}">
      <dgm:prSet/>
      <dgm:spPr/>
      <dgm:t>
        <a:bodyPr/>
        <a:lstStyle/>
        <a:p>
          <a:endParaRPr lang="es-PE"/>
        </a:p>
      </dgm:t>
    </dgm:pt>
    <dgm:pt modelId="{EDBE2624-2CCA-40B3-BCE2-F0A4F235CAC2}" type="pres">
      <dgm:prSet presAssocID="{72FBA56E-2B6C-46B0-B487-ADA05E92CBAE}" presName="Name0" presStyleCnt="0">
        <dgm:presLayoutVars>
          <dgm:dir/>
          <dgm:resizeHandles val="exact"/>
        </dgm:presLayoutVars>
      </dgm:prSet>
      <dgm:spPr/>
    </dgm:pt>
    <dgm:pt modelId="{654E1EEF-95A4-4137-BA22-40233273DD80}" type="pres">
      <dgm:prSet presAssocID="{72FBA56E-2B6C-46B0-B487-ADA05E92CBAE}" presName="fgShape" presStyleLbl="fgShp" presStyleIdx="0" presStyleCnt="1" custLinFactNeighborX="368" custLinFactNeighborY="31577"/>
      <dgm:spPr>
        <a:solidFill>
          <a:schemeClr val="tx1"/>
        </a:solidFill>
      </dgm:spPr>
    </dgm:pt>
    <dgm:pt modelId="{2E759AB5-4D6F-4BE9-834F-253D93B0DC40}" type="pres">
      <dgm:prSet presAssocID="{72FBA56E-2B6C-46B0-B487-ADA05E92CBAE}" presName="linComp" presStyleCnt="0"/>
      <dgm:spPr/>
    </dgm:pt>
    <dgm:pt modelId="{AD548326-72C0-43BF-BA7B-50A21B578CF5}" type="pres">
      <dgm:prSet presAssocID="{715AB7B9-F417-46DF-B568-519B2A08BEAA}" presName="compNode" presStyleCnt="0"/>
      <dgm:spPr/>
    </dgm:pt>
    <dgm:pt modelId="{D716B73C-0F75-49CA-9027-74E99E576F36}" type="pres">
      <dgm:prSet presAssocID="{715AB7B9-F417-46DF-B568-519B2A08BEAA}" presName="bkgdShape" presStyleLbl="node1" presStyleIdx="0" presStyleCnt="3"/>
      <dgm:spPr/>
    </dgm:pt>
    <dgm:pt modelId="{CE791AF9-629E-4793-B1CF-111F5BD6328D}" type="pres">
      <dgm:prSet presAssocID="{715AB7B9-F417-46DF-B568-519B2A08BEAA}" presName="nodeTx" presStyleLbl="node1" presStyleIdx="0" presStyleCnt="3">
        <dgm:presLayoutVars>
          <dgm:bulletEnabled val="1"/>
        </dgm:presLayoutVars>
      </dgm:prSet>
      <dgm:spPr/>
    </dgm:pt>
    <dgm:pt modelId="{CC9033E3-904B-4DE5-A9A0-DC654582E588}" type="pres">
      <dgm:prSet presAssocID="{715AB7B9-F417-46DF-B568-519B2A08BEAA}" presName="invisiNode" presStyleLbl="node1" presStyleIdx="0" presStyleCnt="3"/>
      <dgm:spPr/>
    </dgm:pt>
    <dgm:pt modelId="{E4B17DAE-514E-42CE-9C09-0DF0A64F2C88}" type="pres">
      <dgm:prSet presAssocID="{715AB7B9-F417-46DF-B568-519B2A08BEAA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pretón de manos"/>
        </a:ext>
      </dgm:extLst>
    </dgm:pt>
    <dgm:pt modelId="{434CE974-1481-43DA-B6B5-BCB3433FF65C}" type="pres">
      <dgm:prSet presAssocID="{8696D7DB-B792-49A1-8D8D-FDBBE4BE6FA4}" presName="sibTrans" presStyleLbl="sibTrans2D1" presStyleIdx="0" presStyleCnt="0"/>
      <dgm:spPr/>
    </dgm:pt>
    <dgm:pt modelId="{A2BF57DF-509A-4B4D-879C-3C53CFC31FC9}" type="pres">
      <dgm:prSet presAssocID="{A51E5064-1BE8-4726-9E36-0EF7DB1E4BE3}" presName="compNode" presStyleCnt="0"/>
      <dgm:spPr/>
    </dgm:pt>
    <dgm:pt modelId="{F225E939-B844-47B8-883C-D284995866DD}" type="pres">
      <dgm:prSet presAssocID="{A51E5064-1BE8-4726-9E36-0EF7DB1E4BE3}" presName="bkgdShape" presStyleLbl="node1" presStyleIdx="1" presStyleCnt="3"/>
      <dgm:spPr/>
    </dgm:pt>
    <dgm:pt modelId="{2C13F936-81E4-4CC0-8678-3610A4784192}" type="pres">
      <dgm:prSet presAssocID="{A51E5064-1BE8-4726-9E36-0EF7DB1E4BE3}" presName="nodeTx" presStyleLbl="node1" presStyleIdx="1" presStyleCnt="3">
        <dgm:presLayoutVars>
          <dgm:bulletEnabled val="1"/>
        </dgm:presLayoutVars>
      </dgm:prSet>
      <dgm:spPr/>
    </dgm:pt>
    <dgm:pt modelId="{28966F23-B6C5-417F-85DC-7B3DCA860290}" type="pres">
      <dgm:prSet presAssocID="{A51E5064-1BE8-4726-9E36-0EF7DB1E4BE3}" presName="invisiNode" presStyleLbl="node1" presStyleIdx="1" presStyleCnt="3"/>
      <dgm:spPr/>
    </dgm:pt>
    <dgm:pt modelId="{11EFDFA8-6048-448D-A6F0-628956AB67BC}" type="pres">
      <dgm:prSet presAssocID="{A51E5064-1BE8-4726-9E36-0EF7DB1E4BE3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ción con elemento multimedia"/>
        </a:ext>
      </dgm:extLst>
    </dgm:pt>
    <dgm:pt modelId="{0E423987-936D-45C1-9332-B78CE82AA76E}" type="pres">
      <dgm:prSet presAssocID="{0694789E-52BF-42DA-B089-5701E02A3CD5}" presName="sibTrans" presStyleLbl="sibTrans2D1" presStyleIdx="0" presStyleCnt="0"/>
      <dgm:spPr/>
    </dgm:pt>
    <dgm:pt modelId="{FDD91FA1-81AF-458C-9CA7-7712EE6BA720}" type="pres">
      <dgm:prSet presAssocID="{3C3584BA-9173-46F0-8135-7BC7A0F9DA55}" presName="compNode" presStyleCnt="0"/>
      <dgm:spPr/>
    </dgm:pt>
    <dgm:pt modelId="{B567B16B-2620-489B-94DE-1803E2C16578}" type="pres">
      <dgm:prSet presAssocID="{3C3584BA-9173-46F0-8135-7BC7A0F9DA55}" presName="bkgdShape" presStyleLbl="node1" presStyleIdx="2" presStyleCnt="3" custLinFactNeighborX="51187"/>
      <dgm:spPr/>
    </dgm:pt>
    <dgm:pt modelId="{1D13ED57-7EFD-4CE6-A224-45E607125ED8}" type="pres">
      <dgm:prSet presAssocID="{3C3584BA-9173-46F0-8135-7BC7A0F9DA55}" presName="nodeTx" presStyleLbl="node1" presStyleIdx="2" presStyleCnt="3">
        <dgm:presLayoutVars>
          <dgm:bulletEnabled val="1"/>
        </dgm:presLayoutVars>
      </dgm:prSet>
      <dgm:spPr/>
    </dgm:pt>
    <dgm:pt modelId="{164C3A20-86A4-4EDA-B479-02D624A5D474}" type="pres">
      <dgm:prSet presAssocID="{3C3584BA-9173-46F0-8135-7BC7A0F9DA55}" presName="invisiNode" presStyleLbl="node1" presStyleIdx="2" presStyleCnt="3"/>
      <dgm:spPr/>
    </dgm:pt>
    <dgm:pt modelId="{C817A655-5861-4856-B7A6-4E4983635EA7}" type="pres">
      <dgm:prSet presAssocID="{3C3584BA-9173-46F0-8135-7BC7A0F9DA55}" presName="imagNod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icio"/>
        </a:ext>
      </dgm:extLst>
    </dgm:pt>
  </dgm:ptLst>
  <dgm:cxnLst>
    <dgm:cxn modelId="{95963D29-C26C-42FE-9728-64AE530C0F35}" type="presOf" srcId="{0694789E-52BF-42DA-B089-5701E02A3CD5}" destId="{0E423987-936D-45C1-9332-B78CE82AA76E}" srcOrd="0" destOrd="0" presId="urn:microsoft.com/office/officeart/2005/8/layout/hList7"/>
    <dgm:cxn modelId="{6EF1A536-7B9E-4DEF-A3A0-79D6B72DD0BB}" type="presOf" srcId="{3C3584BA-9173-46F0-8135-7BC7A0F9DA55}" destId="{B567B16B-2620-489B-94DE-1803E2C16578}" srcOrd="0" destOrd="0" presId="urn:microsoft.com/office/officeart/2005/8/layout/hList7"/>
    <dgm:cxn modelId="{2F3C173E-0652-4875-912D-A16CBA18A7BF}" srcId="{72FBA56E-2B6C-46B0-B487-ADA05E92CBAE}" destId="{3C3584BA-9173-46F0-8135-7BC7A0F9DA55}" srcOrd="2" destOrd="0" parTransId="{04F9EE93-A038-40FE-8851-2C1E4E5540B7}" sibTransId="{489FD96F-DD11-4F5C-960C-DF6E6F6227A5}"/>
    <dgm:cxn modelId="{C1A8DB3E-2826-41DF-872A-C1EE7C0F2EA3}" type="presOf" srcId="{715AB7B9-F417-46DF-B568-519B2A08BEAA}" destId="{CE791AF9-629E-4793-B1CF-111F5BD6328D}" srcOrd="1" destOrd="0" presId="urn:microsoft.com/office/officeart/2005/8/layout/hList7"/>
    <dgm:cxn modelId="{8BA5B84C-45BF-4A54-8C18-4176D927C887}" type="presOf" srcId="{A51E5064-1BE8-4726-9E36-0EF7DB1E4BE3}" destId="{2C13F936-81E4-4CC0-8678-3610A4784192}" srcOrd="1" destOrd="0" presId="urn:microsoft.com/office/officeart/2005/8/layout/hList7"/>
    <dgm:cxn modelId="{A21CCF78-1BA2-45A7-9097-2EB98C9DD31E}" type="presOf" srcId="{8696D7DB-B792-49A1-8D8D-FDBBE4BE6FA4}" destId="{434CE974-1481-43DA-B6B5-BCB3433FF65C}" srcOrd="0" destOrd="0" presId="urn:microsoft.com/office/officeart/2005/8/layout/hList7"/>
    <dgm:cxn modelId="{4A4D737A-8932-4CBF-911D-0B5A2CE443F5}" srcId="{72FBA56E-2B6C-46B0-B487-ADA05E92CBAE}" destId="{A51E5064-1BE8-4726-9E36-0EF7DB1E4BE3}" srcOrd="1" destOrd="0" parTransId="{23526D60-F615-4439-BD3F-C1EDDF4C6B76}" sibTransId="{0694789E-52BF-42DA-B089-5701E02A3CD5}"/>
    <dgm:cxn modelId="{DEC15E81-986E-4807-9698-6081F27578D2}" srcId="{72FBA56E-2B6C-46B0-B487-ADA05E92CBAE}" destId="{715AB7B9-F417-46DF-B568-519B2A08BEAA}" srcOrd="0" destOrd="0" parTransId="{ACC161E2-95DA-4760-92A2-B44E4A6E6909}" sibTransId="{8696D7DB-B792-49A1-8D8D-FDBBE4BE6FA4}"/>
    <dgm:cxn modelId="{82C6DF8E-8837-4A71-B594-1F4C3D7021AF}" type="presOf" srcId="{715AB7B9-F417-46DF-B568-519B2A08BEAA}" destId="{D716B73C-0F75-49CA-9027-74E99E576F36}" srcOrd="0" destOrd="0" presId="urn:microsoft.com/office/officeart/2005/8/layout/hList7"/>
    <dgm:cxn modelId="{2CAB67AD-CD86-414F-A8FB-6FB697655D83}" type="presOf" srcId="{72FBA56E-2B6C-46B0-B487-ADA05E92CBAE}" destId="{EDBE2624-2CCA-40B3-BCE2-F0A4F235CAC2}" srcOrd="0" destOrd="0" presId="urn:microsoft.com/office/officeart/2005/8/layout/hList7"/>
    <dgm:cxn modelId="{287CE8C9-658C-4644-93AD-DE8266BC2A85}" type="presOf" srcId="{3C3584BA-9173-46F0-8135-7BC7A0F9DA55}" destId="{1D13ED57-7EFD-4CE6-A224-45E607125ED8}" srcOrd="1" destOrd="0" presId="urn:microsoft.com/office/officeart/2005/8/layout/hList7"/>
    <dgm:cxn modelId="{88D9DEF2-D4EF-47DA-821C-D449ECDD8684}" type="presOf" srcId="{A51E5064-1BE8-4726-9E36-0EF7DB1E4BE3}" destId="{F225E939-B844-47B8-883C-D284995866DD}" srcOrd="0" destOrd="0" presId="urn:microsoft.com/office/officeart/2005/8/layout/hList7"/>
    <dgm:cxn modelId="{6A84B5C9-C102-41D2-81FE-29296D6BAA55}" type="presParOf" srcId="{EDBE2624-2CCA-40B3-BCE2-F0A4F235CAC2}" destId="{654E1EEF-95A4-4137-BA22-40233273DD80}" srcOrd="0" destOrd="0" presId="urn:microsoft.com/office/officeart/2005/8/layout/hList7"/>
    <dgm:cxn modelId="{706DF2FB-15C3-48D7-AA11-B0CD881E7E14}" type="presParOf" srcId="{EDBE2624-2CCA-40B3-BCE2-F0A4F235CAC2}" destId="{2E759AB5-4D6F-4BE9-834F-253D93B0DC40}" srcOrd="1" destOrd="0" presId="urn:microsoft.com/office/officeart/2005/8/layout/hList7"/>
    <dgm:cxn modelId="{9BDD98B7-DFD5-4D14-BCD4-992C50E6DD64}" type="presParOf" srcId="{2E759AB5-4D6F-4BE9-834F-253D93B0DC40}" destId="{AD548326-72C0-43BF-BA7B-50A21B578CF5}" srcOrd="0" destOrd="0" presId="urn:microsoft.com/office/officeart/2005/8/layout/hList7"/>
    <dgm:cxn modelId="{2E1BA3CF-1856-4D61-BB89-F8D7FCBA93E0}" type="presParOf" srcId="{AD548326-72C0-43BF-BA7B-50A21B578CF5}" destId="{D716B73C-0F75-49CA-9027-74E99E576F36}" srcOrd="0" destOrd="0" presId="urn:microsoft.com/office/officeart/2005/8/layout/hList7"/>
    <dgm:cxn modelId="{29E43CF1-B26A-4890-ABDF-60C8BC3D090C}" type="presParOf" srcId="{AD548326-72C0-43BF-BA7B-50A21B578CF5}" destId="{CE791AF9-629E-4793-B1CF-111F5BD6328D}" srcOrd="1" destOrd="0" presId="urn:microsoft.com/office/officeart/2005/8/layout/hList7"/>
    <dgm:cxn modelId="{4BEEAD46-26FA-4F7A-887E-AFDBC88A09EE}" type="presParOf" srcId="{AD548326-72C0-43BF-BA7B-50A21B578CF5}" destId="{CC9033E3-904B-4DE5-A9A0-DC654582E588}" srcOrd="2" destOrd="0" presId="urn:microsoft.com/office/officeart/2005/8/layout/hList7"/>
    <dgm:cxn modelId="{E4899B8D-6378-424F-9F73-86C96B6A88FC}" type="presParOf" srcId="{AD548326-72C0-43BF-BA7B-50A21B578CF5}" destId="{E4B17DAE-514E-42CE-9C09-0DF0A64F2C88}" srcOrd="3" destOrd="0" presId="urn:microsoft.com/office/officeart/2005/8/layout/hList7"/>
    <dgm:cxn modelId="{B6B646B0-C467-43BB-8D00-274ACC02ADF2}" type="presParOf" srcId="{2E759AB5-4D6F-4BE9-834F-253D93B0DC40}" destId="{434CE974-1481-43DA-B6B5-BCB3433FF65C}" srcOrd="1" destOrd="0" presId="urn:microsoft.com/office/officeart/2005/8/layout/hList7"/>
    <dgm:cxn modelId="{1FD58A22-B22A-4BDE-A9D4-576FF18385A4}" type="presParOf" srcId="{2E759AB5-4D6F-4BE9-834F-253D93B0DC40}" destId="{A2BF57DF-509A-4B4D-879C-3C53CFC31FC9}" srcOrd="2" destOrd="0" presId="urn:microsoft.com/office/officeart/2005/8/layout/hList7"/>
    <dgm:cxn modelId="{EF6E6D72-2E9C-4969-8E8C-F1FB6941A3B7}" type="presParOf" srcId="{A2BF57DF-509A-4B4D-879C-3C53CFC31FC9}" destId="{F225E939-B844-47B8-883C-D284995866DD}" srcOrd="0" destOrd="0" presId="urn:microsoft.com/office/officeart/2005/8/layout/hList7"/>
    <dgm:cxn modelId="{ADDC10B2-D19E-4E3F-BE63-DE8F6C6A6E6B}" type="presParOf" srcId="{A2BF57DF-509A-4B4D-879C-3C53CFC31FC9}" destId="{2C13F936-81E4-4CC0-8678-3610A4784192}" srcOrd="1" destOrd="0" presId="urn:microsoft.com/office/officeart/2005/8/layout/hList7"/>
    <dgm:cxn modelId="{0CB5850B-CB76-4B9D-93A7-06467D7C90D9}" type="presParOf" srcId="{A2BF57DF-509A-4B4D-879C-3C53CFC31FC9}" destId="{28966F23-B6C5-417F-85DC-7B3DCA860290}" srcOrd="2" destOrd="0" presId="urn:microsoft.com/office/officeart/2005/8/layout/hList7"/>
    <dgm:cxn modelId="{497904E2-E557-43C9-9705-FAFB6D73ACCE}" type="presParOf" srcId="{A2BF57DF-509A-4B4D-879C-3C53CFC31FC9}" destId="{11EFDFA8-6048-448D-A6F0-628956AB67BC}" srcOrd="3" destOrd="0" presId="urn:microsoft.com/office/officeart/2005/8/layout/hList7"/>
    <dgm:cxn modelId="{E5A55004-7283-4EFB-B1F6-4E702579A6A7}" type="presParOf" srcId="{2E759AB5-4D6F-4BE9-834F-253D93B0DC40}" destId="{0E423987-936D-45C1-9332-B78CE82AA76E}" srcOrd="3" destOrd="0" presId="urn:microsoft.com/office/officeart/2005/8/layout/hList7"/>
    <dgm:cxn modelId="{A365547F-F807-4172-91FA-BFE5158FE3D6}" type="presParOf" srcId="{2E759AB5-4D6F-4BE9-834F-253D93B0DC40}" destId="{FDD91FA1-81AF-458C-9CA7-7712EE6BA720}" srcOrd="4" destOrd="0" presId="urn:microsoft.com/office/officeart/2005/8/layout/hList7"/>
    <dgm:cxn modelId="{0486C602-46D6-46B4-8A40-30C2BD3A352E}" type="presParOf" srcId="{FDD91FA1-81AF-458C-9CA7-7712EE6BA720}" destId="{B567B16B-2620-489B-94DE-1803E2C16578}" srcOrd="0" destOrd="0" presId="urn:microsoft.com/office/officeart/2005/8/layout/hList7"/>
    <dgm:cxn modelId="{FDDB7CA5-0E29-4156-B3E8-C745C9E2E48E}" type="presParOf" srcId="{FDD91FA1-81AF-458C-9CA7-7712EE6BA720}" destId="{1D13ED57-7EFD-4CE6-A224-45E607125ED8}" srcOrd="1" destOrd="0" presId="urn:microsoft.com/office/officeart/2005/8/layout/hList7"/>
    <dgm:cxn modelId="{75CF85E5-5E3F-4906-ABFE-BCFDDC97AC99}" type="presParOf" srcId="{FDD91FA1-81AF-458C-9CA7-7712EE6BA720}" destId="{164C3A20-86A4-4EDA-B479-02D624A5D474}" srcOrd="2" destOrd="0" presId="urn:microsoft.com/office/officeart/2005/8/layout/hList7"/>
    <dgm:cxn modelId="{DA751AC7-43A7-4E71-A889-BDB96F779AB2}" type="presParOf" srcId="{FDD91FA1-81AF-458C-9CA7-7712EE6BA720}" destId="{C817A655-5861-4856-B7A6-4E4983635EA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81F9A2-734F-476C-9B4C-3780DF479320}">
      <dsp:nvSpPr>
        <dsp:cNvPr id="0" name=""/>
        <dsp:cNvSpPr/>
      </dsp:nvSpPr>
      <dsp:spPr>
        <a:xfrm>
          <a:off x="462893" y="0"/>
          <a:ext cx="5246129" cy="3417613"/>
        </a:xfrm>
        <a:prstGeom prst="rightArrow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587EEA-C9E6-4E05-AAF1-ED08A62237A5}">
      <dsp:nvSpPr>
        <dsp:cNvPr id="0" name=""/>
        <dsp:cNvSpPr/>
      </dsp:nvSpPr>
      <dsp:spPr>
        <a:xfrm>
          <a:off x="135010" y="1025283"/>
          <a:ext cx="2796649" cy="13670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1" kern="1200" dirty="0"/>
            <a:t>DETERMINANTE</a:t>
          </a:r>
        </a:p>
      </dsp:txBody>
      <dsp:txXfrm>
        <a:off x="201744" y="1092017"/>
        <a:ext cx="2663181" cy="1233577"/>
      </dsp:txXfrm>
    </dsp:sp>
    <dsp:sp modelId="{3D3DE39C-22A9-45B7-8B0A-76DA7948F8EC}">
      <dsp:nvSpPr>
        <dsp:cNvPr id="0" name=""/>
        <dsp:cNvSpPr/>
      </dsp:nvSpPr>
      <dsp:spPr>
        <a:xfrm>
          <a:off x="3240256" y="1025283"/>
          <a:ext cx="2796649" cy="136704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1" kern="1200" dirty="0">
              <a:solidFill>
                <a:schemeClr val="bg1"/>
              </a:solidFill>
            </a:rPr>
            <a:t>INVERSA</a:t>
          </a:r>
        </a:p>
      </dsp:txBody>
      <dsp:txXfrm>
        <a:off x="3306990" y="1092017"/>
        <a:ext cx="2663181" cy="1233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C6885C-5875-4250-B818-E96610D0BC62}">
      <dsp:nvSpPr>
        <dsp:cNvPr id="0" name=""/>
        <dsp:cNvSpPr/>
      </dsp:nvSpPr>
      <dsp:spPr>
        <a:xfrm rot="16200000">
          <a:off x="1388559" y="-147898"/>
          <a:ext cx="2247145" cy="3741045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165100" rIns="148590" bIns="1651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600" kern="1200" dirty="0">
              <a:solidFill>
                <a:schemeClr val="tx1"/>
              </a:solidFill>
            </a:rPr>
            <a:t>DE ORDEN </a:t>
          </a:r>
          <a:r>
            <a:rPr lang="es-PE" sz="2600" kern="1200" dirty="0">
              <a:solidFill>
                <a:srgbClr val="C00000"/>
              </a:solidFill>
            </a:rPr>
            <a:t>1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0" kern="1200" dirty="0"/>
            <a:t>Si</a:t>
          </a:r>
          <a14:m xmlns:a14="http://schemas.microsoft.com/office/drawing/2010/main">
            <m:oMath xmlns:m="http://schemas.openxmlformats.org/officeDocument/2006/math">
              <m:r>
                <a:rPr lang="es-PE" sz="2000" b="0" i="1" kern="1200" smtClean="0">
                  <a:latin typeface="Cambria Math" panose="02040503050406030204" pitchFamily="18" charset="0"/>
                </a:rPr>
                <m:t> </m:t>
              </m:r>
              <m:r>
                <a:rPr lang="es-PE" sz="2000" b="0" i="1" kern="1200" smtClean="0">
                  <a:latin typeface="Cambria Math" panose="02040503050406030204" pitchFamily="18" charset="0"/>
                </a:rPr>
                <m:t>𝐴</m:t>
              </m:r>
              <m:r>
                <a:rPr lang="es-PE" sz="2000" b="0" i="1" kern="1200" smtClean="0">
                  <a:latin typeface="Cambria Math" panose="02040503050406030204" pitchFamily="18" charset="0"/>
                </a:rPr>
                <m:t>=</m:t>
              </m:r>
              <m:d>
                <m:dPr>
                  <m:begChr m:val="|"/>
                  <m:endChr m:val="|"/>
                  <m:ctrlPr>
                    <a:rPr lang="es-PE" sz="2000" b="0" i="1" kern="1200" smtClean="0">
                      <a:latin typeface="Cambria Math" panose="02040503050406030204" pitchFamily="18" charset="0"/>
                    </a:rPr>
                  </m:ctrlPr>
                </m:dPr>
                <m:e>
                  <m:sSub>
                    <m:sSubPr>
                      <m:ctrlPr>
                        <a:rPr lang="es-PE" sz="2000" b="0" i="1" kern="1200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s-PE" sz="2000" b="0" i="1" kern="1200" smtClean="0">
                          <a:latin typeface="Cambria Math" panose="02040503050406030204" pitchFamily="18" charset="0"/>
                        </a:rPr>
                        <m:t>𝑎</m:t>
                      </m:r>
                    </m:e>
                    <m:sub>
                      <m:r>
                        <a:rPr lang="es-PE" sz="2000" b="0" i="1" kern="1200" smtClean="0">
                          <a:latin typeface="Cambria Math" panose="02040503050406030204" pitchFamily="18" charset="0"/>
                        </a:rPr>
                        <m:t>11</m:t>
                      </m:r>
                    </m:sub>
                  </m:sSub>
                </m:e>
              </m:d>
            </m:oMath>
          </a14:m>
          <a:r>
            <a:rPr lang="es-PE" sz="2000" kern="1200" dirty="0"/>
            <a:t> , entonces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d>
                  <m:dPr>
                    <m:begChr m:val="|"/>
                    <m:endChr m:val="|"/>
                    <m:ctrlPr>
                      <a:rPr lang="es-PE" sz="2000" i="1" kern="1200" smtClean="0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lang="es-PE" sz="2000" b="0" i="1" kern="1200" smtClean="0">
                        <a:latin typeface="Cambria Math" panose="02040503050406030204" pitchFamily="18" charset="0"/>
                      </a:rPr>
                      <m:t>𝐴</m:t>
                    </m:r>
                  </m:e>
                </m:d>
                <m:r>
                  <a:rPr lang="es-PE" sz="2000" b="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sSubPr>
                    <m:ctrlPr>
                      <a:rPr lang="es-PE" sz="20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PE" sz="2000" b="0" i="1" kern="1200" smtClean="0">
                        <a:latin typeface="Cambria Math" panose="02040503050406030204" pitchFamily="18" charset="0"/>
                      </a:rPr>
                      <m:t>𝑎</m:t>
                    </m:r>
                  </m:e>
                  <m:sub>
                    <m:r>
                      <a:rPr lang="es-PE" sz="2000" b="0" i="1" kern="1200" smtClean="0">
                        <a:latin typeface="Cambria Math" panose="02040503050406030204" pitchFamily="18" charset="0"/>
                      </a:rPr>
                      <m:t>11</m:t>
                    </m:r>
                  </m:sub>
                </m:sSub>
              </m:oMath>
            </m:oMathPara>
          </a14:m>
          <a:endParaRPr lang="es-PE" sz="2000" kern="1200" dirty="0"/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600" kern="1200" dirty="0"/>
        </a:p>
      </dsp:txBody>
      <dsp:txXfrm rot="5400000">
        <a:off x="751325" y="708768"/>
        <a:ext cx="3631329" cy="2027713"/>
      </dsp:txXfrm>
    </dsp:sp>
    <dsp:sp modelId="{5F59908B-6E4A-402B-8CFD-1565873D85D8}">
      <dsp:nvSpPr>
        <dsp:cNvPr id="0" name=""/>
        <dsp:cNvSpPr/>
      </dsp:nvSpPr>
      <dsp:spPr>
        <a:xfrm rot="5400000">
          <a:off x="5389845" y="-156706"/>
          <a:ext cx="2247145" cy="3741045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52400" rIns="91440" bIns="1524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>
              <a:solidFill>
                <a:schemeClr val="tx1"/>
              </a:solidFill>
            </a:rPr>
            <a:t>DE ORDEN </a:t>
          </a:r>
          <a:r>
            <a:rPr lang="es-PE" sz="2400" kern="1200" dirty="0">
              <a:solidFill>
                <a:srgbClr val="C00000"/>
              </a:solidFill>
            </a:rPr>
            <a:t>2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0" kern="1200" dirty="0"/>
            <a:t>Si</a:t>
          </a:r>
          <a14:m xmlns:a14="http://schemas.microsoft.com/office/drawing/2010/main">
            <m:oMath xmlns:m="http://schemas.openxmlformats.org/officeDocument/2006/math">
              <m:r>
                <a:rPr lang="es-PE" sz="2000" b="0" i="1" kern="1200" smtClean="0">
                  <a:latin typeface="Cambria Math" panose="02040503050406030204" pitchFamily="18" charset="0"/>
                </a:rPr>
                <m:t> </m:t>
              </m:r>
              <m:r>
                <a:rPr lang="es-PE" sz="2000" b="0" i="1" kern="1200" smtClean="0">
                  <a:latin typeface="Cambria Math" panose="02040503050406030204" pitchFamily="18" charset="0"/>
                </a:rPr>
                <m:t>𝐴</m:t>
              </m:r>
              <m:r>
                <a:rPr lang="es-PE" sz="2000" b="0" i="1" kern="1200" smtClean="0">
                  <a:latin typeface="Cambria Math" panose="02040503050406030204" pitchFamily="18" charset="0"/>
                </a:rPr>
                <m:t>=</m:t>
              </m:r>
              <m:d>
                <m:dPr>
                  <m:begChr m:val="|"/>
                  <m:endChr m:val="|"/>
                  <m:ctrlPr>
                    <a:rPr lang="es-PE" sz="2000" b="0" i="1" kern="1200" smtClean="0">
                      <a:latin typeface="Cambria Math" panose="02040503050406030204" pitchFamily="18" charset="0"/>
                    </a:rPr>
                  </m:ctrlPr>
                </m:dPr>
                <m:e>
                  <m:m>
                    <m:mPr>
                      <m:plcHide m:val="on"/>
                      <m:mcs>
                        <m:mc>
                          <m:mcPr>
                            <m:count m:val="2"/>
                            <m:mcJc m:val="center"/>
                          </m:mcPr>
                        </m:mc>
                      </m:mcs>
                      <m:ctrlPr>
                        <a:rPr lang="es-PE" sz="2000" i="1" kern="12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mPr>
                    <m:mr>
                      <m:e>
                        <m:sSub>
                          <m:sSubPr>
                            <m:ctrlPr>
                              <a:rPr lang="es-PE" sz="2000" i="1" kern="120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PE" sz="2000" i="1" kern="12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s-PE" sz="2000" i="1" kern="12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s-PE" sz="2000" i="1" kern="120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PE" sz="2000" i="1" kern="12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s-PE" sz="2000" i="1" kern="12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mr>
                    <m:mr>
                      <m:e>
                        <m:sSub>
                          <m:sSubPr>
                            <m:ctrlPr>
                              <a:rPr lang="es-PE" sz="2000" i="1" kern="120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PE" sz="2000" i="1" kern="12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s-PE" sz="2000" i="1" kern="12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s-PE" sz="2000" i="1" kern="120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PE" sz="2000" i="1" kern="12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s-PE" sz="2000" i="1" kern="12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e>
                    </m:mr>
                  </m:m>
                </m:e>
              </m:d>
            </m:oMath>
          </a14:m>
          <a:r>
            <a:rPr lang="es-PE" sz="2000" kern="1200" dirty="0"/>
            <a:t> , entonces </a:t>
          </a:r>
          <a:endParaRPr lang="es-PE" sz="2000" i="1" kern="1200" dirty="0">
            <a:latin typeface="Cambria Math" panose="02040503050406030204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d>
                  <m:dPr>
                    <m:begChr m:val="|"/>
                    <m:endChr m:val="|"/>
                    <m:ctrlPr>
                      <a:rPr lang="es-PE" sz="2000" i="1" kern="1200" smtClean="0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lang="es-PE" sz="2000" b="0" i="1" kern="1200" smtClean="0">
                        <a:latin typeface="Cambria Math" panose="02040503050406030204" pitchFamily="18" charset="0"/>
                      </a:rPr>
                      <m:t>𝐴</m:t>
                    </m:r>
                  </m:e>
                </m:d>
                <m:r>
                  <a:rPr lang="es-PE" sz="2000" b="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sSubPr>
                    <m:ctrlPr>
                      <a:rPr lang="es-PE" sz="2000" i="1" kern="12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PE" sz="2000" i="1" kern="12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e>
                  <m:sub>
                    <m:r>
                      <a:rPr lang="es-PE" sz="2000" i="1" kern="12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11</m:t>
                    </m:r>
                  </m:sub>
                </m:sSub>
                <m:sSub>
                  <m:sSubPr>
                    <m:ctrlPr>
                      <a:rPr lang="es-PE" sz="2000" i="1" kern="12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PE" sz="2000" i="1" kern="12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e>
                  <m:sub>
                    <m:r>
                      <a:rPr lang="es-PE" sz="2000" i="1" kern="12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22</m:t>
                    </m:r>
                  </m:sub>
                </m:sSub>
                <m:r>
                  <a:rPr lang="es-PE" sz="2000" i="1" kern="12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−</m:t>
                </m:r>
                <m:sSub>
                  <m:sSubPr>
                    <m:ctrlPr>
                      <a:rPr lang="es-PE" sz="2000" i="1" kern="120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PE" sz="2000" i="1" kern="12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e>
                  <m:sub>
                    <m:r>
                      <a:rPr lang="es-PE" sz="2000" i="1" kern="12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21</m:t>
                    </m:r>
                  </m:sub>
                </m:sSub>
                <m:sSub>
                  <m:sSubPr>
                    <m:ctrlPr>
                      <a:rPr lang="es-PE" sz="2000" i="1" kern="12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PE" sz="2000" i="1" kern="12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e>
                  <m:sub>
                    <m:r>
                      <a:rPr lang="es-PE" sz="2000" i="1" kern="12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12</m:t>
                    </m:r>
                  </m:sub>
                </m:sSub>
              </m:oMath>
            </m:oMathPara>
          </a14:m>
          <a:endParaRPr lang="es-PE" sz="3200" kern="1200" dirty="0"/>
        </a:p>
      </dsp:txBody>
      <dsp:txXfrm rot="-5400000">
        <a:off x="4642895" y="699960"/>
        <a:ext cx="3631329" cy="2027713"/>
      </dsp:txXfrm>
    </dsp:sp>
    <dsp:sp modelId="{F02CB96E-79E5-483D-8F88-4A504D39D69B}">
      <dsp:nvSpPr>
        <dsp:cNvPr id="0" name=""/>
        <dsp:cNvSpPr/>
      </dsp:nvSpPr>
      <dsp:spPr>
        <a:xfrm>
          <a:off x="3780168" y="0"/>
          <a:ext cx="1435600" cy="143553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E3A8C6-E6F7-4C9D-A153-D7144D1F9D93}">
      <dsp:nvSpPr>
        <dsp:cNvPr id="0" name=""/>
        <dsp:cNvSpPr/>
      </dsp:nvSpPr>
      <dsp:spPr>
        <a:xfrm rot="10800000">
          <a:off x="3780168" y="2059795"/>
          <a:ext cx="1435600" cy="143553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89F30-FEB3-43BC-A73E-22CC064D628C}">
      <dsp:nvSpPr>
        <dsp:cNvPr id="0" name=""/>
        <dsp:cNvSpPr/>
      </dsp:nvSpPr>
      <dsp:spPr>
        <a:xfrm>
          <a:off x="0" y="1025283"/>
          <a:ext cx="4931115" cy="1367045"/>
        </a:xfrm>
        <a:prstGeom prst="notchedRightArrow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4797BD-1A3E-4AAD-8620-8143EE1146CE}">
      <dsp:nvSpPr>
        <dsp:cNvPr id="0" name=""/>
        <dsp:cNvSpPr/>
      </dsp:nvSpPr>
      <dsp:spPr>
        <a:xfrm>
          <a:off x="0" y="0"/>
          <a:ext cx="4438003" cy="1367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b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600" kern="1200" dirty="0">
              <a:solidFill>
                <a:srgbClr val="0070C0"/>
              </a:solidFill>
            </a:rPr>
            <a:t>Determinante</a:t>
          </a:r>
          <a:r>
            <a:rPr lang="es-PE" sz="3600" kern="1200" dirty="0"/>
            <a:t> e </a:t>
          </a:r>
          <a:r>
            <a:rPr lang="es-PE" sz="3600" kern="1200" dirty="0">
              <a:solidFill>
                <a:srgbClr val="0070C0"/>
              </a:solidFill>
            </a:rPr>
            <a:t>Inversa</a:t>
          </a:r>
        </a:p>
      </dsp:txBody>
      <dsp:txXfrm>
        <a:off x="0" y="0"/>
        <a:ext cx="4438003" cy="1367045"/>
      </dsp:txXfrm>
    </dsp:sp>
    <dsp:sp modelId="{0A4CD20E-F6CF-4EE9-9826-5B385B1DD736}">
      <dsp:nvSpPr>
        <dsp:cNvPr id="0" name=""/>
        <dsp:cNvSpPr/>
      </dsp:nvSpPr>
      <dsp:spPr>
        <a:xfrm>
          <a:off x="2048121" y="1537925"/>
          <a:ext cx="341761" cy="341761"/>
        </a:xfrm>
        <a:prstGeom prst="ellipse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6B73C-0F75-49CA-9027-74E99E576F36}">
      <dsp:nvSpPr>
        <dsp:cNvPr id="0" name=""/>
        <dsp:cNvSpPr/>
      </dsp:nvSpPr>
      <dsp:spPr>
        <a:xfrm>
          <a:off x="1728" y="0"/>
          <a:ext cx="2689240" cy="46238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 dirty="0"/>
            <a:t>Gracias por tu participación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s-PE" sz="1800" kern="1200" dirty="0"/>
          </a:br>
          <a:r>
            <a:rPr lang="es-PE" sz="1400" kern="1200" dirty="0"/>
            <a:t>Recuerda aprender feliz es aprender para siempre.</a:t>
          </a:r>
        </a:p>
      </dsp:txBody>
      <dsp:txXfrm>
        <a:off x="1728" y="1849522"/>
        <a:ext cx="2689240" cy="1849522"/>
      </dsp:txXfrm>
    </dsp:sp>
    <dsp:sp modelId="{E4B17DAE-514E-42CE-9C09-0DF0A64F2C88}">
      <dsp:nvSpPr>
        <dsp:cNvPr id="0" name=""/>
        <dsp:cNvSpPr/>
      </dsp:nvSpPr>
      <dsp:spPr>
        <a:xfrm>
          <a:off x="576485" y="277428"/>
          <a:ext cx="1539727" cy="153972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225E939-B844-47B8-883C-D284995866DD}">
      <dsp:nvSpPr>
        <dsp:cNvPr id="0" name=""/>
        <dsp:cNvSpPr/>
      </dsp:nvSpPr>
      <dsp:spPr>
        <a:xfrm>
          <a:off x="2771646" y="0"/>
          <a:ext cx="2689240" cy="46238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 dirty="0"/>
            <a:t>Ésta sesión quedará grabada para tus consultas.</a:t>
          </a:r>
        </a:p>
      </dsp:txBody>
      <dsp:txXfrm>
        <a:off x="2771646" y="1849522"/>
        <a:ext cx="2689240" cy="1849522"/>
      </dsp:txXfrm>
    </dsp:sp>
    <dsp:sp modelId="{11EFDFA8-6048-448D-A6F0-628956AB67BC}">
      <dsp:nvSpPr>
        <dsp:cNvPr id="0" name=""/>
        <dsp:cNvSpPr/>
      </dsp:nvSpPr>
      <dsp:spPr>
        <a:xfrm>
          <a:off x="3346402" y="277428"/>
          <a:ext cx="1539727" cy="153972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567B16B-2620-489B-94DE-1803E2C16578}">
      <dsp:nvSpPr>
        <dsp:cNvPr id="0" name=""/>
        <dsp:cNvSpPr/>
      </dsp:nvSpPr>
      <dsp:spPr>
        <a:xfrm>
          <a:off x="5543292" y="0"/>
          <a:ext cx="2689240" cy="4623806"/>
        </a:xfrm>
        <a:prstGeom prst="roundRect">
          <a:avLst>
            <a:gd name="adj" fmla="val 10000"/>
          </a:avLst>
        </a:prstGeom>
        <a:solidFill>
          <a:srgbClr val="00808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 dirty="0"/>
            <a:t>PARA TI</a:t>
          </a:r>
          <a:endParaRPr lang="es-PE" sz="1400" kern="1200" dirty="0">
            <a:solidFill>
              <a:schemeClr val="tx1"/>
            </a:solidFill>
          </a:endParaRPr>
        </a:p>
        <a:p>
          <a:pPr marL="176213" lvl="0" indent="-176213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>
              <a:solidFill>
                <a:schemeClr val="bg1"/>
              </a:solidFill>
            </a:rPr>
            <a:t>1. Realiza la Tarea de ésta sesión y prepárate par tu evaluación.</a:t>
          </a:r>
        </a:p>
        <a:p>
          <a:pPr marL="176213" lvl="0" indent="-176213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>
              <a:solidFill>
                <a:schemeClr val="bg1"/>
              </a:solidFill>
            </a:rPr>
            <a:t>2. Consulta en el FORO tus dudas.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400" kern="1200" dirty="0">
            <a:solidFill>
              <a:schemeClr val="tx1"/>
            </a:solidFill>
          </a:endParaRPr>
        </a:p>
      </dsp:txBody>
      <dsp:txXfrm>
        <a:off x="5543292" y="1849522"/>
        <a:ext cx="2689240" cy="1849522"/>
      </dsp:txXfrm>
    </dsp:sp>
    <dsp:sp modelId="{C817A655-5861-4856-B7A6-4E4983635EA7}">
      <dsp:nvSpPr>
        <dsp:cNvPr id="0" name=""/>
        <dsp:cNvSpPr/>
      </dsp:nvSpPr>
      <dsp:spPr>
        <a:xfrm>
          <a:off x="6116320" y="277428"/>
          <a:ext cx="1539727" cy="153972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54E1EEF-95A4-4137-BA22-40233273DD80}">
      <dsp:nvSpPr>
        <dsp:cNvPr id="0" name=""/>
        <dsp:cNvSpPr/>
      </dsp:nvSpPr>
      <dsp:spPr>
        <a:xfrm>
          <a:off x="357173" y="3918053"/>
          <a:ext cx="7573930" cy="693570"/>
        </a:xfrm>
        <a:prstGeom prst="leftRightArrow">
          <a:avLst/>
        </a:prstGeom>
        <a:solidFill>
          <a:schemeClr val="tx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468554448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36426"/>
          </a:xfrm>
        </p:spPr>
        <p:txBody>
          <a:bodyPr anchor="b"/>
          <a:lstStyle>
            <a:lvl1pPr algn="ctr">
              <a:defRPr sz="6000" b="1">
                <a:latin typeface="+mj-lt"/>
              </a:defRPr>
            </a:lvl1pPr>
          </a:lstStyle>
          <a:p>
            <a:r>
              <a:rPr lang="es-ES" dirty="0"/>
              <a:t>Título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178688"/>
            <a:ext cx="9144000" cy="500624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Subtítulo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9888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401154227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272304050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360776898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313676038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321175621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25652170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6887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7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69339"/>
            <a:ext cx="10515600" cy="562031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340270639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69339"/>
            <a:ext cx="10515600" cy="562031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Contenido</a:t>
            </a:r>
          </a:p>
        </p:txBody>
      </p:sp>
      <p:sp>
        <p:nvSpPr>
          <p:cNvPr id="9" name="CuadroTexto 8"/>
          <p:cNvSpPr txBox="1"/>
          <p:nvPr userDrawn="1"/>
        </p:nvSpPr>
        <p:spPr>
          <a:xfrm>
            <a:off x="831850" y="6457444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chemeClr val="bg1"/>
                </a:solidFill>
                <a:latin typeface="Formular" panose="02000000000000000000" pitchFamily="50" charset="0"/>
              </a:rPr>
              <a:t>Datos/Observaciones</a:t>
            </a:r>
          </a:p>
        </p:txBody>
      </p:sp>
    </p:spTree>
    <p:extLst>
      <p:ext uri="{BB962C8B-B14F-4D97-AF65-F5344CB8AC3E}">
        <p14:creationId xmlns:p14="http://schemas.microsoft.com/office/powerpoint/2010/main" val="223317025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69339"/>
            <a:ext cx="10515600" cy="562031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Contenido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idx="10" hasCustomPrompt="1"/>
          </p:nvPr>
        </p:nvSpPr>
        <p:spPr>
          <a:xfrm>
            <a:off x="831850" y="6382418"/>
            <a:ext cx="10515600" cy="27429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396353678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156713689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17714373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79789682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420577145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394006252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8B476-64AF-442B-B647-1D469B51304D}" type="datetimeFigureOut">
              <a:rPr lang="es-PE" smtClean="0"/>
              <a:t>19/07/2021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A88CB-ED8E-49B3-BD27-63CB9A3E867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114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9" r:id="rId2"/>
    <p:sldLayoutId id="2147483678" r:id="rId3"/>
    <p:sldLayoutId id="2147483666" r:id="rId4"/>
    <p:sldLayoutId id="2147483671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77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ormular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ormular" panose="020000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ormular" panose="020000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ormular" panose="020000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rmular" panose="020000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rmular" panose="020000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0.png"/><Relationship Id="rId10" Type="http://schemas.openxmlformats.org/officeDocument/2006/relationships/image" Target="../media/image48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5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6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s.slideshare.net/lopezcolina/2-celosa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20.xml"/><Relationship Id="rId3" Type="http://schemas.openxmlformats.org/officeDocument/2006/relationships/image" Target="../media/image200.pn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20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20.xml"/><Relationship Id="rId5" Type="http://schemas.openxmlformats.org/officeDocument/2006/relationships/diagramData" Target="../diagrams/data2.xml"/><Relationship Id="rId10" Type="http://schemas.openxmlformats.org/officeDocument/2006/relationships/diagramData" Target="../diagrams/data3.xml"/><Relationship Id="rId4" Type="http://schemas.openxmlformats.org/officeDocument/2006/relationships/image" Target="../media/image210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1.png"/><Relationship Id="rId7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250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0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/>
              <a:t>MATRICES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E" b="1" dirty="0"/>
              <a:t>DETERMINANTE E INVERSA</a:t>
            </a:r>
          </a:p>
        </p:txBody>
      </p:sp>
    </p:spTree>
    <p:extLst>
      <p:ext uri="{BB962C8B-B14F-4D97-AF65-F5344CB8AC3E}">
        <p14:creationId xmlns:p14="http://schemas.microsoft.com/office/powerpoint/2010/main" val="130467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305857" y="469339"/>
            <a:ext cx="11041593" cy="5620312"/>
          </a:xfrm>
        </p:spPr>
        <p:txBody>
          <a:bodyPr>
            <a:normAutofit/>
          </a:bodyPr>
          <a:lstStyle/>
          <a:p>
            <a:r>
              <a:rPr lang="es-PE" sz="7200" b="1" dirty="0">
                <a:solidFill>
                  <a:srgbClr val="00A8A4"/>
                </a:solidFill>
              </a:rPr>
              <a:t>3</a:t>
            </a:r>
            <a:r>
              <a:rPr lang="es-PE" sz="3600" b="1" dirty="0">
                <a:solidFill>
                  <a:srgbClr val="00A8A4"/>
                </a:solidFill>
              </a:rPr>
              <a:t> </a:t>
            </a:r>
            <a:r>
              <a:rPr lang="es-PE" sz="3600" b="1" dirty="0">
                <a:solidFill>
                  <a:srgbClr val="C00000"/>
                </a:solidFill>
              </a:rPr>
              <a:t>MATRIZ INVERSA </a:t>
            </a:r>
          </a:p>
          <a:p>
            <a:endParaRPr lang="es-PE" sz="3600" dirty="0">
              <a:solidFill>
                <a:srgbClr val="008080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PE" dirty="0"/>
              <a:t>MATRICES - TIPOS - ÁLGEBRA DEMATRICES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84B3D6EC-FD62-4ED5-80BF-4EEE5C6CC745}"/>
              </a:ext>
            </a:extLst>
          </p:cNvPr>
          <p:cNvGrpSpPr/>
          <p:nvPr/>
        </p:nvGrpSpPr>
        <p:grpSpPr>
          <a:xfrm>
            <a:off x="9301467" y="1144369"/>
            <a:ext cx="2678176" cy="1885021"/>
            <a:chOff x="8653009" y="1823584"/>
            <a:chExt cx="2678176" cy="18850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ángulo 25">
                  <a:extLst>
                    <a:ext uri="{FF2B5EF4-FFF2-40B4-BE49-F238E27FC236}">
                      <a16:creationId xmlns:a16="http://schemas.microsoft.com/office/drawing/2014/main" id="{90968BE0-49CB-4B09-A6D6-291DA9811738}"/>
                    </a:ext>
                  </a:extLst>
                </p:cNvPr>
                <p:cNvSpPr/>
                <p:nvPr/>
              </p:nvSpPr>
              <p:spPr>
                <a:xfrm>
                  <a:off x="8989161" y="2182903"/>
                  <a:ext cx="1931939" cy="10521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s-PE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s-PE" sz="2400" i="1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s-PE" sz="2400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e>
                                <m:e>
                                  <m:r>
                                    <a:rPr lang="es-PE" sz="2400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s-PE" sz="2400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s-PE" sz="2400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s-PE" sz="2400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e>
                                <m:e>
                                  <m:r>
                                    <a:rPr lang="es-PE" sz="2400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s-PE" sz="2400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e>
                                <m:e>
                                  <m:r>
                                    <a:rPr lang="es-PE" sz="2400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s-PE" sz="2400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s-PE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ángulo 17">
                  <a:extLst>
                    <a:ext uri="{FF2B5EF4-FFF2-40B4-BE49-F238E27FC236}">
                      <a16:creationId xmlns:a16="http://schemas.microsoft.com/office/drawing/2014/main" id="{A2D88DA6-4C51-4730-BEF0-0FDFA00CC0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161" y="2182903"/>
                  <a:ext cx="1931939" cy="105214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P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Nube 26">
              <a:extLst>
                <a:ext uri="{FF2B5EF4-FFF2-40B4-BE49-F238E27FC236}">
                  <a16:creationId xmlns:a16="http://schemas.microsoft.com/office/drawing/2014/main" id="{F5DFD2FE-CB07-4F59-8664-063DB2B691EA}"/>
                </a:ext>
              </a:extLst>
            </p:cNvPr>
            <p:cNvSpPr/>
            <p:nvPr/>
          </p:nvSpPr>
          <p:spPr>
            <a:xfrm>
              <a:off x="8653009" y="1823584"/>
              <a:ext cx="2678176" cy="1885021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4A6FCCAC-6667-4C1D-B6F1-B48AEF6E4697}"/>
              </a:ext>
            </a:extLst>
          </p:cNvPr>
          <p:cNvGrpSpPr/>
          <p:nvPr/>
        </p:nvGrpSpPr>
        <p:grpSpPr>
          <a:xfrm>
            <a:off x="9479505" y="3029390"/>
            <a:ext cx="1816121" cy="3221907"/>
            <a:chOff x="9253661" y="3537455"/>
            <a:chExt cx="1816121" cy="3221907"/>
          </a:xfrm>
        </p:grpSpPr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560D59A0-D0C6-4A16-B06F-C640CCBC4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53661" y="3616112"/>
              <a:ext cx="1457325" cy="3143250"/>
            </a:xfrm>
            <a:prstGeom prst="rect">
              <a:avLst/>
            </a:prstGeom>
          </p:spPr>
        </p:pic>
        <p:cxnSp>
          <p:nvCxnSpPr>
            <p:cNvPr id="43" name="Conector: curvado 42">
              <a:extLst>
                <a:ext uri="{FF2B5EF4-FFF2-40B4-BE49-F238E27FC236}">
                  <a16:creationId xmlns:a16="http://schemas.microsoft.com/office/drawing/2014/main" id="{196E142F-F690-47DE-A698-52D5DBCC830B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0543178" y="3609462"/>
              <a:ext cx="598611" cy="454597"/>
            </a:xfrm>
            <a:prstGeom prst="curvedConnector3">
              <a:avLst/>
            </a:prstGeom>
            <a:ln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D3614D5A-3FD7-41FF-B8A8-C957BC2157CC}"/>
              </a:ext>
            </a:extLst>
          </p:cNvPr>
          <p:cNvGrpSpPr/>
          <p:nvPr/>
        </p:nvGrpSpPr>
        <p:grpSpPr>
          <a:xfrm>
            <a:off x="938050" y="1524458"/>
            <a:ext cx="7731224" cy="2070586"/>
            <a:chOff x="938050" y="1524458"/>
            <a:chExt cx="7731224" cy="2070586"/>
          </a:xfrm>
        </p:grpSpPr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E7CE7CAB-13F6-42BA-B150-F8BA37006A74}"/>
                </a:ext>
              </a:extLst>
            </p:cNvPr>
            <p:cNvGrpSpPr/>
            <p:nvPr/>
          </p:nvGrpSpPr>
          <p:grpSpPr>
            <a:xfrm>
              <a:off x="2757334" y="2463736"/>
              <a:ext cx="2909170" cy="1131308"/>
              <a:chOff x="8601074" y="3112080"/>
              <a:chExt cx="2909170" cy="113130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CuadroTexto 38">
                    <a:extLst>
                      <a:ext uri="{FF2B5EF4-FFF2-40B4-BE49-F238E27FC236}">
                        <a16:creationId xmlns:a16="http://schemas.microsoft.com/office/drawing/2014/main" id="{F508EBEB-C502-460A-A149-32E5BFB340F2}"/>
                      </a:ext>
                    </a:extLst>
                  </p:cNvPr>
                  <p:cNvSpPr txBox="1"/>
                  <p:nvPr/>
                </p:nvSpPr>
                <p:spPr>
                  <a:xfrm>
                    <a:off x="8722558" y="3299192"/>
                    <a:ext cx="2787686" cy="83574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s-PE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PE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s-PE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s-PE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s-PE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PE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PE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PE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den>
                          </m:f>
                          <m:r>
                            <a:rPr lang="es-P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s-P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𝐴𝑑𝑗</m:t>
                          </m:r>
                          <m:d>
                            <m:dPr>
                              <m:ctrlPr>
                                <a:rPr lang="es-PE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PE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oMath>
                      </m:oMathPara>
                    </a14:m>
                    <a:endParaRPr lang="es-PE" sz="2400" dirty="0"/>
                  </a:p>
                </p:txBody>
              </p:sp>
            </mc:Choice>
            <mc:Fallback xmlns="">
              <p:sp>
                <p:nvSpPr>
                  <p:cNvPr id="39" name="CuadroTexto 38">
                    <a:extLst>
                      <a:ext uri="{FF2B5EF4-FFF2-40B4-BE49-F238E27FC236}">
                        <a16:creationId xmlns:a16="http://schemas.microsoft.com/office/drawing/2014/main" id="{F508EBEB-C502-460A-A149-32E5BFB340F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22558" y="3299192"/>
                    <a:ext cx="2787686" cy="83574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P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0" name="Rectángulo: esquinas redondeadas 39">
                <a:extLst>
                  <a:ext uri="{FF2B5EF4-FFF2-40B4-BE49-F238E27FC236}">
                    <a16:creationId xmlns:a16="http://schemas.microsoft.com/office/drawing/2014/main" id="{35704605-5B83-4B11-B011-8B10CB4A4BE8}"/>
                  </a:ext>
                </a:extLst>
              </p:cNvPr>
              <p:cNvSpPr/>
              <p:nvPr/>
            </p:nvSpPr>
            <p:spPr>
              <a:xfrm>
                <a:off x="8601074" y="3112080"/>
                <a:ext cx="2836017" cy="1131308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24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uadroTexto 3">
                  <a:extLst>
                    <a:ext uri="{FF2B5EF4-FFF2-40B4-BE49-F238E27FC236}">
                      <a16:creationId xmlns:a16="http://schemas.microsoft.com/office/drawing/2014/main" id="{A3AC4077-8938-49D4-BD98-0E7056F205EE}"/>
                    </a:ext>
                  </a:extLst>
                </p:cNvPr>
                <p:cNvSpPr txBox="1"/>
                <p:nvPr/>
              </p:nvSpPr>
              <p:spPr>
                <a:xfrm>
                  <a:off x="938050" y="1524458"/>
                  <a:ext cx="7731224" cy="10403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PE" sz="2000" dirty="0"/>
                    <a:t>Sea la matriz cuadrada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s-P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P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PE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s-PE" sz="2000" b="0" i="1" smtClean="0">
                                  <a:latin typeface="Cambria Math" panose="02040503050406030204" pitchFamily="18" charset="0"/>
                                </a:rPr>
                                <m:t>=(</m:t>
                              </m:r>
                              <m:r>
                                <a:rPr lang="es-PE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PE" sz="20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s-PE" sz="20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s-PE" sz="2000" dirty="0"/>
                            <m:t> </m:t>
                          </m:r>
                        </m:e>
                        <m:sub>
                          <m:r>
                            <a:rPr lang="es-PE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s-PE" sz="2000" dirty="0"/>
                    <a:t> de orden </a:t>
                  </a:r>
                  <a14:m>
                    <m:oMath xmlns:m="http://schemas.openxmlformats.org/officeDocument/2006/math">
                      <m:r>
                        <a:rPr lang="es-PE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s-PE" sz="2000" dirty="0"/>
                    <a:t>, su inversa existe si y solo si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PE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s-PE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s-P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s-PE" sz="2000" dirty="0"/>
                    <a:t> y se denota como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s-PE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PE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PE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a14:m>
                  <a:r>
                    <a:rPr lang="es-PE" sz="2000" dirty="0"/>
                    <a:t>, luego:</a:t>
                  </a:r>
                  <a:br>
                    <a:rPr lang="es-PE" sz="2000" dirty="0"/>
                  </a:br>
                  <a:endParaRPr lang="es-PE" sz="2000" dirty="0"/>
                </a:p>
              </p:txBody>
            </p:sp>
          </mc:Choice>
          <mc:Fallback xmlns="">
            <p:sp>
              <p:nvSpPr>
                <p:cNvPr id="4" name="CuadroTexto 3">
                  <a:extLst>
                    <a:ext uri="{FF2B5EF4-FFF2-40B4-BE49-F238E27FC236}">
                      <a16:creationId xmlns:a16="http://schemas.microsoft.com/office/drawing/2014/main" id="{A3AC4077-8938-49D4-BD98-0E7056F205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050" y="1524458"/>
                  <a:ext cx="7731224" cy="1040349"/>
                </a:xfrm>
                <a:prstGeom prst="rect">
                  <a:avLst/>
                </a:prstGeom>
                <a:blipFill>
                  <a:blip r:embed="rId9"/>
                  <a:stretch>
                    <a:fillRect l="-868" t="-2924" r="-789"/>
                  </a:stretch>
                </a:blipFill>
              </p:spPr>
              <p:txBody>
                <a:bodyPr/>
                <a:lstStyle/>
                <a:p>
                  <a:r>
                    <a:rPr lang="es-P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EC336CAC-6EFC-4518-BE2C-CCBC70539C93}"/>
                  </a:ext>
                </a:extLst>
              </p:cNvPr>
              <p:cNvSpPr txBox="1"/>
              <p:nvPr/>
            </p:nvSpPr>
            <p:spPr>
              <a:xfrm>
                <a:off x="1216354" y="3779357"/>
                <a:ext cx="688523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PE" sz="2000" dirty="0"/>
                  <a:t>La matriz adjunta </a:t>
                </a:r>
                <a14:m>
                  <m:oMath xmlns:m="http://schemas.openxmlformats.org/officeDocument/2006/math">
                    <m:r>
                      <a:rPr lang="es-PE" sz="2000" b="0" i="1" smtClean="0">
                        <a:latin typeface="Cambria Math" panose="02040503050406030204" pitchFamily="18" charset="0"/>
                      </a:rPr>
                      <m:t>𝐴𝑑𝑗</m:t>
                    </m:r>
                    <m:d>
                      <m:dPr>
                        <m:ctrlPr>
                          <a:rPr lang="es-P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s-PE" sz="2000" dirty="0"/>
                  <a:t> es igual a la transpuesta de la matriz de cofactores de </a:t>
                </a:r>
                <a14:m>
                  <m:oMath xmlns:m="http://schemas.openxmlformats.org/officeDocument/2006/math">
                    <m:r>
                      <a:rPr lang="es-PE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PE" sz="20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PE" sz="2000" dirty="0"/>
                  <a:t>La matriz de cofactores </a:t>
                </a:r>
                <a14:m>
                  <m:oMath xmlns:m="http://schemas.openxmlformats.org/officeDocument/2006/math">
                    <m:r>
                      <a:rPr lang="es-PE" sz="2000" b="0" i="1" smtClean="0">
                        <a:latin typeface="Cambria Math" panose="02040503050406030204" pitchFamily="18" charset="0"/>
                      </a:rPr>
                      <m:t>𝐶𝑜𝑓</m:t>
                    </m:r>
                    <m:d>
                      <m:dPr>
                        <m:ctrlPr>
                          <a:rPr lang="es-P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s-PE" sz="2000" dirty="0"/>
                  <a:t> esta compuesta por toda las sub-matrices de </a:t>
                </a:r>
                <a14:m>
                  <m:oMath xmlns:m="http://schemas.openxmlformats.org/officeDocument/2006/math">
                    <m:r>
                      <a:rPr lang="es-PE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PE" sz="2000" dirty="0"/>
                  <a:t>, donde cada elemento tiene la forma</a:t>
                </a:r>
                <a:r>
                  <a:rPr lang="es-PE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P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s-PE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s-P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P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P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PE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s-P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PE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PE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s-P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s-P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s-P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s-P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P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s-P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s-P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d>
                  </m:oMath>
                </a14:m>
                <a:r>
                  <a:rPr lang="es-PE" dirty="0"/>
                  <a:t>.</a:t>
                </a:r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EC336CAC-6EFC-4518-BE2C-CCBC70539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354" y="3779357"/>
                <a:ext cx="6885230" cy="1631216"/>
              </a:xfrm>
              <a:prstGeom prst="rect">
                <a:avLst/>
              </a:prstGeom>
              <a:blipFill>
                <a:blip r:embed="rId10"/>
                <a:stretch>
                  <a:fillRect l="-797" t="-1866" r="-1240" b="-559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360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305857" y="469339"/>
            <a:ext cx="11041593" cy="5620312"/>
          </a:xfrm>
        </p:spPr>
        <p:txBody>
          <a:bodyPr>
            <a:normAutofit/>
          </a:bodyPr>
          <a:lstStyle/>
          <a:p>
            <a:r>
              <a:rPr lang="es-PE" sz="2800" b="1" dirty="0">
                <a:solidFill>
                  <a:srgbClr val="00A8A4"/>
                </a:solidFill>
              </a:rPr>
              <a:t>¡</a:t>
            </a:r>
            <a:r>
              <a:rPr lang="es-PE" sz="3600" b="1" dirty="0">
                <a:solidFill>
                  <a:srgbClr val="00A8A4"/>
                </a:solidFill>
              </a:rPr>
              <a:t>ATENTO</a:t>
            </a:r>
            <a:r>
              <a:rPr lang="es-PE" sz="2800" b="1" dirty="0">
                <a:solidFill>
                  <a:srgbClr val="00A8A4"/>
                </a:solidFill>
              </a:rPr>
              <a:t>!</a:t>
            </a:r>
            <a:endParaRPr lang="es-PE" sz="1100" dirty="0">
              <a:solidFill>
                <a:srgbClr val="C00000"/>
              </a:solidFill>
            </a:endParaRPr>
          </a:p>
          <a:p>
            <a:endParaRPr lang="es-PE" sz="3600" dirty="0">
              <a:solidFill>
                <a:srgbClr val="008080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PE" dirty="0"/>
              <a:t>MATRICES - TIPOS - ÁLGEBRA DEMATRICES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CBF1831-A80C-48CE-BBAA-2491F06ED228}"/>
              </a:ext>
            </a:extLst>
          </p:cNvPr>
          <p:cNvCxnSpPr/>
          <p:nvPr/>
        </p:nvCxnSpPr>
        <p:spPr>
          <a:xfrm>
            <a:off x="6728178" y="1326440"/>
            <a:ext cx="0" cy="40790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56" name="Grupo 55">
            <a:extLst>
              <a:ext uri="{FF2B5EF4-FFF2-40B4-BE49-F238E27FC236}">
                <a16:creationId xmlns:a16="http://schemas.microsoft.com/office/drawing/2014/main" id="{23A0B96C-03EC-4E3D-9A7A-0CDC4A306E15}"/>
              </a:ext>
            </a:extLst>
          </p:cNvPr>
          <p:cNvGrpSpPr/>
          <p:nvPr/>
        </p:nvGrpSpPr>
        <p:grpSpPr>
          <a:xfrm>
            <a:off x="844550" y="1126385"/>
            <a:ext cx="5723731" cy="1452235"/>
            <a:chOff x="844550" y="1126385"/>
            <a:chExt cx="5723731" cy="14522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ángulo 59">
                  <a:extLst>
                    <a:ext uri="{FF2B5EF4-FFF2-40B4-BE49-F238E27FC236}">
                      <a16:creationId xmlns:a16="http://schemas.microsoft.com/office/drawing/2014/main" id="{5AE2C051-93CF-4376-961B-66CB5FB5BB17}"/>
                    </a:ext>
                  </a:extLst>
                </p:cNvPr>
                <p:cNvSpPr/>
                <p:nvPr/>
              </p:nvSpPr>
              <p:spPr>
                <a:xfrm>
                  <a:off x="1247404" y="1478511"/>
                  <a:ext cx="5320877" cy="110010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s-PE" sz="1800" dirty="0"/>
                    <a:t>Determine la inversa de la matriz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s-PE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s-PE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s-PE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s-PE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s-PE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s-PE" sz="1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es-PE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s-PE" sz="1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s-PE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s-PE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es-PE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s-PE" sz="1800" dirty="0"/>
                </a:p>
              </p:txBody>
            </p:sp>
          </mc:Choice>
          <mc:Fallback xmlns="">
            <p:sp>
              <p:nvSpPr>
                <p:cNvPr id="60" name="Rectángulo 59">
                  <a:extLst>
                    <a:ext uri="{FF2B5EF4-FFF2-40B4-BE49-F238E27FC236}">
                      <a16:creationId xmlns:a16="http://schemas.microsoft.com/office/drawing/2014/main" id="{5AE2C051-93CF-4376-961B-66CB5FB5BB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7404" y="1478511"/>
                  <a:ext cx="5320877" cy="1100109"/>
                </a:xfrm>
                <a:prstGeom prst="rect">
                  <a:avLst/>
                </a:prstGeom>
                <a:blipFill>
                  <a:blip r:embed="rId2"/>
                  <a:stretch>
                    <a:fillRect l="-1032" t="-3333"/>
                  </a:stretch>
                </a:blipFill>
              </p:spPr>
              <p:txBody>
                <a:bodyPr/>
                <a:lstStyle/>
                <a:p>
                  <a:r>
                    <a:rPr lang="es-P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id="{85F273E2-2B8C-43B1-A402-FCDA3A41CBA5}"/>
                </a:ext>
              </a:extLst>
            </p:cNvPr>
            <p:cNvSpPr txBox="1"/>
            <p:nvPr/>
          </p:nvSpPr>
          <p:spPr>
            <a:xfrm>
              <a:off x="844550" y="1126385"/>
              <a:ext cx="13455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2000" b="1" dirty="0">
                  <a:solidFill>
                    <a:srgbClr val="0000FF"/>
                  </a:solidFill>
                </a:rPr>
                <a:t>EJEMPLO 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uadroTexto 61">
                <a:extLst>
                  <a:ext uri="{FF2B5EF4-FFF2-40B4-BE49-F238E27FC236}">
                    <a16:creationId xmlns:a16="http://schemas.microsoft.com/office/drawing/2014/main" id="{4B392C2E-C1E6-42A4-9AC5-72F607029146}"/>
                  </a:ext>
                </a:extLst>
              </p:cNvPr>
              <p:cNvSpPr txBox="1"/>
              <p:nvPr/>
            </p:nvSpPr>
            <p:spPr>
              <a:xfrm>
                <a:off x="1188971" y="2495722"/>
                <a:ext cx="50204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1800" dirty="0"/>
                  <a:t>Hallamos el determinante de </a:t>
                </a:r>
                <a14:m>
                  <m:oMath xmlns:m="http://schemas.openxmlformats.org/officeDocument/2006/math">
                    <m:r>
                      <a:rPr lang="es-PE" sz="1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PE" sz="1800" dirty="0"/>
                  <a:t>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PE" sz="1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18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s-PE" sz="1800" b="0" i="1" dirty="0" smtClean="0">
                        <a:latin typeface="Cambria Math" panose="02040503050406030204" pitchFamily="18" charset="0"/>
                      </a:rPr>
                      <m:t>=−11</m:t>
                    </m:r>
                  </m:oMath>
                </a14:m>
                <a:endParaRPr lang="es-PE" sz="1800" dirty="0"/>
              </a:p>
            </p:txBody>
          </p:sp>
        </mc:Choice>
        <mc:Fallback xmlns="">
          <p:sp>
            <p:nvSpPr>
              <p:cNvPr id="62" name="CuadroTexto 61">
                <a:extLst>
                  <a:ext uri="{FF2B5EF4-FFF2-40B4-BE49-F238E27FC236}">
                    <a16:creationId xmlns:a16="http://schemas.microsoft.com/office/drawing/2014/main" id="{4B392C2E-C1E6-42A4-9AC5-72F607029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971" y="2495722"/>
                <a:ext cx="5020412" cy="369332"/>
              </a:xfrm>
              <a:prstGeom prst="rect">
                <a:avLst/>
              </a:prstGeom>
              <a:blipFill>
                <a:blip r:embed="rId3"/>
                <a:stretch>
                  <a:fillRect l="-971" t="-8197" b="-24590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Flecha: a la derecha 62">
            <a:extLst>
              <a:ext uri="{FF2B5EF4-FFF2-40B4-BE49-F238E27FC236}">
                <a16:creationId xmlns:a16="http://schemas.microsoft.com/office/drawing/2014/main" id="{FA02FEEB-1A27-4DDA-A67E-7D0FF82ACCCC}"/>
              </a:ext>
            </a:extLst>
          </p:cNvPr>
          <p:cNvSpPr/>
          <p:nvPr/>
        </p:nvSpPr>
        <p:spPr>
          <a:xfrm>
            <a:off x="4572762" y="2605995"/>
            <a:ext cx="304800" cy="179953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64" name="Grupo 63">
            <a:extLst>
              <a:ext uri="{FF2B5EF4-FFF2-40B4-BE49-F238E27FC236}">
                <a16:creationId xmlns:a16="http://schemas.microsoft.com/office/drawing/2014/main" id="{76C36376-6884-4ADD-9987-283EBD31F98E}"/>
              </a:ext>
            </a:extLst>
          </p:cNvPr>
          <p:cNvGrpSpPr/>
          <p:nvPr/>
        </p:nvGrpSpPr>
        <p:grpSpPr>
          <a:xfrm>
            <a:off x="1626791" y="2859444"/>
            <a:ext cx="2125397" cy="902464"/>
            <a:chOff x="1626791" y="2859444"/>
            <a:chExt cx="2125397" cy="902464"/>
          </a:xfrm>
        </p:grpSpPr>
        <p:grpSp>
          <p:nvGrpSpPr>
            <p:cNvPr id="65" name="Grupo 64">
              <a:extLst>
                <a:ext uri="{FF2B5EF4-FFF2-40B4-BE49-F238E27FC236}">
                  <a16:creationId xmlns:a16="http://schemas.microsoft.com/office/drawing/2014/main" id="{DE714E62-8B5D-4214-9D6C-50E4BB1EB99D}"/>
                </a:ext>
              </a:extLst>
            </p:cNvPr>
            <p:cNvGrpSpPr/>
            <p:nvPr/>
          </p:nvGrpSpPr>
          <p:grpSpPr>
            <a:xfrm>
              <a:off x="2364957" y="2871388"/>
              <a:ext cx="1171575" cy="890520"/>
              <a:chOff x="3343275" y="2814638"/>
              <a:chExt cx="1171575" cy="916719"/>
            </a:xfrm>
          </p:grpSpPr>
          <p:sp>
            <p:nvSpPr>
              <p:cNvPr id="67" name="Rectángulo 66">
                <a:extLst>
                  <a:ext uri="{FF2B5EF4-FFF2-40B4-BE49-F238E27FC236}">
                    <a16:creationId xmlns:a16="http://schemas.microsoft.com/office/drawing/2014/main" id="{5E35679E-F7C9-4FD1-80F9-D7D5263FEC6D}"/>
                  </a:ext>
                </a:extLst>
              </p:cNvPr>
              <p:cNvSpPr/>
              <p:nvPr/>
            </p:nvSpPr>
            <p:spPr>
              <a:xfrm>
                <a:off x="3343275" y="2814638"/>
                <a:ext cx="1171575" cy="314325"/>
              </a:xfrm>
              <a:prstGeom prst="rect">
                <a:avLst/>
              </a:prstGeom>
              <a:solidFill>
                <a:schemeClr val="accent1">
                  <a:alpha val="4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68" name="Rectángulo 67">
                <a:extLst>
                  <a:ext uri="{FF2B5EF4-FFF2-40B4-BE49-F238E27FC236}">
                    <a16:creationId xmlns:a16="http://schemas.microsoft.com/office/drawing/2014/main" id="{D085A73A-10B0-443F-A651-B94EFD225885}"/>
                  </a:ext>
                </a:extLst>
              </p:cNvPr>
              <p:cNvSpPr/>
              <p:nvPr/>
            </p:nvSpPr>
            <p:spPr>
              <a:xfrm>
                <a:off x="3343275" y="2814638"/>
                <a:ext cx="357188" cy="916719"/>
              </a:xfrm>
              <a:prstGeom prst="rect">
                <a:avLst/>
              </a:prstGeom>
              <a:solidFill>
                <a:schemeClr val="accent1">
                  <a:alpha val="4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CuadroTexto 65">
                  <a:extLst>
                    <a:ext uri="{FF2B5EF4-FFF2-40B4-BE49-F238E27FC236}">
                      <a16:creationId xmlns:a16="http://schemas.microsoft.com/office/drawing/2014/main" id="{5945640A-7A24-423F-B2F3-804E5C6D60FF}"/>
                    </a:ext>
                  </a:extLst>
                </p:cNvPr>
                <p:cNvSpPr txBox="1"/>
                <p:nvPr/>
              </p:nvSpPr>
              <p:spPr>
                <a:xfrm>
                  <a:off x="1626791" y="2859444"/>
                  <a:ext cx="2125397" cy="823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s-PE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s-PE" sz="1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s-PE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s-PE" sz="1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s-PE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s-PE" sz="1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es-PE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s-PE" sz="1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s-PE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s-PE" sz="18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es-PE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s-PE" dirty="0"/>
                </a:p>
              </p:txBody>
            </p:sp>
          </mc:Choice>
          <mc:Fallback xmlns="">
            <p:sp>
              <p:nvSpPr>
                <p:cNvPr id="66" name="CuadroTexto 65">
                  <a:extLst>
                    <a:ext uri="{FF2B5EF4-FFF2-40B4-BE49-F238E27FC236}">
                      <a16:creationId xmlns:a16="http://schemas.microsoft.com/office/drawing/2014/main" id="{5945640A-7A24-423F-B2F3-804E5C6D60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6791" y="2859444"/>
                  <a:ext cx="2125397" cy="823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P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B2DB06DE-4738-48DD-90AF-32C542F8F687}"/>
              </a:ext>
            </a:extLst>
          </p:cNvPr>
          <p:cNvGrpSpPr/>
          <p:nvPr/>
        </p:nvGrpSpPr>
        <p:grpSpPr>
          <a:xfrm>
            <a:off x="3803800" y="2998482"/>
            <a:ext cx="2337172" cy="552459"/>
            <a:chOff x="3798648" y="3024059"/>
            <a:chExt cx="2337172" cy="5524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CuadroTexto 69">
                  <a:extLst>
                    <a:ext uri="{FF2B5EF4-FFF2-40B4-BE49-F238E27FC236}">
                      <a16:creationId xmlns:a16="http://schemas.microsoft.com/office/drawing/2014/main" id="{F2BFB872-5FE3-48C2-84D2-3B32CCBD84D9}"/>
                    </a:ext>
                  </a:extLst>
                </p:cNvPr>
                <p:cNvSpPr txBox="1"/>
                <p:nvPr/>
              </p:nvSpPr>
              <p:spPr>
                <a:xfrm>
                  <a:off x="4010423" y="3024059"/>
                  <a:ext cx="2125397" cy="5524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PE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PE" sz="1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s-PE" sz="18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es-PE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s-PE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s-PE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s-PE" sz="1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s-PE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es-PE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s-PE" sz="18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s-PE" dirty="0"/>
                </a:p>
              </p:txBody>
            </p:sp>
          </mc:Choice>
          <mc:Fallback xmlns="">
            <p:sp>
              <p:nvSpPr>
                <p:cNvPr id="70" name="CuadroTexto 69">
                  <a:extLst>
                    <a:ext uri="{FF2B5EF4-FFF2-40B4-BE49-F238E27FC236}">
                      <a16:creationId xmlns:a16="http://schemas.microsoft.com/office/drawing/2014/main" id="{F2BFB872-5FE3-48C2-84D2-3B32CCBD84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0423" y="3024059"/>
                  <a:ext cx="2125397" cy="55245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P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Flecha: cheurón 70">
              <a:extLst>
                <a:ext uri="{FF2B5EF4-FFF2-40B4-BE49-F238E27FC236}">
                  <a16:creationId xmlns:a16="http://schemas.microsoft.com/office/drawing/2014/main" id="{5F599750-7448-40BD-9B43-D2F3E3D04A1A}"/>
                </a:ext>
              </a:extLst>
            </p:cNvPr>
            <p:cNvSpPr/>
            <p:nvPr/>
          </p:nvSpPr>
          <p:spPr>
            <a:xfrm>
              <a:off x="3798648" y="3123242"/>
              <a:ext cx="258235" cy="334613"/>
            </a:xfrm>
            <a:prstGeom prst="chevron">
              <a:avLst/>
            </a:prstGeom>
            <a:solidFill>
              <a:srgbClr val="00A8A4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Grupo 71">
            <a:extLst>
              <a:ext uri="{FF2B5EF4-FFF2-40B4-BE49-F238E27FC236}">
                <a16:creationId xmlns:a16="http://schemas.microsoft.com/office/drawing/2014/main" id="{460C07D1-9016-4C06-945F-14A0BB099D6C}"/>
              </a:ext>
            </a:extLst>
          </p:cNvPr>
          <p:cNvGrpSpPr/>
          <p:nvPr/>
        </p:nvGrpSpPr>
        <p:grpSpPr>
          <a:xfrm>
            <a:off x="1626791" y="3840774"/>
            <a:ext cx="2125397" cy="933602"/>
            <a:chOff x="1626791" y="3840774"/>
            <a:chExt cx="2125397" cy="933602"/>
          </a:xfrm>
        </p:grpSpPr>
        <p:grpSp>
          <p:nvGrpSpPr>
            <p:cNvPr id="73" name="Grupo 72">
              <a:extLst>
                <a:ext uri="{FF2B5EF4-FFF2-40B4-BE49-F238E27FC236}">
                  <a16:creationId xmlns:a16="http://schemas.microsoft.com/office/drawing/2014/main" id="{53F463C9-02E6-4920-BECF-D4317E1B4469}"/>
                </a:ext>
              </a:extLst>
            </p:cNvPr>
            <p:cNvGrpSpPr/>
            <p:nvPr/>
          </p:nvGrpSpPr>
          <p:grpSpPr>
            <a:xfrm>
              <a:off x="2374215" y="3840774"/>
              <a:ext cx="1162317" cy="933602"/>
              <a:chOff x="2928926" y="2814638"/>
              <a:chExt cx="1171575" cy="933602"/>
            </a:xfrm>
            <a:solidFill>
              <a:schemeClr val="accent4">
                <a:lumMod val="60000"/>
                <a:lumOff val="40000"/>
                <a:alpha val="31000"/>
              </a:schemeClr>
            </a:solidFill>
          </p:grpSpPr>
          <p:sp>
            <p:nvSpPr>
              <p:cNvPr id="75" name="Rectángulo 74">
                <a:extLst>
                  <a:ext uri="{FF2B5EF4-FFF2-40B4-BE49-F238E27FC236}">
                    <a16:creationId xmlns:a16="http://schemas.microsoft.com/office/drawing/2014/main" id="{478D89FE-7C6A-473F-8076-D961EEE4F8AB}"/>
                  </a:ext>
                </a:extLst>
              </p:cNvPr>
              <p:cNvSpPr/>
              <p:nvPr/>
            </p:nvSpPr>
            <p:spPr>
              <a:xfrm>
                <a:off x="2928926" y="2814638"/>
                <a:ext cx="1171575" cy="3143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76" name="Rectángulo 75">
                <a:extLst>
                  <a:ext uri="{FF2B5EF4-FFF2-40B4-BE49-F238E27FC236}">
                    <a16:creationId xmlns:a16="http://schemas.microsoft.com/office/drawing/2014/main" id="{C35DA6F3-9524-40F7-820C-F016663FB68E}"/>
                  </a:ext>
                </a:extLst>
              </p:cNvPr>
              <p:cNvSpPr/>
              <p:nvPr/>
            </p:nvSpPr>
            <p:spPr>
              <a:xfrm>
                <a:off x="3328527" y="2814638"/>
                <a:ext cx="357188" cy="93360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CuadroTexto 73">
                  <a:extLst>
                    <a:ext uri="{FF2B5EF4-FFF2-40B4-BE49-F238E27FC236}">
                      <a16:creationId xmlns:a16="http://schemas.microsoft.com/office/drawing/2014/main" id="{E4142523-E2BE-436F-9E1E-75C98539FB28}"/>
                    </a:ext>
                  </a:extLst>
                </p:cNvPr>
                <p:cNvSpPr txBox="1"/>
                <p:nvPr/>
              </p:nvSpPr>
              <p:spPr>
                <a:xfrm>
                  <a:off x="1626791" y="3840774"/>
                  <a:ext cx="2125397" cy="823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s-PE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s-PE" sz="1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s-PE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s-PE" sz="1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s-PE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s-PE" sz="1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es-PE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s-PE" sz="1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s-PE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s-PE" sz="18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es-PE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s-PE" dirty="0"/>
                </a:p>
              </p:txBody>
            </p:sp>
          </mc:Choice>
          <mc:Fallback xmlns="">
            <p:sp>
              <p:nvSpPr>
                <p:cNvPr id="74" name="CuadroTexto 73">
                  <a:extLst>
                    <a:ext uri="{FF2B5EF4-FFF2-40B4-BE49-F238E27FC236}">
                      <a16:creationId xmlns:a16="http://schemas.microsoft.com/office/drawing/2014/main" id="{E4142523-E2BE-436F-9E1E-75C98539FB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6791" y="3840774"/>
                  <a:ext cx="2125397" cy="823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P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upo 76">
            <a:extLst>
              <a:ext uri="{FF2B5EF4-FFF2-40B4-BE49-F238E27FC236}">
                <a16:creationId xmlns:a16="http://schemas.microsoft.com/office/drawing/2014/main" id="{DB87894D-EF41-4EB0-8983-F2DDC314B92B}"/>
              </a:ext>
            </a:extLst>
          </p:cNvPr>
          <p:cNvGrpSpPr/>
          <p:nvPr/>
        </p:nvGrpSpPr>
        <p:grpSpPr>
          <a:xfrm>
            <a:off x="3784283" y="3918253"/>
            <a:ext cx="2514292" cy="552459"/>
            <a:chOff x="3783303" y="3872787"/>
            <a:chExt cx="2514292" cy="5524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CuadroTexto 77">
                  <a:extLst>
                    <a:ext uri="{FF2B5EF4-FFF2-40B4-BE49-F238E27FC236}">
                      <a16:creationId xmlns:a16="http://schemas.microsoft.com/office/drawing/2014/main" id="{D759E55A-02BA-426D-A6F1-851C974FAB05}"/>
                    </a:ext>
                  </a:extLst>
                </p:cNvPr>
                <p:cNvSpPr txBox="1"/>
                <p:nvPr/>
              </p:nvSpPr>
              <p:spPr>
                <a:xfrm>
                  <a:off x="4172198" y="3872787"/>
                  <a:ext cx="2125397" cy="5524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s-PE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s-PE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P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s-PE" dirty="0"/>
                    <a:t>-1</a:t>
                  </a:r>
                </a:p>
              </p:txBody>
            </p:sp>
          </mc:Choice>
          <mc:Fallback xmlns="">
            <p:sp>
              <p:nvSpPr>
                <p:cNvPr id="78" name="CuadroTexto 77">
                  <a:extLst>
                    <a:ext uri="{FF2B5EF4-FFF2-40B4-BE49-F238E27FC236}">
                      <a16:creationId xmlns:a16="http://schemas.microsoft.com/office/drawing/2014/main" id="{D759E55A-02BA-426D-A6F1-851C974FAB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2198" y="3872787"/>
                  <a:ext cx="2125397" cy="55245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P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Flecha: cheurón 78">
              <a:extLst>
                <a:ext uri="{FF2B5EF4-FFF2-40B4-BE49-F238E27FC236}">
                  <a16:creationId xmlns:a16="http://schemas.microsoft.com/office/drawing/2014/main" id="{911A34AE-C7AD-4D58-83C1-57EC3E2D91B6}"/>
                </a:ext>
              </a:extLst>
            </p:cNvPr>
            <p:cNvSpPr/>
            <p:nvPr/>
          </p:nvSpPr>
          <p:spPr>
            <a:xfrm>
              <a:off x="3783303" y="4040729"/>
              <a:ext cx="258235" cy="334613"/>
            </a:xfrm>
            <a:prstGeom prst="chevron">
              <a:avLst/>
            </a:prstGeom>
            <a:solidFill>
              <a:srgbClr val="00A8A4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Grupo 79">
            <a:extLst>
              <a:ext uri="{FF2B5EF4-FFF2-40B4-BE49-F238E27FC236}">
                <a16:creationId xmlns:a16="http://schemas.microsoft.com/office/drawing/2014/main" id="{9F8049B6-E131-446E-B6E8-219F7ABDA556}"/>
              </a:ext>
            </a:extLst>
          </p:cNvPr>
          <p:cNvGrpSpPr/>
          <p:nvPr/>
        </p:nvGrpSpPr>
        <p:grpSpPr>
          <a:xfrm>
            <a:off x="1626791" y="4774376"/>
            <a:ext cx="2125397" cy="951553"/>
            <a:chOff x="1626791" y="4774376"/>
            <a:chExt cx="2125397" cy="951553"/>
          </a:xfrm>
        </p:grpSpPr>
        <p:grpSp>
          <p:nvGrpSpPr>
            <p:cNvPr id="81" name="Grupo 80">
              <a:extLst>
                <a:ext uri="{FF2B5EF4-FFF2-40B4-BE49-F238E27FC236}">
                  <a16:creationId xmlns:a16="http://schemas.microsoft.com/office/drawing/2014/main" id="{CB0CFA04-7526-41AC-AE0B-6647458FE723}"/>
                </a:ext>
              </a:extLst>
            </p:cNvPr>
            <p:cNvGrpSpPr/>
            <p:nvPr/>
          </p:nvGrpSpPr>
          <p:grpSpPr>
            <a:xfrm>
              <a:off x="2350648" y="4774376"/>
              <a:ext cx="1171575" cy="951553"/>
              <a:chOff x="2415202" y="2796687"/>
              <a:chExt cx="1228111" cy="951553"/>
            </a:xfrm>
            <a:solidFill>
              <a:srgbClr val="92D050">
                <a:alpha val="47000"/>
              </a:srgbClr>
            </a:solidFill>
          </p:grpSpPr>
          <p:sp>
            <p:nvSpPr>
              <p:cNvPr id="83" name="Rectángulo 82">
                <a:extLst>
                  <a:ext uri="{FF2B5EF4-FFF2-40B4-BE49-F238E27FC236}">
                    <a16:creationId xmlns:a16="http://schemas.microsoft.com/office/drawing/2014/main" id="{75C91BC5-7391-4C50-BA2A-38293F0EA33C}"/>
                  </a:ext>
                </a:extLst>
              </p:cNvPr>
              <p:cNvSpPr/>
              <p:nvPr/>
            </p:nvSpPr>
            <p:spPr>
              <a:xfrm>
                <a:off x="2415202" y="2796687"/>
                <a:ext cx="1171575" cy="3143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84" name="Rectángulo 83">
                <a:extLst>
                  <a:ext uri="{FF2B5EF4-FFF2-40B4-BE49-F238E27FC236}">
                    <a16:creationId xmlns:a16="http://schemas.microsoft.com/office/drawing/2014/main" id="{FA6E9D24-7309-4016-86F3-B1D7971B2838}"/>
                  </a:ext>
                </a:extLst>
              </p:cNvPr>
              <p:cNvSpPr/>
              <p:nvPr/>
            </p:nvSpPr>
            <p:spPr>
              <a:xfrm>
                <a:off x="3286125" y="2814638"/>
                <a:ext cx="357188" cy="93360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CuadroTexto 81">
                  <a:extLst>
                    <a:ext uri="{FF2B5EF4-FFF2-40B4-BE49-F238E27FC236}">
                      <a16:creationId xmlns:a16="http://schemas.microsoft.com/office/drawing/2014/main" id="{B12DA5A9-CDEF-44AC-A6F1-A39ABAE34E1F}"/>
                    </a:ext>
                  </a:extLst>
                </p:cNvPr>
                <p:cNvSpPr txBox="1"/>
                <p:nvPr/>
              </p:nvSpPr>
              <p:spPr>
                <a:xfrm>
                  <a:off x="1626791" y="4774376"/>
                  <a:ext cx="2125397" cy="823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s-PE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s-PE" sz="1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s-PE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s-PE" sz="1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s-PE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s-PE" sz="1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es-PE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s-PE" sz="1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s-PE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s-PE" sz="18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es-PE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s-PE" dirty="0"/>
                </a:p>
              </p:txBody>
            </p:sp>
          </mc:Choice>
          <mc:Fallback xmlns="">
            <p:sp>
              <p:nvSpPr>
                <p:cNvPr id="82" name="CuadroTexto 81">
                  <a:extLst>
                    <a:ext uri="{FF2B5EF4-FFF2-40B4-BE49-F238E27FC236}">
                      <a16:creationId xmlns:a16="http://schemas.microsoft.com/office/drawing/2014/main" id="{B12DA5A9-CDEF-44AC-A6F1-A39ABAE34E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6791" y="4774376"/>
                  <a:ext cx="2125397" cy="823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P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upo 84">
            <a:extLst>
              <a:ext uri="{FF2B5EF4-FFF2-40B4-BE49-F238E27FC236}">
                <a16:creationId xmlns:a16="http://schemas.microsoft.com/office/drawing/2014/main" id="{0788B7F2-2253-446C-8DC3-37193455A620}"/>
              </a:ext>
            </a:extLst>
          </p:cNvPr>
          <p:cNvGrpSpPr/>
          <p:nvPr/>
        </p:nvGrpSpPr>
        <p:grpSpPr>
          <a:xfrm>
            <a:off x="3803800" y="4812471"/>
            <a:ext cx="2515383" cy="552459"/>
            <a:chOff x="3828528" y="4853028"/>
            <a:chExt cx="2515383" cy="5524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CuadroTexto 85">
                  <a:extLst>
                    <a:ext uri="{FF2B5EF4-FFF2-40B4-BE49-F238E27FC236}">
                      <a16:creationId xmlns:a16="http://schemas.microsoft.com/office/drawing/2014/main" id="{9E6261DE-CD51-4349-80CB-26AAF21AE16C}"/>
                    </a:ext>
                  </a:extLst>
                </p:cNvPr>
                <p:cNvSpPr txBox="1"/>
                <p:nvPr/>
              </p:nvSpPr>
              <p:spPr>
                <a:xfrm>
                  <a:off x="4218514" y="4853028"/>
                  <a:ext cx="2125397" cy="5524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s-PE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s-PE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P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s-PE" dirty="0"/>
                    <a:t>-8</a:t>
                  </a:r>
                </a:p>
              </p:txBody>
            </p:sp>
          </mc:Choice>
          <mc:Fallback xmlns="">
            <p:sp>
              <p:nvSpPr>
                <p:cNvPr id="86" name="CuadroTexto 85">
                  <a:extLst>
                    <a:ext uri="{FF2B5EF4-FFF2-40B4-BE49-F238E27FC236}">
                      <a16:creationId xmlns:a16="http://schemas.microsoft.com/office/drawing/2014/main" id="{9E6261DE-CD51-4349-80CB-26AAF21AE1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8514" y="4853028"/>
                  <a:ext cx="2125397" cy="55245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P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Flecha: cheurón 86">
              <a:extLst>
                <a:ext uri="{FF2B5EF4-FFF2-40B4-BE49-F238E27FC236}">
                  <a16:creationId xmlns:a16="http://schemas.microsoft.com/office/drawing/2014/main" id="{CA36A2B3-076A-4A7C-B9FD-F302A8895F35}"/>
                </a:ext>
              </a:extLst>
            </p:cNvPr>
            <p:cNvSpPr/>
            <p:nvPr/>
          </p:nvSpPr>
          <p:spPr>
            <a:xfrm>
              <a:off x="3828528" y="4977487"/>
              <a:ext cx="258235" cy="334613"/>
            </a:xfrm>
            <a:prstGeom prst="chevron">
              <a:avLst/>
            </a:prstGeom>
            <a:solidFill>
              <a:srgbClr val="00A8A4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ángulo 87">
                <a:extLst>
                  <a:ext uri="{FF2B5EF4-FFF2-40B4-BE49-F238E27FC236}">
                    <a16:creationId xmlns:a16="http://schemas.microsoft.com/office/drawing/2014/main" id="{9036D596-F4DF-4E45-88CF-35D0501FFF14}"/>
                  </a:ext>
                </a:extLst>
              </p:cNvPr>
              <p:cNvSpPr/>
              <p:nvPr/>
            </p:nvSpPr>
            <p:spPr>
              <a:xfrm>
                <a:off x="7431252" y="1374780"/>
                <a:ext cx="2984983" cy="8249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𝑀𝑒𝑛</m:t>
                      </m:r>
                      <m:d>
                        <m:dPr>
                          <m:ctrlPr>
                            <a:rPr lang="es-PE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s-PE" sz="1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P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P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P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P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</m:mr>
                            <m:mr>
                              <m:e>
                                <m:r>
                                  <a:rPr lang="es-P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es-P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s-P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s-P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s-P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P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88" name="Rectángulo 87">
                <a:extLst>
                  <a:ext uri="{FF2B5EF4-FFF2-40B4-BE49-F238E27FC236}">
                    <a16:creationId xmlns:a16="http://schemas.microsoft.com/office/drawing/2014/main" id="{9036D596-F4DF-4E45-88CF-35D0501FFF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252" y="1374780"/>
                <a:ext cx="2984983" cy="8249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Elipse 88">
            <a:extLst>
              <a:ext uri="{FF2B5EF4-FFF2-40B4-BE49-F238E27FC236}">
                <a16:creationId xmlns:a16="http://schemas.microsoft.com/office/drawing/2014/main" id="{FA4FEF51-D2D4-45EC-BB8F-184309E02726}"/>
              </a:ext>
            </a:extLst>
          </p:cNvPr>
          <p:cNvSpPr/>
          <p:nvPr/>
        </p:nvSpPr>
        <p:spPr>
          <a:xfrm>
            <a:off x="5692290" y="3129476"/>
            <a:ext cx="300038" cy="300038"/>
          </a:xfrm>
          <a:prstGeom prst="ellipse">
            <a:avLst/>
          </a:prstGeom>
          <a:solidFill>
            <a:schemeClr val="accent1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800"/>
          </a:p>
        </p:txBody>
      </p:sp>
      <p:sp>
        <p:nvSpPr>
          <p:cNvPr id="90" name="Elipse 89">
            <a:extLst>
              <a:ext uri="{FF2B5EF4-FFF2-40B4-BE49-F238E27FC236}">
                <a16:creationId xmlns:a16="http://schemas.microsoft.com/office/drawing/2014/main" id="{D27D67AE-06C5-4848-9693-E3BD26E4336C}"/>
              </a:ext>
            </a:extLst>
          </p:cNvPr>
          <p:cNvSpPr/>
          <p:nvPr/>
        </p:nvSpPr>
        <p:spPr>
          <a:xfrm>
            <a:off x="8773725" y="1405675"/>
            <a:ext cx="300038" cy="300038"/>
          </a:xfrm>
          <a:prstGeom prst="ellipse">
            <a:avLst/>
          </a:prstGeom>
          <a:solidFill>
            <a:schemeClr val="accent1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800"/>
          </a:p>
        </p:txBody>
      </p:sp>
      <p:sp>
        <p:nvSpPr>
          <p:cNvPr id="91" name="Elipse 90">
            <a:extLst>
              <a:ext uri="{FF2B5EF4-FFF2-40B4-BE49-F238E27FC236}">
                <a16:creationId xmlns:a16="http://schemas.microsoft.com/office/drawing/2014/main" id="{392146ED-D43E-4B7F-A0C2-5DA071C0B778}"/>
              </a:ext>
            </a:extLst>
          </p:cNvPr>
          <p:cNvSpPr/>
          <p:nvPr/>
        </p:nvSpPr>
        <p:spPr>
          <a:xfrm>
            <a:off x="5855766" y="4034097"/>
            <a:ext cx="300038" cy="300038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800"/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86CE8222-EE85-4099-BE2B-F5A40EF7065C}"/>
              </a:ext>
            </a:extLst>
          </p:cNvPr>
          <p:cNvSpPr/>
          <p:nvPr/>
        </p:nvSpPr>
        <p:spPr>
          <a:xfrm>
            <a:off x="9306661" y="1405675"/>
            <a:ext cx="300038" cy="300038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800"/>
          </a:p>
        </p:txBody>
      </p:sp>
      <p:sp>
        <p:nvSpPr>
          <p:cNvPr id="93" name="Elipse 92">
            <a:extLst>
              <a:ext uri="{FF2B5EF4-FFF2-40B4-BE49-F238E27FC236}">
                <a16:creationId xmlns:a16="http://schemas.microsoft.com/office/drawing/2014/main" id="{E2F4C98D-22E4-4239-8CF5-0B2EC7931688}"/>
              </a:ext>
            </a:extLst>
          </p:cNvPr>
          <p:cNvSpPr/>
          <p:nvPr/>
        </p:nvSpPr>
        <p:spPr>
          <a:xfrm>
            <a:off x="5883576" y="4959090"/>
            <a:ext cx="300038" cy="300038"/>
          </a:xfrm>
          <a:prstGeom prst="ellipse">
            <a:avLst/>
          </a:prstGeom>
          <a:solidFill>
            <a:srgbClr val="92D0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800"/>
          </a:p>
        </p:txBody>
      </p:sp>
      <p:sp>
        <p:nvSpPr>
          <p:cNvPr id="94" name="Elipse 93">
            <a:extLst>
              <a:ext uri="{FF2B5EF4-FFF2-40B4-BE49-F238E27FC236}">
                <a16:creationId xmlns:a16="http://schemas.microsoft.com/office/drawing/2014/main" id="{6C086396-43DE-4A2A-978A-06F0ACB95617}"/>
              </a:ext>
            </a:extLst>
          </p:cNvPr>
          <p:cNvSpPr/>
          <p:nvPr/>
        </p:nvSpPr>
        <p:spPr>
          <a:xfrm>
            <a:off x="9838048" y="1424732"/>
            <a:ext cx="300038" cy="300038"/>
          </a:xfrm>
          <a:prstGeom prst="ellipse">
            <a:avLst/>
          </a:prstGeom>
          <a:solidFill>
            <a:srgbClr val="92D0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ángulo 94">
                <a:extLst>
                  <a:ext uri="{FF2B5EF4-FFF2-40B4-BE49-F238E27FC236}">
                    <a16:creationId xmlns:a16="http://schemas.microsoft.com/office/drawing/2014/main" id="{C9474C74-DE8F-4990-94FB-2AA476A04109}"/>
                  </a:ext>
                </a:extLst>
              </p:cNvPr>
              <p:cNvSpPr/>
              <p:nvPr/>
            </p:nvSpPr>
            <p:spPr>
              <a:xfrm>
                <a:off x="7405785" y="2223124"/>
                <a:ext cx="2932406" cy="8249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𝐶𝑜𝑓</m:t>
                      </m:r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P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P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PE" sz="1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P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</m:mr>
                            <m:mr>
                              <m:e>
                                <m:r>
                                  <a:rPr lang="es-PE" sz="1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s-P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s-PE" sz="1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s-P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s-PE" sz="1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s-P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PE" sz="2000" dirty="0"/>
              </a:p>
            </p:txBody>
          </p:sp>
        </mc:Choice>
        <mc:Fallback xmlns="">
          <p:sp>
            <p:nvSpPr>
              <p:cNvPr id="95" name="Rectángulo 94">
                <a:extLst>
                  <a:ext uri="{FF2B5EF4-FFF2-40B4-BE49-F238E27FC236}">
                    <a16:creationId xmlns:a16="http://schemas.microsoft.com/office/drawing/2014/main" id="{C9474C74-DE8F-4990-94FB-2AA476A041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785" y="2223124"/>
                <a:ext cx="2932406" cy="82496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ángulo 95">
                <a:extLst>
                  <a:ext uri="{FF2B5EF4-FFF2-40B4-BE49-F238E27FC236}">
                    <a16:creationId xmlns:a16="http://schemas.microsoft.com/office/drawing/2014/main" id="{A0AB4205-6767-4056-BCCE-7606DA2F24CC}"/>
                  </a:ext>
                </a:extLst>
              </p:cNvPr>
              <p:cNvSpPr/>
              <p:nvPr/>
            </p:nvSpPr>
            <p:spPr>
              <a:xfrm>
                <a:off x="7405785" y="3034994"/>
                <a:ext cx="2904000" cy="830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𝐴𝑑𝑗</m:t>
                      </m:r>
                      <m:r>
                        <a:rPr lang="es-PE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PE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PE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P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P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P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s-P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lang="es-P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P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s-P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s-P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  <m:e>
                                <m:r>
                                  <a:rPr lang="es-P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P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PE" sz="2000" dirty="0"/>
              </a:p>
            </p:txBody>
          </p:sp>
        </mc:Choice>
        <mc:Fallback xmlns="">
          <p:sp>
            <p:nvSpPr>
              <p:cNvPr id="96" name="Rectángulo 95">
                <a:extLst>
                  <a:ext uri="{FF2B5EF4-FFF2-40B4-BE49-F238E27FC236}">
                    <a16:creationId xmlns:a16="http://schemas.microsoft.com/office/drawing/2014/main" id="{A0AB4205-6767-4056-BCCE-7606DA2F24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785" y="3034994"/>
                <a:ext cx="2904000" cy="83054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uadroTexto 96">
                <a:extLst>
                  <a:ext uri="{FF2B5EF4-FFF2-40B4-BE49-F238E27FC236}">
                    <a16:creationId xmlns:a16="http://schemas.microsoft.com/office/drawing/2014/main" id="{3F6960F3-D24F-42D5-B0F1-D7FA14F79927}"/>
                  </a:ext>
                </a:extLst>
              </p:cNvPr>
              <p:cNvSpPr txBox="1"/>
              <p:nvPr/>
            </p:nvSpPr>
            <p:spPr>
              <a:xfrm>
                <a:off x="7506064" y="3912291"/>
                <a:ext cx="2522510" cy="649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PE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PE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s-P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P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  <m:r>
                        <a:rPr lang="es-PE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s-PE" sz="1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𝐴𝑑𝑗</m:t>
                      </m:r>
                      <m:d>
                        <m:dPr>
                          <m:ctrlPr>
                            <a:rPr lang="es-PE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s-PE" dirty="0"/>
              </a:p>
            </p:txBody>
          </p:sp>
        </mc:Choice>
        <mc:Fallback xmlns="">
          <p:sp>
            <p:nvSpPr>
              <p:cNvPr id="97" name="CuadroTexto 96">
                <a:extLst>
                  <a:ext uri="{FF2B5EF4-FFF2-40B4-BE49-F238E27FC236}">
                    <a16:creationId xmlns:a16="http://schemas.microsoft.com/office/drawing/2014/main" id="{3F6960F3-D24F-42D5-B0F1-D7FA14F79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064" y="3912291"/>
                <a:ext cx="2522510" cy="64992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ángulo 97">
                <a:extLst>
                  <a:ext uri="{FF2B5EF4-FFF2-40B4-BE49-F238E27FC236}">
                    <a16:creationId xmlns:a16="http://schemas.microsoft.com/office/drawing/2014/main" id="{22CFBEAD-6613-4882-90E8-4BC5BEF10947}"/>
                  </a:ext>
                </a:extLst>
              </p:cNvPr>
              <p:cNvSpPr/>
              <p:nvPr/>
            </p:nvSpPr>
            <p:spPr>
              <a:xfrm>
                <a:off x="7692303" y="4562213"/>
                <a:ext cx="3038139" cy="830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PE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−11</m:t>
                          </m:r>
                        </m:den>
                      </m:f>
                      <m:d>
                        <m:dPr>
                          <m:ctrlP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P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P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P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s-P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lang="es-P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P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s-P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s-P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  <m:e>
                                <m:r>
                                  <a:rPr lang="es-P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P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98" name="Rectángulo 97">
                <a:extLst>
                  <a:ext uri="{FF2B5EF4-FFF2-40B4-BE49-F238E27FC236}">
                    <a16:creationId xmlns:a16="http://schemas.microsoft.com/office/drawing/2014/main" id="{22CFBEAD-6613-4882-90E8-4BC5BEF109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303" y="4562213"/>
                <a:ext cx="3038139" cy="83054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893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/>
      <p:bldP spid="96" grpId="0"/>
      <p:bldP spid="97" grpId="0"/>
      <p:bldP spid="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PE" dirty="0"/>
              <a:t>MATRICES - TIPOS - ÁLGEBRA DEMATRICES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FAEFAAA-D0E4-4AE4-B600-CE4F8A0A6528}"/>
              </a:ext>
            </a:extLst>
          </p:cNvPr>
          <p:cNvSpPr txBox="1"/>
          <p:nvPr/>
        </p:nvSpPr>
        <p:spPr>
          <a:xfrm>
            <a:off x="382573" y="717795"/>
            <a:ext cx="4546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200" b="1" dirty="0">
                <a:solidFill>
                  <a:srgbClr val="0000FF"/>
                </a:solidFill>
              </a:rPr>
              <a:t>EJERCICIOS EXPLICATIVOS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2778FDB2-2A54-4A18-B7C4-91636C7C87A7}"/>
                  </a:ext>
                </a:extLst>
              </p:cNvPr>
              <p:cNvSpPr txBox="1"/>
              <p:nvPr/>
            </p:nvSpPr>
            <p:spPr>
              <a:xfrm>
                <a:off x="404822" y="1434293"/>
                <a:ext cx="64023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s-PE" sz="2000" dirty="0"/>
                  <a:t>Determine el valor de </a:t>
                </a:r>
                <a14:m>
                  <m:oMath xmlns:m="http://schemas.openxmlformats.org/officeDocument/2006/math">
                    <m:r>
                      <a:rPr lang="es-PE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PE" sz="2000" dirty="0"/>
                  <a:t> si se cumple que:</a:t>
                </a:r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2778FDB2-2A54-4A18-B7C4-91636C7C8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22" y="1434293"/>
                <a:ext cx="6402378" cy="400110"/>
              </a:xfrm>
              <a:prstGeom prst="rect">
                <a:avLst/>
              </a:prstGeom>
              <a:blipFill>
                <a:blip r:embed="rId2"/>
                <a:stretch>
                  <a:fillRect l="-856" t="-6061" b="-27273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105B0FB0-B2AF-4B98-8309-36A21BFA402D}"/>
                  </a:ext>
                </a:extLst>
              </p:cNvPr>
              <p:cNvSpPr txBox="1"/>
              <p:nvPr/>
            </p:nvSpPr>
            <p:spPr>
              <a:xfrm>
                <a:off x="4470917" y="2079915"/>
                <a:ext cx="2735108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PE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P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=−22</m:t>
                      </m:r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105B0FB0-B2AF-4B98-8309-36A21BFA40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917" y="2079915"/>
                <a:ext cx="2735108" cy="7325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29F1EB07-924C-4F33-BAA5-6184B7AD9CDD}"/>
                  </a:ext>
                </a:extLst>
              </p:cNvPr>
              <p:cNvSpPr/>
              <p:nvPr/>
            </p:nvSpPr>
            <p:spPr>
              <a:xfrm>
                <a:off x="2284219" y="3235990"/>
                <a:ext cx="6296308" cy="559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PE" sz="1800" i="1" smtClean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begChr m:val="|"/>
                        <m:endChr m:val="|"/>
                        <m:ctrlPr>
                          <a:rPr lang="es-PE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s-PE" sz="1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PE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PE" sz="18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s-PE" sz="18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mr>
                          <m:mr>
                            <m:e>
                              <m:r>
                                <a:rPr lang="es-PE" sz="18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s-PE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PE" sz="18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</m:m>
                      </m:e>
                    </m:d>
                    <m:r>
                      <a:rPr lang="es-PE" sz="1800" b="0" i="1" smtClean="0">
                        <a:latin typeface="Cambria Math" panose="02040503050406030204" pitchFamily="18" charset="0"/>
                      </a:rPr>
                      <m:t>−0</m:t>
                    </m:r>
                    <m:d>
                      <m:dPr>
                        <m:begChr m:val="|"/>
                        <m:endChr m:val="|"/>
                        <m:ctrlPr>
                          <a:rPr lang="es-P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s-PE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P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P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s-P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s-P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s-P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s-P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P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P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s-PE" sz="1800" b="0" i="1" smtClean="0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begChr m:val="|"/>
                        <m:endChr m:val="|"/>
                        <m:ctrlPr>
                          <a:rPr lang="es-PE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s-PE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P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P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s-P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s-P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s-P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P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s-P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PE" sz="1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PE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PE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−22</m:t>
                    </m:r>
                  </m:oMath>
                </a14:m>
                <a:endParaRPr lang="es-PE" sz="1800" dirty="0"/>
              </a:p>
            </p:txBody>
          </p:sp>
        </mc:Choice>
        <mc:Fallback xmlns=""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29F1EB07-924C-4F33-BAA5-6184B7AD9C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219" y="3235990"/>
                <a:ext cx="6296308" cy="5598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C65B26D8-3E0A-41B8-8271-580C7C4B4329}"/>
                  </a:ext>
                </a:extLst>
              </p:cNvPr>
              <p:cNvSpPr/>
              <p:nvPr/>
            </p:nvSpPr>
            <p:spPr>
              <a:xfrm>
                <a:off x="3123624" y="3844743"/>
                <a:ext cx="579870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PE" sz="1800" i="1" smtClean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s-PE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PE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PE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PE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PE" sz="1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  <m:r>
                          <a:rPr lang="es-PE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PE" sz="1800" b="0" i="1" smtClean="0">
                            <a:latin typeface="Cambria Math" panose="02040503050406030204" pitchFamily="18" charset="0"/>
                          </a:rPr>
                          <m:t>+12−20</m:t>
                        </m:r>
                      </m:e>
                    </m:d>
                    <m:r>
                      <a:rPr lang="es-PE" sz="1800" b="0" i="1" smtClean="0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es-P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−5+10</m:t>
                        </m:r>
                        <m:r>
                          <a:rPr lang="es-P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P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P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P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s-PE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PE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−22</m:t>
                    </m:r>
                  </m:oMath>
                </a14:m>
                <a:r>
                  <a:rPr lang="es-PE" sz="1800" dirty="0">
                    <a:solidFill>
                      <a:schemeClr val="tx1"/>
                    </a:solidFill>
                  </a:rPr>
                  <a:t> </a:t>
                </a:r>
                <a:endParaRPr lang="es-PE" sz="1800" dirty="0"/>
              </a:p>
            </p:txBody>
          </p:sp>
        </mc:Choice>
        <mc:Fallback xmlns="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C65B26D8-3E0A-41B8-8271-580C7C4B43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624" y="3844743"/>
                <a:ext cx="579870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3334A39C-C6B6-4AB3-B5CC-785F453E99A4}"/>
                  </a:ext>
                </a:extLst>
              </p:cNvPr>
              <p:cNvSpPr/>
              <p:nvPr/>
            </p:nvSpPr>
            <p:spPr>
              <a:xfrm>
                <a:off x="4716483" y="4604634"/>
                <a:ext cx="209071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s-P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P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s-P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P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s-PE" sz="1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PE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PE" sz="1800" dirty="0">
                    <a:solidFill>
                      <a:schemeClr val="tx1"/>
                    </a:solidFill>
                  </a:rPr>
                  <a:t> 0</a:t>
                </a:r>
              </a:p>
            </p:txBody>
          </p:sp>
        </mc:Choice>
        <mc:Fallback xmlns="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3334A39C-C6B6-4AB3-B5CC-785F453E99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483" y="4604634"/>
                <a:ext cx="2090717" cy="369332"/>
              </a:xfrm>
              <a:prstGeom prst="rect">
                <a:avLst/>
              </a:prstGeom>
              <a:blipFill>
                <a:blip r:embed="rId6"/>
                <a:stretch>
                  <a:fillRect t="-8197" r="-292" b="-24590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7B254C79-8D6F-427C-9582-28A8E63C567F}"/>
                  </a:ext>
                </a:extLst>
              </p:cNvPr>
              <p:cNvSpPr/>
              <p:nvPr/>
            </p:nvSpPr>
            <p:spPr>
              <a:xfrm>
                <a:off x="4716483" y="4231489"/>
                <a:ext cx="215538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s-PE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−6=0</m:t>
                      </m:r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7B254C79-8D6F-427C-9582-28A8E63C56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483" y="4231489"/>
                <a:ext cx="215538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CAF89A81-EE2E-4EE1-A030-E840E9BF705E}"/>
                  </a:ext>
                </a:extLst>
              </p:cNvPr>
              <p:cNvSpPr/>
              <p:nvPr/>
            </p:nvSpPr>
            <p:spPr>
              <a:xfrm>
                <a:off x="4959565" y="5030935"/>
                <a:ext cx="166921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PE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PE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PE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s-PE" sz="1800" dirty="0">
                    <a:solidFill>
                      <a:schemeClr val="tx1"/>
                    </a:solidFill>
                  </a:rPr>
                  <a:t> ; </a:t>
                </a:r>
                <a14:m>
                  <m:oMath xmlns:m="http://schemas.openxmlformats.org/officeDocument/2006/math">
                    <m:r>
                      <a:rPr lang="es-PE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PE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s-PE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CAF89A81-EE2E-4EE1-A030-E840E9BF70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565" y="5030935"/>
                <a:ext cx="1669215" cy="369332"/>
              </a:xfrm>
              <a:prstGeom prst="rect">
                <a:avLst/>
              </a:prstGeom>
              <a:blipFill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lipse 4">
            <a:extLst>
              <a:ext uri="{FF2B5EF4-FFF2-40B4-BE49-F238E27FC236}">
                <a16:creationId xmlns:a16="http://schemas.microsoft.com/office/drawing/2014/main" id="{4F0478E7-7B72-4A0D-8C34-D1BB11594EAF}"/>
              </a:ext>
            </a:extLst>
          </p:cNvPr>
          <p:cNvSpPr/>
          <p:nvPr/>
        </p:nvSpPr>
        <p:spPr>
          <a:xfrm>
            <a:off x="8464725" y="3518475"/>
            <a:ext cx="589935" cy="58993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15FCCC9-8005-4214-993A-B6025D5D72F9}"/>
              </a:ext>
            </a:extLst>
          </p:cNvPr>
          <p:cNvSpPr txBox="1"/>
          <p:nvPr/>
        </p:nvSpPr>
        <p:spPr>
          <a:xfrm>
            <a:off x="751787" y="2731372"/>
            <a:ext cx="1941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>
                <a:solidFill>
                  <a:srgbClr val="FF0000"/>
                </a:solidFill>
              </a:rPr>
              <a:t>Solución:</a:t>
            </a:r>
            <a:endParaRPr lang="es-PE" sz="1800" b="1" dirty="0">
              <a:solidFill>
                <a:srgbClr val="FF0000"/>
              </a:solidFill>
            </a:endParaRP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093605E2-40A3-4964-BD6D-92576D214802}"/>
              </a:ext>
            </a:extLst>
          </p:cNvPr>
          <p:cNvCxnSpPr/>
          <p:nvPr/>
        </p:nvCxnSpPr>
        <p:spPr>
          <a:xfrm flipV="1">
            <a:off x="4470917" y="3235990"/>
            <a:ext cx="1512194" cy="6087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85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DEFECBC8-93B4-4945-B062-30C68DFF0E23}"/>
              </a:ext>
            </a:extLst>
          </p:cNvPr>
          <p:cNvSpPr/>
          <p:nvPr/>
        </p:nvSpPr>
        <p:spPr>
          <a:xfrm>
            <a:off x="2312457" y="4045270"/>
            <a:ext cx="272699" cy="824969"/>
          </a:xfrm>
          <a:prstGeom prst="roundRect">
            <a:avLst/>
          </a:prstGeom>
          <a:gradFill flip="none" rotWithShape="1">
            <a:gsLst>
              <a:gs pos="0">
                <a:srgbClr val="00A8A4">
                  <a:tint val="66000"/>
                  <a:satMod val="160000"/>
                </a:srgbClr>
              </a:gs>
              <a:gs pos="50000">
                <a:srgbClr val="00A8A4">
                  <a:tint val="44500"/>
                  <a:satMod val="160000"/>
                </a:srgbClr>
              </a:gs>
              <a:gs pos="100000">
                <a:srgbClr val="00A8A4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DE408E80-5F2F-4AFE-AF84-45EAACFE1C81}"/>
              </a:ext>
            </a:extLst>
          </p:cNvPr>
          <p:cNvSpPr/>
          <p:nvPr/>
        </p:nvSpPr>
        <p:spPr>
          <a:xfrm>
            <a:off x="3330222" y="1434293"/>
            <a:ext cx="270933" cy="824969"/>
          </a:xfrm>
          <a:prstGeom prst="roundRect">
            <a:avLst/>
          </a:prstGeom>
          <a:gradFill flip="none" rotWithShape="1">
            <a:gsLst>
              <a:gs pos="0">
                <a:srgbClr val="00A8A4">
                  <a:tint val="66000"/>
                  <a:satMod val="160000"/>
                </a:srgbClr>
              </a:gs>
              <a:gs pos="50000">
                <a:srgbClr val="00A8A4">
                  <a:tint val="44500"/>
                  <a:satMod val="160000"/>
                </a:srgbClr>
              </a:gs>
              <a:gs pos="100000">
                <a:srgbClr val="00A8A4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PE" dirty="0"/>
              <a:t>MATRICES - TIPOS - ÁLGEBRA DEMATRICES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8AD005E-C928-4256-BFC5-950A3BA539F3}"/>
              </a:ext>
            </a:extLst>
          </p:cNvPr>
          <p:cNvSpPr txBox="1"/>
          <p:nvPr/>
        </p:nvSpPr>
        <p:spPr>
          <a:xfrm>
            <a:off x="453111" y="717795"/>
            <a:ext cx="4546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200" b="1" dirty="0">
                <a:solidFill>
                  <a:srgbClr val="0000FF"/>
                </a:solidFill>
              </a:rPr>
              <a:t>EJERCICIOS EXPLICATIVOS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0B5C2DDE-3EBA-45E3-998A-5B29E31F004F}"/>
                  </a:ext>
                </a:extLst>
              </p:cNvPr>
              <p:cNvSpPr txBox="1"/>
              <p:nvPr/>
            </p:nvSpPr>
            <p:spPr>
              <a:xfrm>
                <a:off x="475359" y="1423664"/>
                <a:ext cx="10515600" cy="824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1800" dirty="0"/>
                  <a:t>2.  Sean las matrices: </a:t>
                </a:r>
                <a14:m>
                  <m:oMath xmlns:m="http://schemas.openxmlformats.org/officeDocument/2006/math">
                    <m:r>
                      <a:rPr lang="es-PE" sz="1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PE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PE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PE" sz="1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PE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PE" sz="1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s-PE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s-PE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PE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s-PE" sz="18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s-PE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s-PE" sz="1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s-PE" sz="1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PE" sz="1800" dirty="0"/>
                  <a:t>;  </a:t>
                </a:r>
                <a14:m>
                  <m:oMath xmlns:m="http://schemas.openxmlformats.org/officeDocument/2006/math">
                    <m:r>
                      <a:rPr lang="es-PE" sz="1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s-PE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PE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PE" sz="1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PE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PE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s-PE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s-PE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PE" sz="1800" dirty="0"/>
                  <a:t>. Resuelve la ecuación matricial </a:t>
                </a:r>
                <a14:m>
                  <m:oMath xmlns:m="http://schemas.openxmlformats.org/officeDocument/2006/math">
                    <m:r>
                      <a:rPr lang="es-PE" sz="1800" b="0" i="1" smtClean="0">
                        <a:latin typeface="Cambria Math" panose="02040503050406030204" pitchFamily="18" charset="0"/>
                      </a:rPr>
                      <m:t>𝐴𝑋</m:t>
                    </m:r>
                    <m:r>
                      <a:rPr lang="es-PE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PE" sz="1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s-PE" sz="1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s-PE" sz="18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0B5C2DDE-3EBA-45E3-998A-5B29E31F0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59" y="1423664"/>
                <a:ext cx="10515600" cy="824969"/>
              </a:xfrm>
              <a:prstGeom prst="rect">
                <a:avLst/>
              </a:prstGeom>
              <a:blipFill>
                <a:blip r:embed="rId2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3F985F2C-00C3-4E53-BBC1-84AD85FA6AD2}"/>
                  </a:ext>
                </a:extLst>
              </p:cNvPr>
              <p:cNvSpPr/>
              <p:nvPr/>
            </p:nvSpPr>
            <p:spPr>
              <a:xfrm>
                <a:off x="5233258" y="3167331"/>
                <a:ext cx="3675498" cy="8249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s-PE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PE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  <m:e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  <m:e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PE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PE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PE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P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3F985F2C-00C3-4E53-BBC1-84AD85FA6A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258" y="3167331"/>
                <a:ext cx="3675498" cy="8249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E55BA881-175E-4E08-938F-44B3B0E8B2DA}"/>
                  </a:ext>
                </a:extLst>
              </p:cNvPr>
              <p:cNvSpPr/>
              <p:nvPr/>
            </p:nvSpPr>
            <p:spPr>
              <a:xfrm>
                <a:off x="6767199" y="4870239"/>
                <a:ext cx="1541430" cy="8249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P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P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s-P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s-P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−15</m:t>
                                </m:r>
                              </m:e>
                            </m:mr>
                            <m:mr>
                              <m:e>
                                <m:r>
                                  <a:rPr lang="es-PE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PE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E55BA881-175E-4E08-938F-44B3B0E8B2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199" y="4870239"/>
                <a:ext cx="1541430" cy="8249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62596995-0D3F-44BD-95D4-2183C2F12747}"/>
                  </a:ext>
                </a:extLst>
              </p:cNvPr>
              <p:cNvSpPr/>
              <p:nvPr/>
            </p:nvSpPr>
            <p:spPr>
              <a:xfrm>
                <a:off x="5233258" y="2640202"/>
                <a:ext cx="143364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PE" sz="1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PE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PE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PE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62596995-0D3F-44BD-95D4-2183C2F12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258" y="2640202"/>
                <a:ext cx="143364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60B182CD-D598-40C5-B516-26E9FFF90018}"/>
                  </a:ext>
                </a:extLst>
              </p:cNvPr>
              <p:cNvSpPr/>
              <p:nvPr/>
            </p:nvSpPr>
            <p:spPr>
              <a:xfrm>
                <a:off x="5233258" y="3992360"/>
                <a:ext cx="2804769" cy="8295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s-PE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P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16+6−16</m:t>
                                </m:r>
                              </m:e>
                            </m:mr>
                            <m:mr>
                              <m:e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22−12+20</m:t>
                                </m:r>
                              </m:e>
                            </m:mr>
                            <m:mr>
                              <m:e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14−6+12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60B182CD-D598-40C5-B516-26E9FFF900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258" y="3992360"/>
                <a:ext cx="2804769" cy="8295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FC738C15-4F70-45AC-9330-8A502CB4031F}"/>
                  </a:ext>
                </a:extLst>
              </p:cNvPr>
              <p:cNvSpPr/>
              <p:nvPr/>
            </p:nvSpPr>
            <p:spPr>
              <a:xfrm>
                <a:off x="4887859" y="4900306"/>
                <a:ext cx="2596907" cy="8249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s-PE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PE" sz="1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26</m:t>
                                </m:r>
                              </m:e>
                            </m:mr>
                            <m:mr>
                              <m:e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</m:mr>
                            <m:mr>
                              <m:e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FC738C15-4F70-45AC-9330-8A502CB403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859" y="4900306"/>
                <a:ext cx="2596907" cy="8249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1F89CA3D-EDE9-41A9-A84C-50D1E87CD657}"/>
                  </a:ext>
                </a:extLst>
              </p:cNvPr>
              <p:cNvSpPr/>
              <p:nvPr/>
            </p:nvSpPr>
            <p:spPr>
              <a:xfrm>
                <a:off x="3089598" y="2645306"/>
                <a:ext cx="10092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i="1">
                          <a:latin typeface="Cambria Math" panose="02040503050406030204" pitchFamily="18" charset="0"/>
                        </a:rPr>
                        <m:t>𝐴𝑋</m:t>
                      </m:r>
                      <m:r>
                        <a:rPr lang="es-PE" sz="1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1F89CA3D-EDE9-41A9-A84C-50D1E87CD6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598" y="2645306"/>
                <a:ext cx="100925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>
            <a:extLst>
              <a:ext uri="{FF2B5EF4-FFF2-40B4-BE49-F238E27FC236}">
                <a16:creationId xmlns:a16="http://schemas.microsoft.com/office/drawing/2014/main" id="{6EAA6C2F-6802-466F-BD61-D5EEA8A88D07}"/>
              </a:ext>
            </a:extLst>
          </p:cNvPr>
          <p:cNvSpPr txBox="1"/>
          <p:nvPr/>
        </p:nvSpPr>
        <p:spPr>
          <a:xfrm>
            <a:off x="722805" y="2202423"/>
            <a:ext cx="1941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>
                <a:solidFill>
                  <a:srgbClr val="FF0000"/>
                </a:solidFill>
              </a:rPr>
              <a:t>Solución:</a:t>
            </a:r>
            <a:endParaRPr lang="es-PE" sz="1800" b="1" dirty="0">
              <a:solidFill>
                <a:srgbClr val="FF0000"/>
              </a:solidFill>
            </a:endParaRP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2093268B-4D1A-4BA5-BEB8-3A3695FA7689}"/>
              </a:ext>
            </a:extLst>
          </p:cNvPr>
          <p:cNvSpPr/>
          <p:nvPr/>
        </p:nvSpPr>
        <p:spPr>
          <a:xfrm>
            <a:off x="4537247" y="2718526"/>
            <a:ext cx="350612" cy="171257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68E7B2B-3FF4-43C7-917F-CED43D315A5E}"/>
                  </a:ext>
                </a:extLst>
              </p:cNvPr>
              <p:cNvSpPr txBox="1"/>
              <p:nvPr/>
            </p:nvSpPr>
            <p:spPr>
              <a:xfrm>
                <a:off x="1005544" y="4900306"/>
                <a:ext cx="2997649" cy="848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𝐴𝑑𝑗</m:t>
                      </m:r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s-PE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PE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  <m:e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  <m:e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PE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68E7B2B-3FF4-43C7-917F-CED43D315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544" y="4900306"/>
                <a:ext cx="2997649" cy="84875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6E7A0975-CC65-4C76-89EF-3CA65C5EC288}"/>
                  </a:ext>
                </a:extLst>
              </p:cNvPr>
              <p:cNvSpPr txBox="1"/>
              <p:nvPr/>
            </p:nvSpPr>
            <p:spPr>
              <a:xfrm>
                <a:off x="831850" y="4015203"/>
                <a:ext cx="3345040" cy="824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𝐶𝑜𝑓</m:t>
                      </m:r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s-PE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PE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  <m:e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6E7A0975-CC65-4C76-89EF-3CA65C5EC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50" y="4015203"/>
                <a:ext cx="3345040" cy="8249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BDE19D94-F58B-4335-86A1-A26612B33B3B}"/>
                  </a:ext>
                </a:extLst>
              </p:cNvPr>
              <p:cNvSpPr txBox="1"/>
              <p:nvPr/>
            </p:nvSpPr>
            <p:spPr>
              <a:xfrm>
                <a:off x="930884" y="3167391"/>
                <a:ext cx="3133116" cy="824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𝑀𝑒𝑛</m:t>
                      </m:r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s-PE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PE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  <m:e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BDE19D94-F58B-4335-86A1-A26612B33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884" y="3167391"/>
                <a:ext cx="3133116" cy="82496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3CD7DA71-7DBE-4A21-8ADF-DEFC1051CF08}"/>
              </a:ext>
            </a:extLst>
          </p:cNvPr>
          <p:cNvCxnSpPr/>
          <p:nvPr/>
        </p:nvCxnSpPr>
        <p:spPr>
          <a:xfrm>
            <a:off x="4628444" y="3281352"/>
            <a:ext cx="0" cy="22953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6F894EB8-B17B-4B74-9C08-E4474156F2C3}"/>
                  </a:ext>
                </a:extLst>
              </p:cNvPr>
              <p:cNvSpPr txBox="1"/>
              <p:nvPr/>
            </p:nvSpPr>
            <p:spPr>
              <a:xfrm>
                <a:off x="2934420" y="2449118"/>
                <a:ext cx="6215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PE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PE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PE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s-PE" dirty="0"/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6F894EB8-B17B-4B74-9C08-E4474156F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420" y="2449118"/>
                <a:ext cx="62158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75DD6568-D3C7-459B-B5BA-A6A0725B518D}"/>
                  </a:ext>
                </a:extLst>
              </p:cNvPr>
              <p:cNvSpPr txBox="1"/>
              <p:nvPr/>
            </p:nvSpPr>
            <p:spPr>
              <a:xfrm>
                <a:off x="3545402" y="2466448"/>
                <a:ext cx="6215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PE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PE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PE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s-PE" dirty="0"/>
              </a:p>
            </p:txBody>
          </p:sp>
        </mc:Choice>
        <mc:Fallback xmlns="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75DD6568-D3C7-459B-B5BA-A6A0725B5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402" y="2466448"/>
                <a:ext cx="62158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29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 animBg="1"/>
      <p:bldP spid="5" grpId="0"/>
      <p:bldP spid="6" grpId="0"/>
      <p:bldP spid="9" grpId="0"/>
      <p:bldP spid="10" grpId="0"/>
      <p:bldP spid="11" grpId="0"/>
      <p:bldP spid="2" grpId="0"/>
      <p:bldP spid="14" grpId="0"/>
      <p:bldP spid="15" grpId="0"/>
      <p:bldP spid="17" grpId="0"/>
      <p:bldP spid="21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FE8E867-DF57-47C1-A874-A7C407896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131"/>
          <a:stretch/>
        </p:blipFill>
        <p:spPr>
          <a:xfrm>
            <a:off x="2705100" y="171450"/>
            <a:ext cx="6298223" cy="65151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B108ACC-292A-47B1-B607-404A81C58BD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001561" y="6202599"/>
            <a:ext cx="355678" cy="47001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A1F10FE-5D95-4859-ACA4-0088993CD3C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11377987" y="6202599"/>
            <a:ext cx="660545" cy="444609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752E23B0-1113-4690-B30F-37C4DC7C06A8}"/>
              </a:ext>
            </a:extLst>
          </p:cNvPr>
          <p:cNvSpPr txBox="1">
            <a:spLocks/>
          </p:cNvSpPr>
          <p:nvPr/>
        </p:nvSpPr>
        <p:spPr>
          <a:xfrm>
            <a:off x="1001561" y="3429000"/>
            <a:ext cx="10515600" cy="1325563"/>
          </a:xfrm>
          <a:prstGeom prst="rect">
            <a:avLst/>
          </a:prstGeom>
          <a:solidFill>
            <a:srgbClr val="C00000">
              <a:alpha val="62000"/>
            </a:srgbClr>
          </a:solidFill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ormular" panose="02000000000000000000" pitchFamily="50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s-PE" b="1" dirty="0">
                <a:solidFill>
                  <a:schemeClr val="bg1"/>
                </a:solidFill>
              </a:rPr>
              <a:t>LISTO PARA MIS EJERCICIOS RETOS</a:t>
            </a:r>
          </a:p>
        </p:txBody>
      </p:sp>
    </p:spTree>
    <p:extLst>
      <p:ext uri="{BB962C8B-B14F-4D97-AF65-F5344CB8AC3E}">
        <p14:creationId xmlns:p14="http://schemas.microsoft.com/office/powerpoint/2010/main" val="56022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06D896E-155B-47B0-AC0C-22E3ADF83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8015" y="2416862"/>
            <a:ext cx="5141438" cy="19645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PE" sz="4600" b="1" dirty="0">
                <a:solidFill>
                  <a:srgbClr val="00A8A4"/>
                </a:solidFill>
              </a:rPr>
              <a:t>Experiencia Grupal</a:t>
            </a:r>
            <a:br>
              <a:rPr lang="es-PE" sz="4600" dirty="0">
                <a:solidFill>
                  <a:schemeClr val="tx1"/>
                </a:solidFill>
              </a:rPr>
            </a:br>
            <a:r>
              <a:rPr lang="es-PE" dirty="0">
                <a:solidFill>
                  <a:schemeClr val="tx1"/>
                </a:solidFill>
              </a:rPr>
              <a:t>Desarrollar los ejercicios en equipos </a:t>
            </a:r>
            <a:endParaRPr lang="es-PE" sz="4600" dirty="0">
              <a:solidFill>
                <a:schemeClr val="tx1"/>
              </a:solidFill>
            </a:endParaRPr>
          </a:p>
        </p:txBody>
      </p:sp>
      <p:pic>
        <p:nvPicPr>
          <p:cNvPr id="4" name="Gráfico 3" descr="Lluvia de ideas de grupo">
            <a:extLst>
              <a:ext uri="{FF2B5EF4-FFF2-40B4-BE49-F238E27FC236}">
                <a16:creationId xmlns:a16="http://schemas.microsoft.com/office/drawing/2014/main" id="{5FDC3620-BE48-4AC4-922F-62A7A6368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6242465" y="283506"/>
            <a:ext cx="2552007" cy="2552007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B5201108-9BC9-482A-93F0-2A5DBFE841C5}"/>
              </a:ext>
            </a:extLst>
          </p:cNvPr>
          <p:cNvSpPr txBox="1">
            <a:spLocks/>
          </p:cNvSpPr>
          <p:nvPr/>
        </p:nvSpPr>
        <p:spPr>
          <a:xfrm>
            <a:off x="8794470" y="1559510"/>
            <a:ext cx="2873733" cy="3764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PE" sz="2000" b="1" dirty="0">
                <a:solidFill>
                  <a:schemeClr val="tx1"/>
                </a:solidFill>
              </a:rPr>
              <a:t>Equipos de 5 estudiantes</a:t>
            </a:r>
          </a:p>
        </p:txBody>
      </p:sp>
      <p:pic>
        <p:nvPicPr>
          <p:cNvPr id="6" name="Gráfico 5" descr="Cronómetro">
            <a:extLst>
              <a:ext uri="{FF2B5EF4-FFF2-40B4-BE49-F238E27FC236}">
                <a16:creationId xmlns:a16="http://schemas.microsoft.com/office/drawing/2014/main" id="{F5F550D2-B1E6-4996-AE8D-630BDCC5E0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6242465" y="3275375"/>
            <a:ext cx="2552007" cy="2552007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EA5CF1DE-094A-4DD2-92CB-A91EF069E46E}"/>
              </a:ext>
            </a:extLst>
          </p:cNvPr>
          <p:cNvSpPr txBox="1">
            <a:spLocks/>
          </p:cNvSpPr>
          <p:nvPr/>
        </p:nvSpPr>
        <p:spPr>
          <a:xfrm>
            <a:off x="7683229" y="4369892"/>
            <a:ext cx="4754838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/>
              <a:t>Tiempo : 20 min</a:t>
            </a:r>
          </a:p>
        </p:txBody>
      </p:sp>
    </p:spTree>
    <p:extLst>
      <p:ext uri="{BB962C8B-B14F-4D97-AF65-F5344CB8AC3E}">
        <p14:creationId xmlns:p14="http://schemas.microsoft.com/office/powerpoint/2010/main" val="2697265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14C1C41C-99C5-47B3-886F-3BA06F9DBE26}"/>
              </a:ext>
            </a:extLst>
          </p:cNvPr>
          <p:cNvSpPr txBox="1">
            <a:spLocks/>
          </p:cNvSpPr>
          <p:nvPr/>
        </p:nvSpPr>
        <p:spPr>
          <a:xfrm>
            <a:off x="862388" y="343538"/>
            <a:ext cx="10515600" cy="7357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ormular" panose="02000000000000000000" pitchFamily="50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s-PE" b="1" dirty="0">
                <a:solidFill>
                  <a:schemeClr val="bg1"/>
                </a:solidFill>
              </a:rPr>
              <a:t>EJERCICIOS RETOS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A04AAE6-694D-46B3-B208-D5BFC11EADA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377987" y="6202599"/>
            <a:ext cx="660545" cy="4446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5109F036-CD99-4A97-81B0-FAFF54F737B6}"/>
                  </a:ext>
                </a:extLst>
              </p:cNvPr>
              <p:cNvSpPr/>
              <p:nvPr/>
            </p:nvSpPr>
            <p:spPr>
              <a:xfrm>
                <a:off x="862389" y="1202448"/>
                <a:ext cx="10515599" cy="4740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AutoNum type="arabicPeriod"/>
                </a:pPr>
                <a:r>
                  <a:rPr lang="es-PE" dirty="0">
                    <a:latin typeface="+mn-lt"/>
                  </a:rPr>
                  <a:t>Determine el valor de x si se cumple que: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P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PE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P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P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5−2</m:t>
                              </m:r>
                              <m:r>
                                <a:rPr lang="es-P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s-P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  <m:e>
                              <m:r>
                                <a:rPr lang="es-P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mr>
                          <m:mr>
                            <m:e>
                              <m:r>
                                <a:rPr lang="es-P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11−3</m:t>
                              </m:r>
                              <m:r>
                                <a:rPr lang="es-P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s-P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e>
                            <m:e>
                              <m:r>
                                <a:rPr lang="es-P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e>
                          </m:mr>
                          <m:mr>
                            <m:e>
                              <m:r>
                                <a:rPr lang="es-P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7−</m:t>
                              </m:r>
                              <m:r>
                                <a:rPr lang="es-P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s-P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  <m:e>
                              <m:r>
                                <a:rPr lang="es-P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</m:mr>
                        </m:m>
                      </m:e>
                    </m:d>
                    <m:r>
                      <a:rPr lang="es-P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s-PE" dirty="0">
                  <a:solidFill>
                    <a:schemeClr val="tx1"/>
                  </a:solidFill>
                  <a:latin typeface="+mn-lt"/>
                </a:endParaRPr>
              </a:p>
              <a:p>
                <a:pPr marL="342900" indent="-342900" algn="just">
                  <a:buAutoNum type="arabicPeriod"/>
                </a:pPr>
                <a:endParaRPr lang="es-PE" dirty="0">
                  <a:solidFill>
                    <a:schemeClr val="tx1"/>
                  </a:solidFill>
                  <a:latin typeface="+mn-lt"/>
                </a:endParaRPr>
              </a:p>
              <a:p>
                <a:pPr algn="just"/>
                <a:r>
                  <a:rPr lang="es-PE" dirty="0">
                    <a:solidFill>
                      <a:schemeClr val="tx1"/>
                    </a:solidFill>
                    <a:latin typeface="+mn-lt"/>
                  </a:rPr>
                  <a:t>2. </a:t>
                </a:r>
                <a:r>
                  <a:rPr lang="es-PE" dirty="0">
                    <a:latin typeface="+mn-lt"/>
                  </a:rPr>
                  <a:t>Si   </a:t>
                </a:r>
                <a14:m>
                  <m:oMath xmlns:m="http://schemas.openxmlformats.org/officeDocument/2006/math">
                    <m:r>
                      <a:rPr lang="es-PE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PE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P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PE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P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PE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s-PE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s-PE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PE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s-P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s-PE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PE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P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s-PE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s-PE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s-PE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P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PE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PE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s-PE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PE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s-PE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s-P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PE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s-P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s-P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PE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PE" dirty="0">
                    <a:latin typeface="+mn-lt"/>
                  </a:rPr>
                  <a:t>,  Hallar ( si existe)  </a:t>
                </a:r>
                <a14:m>
                  <m:oMath xmlns:m="http://schemas.openxmlformats.org/officeDocument/2006/math">
                    <m:r>
                      <a:rPr lang="es-PE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s-PE" dirty="0">
                    <a:latin typeface="+mn-lt"/>
                  </a:rPr>
                  <a:t>  tal que  </a:t>
                </a:r>
                <a14:m>
                  <m:oMath xmlns:m="http://schemas.openxmlformats.org/officeDocument/2006/math">
                    <m:r>
                      <a:rPr lang="es-PE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P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PE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s-P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PE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s-P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PE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s-PE" dirty="0">
                  <a:latin typeface="+mn-lt"/>
                </a:endParaRPr>
              </a:p>
              <a:p>
                <a:pPr algn="just"/>
                <a:endParaRPr lang="es-PE" dirty="0">
                  <a:latin typeface="+mn-lt"/>
                </a:endParaRPr>
              </a:p>
              <a:p>
                <a:pPr lvl="0"/>
                <a:r>
                  <a:rPr lang="es-PE" dirty="0">
                    <a:solidFill>
                      <a:schemeClr val="tx1"/>
                    </a:solidFill>
                    <a:latin typeface="+mn-lt"/>
                  </a:rPr>
                  <a:t>3. </a:t>
                </a:r>
                <a:r>
                  <a:rPr lang="es-PE" dirty="0">
                    <a:latin typeface="+mn-lt"/>
                  </a:rPr>
                  <a:t>Calcular la determinante de tercer orden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P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PE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s-P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PE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s-P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PE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s-P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PE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PE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s-PE" i="1">
                                  <a:latin typeface="Cambria Math" panose="02040503050406030204" pitchFamily="18" charset="0"/>
                                </a:rPr>
                                <m:t>𝑏𝑐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s-P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PE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s-P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PE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s-P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PE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PE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s-PE" i="1">
                                  <a:latin typeface="Cambria Math" panose="02040503050406030204" pitchFamily="18" charset="0"/>
                                </a:rPr>
                                <m:t>𝑐𝑎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s-P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PE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s-P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PE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s-P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PE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PE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s-PE" i="1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PE" dirty="0">
                  <a:latin typeface="+mn-lt"/>
                </a:endParaRPr>
              </a:p>
              <a:p>
                <a:pPr lvl="0"/>
                <a:endParaRPr lang="es-PE" dirty="0">
                  <a:latin typeface="+mn-lt"/>
                </a:endParaRPr>
              </a:p>
              <a:p>
                <a:r>
                  <a:rPr lang="es-PE" dirty="0">
                    <a:latin typeface="+mn-lt"/>
                  </a:rPr>
                  <a:t>4. Calcular la determinante de tercer orden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P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PE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s-P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PE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func>
                              <m:r>
                                <a:rPr lang="es-PE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s-P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</m:e>
                              </m:func>
                              <m:r>
                                <a:rPr lang="es-PE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PE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s-P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</m:e>
                              </m:func>
                              <m:r>
                                <a:rPr lang="es-PE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PE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s-P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PE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e>
                              </m:func>
                              <m:r>
                                <a:rPr lang="es-PE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s-P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</m:e>
                              </m:func>
                              <m:r>
                                <a:rPr lang="es-PE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PE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s-P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</m:e>
                              </m:func>
                              <m:r>
                                <a:rPr lang="es-PE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PE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s-P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PE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PE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s-P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PE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PE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s-P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PE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PE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endParaRPr lang="es-PE" dirty="0">
                  <a:latin typeface="+mn-lt"/>
                </a:endParaRPr>
              </a:p>
              <a:p>
                <a:endParaRPr lang="es-PE" dirty="0">
                  <a:latin typeface="+mn-lt"/>
                </a:endParaRPr>
              </a:p>
              <a:p>
                <a:pPr lvl="0"/>
                <a:r>
                  <a:rPr lang="es-PE" dirty="0">
                    <a:latin typeface="+mn-lt"/>
                  </a:rPr>
                  <a:t>5. Por el Método de la Adjunta, Hallar la inversa, si existe, para la matriz A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PE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PE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P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P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PE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PE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PE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s-PE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PE" i="1">
                                          <a:latin typeface="Cambria Math" panose="02040503050406030204" pitchFamily="18" charset="0"/>
                                        </a:rPr>
                                        <m:t> 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s-PE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PE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PE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s-PE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PE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PE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s-PE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PE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PE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s-PE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PE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PE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P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s-PE" i="1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s-PE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P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s-PE" i="1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s-PE" i="1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PE" dirty="0">
                  <a:latin typeface="+mn-lt"/>
                </a:endParaRPr>
              </a:p>
              <a:p>
                <a:endParaRPr lang="es-PE" dirty="0"/>
              </a:p>
            </p:txBody>
          </p:sp>
        </mc:Choice>
        <mc:Fallback xmlns="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5109F036-CD99-4A97-81B0-FAFF54F73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389" y="1202448"/>
                <a:ext cx="10515599" cy="4740337"/>
              </a:xfrm>
              <a:prstGeom prst="rect">
                <a:avLst/>
              </a:prstGeom>
              <a:blipFill>
                <a:blip r:embed="rId3"/>
                <a:stretch>
                  <a:fillRect l="-174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50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06D896E-155B-47B0-AC0C-22E3ADF83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5087" y="1726280"/>
            <a:ext cx="5590914" cy="184597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s-PE" sz="4600" b="1" dirty="0">
                <a:solidFill>
                  <a:srgbClr val="00A8A4"/>
                </a:solidFill>
              </a:rPr>
              <a:t>Espacio de Preguntas</a:t>
            </a:r>
            <a:br>
              <a:rPr lang="es-PE" sz="4600" dirty="0">
                <a:solidFill>
                  <a:srgbClr val="00A8A4"/>
                </a:solidFill>
              </a:rPr>
            </a:br>
            <a:endParaRPr lang="es-PE" sz="4600" dirty="0">
              <a:solidFill>
                <a:srgbClr val="00A8A4"/>
              </a:solidFill>
            </a:endParaRPr>
          </a:p>
        </p:txBody>
      </p:sp>
      <p:pic>
        <p:nvPicPr>
          <p:cNvPr id="6" name="Gráfico 5" descr="Cronómetro">
            <a:extLst>
              <a:ext uri="{FF2B5EF4-FFF2-40B4-BE49-F238E27FC236}">
                <a16:creationId xmlns:a16="http://schemas.microsoft.com/office/drawing/2014/main" id="{F5F550D2-B1E6-4996-AE8D-630BDCC5E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6681098" y="2496000"/>
            <a:ext cx="2398382" cy="2398382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EA5CF1DE-094A-4DD2-92CB-A91EF069E46E}"/>
              </a:ext>
            </a:extLst>
          </p:cNvPr>
          <p:cNvSpPr txBox="1">
            <a:spLocks/>
          </p:cNvSpPr>
          <p:nvPr/>
        </p:nvSpPr>
        <p:spPr>
          <a:xfrm>
            <a:off x="7792957" y="3572256"/>
            <a:ext cx="4754838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/>
              <a:t>Tiempo : 10 min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42F2024-4B2E-4B72-A6B2-9AF1066BA5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18" r="307" b="-1"/>
          <a:stretch/>
        </p:blipFill>
        <p:spPr>
          <a:xfrm>
            <a:off x="3889008" y="634525"/>
            <a:ext cx="2370818" cy="2239728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0FD54781-F53C-44A9-84EF-2A053A43CEDB}"/>
              </a:ext>
            </a:extLst>
          </p:cNvPr>
          <p:cNvSpPr txBox="1">
            <a:spLocks/>
          </p:cNvSpPr>
          <p:nvPr/>
        </p:nvSpPr>
        <p:spPr>
          <a:xfrm>
            <a:off x="532531" y="2419076"/>
            <a:ext cx="5727295" cy="34054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</a:pPr>
            <a:br>
              <a:rPr lang="es-PE" sz="4600" dirty="0">
                <a:solidFill>
                  <a:schemeClr val="tx1"/>
                </a:solidFill>
              </a:rPr>
            </a:br>
            <a:r>
              <a:rPr lang="es-PE" dirty="0">
                <a:solidFill>
                  <a:schemeClr val="tx1"/>
                </a:solidFill>
              </a:rPr>
              <a:t>Pregunta a través del chat o levantando la mano en el Zoom. Comparte tus dudas de la sesión o de los ejercicios y problemas que acaban de trabajar en los grupos. Si no tienes preguntas el profesor realizará algunas  </a:t>
            </a:r>
            <a:endParaRPr lang="es-PE" sz="4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71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69ACBCE6-D3AA-4668-96EB-70CBF46F4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4915" y="421607"/>
            <a:ext cx="5590914" cy="18459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PE" sz="4600" b="1" dirty="0">
                <a:solidFill>
                  <a:srgbClr val="00A8A4"/>
                </a:solidFill>
              </a:rPr>
              <a:t>Conclusiones </a:t>
            </a:r>
            <a:br>
              <a:rPr lang="es-PE" sz="4600" dirty="0">
                <a:solidFill>
                  <a:srgbClr val="00A8A4"/>
                </a:solidFill>
              </a:rPr>
            </a:br>
            <a:endParaRPr lang="es-PE" sz="4600" dirty="0">
              <a:solidFill>
                <a:srgbClr val="00A8A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ítulo 1">
                <a:extLst>
                  <a:ext uri="{FF2B5EF4-FFF2-40B4-BE49-F238E27FC236}">
                    <a16:creationId xmlns:a16="http://schemas.microsoft.com/office/drawing/2014/main" id="{9FA8716A-F268-4791-B420-9E66937BF0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4815" y="1489587"/>
                <a:ext cx="8309729" cy="4460109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Formular" panose="02000000000000000000" pitchFamily="50" charset="0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Formular" panose="02000000000000000000" pitchFamily="50" charset="0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Formular" panose="02000000000000000000" pitchFamily="50" charset="0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Formular" panose="02000000000000000000" pitchFamily="50" charset="0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42913" lvl="0" indent="-442913" algn="l"/>
                <a:r>
                  <a:rPr lang="es-PE" kern="1200" dirty="0">
                    <a:solidFill>
                      <a:schemeClr val="tx1"/>
                    </a:solidFill>
                  </a:rPr>
                  <a:t>1. Aprendimos a hallar el determinante y la inversa por el método de la Adjunta.</a:t>
                </a:r>
              </a:p>
              <a:p>
                <a:pPr marL="442913" lvl="0" indent="-442913" algn="l">
                  <a:buAutoNum type="arabicPeriod"/>
                </a:pPr>
                <a:endParaRPr lang="es-PE" kern="1200" dirty="0">
                  <a:solidFill>
                    <a:schemeClr val="tx1"/>
                  </a:solidFill>
                </a:endParaRPr>
              </a:p>
              <a:p>
                <a:pPr marL="442913" lvl="0" indent="-442913" algn="l"/>
                <a:r>
                  <a:rPr lang="es-PE" kern="1200" dirty="0">
                    <a:solidFill>
                      <a:schemeClr val="tx1"/>
                    </a:solidFill>
                  </a:rPr>
                  <a:t>2. No debes olvidar los signos para la matriz de cofactores.</a:t>
                </a:r>
              </a:p>
              <a:p>
                <a:pPr marL="442913" lvl="0" indent="-442913" algn="l"/>
                <a:endParaRPr lang="es-PE" kern="1200" dirty="0">
                  <a:solidFill>
                    <a:schemeClr val="tx1"/>
                  </a:solidFill>
                </a:endParaRPr>
              </a:p>
              <a:p>
                <a:pPr marL="442913" lvl="0" indent="-442913" algn="l"/>
                <a:r>
                  <a:rPr lang="es-PE" dirty="0">
                    <a:solidFill>
                      <a:schemeClr val="tx1"/>
                    </a:solidFill>
                  </a:rPr>
                  <a:t>3. </a:t>
                </a:r>
                <a:r>
                  <a:rPr lang="es-PE" kern="1200" dirty="0">
                    <a:solidFill>
                      <a:schemeClr val="tx1"/>
                    </a:solidFill>
                  </a:rPr>
                  <a:t>Recuerda </a:t>
                </a:r>
              </a:p>
              <a:p>
                <a:pPr marL="442913" lvl="0" indent="-442913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PE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PE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PE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PE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PE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b="0" i="0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s-PE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PE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  <m:r>
                        <a:rPr lang="es-PE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s-PE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𝐴𝑑𝑗</m:t>
                      </m:r>
                      <m:d>
                        <m:dPr>
                          <m:ctrlPr>
                            <a:rPr lang="es-PE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s-PE" kern="1200" dirty="0"/>
              </a:p>
              <a:p>
                <a:pPr algn="just" fontAlgn="auto">
                  <a:spcAft>
                    <a:spcPts val="0"/>
                  </a:spcAft>
                </a:pPr>
                <a:endParaRPr lang="es-PE" sz="4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ítulo 1">
                <a:extLst>
                  <a:ext uri="{FF2B5EF4-FFF2-40B4-BE49-F238E27FC236}">
                    <a16:creationId xmlns:a16="http://schemas.microsoft.com/office/drawing/2014/main" id="{9FA8716A-F268-4791-B420-9E66937BF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15" y="1489587"/>
                <a:ext cx="8309729" cy="4460109"/>
              </a:xfrm>
              <a:prstGeom prst="rect">
                <a:avLst/>
              </a:prstGeom>
              <a:blipFill>
                <a:blip r:embed="rId2"/>
                <a:stretch>
                  <a:fillRect l="-1174" t="-1776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>
            <a:extLst>
              <a:ext uri="{FF2B5EF4-FFF2-40B4-BE49-F238E27FC236}">
                <a16:creationId xmlns:a16="http://schemas.microsoft.com/office/drawing/2014/main" id="{3D071F4F-686A-44C8-91BA-3C196DC202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911"/>
          <a:stretch/>
        </p:blipFill>
        <p:spPr>
          <a:xfrm>
            <a:off x="8831629" y="1981325"/>
            <a:ext cx="3360371" cy="312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68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AD13FC8A-1028-4F61-86B1-020224860D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980723"/>
              </p:ext>
            </p:extLst>
          </p:nvPr>
        </p:nvGraphicFramePr>
        <p:xfrm>
          <a:off x="1164885" y="1720193"/>
          <a:ext cx="4931115" cy="3417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A9BB651B-174B-4D23-8114-08D3340BB6C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5"/>
          <a:stretch/>
        </p:blipFill>
        <p:spPr>
          <a:xfrm>
            <a:off x="2073042" y="4174312"/>
            <a:ext cx="3742857" cy="1339938"/>
          </a:xfrm>
          <a:prstGeom prst="rect">
            <a:avLst/>
          </a:prstGeom>
        </p:spPr>
      </p:pic>
      <p:pic>
        <p:nvPicPr>
          <p:cNvPr id="7" name="Picture 2" descr="Resultado de imagen para logro ESTUDIANTES CLIPART">
            <a:extLst>
              <a:ext uri="{FF2B5EF4-FFF2-40B4-BE49-F238E27FC236}">
                <a16:creationId xmlns:a16="http://schemas.microsoft.com/office/drawing/2014/main" id="{2BBC7AAF-0131-4ED8-85A1-57BD932001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0"/>
          <a:stretch/>
        </p:blipFill>
        <p:spPr bwMode="auto">
          <a:xfrm>
            <a:off x="6538998" y="1720193"/>
            <a:ext cx="3868434" cy="3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57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PE" sz="3600" b="1" dirty="0">
                <a:solidFill>
                  <a:srgbClr val="C00000"/>
                </a:solidFill>
              </a:rPr>
              <a:t>¿Para qué me sirve la determinante</a:t>
            </a:r>
          </a:p>
          <a:p>
            <a:r>
              <a:rPr lang="es-PE" sz="3600" b="1" dirty="0">
                <a:solidFill>
                  <a:srgbClr val="C00000"/>
                </a:solidFill>
              </a:rPr>
              <a:t> de una matriz?</a:t>
            </a:r>
          </a:p>
          <a:p>
            <a:endParaRPr lang="es-PE" sz="3600" dirty="0">
              <a:solidFill>
                <a:srgbClr val="C00000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PE"/>
              <a:t>MATRICES - TIPOS - ÁLGEBRA DEMATRICES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C37CC35-74AA-4AF8-B167-46ACAF14F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433" y="2850415"/>
            <a:ext cx="1984712" cy="2707351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A6504679-BF81-4A18-9298-B4BDA1E3EF79}"/>
              </a:ext>
            </a:extLst>
          </p:cNvPr>
          <p:cNvSpPr txBox="1"/>
          <p:nvPr/>
        </p:nvSpPr>
        <p:spPr>
          <a:xfrm>
            <a:off x="1121728" y="1702442"/>
            <a:ext cx="89835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/>
              <a:t>Resuelven muchos problemas: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PE" dirty="0"/>
              <a:t>Nos ayuda a resolver un sistema de ecuaciones.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PE" dirty="0"/>
              <a:t>Geométricamente nos ayuda a encontrar el volumen del paralelepípedo que forman 3 vectores.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PE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D3CF85F-5F67-4602-8C3C-A1145D9A8F19}"/>
              </a:ext>
            </a:extLst>
          </p:cNvPr>
          <p:cNvSpPr/>
          <p:nvPr/>
        </p:nvSpPr>
        <p:spPr>
          <a:xfrm>
            <a:off x="7608155" y="3042964"/>
            <a:ext cx="3921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i="1"/>
              <a:t>Finalmente todo con el </a:t>
            </a:r>
            <a:r>
              <a:rPr lang="es-PE" i="1">
                <a:solidFill>
                  <a:srgbClr val="C00000"/>
                </a:solidFill>
              </a:rPr>
              <a:t>cálculo matricial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B97F9DE-05FE-4892-8CE3-A9AC2E3724D1}"/>
              </a:ext>
            </a:extLst>
          </p:cNvPr>
          <p:cNvSpPr/>
          <p:nvPr/>
        </p:nvSpPr>
        <p:spPr>
          <a:xfrm>
            <a:off x="7426184" y="3379447"/>
            <a:ext cx="3921266" cy="102793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>
                <a:solidFill>
                  <a:srgbClr val="92D050"/>
                </a:solidFill>
              </a:rPr>
              <a:t>Estudio del genoma humano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>
                <a:solidFill>
                  <a:srgbClr val="92D050"/>
                </a:solidFill>
              </a:rPr>
              <a:t>Circuitos eléctricos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>
                <a:solidFill>
                  <a:srgbClr val="92D050"/>
                </a:solidFill>
              </a:rPr>
              <a:t>Presiones hidrostáticas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1200" dirty="0">
              <a:solidFill>
                <a:srgbClr val="92D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>
                <a:solidFill>
                  <a:srgbClr val="92D050"/>
                </a:solidFill>
              </a:rPr>
              <a:t>Análisis de velocidades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>
                <a:solidFill>
                  <a:srgbClr val="92D050"/>
                </a:solidFill>
              </a:rPr>
              <a:t>Espejos dieléctricos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>
                <a:solidFill>
                  <a:srgbClr val="92D050"/>
                </a:solidFill>
              </a:rPr>
              <a:t>Teoría de grafos, redes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>
                <a:solidFill>
                  <a:srgbClr val="92D050"/>
                </a:solidFill>
              </a:rPr>
              <a:t>etc.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725F29E3-4D84-40B9-B416-52F4E05305D6}"/>
              </a:ext>
            </a:extLst>
          </p:cNvPr>
          <p:cNvGrpSpPr/>
          <p:nvPr/>
        </p:nvGrpSpPr>
        <p:grpSpPr>
          <a:xfrm>
            <a:off x="3694123" y="2911618"/>
            <a:ext cx="3542329" cy="2751016"/>
            <a:chOff x="3760952" y="2202486"/>
            <a:chExt cx="3542329" cy="2751016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CC0BA025-6142-49EA-BBFD-39172F257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0952" y="2202486"/>
              <a:ext cx="3542329" cy="2521770"/>
            </a:xfrm>
            <a:prstGeom prst="rect">
              <a:avLst/>
            </a:prstGeom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C0E68908-5505-41AF-A3F5-D8A801C26741}"/>
                </a:ext>
              </a:extLst>
            </p:cNvPr>
            <p:cNvSpPr/>
            <p:nvPr/>
          </p:nvSpPr>
          <p:spPr>
            <a:xfrm>
              <a:off x="3771848" y="4707281"/>
              <a:ext cx="278473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PE" sz="1000">
                  <a:solidFill>
                    <a:schemeClr val="bg1">
                      <a:lumMod val="65000"/>
                    </a:schemeClr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https://es.slideshare.net/lopezcolina/2-celosas</a:t>
              </a:r>
              <a:endParaRPr lang="es-PE" sz="100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054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3.33333E-6 L -0.00234 -0.03495 " pathEditMode="relative" rAng="0" ptsTypes="AA">
                                      <p:cBhvr>
                                        <p:cTn id="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759"/>
                                    </p:animMotion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20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sz="4800" b="1" dirty="0">
                <a:solidFill>
                  <a:srgbClr val="00A8A4"/>
                </a:solidFill>
              </a:rPr>
              <a:t> </a:t>
            </a:r>
            <a:r>
              <a:rPr lang="es-PE" sz="2800" b="1" dirty="0">
                <a:solidFill>
                  <a:srgbClr val="C00000"/>
                </a:solidFill>
              </a:rPr>
              <a:t>FINALMENTE</a:t>
            </a:r>
            <a:endParaRPr lang="es-PE" sz="2800" dirty="0">
              <a:solidFill>
                <a:srgbClr val="C00000"/>
              </a:solidFill>
            </a:endParaRPr>
          </a:p>
          <a:p>
            <a:endParaRPr lang="es-PE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0E2AF65-47BB-49A6-8249-9CBB2390ED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825635"/>
              </p:ext>
            </p:extLst>
          </p:nvPr>
        </p:nvGraphicFramePr>
        <p:xfrm>
          <a:off x="3315453" y="1478028"/>
          <a:ext cx="8232533" cy="4623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2DF50908-8675-4854-AAE4-BEE11EC1E0F1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805" y="1953950"/>
            <a:ext cx="2126405" cy="36719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46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4E1EEF-95A4-4137-BA22-40233273DD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654E1EEF-95A4-4137-BA22-40233273DD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B17DAE-514E-42CE-9C09-0DF0A64F2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E4B17DAE-514E-42CE-9C09-0DF0A64F2C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16B73C-0F75-49CA-9027-74E99E576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D716B73C-0F75-49CA-9027-74E99E576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EFDFA8-6048-448D-A6F0-628956AB6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11EFDFA8-6048-448D-A6F0-628956AB67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25E939-B844-47B8-883C-D28499586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F225E939-B844-47B8-883C-D284995866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17A655-5861-4856-B7A6-4E4983635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C817A655-5861-4856-B7A6-4E4983635E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67B16B-2620-489B-94DE-1803E2C16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B567B16B-2620-489B-94DE-1803E2C165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328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logro ESTUDIANTES CLIPART">
            <a:extLst>
              <a:ext uri="{FF2B5EF4-FFF2-40B4-BE49-F238E27FC236}">
                <a16:creationId xmlns:a16="http://schemas.microsoft.com/office/drawing/2014/main" id="{43BE369F-8B66-41D2-A5E0-1FF5885379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0"/>
          <a:stretch/>
        </p:blipFill>
        <p:spPr bwMode="auto">
          <a:xfrm>
            <a:off x="4659382" y="3072698"/>
            <a:ext cx="3416162" cy="275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79C2CEE2-4C09-4DE1-B1EA-BC37410E22EA}"/>
              </a:ext>
            </a:extLst>
          </p:cNvPr>
          <p:cNvSpPr txBox="1">
            <a:spLocks/>
          </p:cNvSpPr>
          <p:nvPr/>
        </p:nvSpPr>
        <p:spPr>
          <a:xfrm>
            <a:off x="838200" y="954965"/>
            <a:ext cx="10515600" cy="17834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ormular" panose="02000000000000000000" pitchFamily="50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s-PE" sz="3600" b="1" dirty="0"/>
              <a:t>LOGRO DE SESIÓN</a:t>
            </a:r>
            <a:br>
              <a:rPr lang="es-PE" sz="2800" dirty="0"/>
            </a:br>
            <a:r>
              <a:rPr lang="es-PE" sz="2800" dirty="0"/>
              <a:t>Al finalizar la sesión, el estudiante resuelve ejercicios aplicados a la ingeniería donde utiliza conceptos y propiedades de matrices, determinantes e inversa.</a:t>
            </a:r>
          </a:p>
        </p:txBody>
      </p:sp>
    </p:spTree>
    <p:extLst>
      <p:ext uri="{BB962C8B-B14F-4D97-AF65-F5344CB8AC3E}">
        <p14:creationId xmlns:p14="http://schemas.microsoft.com/office/powerpoint/2010/main" val="223039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0BF94B3-7538-405A-A260-823FD397A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255" y="1373200"/>
            <a:ext cx="4531895" cy="4716451"/>
          </a:xfrm>
          <a:prstGeom prst="rect">
            <a:avLst/>
          </a:prstGeom>
        </p:spPr>
      </p:pic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0E2AF65-47BB-49A6-8249-9CBB2390ED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9490123"/>
              </p:ext>
            </p:extLst>
          </p:nvPr>
        </p:nvGraphicFramePr>
        <p:xfrm>
          <a:off x="512956" y="1720193"/>
          <a:ext cx="6171917" cy="3417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050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81F9A2-734F-476C-9B4C-3780DF479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681F9A2-734F-476C-9B4C-3780DF4793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587EEA-C9E6-4E05-AAF1-ED08A6223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97587EEA-C9E6-4E05-AAF1-ED08A6223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3DE39C-22A9-45B7-8B0A-76DA7948F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D3DE39C-22A9-45B7-8B0A-76DA7948F8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375138" y="469339"/>
            <a:ext cx="10972312" cy="5620312"/>
          </a:xfrm>
        </p:spPr>
        <p:txBody>
          <a:bodyPr>
            <a:normAutofit/>
          </a:bodyPr>
          <a:lstStyle/>
          <a:p>
            <a:r>
              <a:rPr lang="es-PE" sz="7200" b="1" dirty="0">
                <a:solidFill>
                  <a:srgbClr val="00A8A4"/>
                </a:solidFill>
              </a:rPr>
              <a:t>1</a:t>
            </a:r>
            <a:r>
              <a:rPr lang="es-PE" sz="3600" b="1" dirty="0">
                <a:solidFill>
                  <a:srgbClr val="00A8A4"/>
                </a:solidFill>
              </a:rPr>
              <a:t> </a:t>
            </a:r>
            <a:r>
              <a:rPr lang="es-PE" sz="3600" b="1" dirty="0">
                <a:solidFill>
                  <a:srgbClr val="C00000"/>
                </a:solidFill>
              </a:rPr>
              <a:t>DETERMINANTE </a:t>
            </a:r>
            <a:r>
              <a:rPr lang="es-PE" b="1" dirty="0">
                <a:solidFill>
                  <a:srgbClr val="008080"/>
                </a:solidFill>
              </a:rPr>
              <a:t>(orden 1 y 2)</a:t>
            </a:r>
            <a:endParaRPr lang="es-PE" sz="3600" dirty="0">
              <a:solidFill>
                <a:srgbClr val="008080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PE" dirty="0"/>
              <a:t>MATRICES - TIPOS - ÁLGEBRA DEMATRICES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465B806-10C2-4940-9FA6-4A4554BD7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4819" y="1109332"/>
            <a:ext cx="1307592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09F7DD85-F073-48D6-AC90-4BFB270924D5}"/>
                  </a:ext>
                </a:extLst>
              </p:cNvPr>
              <p:cNvSpPr/>
              <p:nvPr/>
            </p:nvSpPr>
            <p:spPr>
              <a:xfrm>
                <a:off x="3147998" y="4838109"/>
                <a:ext cx="174227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PE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s-P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s-P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600" i="1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m:rPr>
                          <m:nor/>
                        </m:rPr>
                        <a:rPr lang="es-PE" sz="1600" dirty="0"/>
                        <m:t> </m:t>
                      </m:r>
                      <m:r>
                        <a:rPr lang="es-PE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PE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s-PE" sz="1600" dirty="0"/>
              </a:p>
            </p:txBody>
          </p:sp>
        </mc:Choice>
        <mc:Fallback xmlns=""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09F7DD85-F073-48D6-AC90-4BFB270924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998" y="4838109"/>
                <a:ext cx="1742278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96D2DE0F-39B3-4879-B5B5-D8B1FE525A25}"/>
                  </a:ext>
                </a:extLst>
              </p:cNvPr>
              <p:cNvSpPr/>
              <p:nvPr/>
            </p:nvSpPr>
            <p:spPr>
              <a:xfrm>
                <a:off x="6570212" y="4681653"/>
                <a:ext cx="3330144" cy="14459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PE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s-P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s-P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PE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PE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PE" sz="1600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es-PE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PE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PE" sz="16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PE" sz="1600" b="0" i="1" smtClean="0">
                          <a:latin typeface="Cambria Math" panose="02040503050406030204" pitchFamily="18" charset="0"/>
                        </a:rPr>
                        <m:t>                     =(1)(2)−(3)(−5)</m:t>
                      </m:r>
                      <m:r>
                        <a:rPr lang="es-PE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PE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17     </m:t>
                      </m:r>
                    </m:oMath>
                  </m:oMathPara>
                </a14:m>
                <a:endParaRPr lang="es-PE" sz="1600" dirty="0"/>
              </a:p>
            </p:txBody>
          </p:sp>
        </mc:Choice>
        <mc:Fallback xmlns=""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96D2DE0F-39B3-4879-B5B5-D8B1FE525A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212" y="4681653"/>
                <a:ext cx="3330144" cy="14459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upo 3">
            <a:extLst>
              <a:ext uri="{FF2B5EF4-FFF2-40B4-BE49-F238E27FC236}">
                <a16:creationId xmlns:a16="http://schemas.microsoft.com/office/drawing/2014/main" id="{0A750F15-7AEA-4483-A69D-FB22EC10357D}"/>
              </a:ext>
            </a:extLst>
          </p:cNvPr>
          <p:cNvGrpSpPr/>
          <p:nvPr/>
        </p:nvGrpSpPr>
        <p:grpSpPr>
          <a:xfrm>
            <a:off x="1596193" y="1681337"/>
            <a:ext cx="8996218" cy="3495326"/>
            <a:chOff x="1596193" y="1681337"/>
            <a:chExt cx="8996218" cy="3495326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9" name="Diagrama 8">
                  <a:extLst>
                    <a:ext uri="{FF2B5EF4-FFF2-40B4-BE49-F238E27FC236}">
                      <a16:creationId xmlns:a16="http://schemas.microsoft.com/office/drawing/2014/main" id="{05BE2686-36AE-4E5E-ADAC-0A2CD8F6349B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2090763001"/>
                    </p:ext>
                  </p:extLst>
                </p:nvPr>
              </p:nvGraphicFramePr>
              <p:xfrm>
                <a:off x="1596193" y="1681337"/>
                <a:ext cx="8996218" cy="3495326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5" r:lo="rId6" r:qs="rId7" r:cs="rId8"/>
                </a:graphicData>
              </a:graphic>
            </p:graphicFrame>
          </mc:Choice>
          <mc:Fallback xmlns="">
            <p:graphicFrame>
              <p:nvGraphicFramePr>
                <p:cNvPr id="9" name="Diagrama 8">
                  <a:extLst>
                    <a:ext uri="{FF2B5EF4-FFF2-40B4-BE49-F238E27FC236}">
                      <a16:creationId xmlns:a16="http://schemas.microsoft.com/office/drawing/2014/main" id="{05BE2686-36AE-4E5E-ADAC-0A2CD8F6349B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2090763001"/>
                    </p:ext>
                  </p:extLst>
                </p:nvPr>
              </p:nvGraphicFramePr>
              <p:xfrm>
                <a:off x="1596193" y="1681337"/>
                <a:ext cx="8996218" cy="3495326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0" r:lo="rId11" r:qs="rId12" r:cs="rId13"/>
                </a:graphicData>
              </a:graphic>
            </p:graphicFrame>
          </mc:Fallback>
        </mc:AlternateContent>
        <p:cxnSp>
          <p:nvCxnSpPr>
            <p:cNvPr id="5" name="Conector recto de flecha 4">
              <a:extLst>
                <a:ext uri="{FF2B5EF4-FFF2-40B4-BE49-F238E27FC236}">
                  <a16:creationId xmlns:a16="http://schemas.microsoft.com/office/drawing/2014/main" id="{C54E4051-BCE3-4522-BFCD-EBECD6AAE7F8}"/>
                </a:ext>
              </a:extLst>
            </p:cNvPr>
            <p:cNvCxnSpPr/>
            <p:nvPr/>
          </p:nvCxnSpPr>
          <p:spPr>
            <a:xfrm>
              <a:off x="7732889" y="3138311"/>
              <a:ext cx="214489" cy="180622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Conector recto de flecha 7">
              <a:extLst>
                <a:ext uri="{FF2B5EF4-FFF2-40B4-BE49-F238E27FC236}">
                  <a16:creationId xmlns:a16="http://schemas.microsoft.com/office/drawing/2014/main" id="{8860039C-FFB8-4DFD-B7BF-EC7AD0824B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01028" y="3138311"/>
              <a:ext cx="246350" cy="180622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175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291997" y="469339"/>
            <a:ext cx="11055453" cy="5620312"/>
          </a:xfrm>
        </p:spPr>
        <p:txBody>
          <a:bodyPr>
            <a:normAutofit/>
          </a:bodyPr>
          <a:lstStyle/>
          <a:p>
            <a:r>
              <a:rPr lang="es-PE" sz="4400" b="1" dirty="0">
                <a:solidFill>
                  <a:srgbClr val="00A8A4"/>
                </a:solidFill>
              </a:rPr>
              <a:t>¡ATENTO!</a:t>
            </a:r>
            <a:endParaRPr lang="es-PE" sz="1800" dirty="0">
              <a:solidFill>
                <a:srgbClr val="C00000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PE" dirty="0"/>
              <a:t>MATRICES - TIPOS - ÁLGEBRA DEMATRICES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465B806-10C2-4940-9FA6-4A4554BD7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2411" y="5655065"/>
            <a:ext cx="1307592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B21C513F-21C6-442A-AB16-86579FB307C2}"/>
                  </a:ext>
                </a:extLst>
              </p:cNvPr>
              <p:cNvSpPr/>
              <p:nvPr/>
            </p:nvSpPr>
            <p:spPr>
              <a:xfrm>
                <a:off x="844550" y="1602472"/>
                <a:ext cx="10502900" cy="797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PE" sz="2000" dirty="0"/>
                  <a:t>Dadas las matrices </a:t>
                </a:r>
                <a14:m>
                  <m:oMath xmlns:m="http://schemas.openxmlformats.org/officeDocument/2006/math">
                    <m:r>
                      <a:rPr lang="es-PE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PE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P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s-PE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PE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PE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PE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s-P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s-PE" sz="2000" b="0" i="1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PE" sz="2000" dirty="0"/>
                  <a:t> ; </a:t>
                </a:r>
                <a14:m>
                  <m:oMath xmlns:m="http://schemas.openxmlformats.org/officeDocument/2006/math">
                    <m:r>
                      <a:rPr lang="es-PE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s-PE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P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s-PE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PE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P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s-PE" sz="20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s-PE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s-PE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 lang="es-PE" sz="2000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s-PE" sz="2000" dirty="0"/>
                  <a:t>Calcular la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PE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s-PE" sz="2000" dirty="0"/>
                  <a:t>;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P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s-PE" sz="2000" dirty="0"/>
                  <a:t> 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P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s-PE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s-PE" sz="2000" dirty="0"/>
                  <a:t>.</a:t>
                </a:r>
              </a:p>
            </p:txBody>
          </p:sp>
        </mc:Choice>
        <mc:Fallback xmlns="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B21C513F-21C6-442A-AB16-86579FB307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50" y="1602472"/>
                <a:ext cx="10502900" cy="797975"/>
              </a:xfrm>
              <a:prstGeom prst="rect">
                <a:avLst/>
              </a:prstGeom>
              <a:blipFill>
                <a:blip r:embed="rId3"/>
                <a:stretch>
                  <a:fillRect l="-63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id="{7382C9BD-F6D1-4777-B300-37FFF7CD1D5E}"/>
              </a:ext>
            </a:extLst>
          </p:cNvPr>
          <p:cNvSpPr txBox="1"/>
          <p:nvPr/>
        </p:nvSpPr>
        <p:spPr>
          <a:xfrm>
            <a:off x="844550" y="1350765"/>
            <a:ext cx="2522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rgbClr val="0000FF"/>
                </a:solidFill>
              </a:rPr>
              <a:t>EJEMPLO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7B9BC6D5-3F5E-425E-8E27-668BE391B013}"/>
                  </a:ext>
                </a:extLst>
              </p:cNvPr>
              <p:cNvSpPr/>
              <p:nvPr/>
            </p:nvSpPr>
            <p:spPr>
              <a:xfrm>
                <a:off x="3378770" y="2928937"/>
                <a:ext cx="19792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PE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=7−8</m:t>
                      </m:r>
                      <m:r>
                        <a:rPr lang="es-PE" sz="1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7B9BC6D5-3F5E-425E-8E27-668BE391B0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770" y="2928937"/>
                <a:ext cx="197926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1205F0C3-84DB-4A30-BD09-CE4BADDFD6B7}"/>
                  </a:ext>
                </a:extLst>
              </p:cNvPr>
              <p:cNvSpPr/>
              <p:nvPr/>
            </p:nvSpPr>
            <p:spPr>
              <a:xfrm>
                <a:off x="3378770" y="3467810"/>
                <a:ext cx="27390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PE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=−10−</m:t>
                      </m:r>
                      <m:d>
                        <m:dPr>
                          <m:ctrlPr>
                            <a:rPr lang="es-PE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−21</m:t>
                          </m:r>
                        </m:e>
                      </m:d>
                      <m:r>
                        <a:rPr lang="es-PE" sz="1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1205F0C3-84DB-4A30-BD09-CE4BADDFD6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770" y="3467810"/>
                <a:ext cx="273908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id="{A7B15415-8236-4371-83A3-4EFEBACF151E}"/>
                  </a:ext>
                </a:extLst>
              </p:cNvPr>
              <p:cNvSpPr/>
              <p:nvPr/>
            </p:nvSpPr>
            <p:spPr>
              <a:xfrm>
                <a:off x="3378770" y="4018578"/>
                <a:ext cx="33811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PE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s-PE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s-PE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=−1</m:t>
                      </m:r>
                      <m:d>
                        <m:dPr>
                          <m:ctrlPr>
                            <a:rPr lang="es-PE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d>
                      <m:r>
                        <a:rPr lang="es-PE" sz="1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−11</m:t>
                      </m:r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id="{A7B15415-8236-4371-83A3-4EFEBACF15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770" y="4018578"/>
                <a:ext cx="338111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54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330763" y="469339"/>
            <a:ext cx="11016687" cy="5620312"/>
          </a:xfrm>
        </p:spPr>
        <p:txBody>
          <a:bodyPr>
            <a:normAutofit/>
          </a:bodyPr>
          <a:lstStyle/>
          <a:p>
            <a:r>
              <a:rPr lang="es-PE" sz="7200" b="1" dirty="0">
                <a:solidFill>
                  <a:srgbClr val="00A8A4"/>
                </a:solidFill>
              </a:rPr>
              <a:t>1</a:t>
            </a:r>
            <a:r>
              <a:rPr lang="es-PE" sz="3600" b="1" dirty="0">
                <a:solidFill>
                  <a:srgbClr val="00A8A4"/>
                </a:solidFill>
              </a:rPr>
              <a:t> </a:t>
            </a:r>
            <a:r>
              <a:rPr lang="es-PE" sz="3600" b="1" dirty="0">
                <a:solidFill>
                  <a:srgbClr val="C00000"/>
                </a:solidFill>
              </a:rPr>
              <a:t>DETERMINANTE </a:t>
            </a:r>
            <a:r>
              <a:rPr lang="es-PE" b="1" dirty="0">
                <a:solidFill>
                  <a:srgbClr val="008080"/>
                </a:solidFill>
              </a:rPr>
              <a:t>(orden MAYOR)</a:t>
            </a:r>
            <a:endParaRPr lang="es-PE" sz="3600" dirty="0">
              <a:solidFill>
                <a:srgbClr val="008080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PE" dirty="0"/>
              <a:t>MATRICES - TIPOS - ÁLGEBRA DEMATRICES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E03963E0-FCBB-49EF-9953-84E72547884D}"/>
              </a:ext>
            </a:extLst>
          </p:cNvPr>
          <p:cNvGrpSpPr/>
          <p:nvPr/>
        </p:nvGrpSpPr>
        <p:grpSpPr>
          <a:xfrm>
            <a:off x="915156" y="1558003"/>
            <a:ext cx="9899083" cy="2543861"/>
            <a:chOff x="650246" y="1868062"/>
            <a:chExt cx="9875892" cy="25438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Forma libre: forma 9">
                  <a:extLst>
                    <a:ext uri="{FF2B5EF4-FFF2-40B4-BE49-F238E27FC236}">
                      <a16:creationId xmlns:a16="http://schemas.microsoft.com/office/drawing/2014/main" id="{CD994D4E-9707-46DE-BD26-E155D5ABB4D2}"/>
                    </a:ext>
                  </a:extLst>
                </p:cNvPr>
                <p:cNvSpPr/>
                <p:nvPr/>
              </p:nvSpPr>
              <p:spPr>
                <a:xfrm>
                  <a:off x="650246" y="2332078"/>
                  <a:ext cx="4355704" cy="1635448"/>
                </a:xfrm>
                <a:custGeom>
                  <a:avLst/>
                  <a:gdLst>
                    <a:gd name="connsiteX0" fmla="*/ 272629 w 1635448"/>
                    <a:gd name="connsiteY0" fmla="*/ 0 h 5279592"/>
                    <a:gd name="connsiteX1" fmla="*/ 1362819 w 1635448"/>
                    <a:gd name="connsiteY1" fmla="*/ 0 h 5279592"/>
                    <a:gd name="connsiteX2" fmla="*/ 1635448 w 1635448"/>
                    <a:gd name="connsiteY2" fmla="*/ 272629 h 5279592"/>
                    <a:gd name="connsiteX3" fmla="*/ 1635448 w 1635448"/>
                    <a:gd name="connsiteY3" fmla="*/ 5279592 h 5279592"/>
                    <a:gd name="connsiteX4" fmla="*/ 1635448 w 1635448"/>
                    <a:gd name="connsiteY4" fmla="*/ 5279592 h 5279592"/>
                    <a:gd name="connsiteX5" fmla="*/ 0 w 1635448"/>
                    <a:gd name="connsiteY5" fmla="*/ 5279592 h 5279592"/>
                    <a:gd name="connsiteX6" fmla="*/ 0 w 1635448"/>
                    <a:gd name="connsiteY6" fmla="*/ 5279592 h 5279592"/>
                    <a:gd name="connsiteX7" fmla="*/ 0 w 1635448"/>
                    <a:gd name="connsiteY7" fmla="*/ 272629 h 5279592"/>
                    <a:gd name="connsiteX8" fmla="*/ 272629 w 1635448"/>
                    <a:gd name="connsiteY8" fmla="*/ 0 h 5279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35448" h="5279592">
                      <a:moveTo>
                        <a:pt x="0" y="4399484"/>
                      </a:moveTo>
                      <a:lnTo>
                        <a:pt x="0" y="880108"/>
                      </a:lnTo>
                      <a:cubicBezTo>
                        <a:pt x="0" y="394038"/>
                        <a:pt x="37810" y="2"/>
                        <a:pt x="84452" y="2"/>
                      </a:cubicBezTo>
                      <a:lnTo>
                        <a:pt x="1635448" y="2"/>
                      </a:lnTo>
                      <a:lnTo>
                        <a:pt x="1635448" y="2"/>
                      </a:lnTo>
                      <a:lnTo>
                        <a:pt x="1635448" y="5279590"/>
                      </a:lnTo>
                      <a:lnTo>
                        <a:pt x="1635448" y="5279590"/>
                      </a:lnTo>
                      <a:lnTo>
                        <a:pt x="84452" y="5279590"/>
                      </a:lnTo>
                      <a:cubicBezTo>
                        <a:pt x="37810" y="5279590"/>
                        <a:pt x="0" y="4885554"/>
                        <a:pt x="0" y="4399484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78911" tIns="244950" rIns="148590" bIns="244950" numCol="1" spcCol="1270" anchor="t" anchorCtr="0">
                  <a:noAutofit/>
                </a:bodyPr>
                <a:lstStyle/>
                <a:p>
                  <a:pPr marL="0" lvl="0" indent="0" algn="l" defTabSz="1155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s-PE" sz="2600" kern="1200" dirty="0">
                      <a:solidFill>
                        <a:schemeClr val="tx1"/>
                      </a:solidFill>
                    </a:rPr>
                    <a:t>DE ORDEN </a:t>
                  </a:r>
                  <a:r>
                    <a:rPr lang="es-PE" sz="2600" kern="1200" dirty="0">
                      <a:solidFill>
                        <a:srgbClr val="C00000"/>
                      </a:solidFill>
                    </a:rPr>
                    <a:t>n</a:t>
                  </a:r>
                </a:p>
                <a:p>
                  <a:pPr marL="0" lvl="0" indent="0" algn="ctr" defTabSz="1155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s-PE" sz="20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PE" sz="20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s-PE" sz="2000" b="0" i="1" kern="12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s-PE" sz="20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s-PE" sz="20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s-PE" sz="20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PE" sz="20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s-PE" sz="20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s-PE" sz="20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PE" sz="20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e>
                        </m:nary>
                        <m:r>
                          <a:rPr lang="es-PE" sz="20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s-PE" sz="20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PE" sz="20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s-PE" sz="20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s-PE" sz="20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s-PE" sz="20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𝑑𝑒</m:t>
                        </m:r>
                        <m:func>
                          <m:funcPr>
                            <m:ctrlPr>
                              <a:rPr lang="es-PE" sz="20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s-PE" sz="20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fName>
                          <m:e>
                            <m:d>
                              <m:dPr>
                                <m:ctrlPr>
                                  <a:rPr lang="es-PE" sz="20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PE" sz="20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  <m:d>
                                  <m:dPr>
                                    <m:ctrlPr>
                                      <a:rPr lang="es-PE" sz="20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s-PE" sz="2000" b="0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PE" sz="2000" b="0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num>
                                      <m:den>
                                        <m:r>
                                          <a:rPr lang="es-PE" sz="2000" b="0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</m:func>
                      </m:oMath>
                    </m:oMathPara>
                  </a14:m>
                  <a:endParaRPr lang="es-PE" sz="2000" kern="1200" dirty="0"/>
                </a:p>
              </p:txBody>
            </p:sp>
          </mc:Choice>
          <mc:Fallback xmlns="">
            <p:sp>
              <p:nvSpPr>
                <p:cNvPr id="12" name="Forma libre: forma 11">
                  <a:extLst>
                    <a:ext uri="{FF2B5EF4-FFF2-40B4-BE49-F238E27FC236}">
                      <a16:creationId xmlns:a16="http://schemas.microsoft.com/office/drawing/2014/main" id="{6EBF5DF1-280C-4C94-8D67-AA3411FEE3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246" y="2332078"/>
                  <a:ext cx="4355704" cy="1635448"/>
                </a:xfrm>
                <a:custGeom>
                  <a:avLst/>
                  <a:gdLst>
                    <a:gd name="connsiteX0" fmla="*/ 272629 w 1635448"/>
                    <a:gd name="connsiteY0" fmla="*/ 0 h 5279592"/>
                    <a:gd name="connsiteX1" fmla="*/ 1362819 w 1635448"/>
                    <a:gd name="connsiteY1" fmla="*/ 0 h 5279592"/>
                    <a:gd name="connsiteX2" fmla="*/ 1635448 w 1635448"/>
                    <a:gd name="connsiteY2" fmla="*/ 272629 h 5279592"/>
                    <a:gd name="connsiteX3" fmla="*/ 1635448 w 1635448"/>
                    <a:gd name="connsiteY3" fmla="*/ 5279592 h 5279592"/>
                    <a:gd name="connsiteX4" fmla="*/ 1635448 w 1635448"/>
                    <a:gd name="connsiteY4" fmla="*/ 5279592 h 5279592"/>
                    <a:gd name="connsiteX5" fmla="*/ 0 w 1635448"/>
                    <a:gd name="connsiteY5" fmla="*/ 5279592 h 5279592"/>
                    <a:gd name="connsiteX6" fmla="*/ 0 w 1635448"/>
                    <a:gd name="connsiteY6" fmla="*/ 5279592 h 5279592"/>
                    <a:gd name="connsiteX7" fmla="*/ 0 w 1635448"/>
                    <a:gd name="connsiteY7" fmla="*/ 272629 h 5279592"/>
                    <a:gd name="connsiteX8" fmla="*/ 272629 w 1635448"/>
                    <a:gd name="connsiteY8" fmla="*/ 0 h 5279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35448" h="5279592">
                      <a:moveTo>
                        <a:pt x="0" y="4399484"/>
                      </a:moveTo>
                      <a:lnTo>
                        <a:pt x="0" y="880108"/>
                      </a:lnTo>
                      <a:cubicBezTo>
                        <a:pt x="0" y="394038"/>
                        <a:pt x="37810" y="2"/>
                        <a:pt x="84452" y="2"/>
                      </a:cubicBezTo>
                      <a:lnTo>
                        <a:pt x="1635448" y="2"/>
                      </a:lnTo>
                      <a:lnTo>
                        <a:pt x="1635448" y="2"/>
                      </a:lnTo>
                      <a:lnTo>
                        <a:pt x="1635448" y="5279590"/>
                      </a:lnTo>
                      <a:lnTo>
                        <a:pt x="1635448" y="5279590"/>
                      </a:lnTo>
                      <a:lnTo>
                        <a:pt x="84452" y="5279590"/>
                      </a:lnTo>
                      <a:cubicBezTo>
                        <a:pt x="37810" y="5279590"/>
                        <a:pt x="0" y="4885554"/>
                        <a:pt x="0" y="4399484"/>
                      </a:cubicBezTo>
                      <a:close/>
                    </a:path>
                  </a:pathLst>
                </a:custGeom>
                <a:blipFill>
                  <a:blip r:embed="rId3"/>
                  <a:stretch>
                    <a:fillRect l="-418"/>
                  </a:stretch>
                </a:blipFill>
              </p:spPr>
              <p:txBody>
                <a:bodyPr/>
                <a:lstStyle/>
                <a:p>
                  <a:r>
                    <a:rPr lang="es-P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C948A043-4360-4C75-934E-1DB89D42FDF7}"/>
                </a:ext>
              </a:extLst>
            </p:cNvPr>
            <p:cNvSpPr/>
            <p:nvPr/>
          </p:nvSpPr>
          <p:spPr>
            <a:xfrm>
              <a:off x="6426935" y="2322396"/>
              <a:ext cx="4099203" cy="1635448"/>
            </a:xfrm>
            <a:custGeom>
              <a:avLst/>
              <a:gdLst>
                <a:gd name="connsiteX0" fmla="*/ 272629 w 1635448"/>
                <a:gd name="connsiteY0" fmla="*/ 0 h 4641674"/>
                <a:gd name="connsiteX1" fmla="*/ 1362819 w 1635448"/>
                <a:gd name="connsiteY1" fmla="*/ 0 h 4641674"/>
                <a:gd name="connsiteX2" fmla="*/ 1635448 w 1635448"/>
                <a:gd name="connsiteY2" fmla="*/ 272629 h 4641674"/>
                <a:gd name="connsiteX3" fmla="*/ 1635448 w 1635448"/>
                <a:gd name="connsiteY3" fmla="*/ 4641674 h 4641674"/>
                <a:gd name="connsiteX4" fmla="*/ 1635448 w 1635448"/>
                <a:gd name="connsiteY4" fmla="*/ 4641674 h 4641674"/>
                <a:gd name="connsiteX5" fmla="*/ 0 w 1635448"/>
                <a:gd name="connsiteY5" fmla="*/ 4641674 h 4641674"/>
                <a:gd name="connsiteX6" fmla="*/ 0 w 1635448"/>
                <a:gd name="connsiteY6" fmla="*/ 4641674 h 4641674"/>
                <a:gd name="connsiteX7" fmla="*/ 0 w 1635448"/>
                <a:gd name="connsiteY7" fmla="*/ 272629 h 4641674"/>
                <a:gd name="connsiteX8" fmla="*/ 272629 w 1635448"/>
                <a:gd name="connsiteY8" fmla="*/ 0 h 4641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5448" h="4641674">
                  <a:moveTo>
                    <a:pt x="1635448" y="773767"/>
                  </a:moveTo>
                  <a:lnTo>
                    <a:pt x="1635448" y="3867907"/>
                  </a:lnTo>
                  <a:cubicBezTo>
                    <a:pt x="1635448" y="4295247"/>
                    <a:pt x="1592441" y="4641674"/>
                    <a:pt x="1539390" y="4641674"/>
                  </a:cubicBezTo>
                  <a:lnTo>
                    <a:pt x="0" y="4641674"/>
                  </a:lnTo>
                  <a:lnTo>
                    <a:pt x="0" y="464167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39390" y="0"/>
                  </a:lnTo>
                  <a:cubicBezTo>
                    <a:pt x="1592441" y="0"/>
                    <a:pt x="1635448" y="346427"/>
                    <a:pt x="1635448" y="773767"/>
                  </a:cubicBezTo>
                  <a:close/>
                </a:path>
              </a:pathLst>
            </a:custGeom>
            <a:ln>
              <a:solidFill>
                <a:srgbClr val="FFD9D9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tint val="50000"/>
                <a:hueOff val="-12719064"/>
                <a:satOff val="34075"/>
                <a:lumOff val="12376"/>
                <a:alphaOff val="0"/>
              </a:schemeClr>
            </a:fillRef>
            <a:effectRef idx="0">
              <a:schemeClr val="accent1">
                <a:tint val="50000"/>
                <a:hueOff val="-12719064"/>
                <a:satOff val="34075"/>
                <a:lumOff val="1237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94150" rIns="148430" bIns="194150" numCol="1" spcCol="1270" anchor="t" anchorCtr="0">
              <a:noAutofit/>
            </a:bodyPr>
            <a:lstStyle/>
            <a:p>
              <a:pPr algn="ctr"/>
              <a:r>
                <a:rPr lang="es-PE" sz="1600" dirty="0">
                  <a:solidFill>
                    <a:schemeClr val="tx1"/>
                  </a:solidFill>
                  <a:latin typeface="F26"/>
                </a:rPr>
                <a:t>La sumatoria del producto de los</a:t>
              </a:r>
            </a:p>
            <a:p>
              <a:pPr algn="ctr"/>
              <a:r>
                <a:rPr lang="es-PE" sz="1600" dirty="0">
                  <a:solidFill>
                    <a:schemeClr val="tx1"/>
                  </a:solidFill>
                  <a:latin typeface="F26"/>
                </a:rPr>
                <a:t>elementos de una línea cualquiera de la</a:t>
              </a:r>
            </a:p>
            <a:p>
              <a:pPr algn="ctr"/>
              <a:r>
                <a:rPr lang="es-PE" sz="1600" dirty="0">
                  <a:solidFill>
                    <a:schemeClr val="tx1"/>
                  </a:solidFill>
                  <a:latin typeface="F26"/>
                </a:rPr>
                <a:t>matriz (fila o columna) elegida, por sus</a:t>
              </a:r>
            </a:p>
            <a:p>
              <a:pPr algn="ctr"/>
              <a:r>
                <a:rPr lang="es-PE" sz="1600" dirty="0">
                  <a:solidFill>
                    <a:schemeClr val="tx1"/>
                  </a:solidFill>
                  <a:latin typeface="F26"/>
                </a:rPr>
                <a:t>correspondientes adjuntos o sub-matrices.</a:t>
              </a:r>
              <a:endParaRPr lang="es-PE" sz="1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Flecha: circular 11">
              <a:extLst>
                <a:ext uri="{FF2B5EF4-FFF2-40B4-BE49-F238E27FC236}">
                  <a16:creationId xmlns:a16="http://schemas.microsoft.com/office/drawing/2014/main" id="{B0A7A832-C256-4875-8A49-1E6C4A20CA68}"/>
                </a:ext>
              </a:extLst>
            </p:cNvPr>
            <p:cNvSpPr/>
            <p:nvPr/>
          </p:nvSpPr>
          <p:spPr>
            <a:xfrm>
              <a:off x="5038364" y="1868062"/>
              <a:ext cx="1283169" cy="1044764"/>
            </a:xfrm>
            <a:prstGeom prst="circularArrow">
              <a:avLst>
                <a:gd name="adj1" fmla="val 12500"/>
                <a:gd name="adj2" fmla="val 1142322"/>
                <a:gd name="adj3" fmla="val 20457678"/>
                <a:gd name="adj4" fmla="val 10800000"/>
                <a:gd name="adj5" fmla="val 125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lecha: circular 12">
              <a:extLst>
                <a:ext uri="{FF2B5EF4-FFF2-40B4-BE49-F238E27FC236}">
                  <a16:creationId xmlns:a16="http://schemas.microsoft.com/office/drawing/2014/main" id="{5BC2BADF-0898-4D77-A1F3-70BF06F5290A}"/>
                </a:ext>
              </a:extLst>
            </p:cNvPr>
            <p:cNvSpPr/>
            <p:nvPr/>
          </p:nvSpPr>
          <p:spPr>
            <a:xfrm rot="10800000">
              <a:off x="5038364" y="3367159"/>
              <a:ext cx="1283169" cy="1044764"/>
            </a:xfrm>
            <a:prstGeom prst="circularArrow">
              <a:avLst>
                <a:gd name="adj1" fmla="val 12500"/>
                <a:gd name="adj2" fmla="val 1142322"/>
                <a:gd name="adj3" fmla="val 20457678"/>
                <a:gd name="adj4" fmla="val 10800000"/>
                <a:gd name="adj5" fmla="val 125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4F22D44A-BDF4-4237-B2B1-2D5AD6FC5DBE}"/>
              </a:ext>
            </a:extLst>
          </p:cNvPr>
          <p:cNvGrpSpPr/>
          <p:nvPr/>
        </p:nvGrpSpPr>
        <p:grpSpPr>
          <a:xfrm>
            <a:off x="8506501" y="3677149"/>
            <a:ext cx="3354736" cy="2670329"/>
            <a:chOff x="8783666" y="3779231"/>
            <a:chExt cx="3354736" cy="2670329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78041D52-852D-428F-8401-D9EDC054C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83666" y="3941429"/>
              <a:ext cx="1620006" cy="250813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18" name="Conector: curvado 17">
              <a:extLst>
                <a:ext uri="{FF2B5EF4-FFF2-40B4-BE49-F238E27FC236}">
                  <a16:creationId xmlns:a16="http://schemas.microsoft.com/office/drawing/2014/main" id="{53B5C6D8-55AD-47CD-A12F-CFFAE54EB644}"/>
                </a:ext>
              </a:extLst>
            </p:cNvPr>
            <p:cNvCxnSpPr>
              <a:cxnSpLocks/>
              <a:stCxn id="17" idx="0"/>
              <a:endCxn id="20" idx="3"/>
            </p:cNvCxnSpPr>
            <p:nvPr/>
          </p:nvCxnSpPr>
          <p:spPr>
            <a:xfrm rot="5400000" flipH="1" flipV="1">
              <a:off x="10289937" y="3169135"/>
              <a:ext cx="76026" cy="1468562"/>
            </a:xfrm>
            <a:prstGeom prst="curvedConnector3">
              <a:avLst>
                <a:gd name="adj1" fmla="val 514032"/>
              </a:avLst>
            </a:prstGeom>
            <a:ln>
              <a:solidFill>
                <a:srgbClr val="92D05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D123E4EF-C336-488E-BEC1-04B40BEB6BD4}"/>
                </a:ext>
              </a:extLst>
            </p:cNvPr>
            <p:cNvGrpSpPr/>
            <p:nvPr/>
          </p:nvGrpSpPr>
          <p:grpSpPr>
            <a:xfrm>
              <a:off x="9986060" y="3779231"/>
              <a:ext cx="2152342" cy="1507144"/>
              <a:chOff x="9986060" y="3779231"/>
              <a:chExt cx="2152342" cy="1507144"/>
            </a:xfrm>
          </p:grpSpPr>
          <p:sp>
            <p:nvSpPr>
              <p:cNvPr id="20" name="Nube 19">
                <a:extLst>
                  <a:ext uri="{FF2B5EF4-FFF2-40B4-BE49-F238E27FC236}">
                    <a16:creationId xmlns:a16="http://schemas.microsoft.com/office/drawing/2014/main" id="{152D9AE6-CEC7-4B16-B7CF-3F546B5714F1}"/>
                  </a:ext>
                </a:extLst>
              </p:cNvPr>
              <p:cNvSpPr/>
              <p:nvPr/>
            </p:nvSpPr>
            <p:spPr>
              <a:xfrm>
                <a:off x="9986060" y="3779231"/>
                <a:ext cx="2152342" cy="150714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21" name="Rectángulo: esquinas redondeadas 20">
                <a:extLst>
                  <a:ext uri="{FF2B5EF4-FFF2-40B4-BE49-F238E27FC236}">
                    <a16:creationId xmlns:a16="http://schemas.microsoft.com/office/drawing/2014/main" id="{48A8DE8B-9DD1-46C1-AA8F-BECCE8A8373F}"/>
                  </a:ext>
                </a:extLst>
              </p:cNvPr>
              <p:cNvSpPr/>
              <p:nvPr/>
            </p:nvSpPr>
            <p:spPr>
              <a:xfrm>
                <a:off x="10202802" y="3964255"/>
                <a:ext cx="1718857" cy="116987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E" sz="1200" dirty="0">
                    <a:solidFill>
                      <a:schemeClr val="tx1"/>
                    </a:solidFill>
                  </a:rPr>
                  <a:t>Para este método elijo la fila o columna que yo quiera, </a:t>
                </a:r>
                <a:r>
                  <a:rPr lang="es-PE" sz="1200" dirty="0">
                    <a:solidFill>
                      <a:srgbClr val="0070C0"/>
                    </a:solidFill>
                  </a:rPr>
                  <a:t>entonces me conviene la que tenga mas ceros</a:t>
                </a:r>
                <a:r>
                  <a:rPr lang="es-PE" sz="1200" dirty="0">
                    <a:solidFill>
                      <a:schemeClr val="tx1"/>
                    </a:solidFill>
                  </a:rPr>
                  <a:t>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176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291997" y="469339"/>
            <a:ext cx="11055453" cy="5620312"/>
          </a:xfrm>
        </p:spPr>
        <p:txBody>
          <a:bodyPr>
            <a:normAutofit/>
          </a:bodyPr>
          <a:lstStyle/>
          <a:p>
            <a:r>
              <a:rPr lang="es-PE" sz="4400" b="1" dirty="0">
                <a:solidFill>
                  <a:srgbClr val="00A8A4"/>
                </a:solidFill>
              </a:rPr>
              <a:t>¡ATENTO!</a:t>
            </a:r>
            <a:endParaRPr lang="es-PE" sz="1800" dirty="0">
              <a:solidFill>
                <a:srgbClr val="C00000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PE" dirty="0"/>
              <a:t>MATRICES - TIPOS - ÁLGEBRA DEMATRICES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465B806-10C2-4940-9FA6-4A4554BD7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2411" y="5655065"/>
            <a:ext cx="1307592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8677F11C-1064-462C-B610-472A7A8B8918}"/>
                  </a:ext>
                </a:extLst>
              </p:cNvPr>
              <p:cNvSpPr/>
              <p:nvPr/>
            </p:nvSpPr>
            <p:spPr>
              <a:xfrm>
                <a:off x="831850" y="1698822"/>
                <a:ext cx="10528300" cy="906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PE" sz="2000" dirty="0"/>
                  <a:t>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PE" sz="2000" b="0" i="0" smtClean="0">
                        <a:latin typeface="Cambria Math" panose="02040503050406030204" pitchFamily="18" charset="0"/>
                      </a:rPr>
                      <m:t>ado</m:t>
                    </m:r>
                    <m:r>
                      <a:rPr lang="es-PE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PE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s-PE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P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PE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PE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s-PE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s-PE" sz="2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s-PE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s-P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s-PE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s-PE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PE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s-PE" sz="20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PE" sz="2000" dirty="0"/>
                  <a:t> , calcule su determinante por el método de sub-matrices.</a:t>
                </a:r>
              </a:p>
            </p:txBody>
          </p:sp>
        </mc:Choice>
        <mc:Fallback xmlns=""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8677F11C-1064-462C-B610-472A7A8B89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50" y="1698822"/>
                <a:ext cx="10528300" cy="906145"/>
              </a:xfrm>
              <a:prstGeom prst="rect">
                <a:avLst/>
              </a:prstGeom>
              <a:blipFill>
                <a:blip r:embed="rId3"/>
                <a:stretch>
                  <a:fillRect l="-57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adroTexto 12">
            <a:extLst>
              <a:ext uri="{FF2B5EF4-FFF2-40B4-BE49-F238E27FC236}">
                <a16:creationId xmlns:a16="http://schemas.microsoft.com/office/drawing/2014/main" id="{7A393CDD-676F-48AD-80D9-11241C1D05B0}"/>
              </a:ext>
            </a:extLst>
          </p:cNvPr>
          <p:cNvSpPr txBox="1"/>
          <p:nvPr/>
        </p:nvSpPr>
        <p:spPr>
          <a:xfrm>
            <a:off x="851528" y="1399905"/>
            <a:ext cx="1345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dirty="0">
                <a:solidFill>
                  <a:srgbClr val="0000FF"/>
                </a:solidFill>
              </a:rPr>
              <a:t>EJEMPLO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C7677340-CC0F-4601-B910-B9BA138AE411}"/>
                  </a:ext>
                </a:extLst>
              </p:cNvPr>
              <p:cNvSpPr txBox="1"/>
              <p:nvPr/>
            </p:nvSpPr>
            <p:spPr>
              <a:xfrm>
                <a:off x="3586197" y="2960163"/>
                <a:ext cx="3951723" cy="4619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=1</m:t>
                      </m:r>
                      <m:d>
                        <m:dPr>
                          <m:begChr m:val="|"/>
                          <m:endChr m:val="|"/>
                          <m:ctrlPr>
                            <a:rPr lang="es-PE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P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−5</m:t>
                      </m:r>
                      <m:d>
                        <m:dPr>
                          <m:begChr m:val="|"/>
                          <m:endChr m:val="|"/>
                          <m:ctrlPr>
                            <a:rPr lang="es-PE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PE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−4</m:t>
                      </m:r>
                      <m:d>
                        <m:dPr>
                          <m:begChr m:val="|"/>
                          <m:endChr m:val="|"/>
                          <m:ctrlPr>
                            <a:rPr lang="es-PE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PE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C7677340-CC0F-4601-B910-B9BA138AE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197" y="2960163"/>
                <a:ext cx="3951723" cy="4619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FBF11995-4F52-40FC-8637-0E1B22CE42D1}"/>
                  </a:ext>
                </a:extLst>
              </p:cNvPr>
              <p:cNvSpPr txBox="1"/>
              <p:nvPr/>
            </p:nvSpPr>
            <p:spPr>
              <a:xfrm>
                <a:off x="3586197" y="3603869"/>
                <a:ext cx="48067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s-PE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−5−(−4)</m:t>
                          </m:r>
                        </m:e>
                      </m:d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−5</m:t>
                      </m:r>
                      <m:d>
                        <m:dPr>
                          <m:ctrlPr>
                            <a:rPr lang="es-PE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15−(−6)</m:t>
                          </m:r>
                        </m:e>
                      </m:d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−4</m:t>
                      </m:r>
                      <m:d>
                        <m:dPr>
                          <m:ctrlPr>
                            <a:rPr lang="es-PE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6−(−3)</m:t>
                          </m:r>
                        </m:e>
                      </m:d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FBF11995-4F52-40FC-8637-0E1B22CE4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197" y="3603869"/>
                <a:ext cx="4806700" cy="276999"/>
              </a:xfrm>
              <a:prstGeom prst="rect">
                <a:avLst/>
              </a:prstGeom>
              <a:blipFill>
                <a:blip r:embed="rId5"/>
                <a:stretch>
                  <a:fillRect b="-34783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C9517C9D-4A58-4F47-8199-82699DF3DD0A}"/>
                  </a:ext>
                </a:extLst>
              </p:cNvPr>
              <p:cNvSpPr txBox="1"/>
              <p:nvPr/>
            </p:nvSpPr>
            <p:spPr>
              <a:xfrm>
                <a:off x="3588173" y="4052917"/>
                <a:ext cx="24983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s-PE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−5</m:t>
                      </m:r>
                      <m:d>
                        <m:dPr>
                          <m:ctrlPr>
                            <a:rPr lang="es-PE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e>
                      </m:d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−4</m:t>
                      </m:r>
                      <m:d>
                        <m:dPr>
                          <m:ctrlPr>
                            <a:rPr lang="es-PE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d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C9517C9D-4A58-4F47-8199-82699DF3D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173" y="4052917"/>
                <a:ext cx="2498376" cy="276999"/>
              </a:xfrm>
              <a:prstGeom prst="rect">
                <a:avLst/>
              </a:prstGeom>
              <a:blipFill>
                <a:blip r:embed="rId6"/>
                <a:stretch>
                  <a:fillRect l="-489" b="-11111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D0192BE8-01C5-45BD-A96F-224D432E52B8}"/>
                  </a:ext>
                </a:extLst>
              </p:cNvPr>
              <p:cNvSpPr txBox="1"/>
              <p:nvPr/>
            </p:nvSpPr>
            <p:spPr>
              <a:xfrm>
                <a:off x="3591338" y="4501965"/>
                <a:ext cx="17953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−1−105−36</m:t>
                      </m:r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D0192BE8-01C5-45BD-A96F-224D432E5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338" y="4501965"/>
                <a:ext cx="1795363" cy="276999"/>
              </a:xfrm>
              <a:prstGeom prst="rect">
                <a:avLst/>
              </a:prstGeom>
              <a:blipFill>
                <a:blip r:embed="rId7"/>
                <a:stretch>
                  <a:fillRect l="-339" r="-2373" b="-11111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5BF85672-856C-47B5-B55E-79B33743C828}"/>
                  </a:ext>
                </a:extLst>
              </p:cNvPr>
              <p:cNvSpPr txBox="1"/>
              <p:nvPr/>
            </p:nvSpPr>
            <p:spPr>
              <a:xfrm>
                <a:off x="3605193" y="4950891"/>
                <a:ext cx="8592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142</m:t>
                      </m:r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5BF85672-856C-47B5-B55E-79B33743C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193" y="4950891"/>
                <a:ext cx="859210" cy="276999"/>
              </a:xfrm>
              <a:prstGeom prst="rect">
                <a:avLst/>
              </a:prstGeom>
              <a:blipFill>
                <a:blip r:embed="rId8"/>
                <a:stretch>
                  <a:fillRect l="-1418" r="-6383" b="-8696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upo 17">
            <a:extLst>
              <a:ext uri="{FF2B5EF4-FFF2-40B4-BE49-F238E27FC236}">
                <a16:creationId xmlns:a16="http://schemas.microsoft.com/office/drawing/2014/main" id="{F00D643D-B032-440F-9513-079C28F2B399}"/>
              </a:ext>
            </a:extLst>
          </p:cNvPr>
          <p:cNvGrpSpPr/>
          <p:nvPr/>
        </p:nvGrpSpPr>
        <p:grpSpPr>
          <a:xfrm>
            <a:off x="8351175" y="2496575"/>
            <a:ext cx="2817839" cy="2548743"/>
            <a:chOff x="8351175" y="2496575"/>
            <a:chExt cx="2817839" cy="2548743"/>
          </a:xfrm>
        </p:grpSpPr>
        <p:sp>
          <p:nvSpPr>
            <p:cNvPr id="4" name="Nube 3">
              <a:extLst>
                <a:ext uri="{FF2B5EF4-FFF2-40B4-BE49-F238E27FC236}">
                  <a16:creationId xmlns:a16="http://schemas.microsoft.com/office/drawing/2014/main" id="{31E85C4D-CCA0-4222-B181-4163144D7617}"/>
                </a:ext>
              </a:extLst>
            </p:cNvPr>
            <p:cNvSpPr/>
            <p:nvPr/>
          </p:nvSpPr>
          <p:spPr>
            <a:xfrm>
              <a:off x="8351175" y="2496575"/>
              <a:ext cx="2817839" cy="1515112"/>
            </a:xfrm>
            <a:prstGeom prst="cloud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E" sz="1800" i="1" dirty="0">
                  <a:solidFill>
                    <a:srgbClr val="002060"/>
                  </a:solidFill>
                </a:rPr>
                <a:t>Debemos tener en cuenta los signos!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uadroTexto 4">
                  <a:extLst>
                    <a:ext uri="{FF2B5EF4-FFF2-40B4-BE49-F238E27FC236}">
                      <a16:creationId xmlns:a16="http://schemas.microsoft.com/office/drawing/2014/main" id="{7C4829F1-F133-484A-860D-C9D18F74DB5B}"/>
                    </a:ext>
                  </a:extLst>
                </p:cNvPr>
                <p:cNvSpPr txBox="1"/>
                <p:nvPr/>
              </p:nvSpPr>
              <p:spPr>
                <a:xfrm>
                  <a:off x="8530833" y="4017601"/>
                  <a:ext cx="1795363" cy="10277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P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s-P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s-PE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s-PE" sz="1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s-PE" sz="1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e>
                                <m:e>
                                  <m:r>
                                    <a:rPr lang="es-PE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s-PE" sz="1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s-PE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s-PE" sz="1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e>
                                <m:e>
                                  <m:r>
                                    <a:rPr lang="es-PE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s-PE" sz="1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e>
                                <m:e>
                                  <m:r>
                                    <a:rPr lang="es-PE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e>
                                  <m:r>
                                    <a:rPr lang="es-PE" sz="1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s-PE" dirty="0"/>
                </a:p>
                <a:p>
                  <a:endParaRPr lang="es-PE" dirty="0"/>
                </a:p>
              </p:txBody>
            </p:sp>
          </mc:Choice>
          <mc:Fallback xmlns="">
            <p:sp>
              <p:nvSpPr>
                <p:cNvPr id="5" name="CuadroTexto 4">
                  <a:extLst>
                    <a:ext uri="{FF2B5EF4-FFF2-40B4-BE49-F238E27FC236}">
                      <a16:creationId xmlns:a16="http://schemas.microsoft.com/office/drawing/2014/main" id="{7C4829F1-F133-484A-860D-C9D18F74DB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0833" y="4017601"/>
                  <a:ext cx="1795363" cy="102771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P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E0874E1F-5F01-4E47-87F6-1F0AD6B282AE}"/>
              </a:ext>
            </a:extLst>
          </p:cNvPr>
          <p:cNvSpPr/>
          <p:nvPr/>
        </p:nvSpPr>
        <p:spPr>
          <a:xfrm>
            <a:off x="1275644" y="3429000"/>
            <a:ext cx="1264356" cy="256073"/>
          </a:xfrm>
          <a:prstGeom prst="roundRect">
            <a:avLst/>
          </a:prstGeom>
          <a:solidFill>
            <a:srgbClr val="00A8A4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D86C6896-7D16-4436-A1D9-8F083B794B92}"/>
                  </a:ext>
                </a:extLst>
              </p:cNvPr>
              <p:cNvSpPr txBox="1"/>
              <p:nvPr/>
            </p:nvSpPr>
            <p:spPr>
              <a:xfrm>
                <a:off x="686256" y="2867010"/>
                <a:ext cx="2061167" cy="824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PE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PE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PE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D86C6896-7D16-4436-A1D9-8F083B794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56" y="2867010"/>
                <a:ext cx="2061167" cy="8249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adroTexto 9">
            <a:extLst>
              <a:ext uri="{FF2B5EF4-FFF2-40B4-BE49-F238E27FC236}">
                <a16:creationId xmlns:a16="http://schemas.microsoft.com/office/drawing/2014/main" id="{3762CBA5-31B5-40BF-8DCA-CA103B48340C}"/>
              </a:ext>
            </a:extLst>
          </p:cNvPr>
          <p:cNvSpPr txBox="1"/>
          <p:nvPr/>
        </p:nvSpPr>
        <p:spPr>
          <a:xfrm>
            <a:off x="1202340" y="3654811"/>
            <a:ext cx="1410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b="1" dirty="0"/>
              <a:t>+    -     +</a:t>
            </a:r>
            <a:endParaRPr lang="es-PE" b="1" dirty="0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E6678F82-9D2D-4CC0-B81F-D29B3110BF0F}"/>
              </a:ext>
            </a:extLst>
          </p:cNvPr>
          <p:cNvSpPr/>
          <p:nvPr/>
        </p:nvSpPr>
        <p:spPr>
          <a:xfrm>
            <a:off x="2760123" y="3072868"/>
            <a:ext cx="508678" cy="256073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0059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  <p:bldP spid="17" grpId="0"/>
      <p:bldP spid="8" grpId="0" animBg="1"/>
      <p:bldP spid="6" grpId="0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CC888798-EB6E-4567-A072-F45D6BADAB6B}"/>
              </a:ext>
            </a:extLst>
          </p:cNvPr>
          <p:cNvSpPr/>
          <p:nvPr/>
        </p:nvSpPr>
        <p:spPr>
          <a:xfrm>
            <a:off x="5734756" y="2822222"/>
            <a:ext cx="248355" cy="869631"/>
          </a:xfrm>
          <a:prstGeom prst="roundRect">
            <a:avLst/>
          </a:prstGeom>
          <a:gradFill flip="none" rotWithShape="1">
            <a:gsLst>
              <a:gs pos="0">
                <a:srgbClr val="00A8A4">
                  <a:tint val="66000"/>
                  <a:satMod val="160000"/>
                </a:srgbClr>
              </a:gs>
              <a:gs pos="50000">
                <a:srgbClr val="00A8A4">
                  <a:tint val="44500"/>
                  <a:satMod val="160000"/>
                </a:srgbClr>
              </a:gs>
              <a:gs pos="100000">
                <a:srgbClr val="00A8A4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338034" y="201292"/>
            <a:ext cx="11009416" cy="588835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PE" sz="7200" b="1" dirty="0">
                <a:solidFill>
                  <a:srgbClr val="00A8A4"/>
                </a:solidFill>
              </a:rPr>
              <a:t>2</a:t>
            </a:r>
            <a:r>
              <a:rPr lang="es-PE" sz="3600" b="1" dirty="0">
                <a:solidFill>
                  <a:srgbClr val="00A8A4"/>
                </a:solidFill>
              </a:rPr>
              <a:t> </a:t>
            </a:r>
            <a:r>
              <a:rPr lang="es-PE" sz="2800" b="1" dirty="0">
                <a:solidFill>
                  <a:srgbClr val="C00000"/>
                </a:solidFill>
              </a:rPr>
              <a:t>MÉTODO DE SARRUS – </a:t>
            </a:r>
          </a:p>
          <a:p>
            <a:pPr marL="633413">
              <a:lnSpc>
                <a:spcPct val="100000"/>
              </a:lnSpc>
              <a:spcBef>
                <a:spcPts val="0"/>
              </a:spcBef>
            </a:pPr>
            <a:r>
              <a:rPr lang="es-PE" sz="2800" b="1" dirty="0">
                <a:solidFill>
                  <a:srgbClr val="C00000"/>
                </a:solidFill>
              </a:rPr>
              <a:t>MÉTODO SUB-MATRICES </a:t>
            </a:r>
            <a:r>
              <a:rPr lang="es-PE" sz="2000" b="1" dirty="0">
                <a:solidFill>
                  <a:srgbClr val="C00000"/>
                </a:solidFill>
              </a:rPr>
              <a:t>(SOLO orden 3)</a:t>
            </a:r>
            <a:endParaRPr lang="es-PE" sz="3600" dirty="0">
              <a:solidFill>
                <a:srgbClr val="C00000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PE" dirty="0"/>
              <a:t>MATRICES - TIPOS - ÁLGEBRA DEMATRICES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C2F46373-4CBA-4FCD-860A-6CDC15D15556}"/>
                  </a:ext>
                </a:extLst>
              </p:cNvPr>
              <p:cNvSpPr/>
              <p:nvPr/>
            </p:nvSpPr>
            <p:spPr>
              <a:xfrm>
                <a:off x="999036" y="2491661"/>
                <a:ext cx="10366344" cy="1213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PE" sz="2000" dirty="0"/>
                  <a:t>Calcular la determinante de la matriz mediante Sarrus y sub-matrices: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P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P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P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PE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PE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PE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s-PE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PE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PE" sz="20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s-PE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PE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PE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PE" sz="2000" dirty="0"/>
              </a:p>
            </p:txBody>
          </p:sp>
        </mc:Choice>
        <mc:Fallback xmlns=""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C2F46373-4CBA-4FCD-860A-6CDC15D155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036" y="2491661"/>
                <a:ext cx="10366344" cy="1213987"/>
              </a:xfrm>
              <a:prstGeom prst="rect">
                <a:avLst/>
              </a:prstGeom>
              <a:blipFill>
                <a:blip r:embed="rId2"/>
                <a:stretch>
                  <a:fillRect l="-647" t="-2513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adroTexto 14">
            <a:extLst>
              <a:ext uri="{FF2B5EF4-FFF2-40B4-BE49-F238E27FC236}">
                <a16:creationId xmlns:a16="http://schemas.microsoft.com/office/drawing/2014/main" id="{12A056EC-AE0D-46C0-80AD-BA89D342820E}"/>
              </a:ext>
            </a:extLst>
          </p:cNvPr>
          <p:cNvSpPr txBox="1"/>
          <p:nvPr/>
        </p:nvSpPr>
        <p:spPr>
          <a:xfrm>
            <a:off x="993805" y="2092881"/>
            <a:ext cx="1345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dirty="0">
                <a:solidFill>
                  <a:srgbClr val="0000FF"/>
                </a:solidFill>
              </a:rPr>
              <a:t>EJEMPLO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64E1F418-A880-438E-8A50-A4557DF59AAD}"/>
                  </a:ext>
                </a:extLst>
              </p:cNvPr>
              <p:cNvSpPr txBox="1"/>
              <p:nvPr/>
            </p:nvSpPr>
            <p:spPr>
              <a:xfrm>
                <a:off x="3699524" y="4372770"/>
                <a:ext cx="793807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s-PE" sz="180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s-PE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s-PE" sz="18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PE" sz="1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mr>
                        <m:mr>
                          <m:e>
                            <m:r>
                              <a:rPr lang="es-PE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s-PE" sz="1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mr>
                        <m:mr>
                          <m:e>
                            <m:r>
                              <a:rPr lang="es-PE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s-PE" sz="18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s-PE" sz="1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s-PE" sz="18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mr>
                      </m:m>
                    </m:oMath>
                  </m:oMathPara>
                </a14:m>
                <a:endParaRPr lang="es-PE" sz="18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64E1F418-A880-438E-8A50-A4557DF59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524" y="4372770"/>
                <a:ext cx="793807" cy="8249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9C3066A3-EE9F-4707-B9BA-3589A3A37557}"/>
                  </a:ext>
                </a:extLst>
              </p:cNvPr>
              <p:cNvSpPr txBox="1"/>
              <p:nvPr/>
            </p:nvSpPr>
            <p:spPr>
              <a:xfrm>
                <a:off x="1590132" y="4372770"/>
                <a:ext cx="941283" cy="824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s-PE" sz="180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s-PE" sz="18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PE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18</m:t>
                            </m:r>
                            <m:r>
                              <a:rPr lang="es-PE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</m:mr>
                        <m:mr>
                          <m:e>
                            <m:r>
                              <a:rPr lang="es-PE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brk m:alnAt="7"/>
                              </m:rPr>
                              <a:rPr lang="es-PE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</m:mr>
                        <m:mr>
                          <m:e>
                            <m:r>
                              <a:rPr lang="es-PE" sz="18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s-PE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−5</m:t>
                            </m:r>
                            <m:r>
                              <a:rPr lang="es-PE" sz="18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brk m:alnAt="7"/>
                              </m:rPr>
                              <a:rPr lang="es-PE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</m:mr>
                      </m:m>
                    </m:oMath>
                  </m:oMathPara>
                </a14:m>
                <a:endParaRPr lang="es-PE" sz="18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9C3066A3-EE9F-4707-B9BA-3589A3A37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132" y="4372770"/>
                <a:ext cx="941283" cy="8249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51589154-CA5A-4FAB-8411-BD8176E4D875}"/>
                  </a:ext>
                </a:extLst>
              </p:cNvPr>
              <p:cNvSpPr txBox="1"/>
              <p:nvPr/>
            </p:nvSpPr>
            <p:spPr>
              <a:xfrm>
                <a:off x="3981653" y="5195880"/>
                <a:ext cx="505267" cy="369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PE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</m:acc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51589154-CA5A-4FAB-8411-BD8176E4D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653" y="5195880"/>
                <a:ext cx="505267" cy="3699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27E9B12C-8C81-44B5-8396-6FE560A97080}"/>
                  </a:ext>
                </a:extLst>
              </p:cNvPr>
              <p:cNvSpPr txBox="1"/>
              <p:nvPr/>
            </p:nvSpPr>
            <p:spPr>
              <a:xfrm>
                <a:off x="1687114" y="5195880"/>
                <a:ext cx="505267" cy="375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PE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e>
                      </m:acc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27E9B12C-8C81-44B5-8396-6FE560A97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114" y="5195880"/>
                <a:ext cx="505267" cy="3754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A982E3DD-0C00-4C1C-A31E-A7436EECE058}"/>
                  </a:ext>
                </a:extLst>
              </p:cNvPr>
              <p:cNvSpPr/>
              <p:nvPr/>
            </p:nvSpPr>
            <p:spPr>
              <a:xfrm>
                <a:off x="2181160" y="5649658"/>
                <a:ext cx="22357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PE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s-PE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13−15</m:t>
                      </m:r>
                      <m:r>
                        <a:rPr lang="es-PE" sz="1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A982E3DD-0C00-4C1C-A31E-A7436EECE0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160" y="5649658"/>
                <a:ext cx="223574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uadroTexto 22">
            <a:extLst>
              <a:ext uri="{FF2B5EF4-FFF2-40B4-BE49-F238E27FC236}">
                <a16:creationId xmlns:a16="http://schemas.microsoft.com/office/drawing/2014/main" id="{EF1C0991-771D-40F8-B724-BCF2F9637F81}"/>
              </a:ext>
            </a:extLst>
          </p:cNvPr>
          <p:cNvSpPr txBox="1"/>
          <p:nvPr/>
        </p:nvSpPr>
        <p:spPr>
          <a:xfrm>
            <a:off x="2592136" y="3400666"/>
            <a:ext cx="949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>
                <a:solidFill>
                  <a:srgbClr val="C00000"/>
                </a:solidFill>
              </a:rPr>
              <a:t>SARRUS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F2CA78C-04D8-4FD8-BEA2-13C8EEAF8FF7}"/>
              </a:ext>
            </a:extLst>
          </p:cNvPr>
          <p:cNvSpPr txBox="1"/>
          <p:nvPr/>
        </p:nvSpPr>
        <p:spPr>
          <a:xfrm>
            <a:off x="7632851" y="3649327"/>
            <a:ext cx="1613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>
                <a:solidFill>
                  <a:srgbClr val="C00000"/>
                </a:solidFill>
              </a:rPr>
              <a:t>SUB-MATRICES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56B59B3B-4C99-4508-826F-97B7A350B0F1}"/>
                  </a:ext>
                </a:extLst>
              </p:cNvPr>
              <p:cNvSpPr txBox="1"/>
              <p:nvPr/>
            </p:nvSpPr>
            <p:spPr>
              <a:xfrm>
                <a:off x="5267203" y="3959355"/>
                <a:ext cx="4731295" cy="554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PE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=1</m:t>
                      </m:r>
                      <m:d>
                        <m:dPr>
                          <m:begChr m:val="|"/>
                          <m:endChr m:val="|"/>
                          <m:ctrlPr>
                            <a:rPr lang="es-PE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P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−1</m:t>
                      </m:r>
                      <m:d>
                        <m:dPr>
                          <m:begChr m:val="|"/>
                          <m:endChr m:val="|"/>
                          <m:ctrlPr>
                            <a:rPr lang="es-PE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PE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+3</m:t>
                      </m:r>
                      <m:d>
                        <m:dPr>
                          <m:begChr m:val="|"/>
                          <m:endChr m:val="|"/>
                          <m:ctrlPr>
                            <a:rPr lang="es-PE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PE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PE" sz="18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56B59B3B-4C99-4508-826F-97B7A350B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203" y="3959355"/>
                <a:ext cx="4731295" cy="55431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AB9BE2EA-B31F-462C-ABDD-7F5971197BE1}"/>
                  </a:ext>
                </a:extLst>
              </p:cNvPr>
              <p:cNvSpPr txBox="1"/>
              <p:nvPr/>
            </p:nvSpPr>
            <p:spPr>
              <a:xfrm>
                <a:off x="5323501" y="4657180"/>
                <a:ext cx="4618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PE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s-PE" sz="1800" i="1">
                          <a:latin typeface="Cambria Math" panose="02040503050406030204" pitchFamily="18" charset="0"/>
                        </a:rPr>
                        <m:t>=1</m:t>
                      </m:r>
                      <m:d>
                        <m:dPr>
                          <m:ctrlPr>
                            <a:rPr lang="es-PE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10−2</m:t>
                          </m:r>
                        </m:e>
                      </m:d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−1</m:t>
                      </m:r>
                      <m:d>
                        <m:dPr>
                          <m:ctrlPr>
                            <a:rPr lang="es-PE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−5−(−3)</m:t>
                          </m:r>
                        </m:e>
                      </m:d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+3</m:t>
                      </m:r>
                      <m:d>
                        <m:dPr>
                          <m:ctrlPr>
                            <a:rPr lang="es-PE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2−6</m:t>
                          </m:r>
                        </m:e>
                      </m:d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AB9BE2EA-B31F-462C-ABDD-7F5971197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501" y="4657180"/>
                <a:ext cx="4618700" cy="369332"/>
              </a:xfrm>
              <a:prstGeom prst="rect">
                <a:avLst/>
              </a:prstGeom>
              <a:blipFill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1EC638F0-9196-46FD-9A79-2FC741C6BFA5}"/>
                  </a:ext>
                </a:extLst>
              </p:cNvPr>
              <p:cNvSpPr txBox="1"/>
              <p:nvPr/>
            </p:nvSpPr>
            <p:spPr>
              <a:xfrm>
                <a:off x="5359323" y="5221230"/>
                <a:ext cx="25114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PE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s-PE" sz="1800" i="1">
                          <a:latin typeface="Cambria Math" panose="02040503050406030204" pitchFamily="18" charset="0"/>
                        </a:rPr>
                        <m:t>=8+2−12</m:t>
                      </m:r>
                      <m:r>
                        <a:rPr lang="es-PE" sz="1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1EC638F0-9196-46FD-9A79-2FC741C6B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323" y="5221230"/>
                <a:ext cx="251145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upo 6">
            <a:extLst>
              <a:ext uri="{FF2B5EF4-FFF2-40B4-BE49-F238E27FC236}">
                <a16:creationId xmlns:a16="http://schemas.microsoft.com/office/drawing/2014/main" id="{18BC1A50-A65F-4749-806F-D8376EBD0DE8}"/>
              </a:ext>
            </a:extLst>
          </p:cNvPr>
          <p:cNvGrpSpPr/>
          <p:nvPr/>
        </p:nvGrpSpPr>
        <p:grpSpPr>
          <a:xfrm>
            <a:off x="9297307" y="1256743"/>
            <a:ext cx="2678176" cy="1885021"/>
            <a:chOff x="9297307" y="1256743"/>
            <a:chExt cx="2678176" cy="1885021"/>
          </a:xfrm>
        </p:grpSpPr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D4DC99B0-2C05-4636-BAE2-37897816027F}"/>
                </a:ext>
              </a:extLst>
            </p:cNvPr>
            <p:cNvSpPr/>
            <p:nvPr/>
          </p:nvSpPr>
          <p:spPr>
            <a:xfrm>
              <a:off x="9922933" y="1673180"/>
              <a:ext cx="304800" cy="1052148"/>
            </a:xfrm>
            <a:prstGeom prst="roundRect">
              <a:avLst/>
            </a:prstGeom>
            <a:gradFill flip="none" rotWithShape="1">
              <a:gsLst>
                <a:gs pos="0">
                  <a:srgbClr val="00A8A4">
                    <a:tint val="66000"/>
                    <a:satMod val="160000"/>
                  </a:srgbClr>
                </a:gs>
                <a:gs pos="50000">
                  <a:srgbClr val="00A8A4">
                    <a:tint val="44500"/>
                    <a:satMod val="160000"/>
                  </a:srgbClr>
                </a:gs>
                <a:gs pos="100000">
                  <a:srgbClr val="00A8A4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61FD7AF4-D09D-4907-A729-C042F13B0C12}"/>
                </a:ext>
              </a:extLst>
            </p:cNvPr>
            <p:cNvGrpSpPr/>
            <p:nvPr/>
          </p:nvGrpSpPr>
          <p:grpSpPr>
            <a:xfrm>
              <a:off x="9297307" y="1256743"/>
              <a:ext cx="2678176" cy="1885021"/>
              <a:chOff x="8653009" y="1823584"/>
              <a:chExt cx="2678176" cy="188502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ectángulo 28">
                    <a:extLst>
                      <a:ext uri="{FF2B5EF4-FFF2-40B4-BE49-F238E27FC236}">
                        <a16:creationId xmlns:a16="http://schemas.microsoft.com/office/drawing/2014/main" id="{A7A5A5E2-DB9E-4BEB-B55B-43D9CF5334AA}"/>
                      </a:ext>
                    </a:extLst>
                  </p:cNvPr>
                  <p:cNvSpPr/>
                  <p:nvPr/>
                </p:nvSpPr>
                <p:spPr>
                  <a:xfrm>
                    <a:off x="8989161" y="2182903"/>
                    <a:ext cx="1931939" cy="105214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s-PE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PE" sz="240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PE" sz="2400" i="1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e>
                                  <m:e>
                                    <m:r>
                                      <a:rPr lang="es-PE" sz="2400" i="1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e>
                                  <m:e>
                                    <m:r>
                                      <a:rPr lang="es-PE" sz="2400" i="1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s-PE" sz="2400" i="1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e>
                                  <m:e>
                                    <m:r>
                                      <a:rPr lang="es-PE" sz="2400" i="1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e>
                                  <m:e>
                                    <m:r>
                                      <a:rPr lang="es-PE" sz="2400" i="1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s-PE" sz="2400" i="1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e>
                                  <m:e>
                                    <m:r>
                                      <a:rPr lang="es-PE" sz="2400" i="1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e>
                                  <m:e>
                                    <m:r>
                                      <a:rPr lang="es-PE" sz="2400" i="1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es-PE" sz="2400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Rectángulo 21">
                    <a:extLst>
                      <a:ext uri="{FF2B5EF4-FFF2-40B4-BE49-F238E27FC236}">
                        <a16:creationId xmlns:a16="http://schemas.microsoft.com/office/drawing/2014/main" id="{B9CD1C58-5AFD-480F-A8BE-5C0378E0715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89161" y="2182903"/>
                    <a:ext cx="1931939" cy="1052148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P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Nube 29">
                <a:extLst>
                  <a:ext uri="{FF2B5EF4-FFF2-40B4-BE49-F238E27FC236}">
                    <a16:creationId xmlns:a16="http://schemas.microsoft.com/office/drawing/2014/main" id="{BF1CC171-9F10-441A-AD0D-E94C202E0EB3}"/>
                  </a:ext>
                </a:extLst>
              </p:cNvPr>
              <p:cNvSpPr/>
              <p:nvPr/>
            </p:nvSpPr>
            <p:spPr>
              <a:xfrm>
                <a:off x="8653009" y="1823584"/>
                <a:ext cx="2678176" cy="1885021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5E68CCFD-0FBD-40A7-B23D-A5D579E8C277}"/>
                  </a:ext>
                </a:extLst>
              </p:cNvPr>
              <p:cNvSpPr/>
              <p:nvPr/>
            </p:nvSpPr>
            <p:spPr>
              <a:xfrm>
                <a:off x="2291789" y="3841923"/>
                <a:ext cx="1601208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PE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PE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s-PE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PE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PE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s-PE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PE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PE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5E68CCFD-0FBD-40A7-B23D-A5D579E8C2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789" y="3841923"/>
                <a:ext cx="1601208" cy="136441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655BCBAE-A5E6-4922-8A15-0DAB3AEA5312}"/>
              </a:ext>
            </a:extLst>
          </p:cNvPr>
          <p:cNvCxnSpPr>
            <a:cxnSpLocks/>
          </p:cNvCxnSpPr>
          <p:nvPr/>
        </p:nvCxnSpPr>
        <p:spPr>
          <a:xfrm>
            <a:off x="2706441" y="4058173"/>
            <a:ext cx="237066" cy="17056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76097BCD-1D59-470B-9CE3-8BA629B91412}"/>
              </a:ext>
            </a:extLst>
          </p:cNvPr>
          <p:cNvCxnSpPr>
            <a:cxnSpLocks/>
          </p:cNvCxnSpPr>
          <p:nvPr/>
        </p:nvCxnSpPr>
        <p:spPr>
          <a:xfrm>
            <a:off x="3164463" y="4321379"/>
            <a:ext cx="237066" cy="17056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D6F50BDE-5F2B-44AA-B2DF-EE5E8DB071A2}"/>
              </a:ext>
            </a:extLst>
          </p:cNvPr>
          <p:cNvCxnSpPr>
            <a:cxnSpLocks/>
          </p:cNvCxnSpPr>
          <p:nvPr/>
        </p:nvCxnSpPr>
        <p:spPr>
          <a:xfrm>
            <a:off x="2652992" y="4329595"/>
            <a:ext cx="237066" cy="17056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0CF37727-EC73-46FF-83C8-A58142984EC7}"/>
              </a:ext>
            </a:extLst>
          </p:cNvPr>
          <p:cNvCxnSpPr>
            <a:cxnSpLocks/>
          </p:cNvCxnSpPr>
          <p:nvPr/>
        </p:nvCxnSpPr>
        <p:spPr>
          <a:xfrm>
            <a:off x="2652992" y="4622119"/>
            <a:ext cx="237066" cy="17056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15AFC379-943B-4331-88A4-12061F303A24}"/>
              </a:ext>
            </a:extLst>
          </p:cNvPr>
          <p:cNvCxnSpPr>
            <a:cxnSpLocks/>
          </p:cNvCxnSpPr>
          <p:nvPr/>
        </p:nvCxnSpPr>
        <p:spPr>
          <a:xfrm>
            <a:off x="3202645" y="4605587"/>
            <a:ext cx="237066" cy="17056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9164C5DB-D0C0-462F-ABBC-4A8CABD1E239}"/>
              </a:ext>
            </a:extLst>
          </p:cNvPr>
          <p:cNvCxnSpPr>
            <a:cxnSpLocks/>
          </p:cNvCxnSpPr>
          <p:nvPr/>
        </p:nvCxnSpPr>
        <p:spPr>
          <a:xfrm>
            <a:off x="3202645" y="4837254"/>
            <a:ext cx="237066" cy="17056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o 17">
            <a:extLst>
              <a:ext uri="{FF2B5EF4-FFF2-40B4-BE49-F238E27FC236}">
                <a16:creationId xmlns:a16="http://schemas.microsoft.com/office/drawing/2014/main" id="{5DB58909-6160-4C6A-BDF7-CFBBC43793BB}"/>
              </a:ext>
            </a:extLst>
          </p:cNvPr>
          <p:cNvGrpSpPr/>
          <p:nvPr/>
        </p:nvGrpSpPr>
        <p:grpSpPr>
          <a:xfrm>
            <a:off x="2686163" y="4072246"/>
            <a:ext cx="745730" cy="954266"/>
            <a:chOff x="2686163" y="4072246"/>
            <a:chExt cx="745730" cy="954266"/>
          </a:xfrm>
        </p:grpSpPr>
        <p:cxnSp>
          <p:nvCxnSpPr>
            <p:cNvPr id="41" name="Conector recto de flecha 40">
              <a:extLst>
                <a:ext uri="{FF2B5EF4-FFF2-40B4-BE49-F238E27FC236}">
                  <a16:creationId xmlns:a16="http://schemas.microsoft.com/office/drawing/2014/main" id="{329E6F37-755F-4FBF-8455-B7A0D225680F}"/>
                </a:ext>
              </a:extLst>
            </p:cNvPr>
            <p:cNvCxnSpPr/>
            <p:nvPr/>
          </p:nvCxnSpPr>
          <p:spPr>
            <a:xfrm flipH="1">
              <a:off x="3223071" y="4615635"/>
              <a:ext cx="199239" cy="145142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4403C5F0-2448-47D1-A5AE-F32662E679E4}"/>
                </a:ext>
              </a:extLst>
            </p:cNvPr>
            <p:cNvGrpSpPr/>
            <p:nvPr/>
          </p:nvGrpSpPr>
          <p:grpSpPr>
            <a:xfrm>
              <a:off x="2686163" y="4072246"/>
              <a:ext cx="745730" cy="954266"/>
              <a:chOff x="2686163" y="4072246"/>
              <a:chExt cx="745730" cy="954266"/>
            </a:xfrm>
          </p:grpSpPr>
          <p:cxnSp>
            <p:nvCxnSpPr>
              <p:cNvPr id="8" name="Conector recto de flecha 7">
                <a:extLst>
                  <a:ext uri="{FF2B5EF4-FFF2-40B4-BE49-F238E27FC236}">
                    <a16:creationId xmlns:a16="http://schemas.microsoft.com/office/drawing/2014/main" id="{2C9C4987-88B6-415E-A3F1-012F41DCD4FB}"/>
                  </a:ext>
                </a:extLst>
              </p:cNvPr>
              <p:cNvCxnSpPr/>
              <p:nvPr/>
            </p:nvCxnSpPr>
            <p:spPr>
              <a:xfrm flipH="1">
                <a:off x="3164463" y="4072246"/>
                <a:ext cx="199239" cy="145142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cto de flecha 37">
                <a:extLst>
                  <a:ext uri="{FF2B5EF4-FFF2-40B4-BE49-F238E27FC236}">
                    <a16:creationId xmlns:a16="http://schemas.microsoft.com/office/drawing/2014/main" id="{34AF495A-D6DC-43BB-9122-760EDD625CED}"/>
                  </a:ext>
                </a:extLst>
              </p:cNvPr>
              <p:cNvCxnSpPr/>
              <p:nvPr/>
            </p:nvCxnSpPr>
            <p:spPr>
              <a:xfrm flipH="1">
                <a:off x="2697169" y="4326161"/>
                <a:ext cx="199239" cy="145142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recto de flecha 38">
                <a:extLst>
                  <a:ext uri="{FF2B5EF4-FFF2-40B4-BE49-F238E27FC236}">
                    <a16:creationId xmlns:a16="http://schemas.microsoft.com/office/drawing/2014/main" id="{C02198CB-8484-4936-B577-F8475C8C51F4}"/>
                  </a:ext>
                </a:extLst>
              </p:cNvPr>
              <p:cNvCxnSpPr/>
              <p:nvPr/>
            </p:nvCxnSpPr>
            <p:spPr>
              <a:xfrm flipH="1">
                <a:off x="3232654" y="4333419"/>
                <a:ext cx="199239" cy="145142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recto de flecha 39">
                <a:extLst>
                  <a:ext uri="{FF2B5EF4-FFF2-40B4-BE49-F238E27FC236}">
                    <a16:creationId xmlns:a16="http://schemas.microsoft.com/office/drawing/2014/main" id="{72E651B2-1205-40C8-952E-2D0971CBC492}"/>
                  </a:ext>
                </a:extLst>
              </p:cNvPr>
              <p:cNvCxnSpPr/>
              <p:nvPr/>
            </p:nvCxnSpPr>
            <p:spPr>
              <a:xfrm flipH="1">
                <a:off x="2686163" y="4621758"/>
                <a:ext cx="199239" cy="145142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recto de flecha 41">
                <a:extLst>
                  <a:ext uri="{FF2B5EF4-FFF2-40B4-BE49-F238E27FC236}">
                    <a16:creationId xmlns:a16="http://schemas.microsoft.com/office/drawing/2014/main" id="{AA47B4AE-D22B-4164-BE70-C5BF658A3E20}"/>
                  </a:ext>
                </a:extLst>
              </p:cNvPr>
              <p:cNvCxnSpPr/>
              <p:nvPr/>
            </p:nvCxnSpPr>
            <p:spPr>
              <a:xfrm flipH="1">
                <a:off x="2712047" y="4881370"/>
                <a:ext cx="199239" cy="145142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91A74E5-7616-420E-81FE-B41D7D7354EB}"/>
              </a:ext>
            </a:extLst>
          </p:cNvPr>
          <p:cNvSpPr txBox="1"/>
          <p:nvPr/>
        </p:nvSpPr>
        <p:spPr>
          <a:xfrm>
            <a:off x="5359323" y="5649658"/>
            <a:ext cx="394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800" dirty="0">
                <a:solidFill>
                  <a:srgbClr val="0000FF"/>
                </a:solidFill>
              </a:rPr>
              <a:t>Tenemos el mismo resultado!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16B0CA2-A09E-4544-8074-F57D017494A3}"/>
              </a:ext>
            </a:extLst>
          </p:cNvPr>
          <p:cNvCxnSpPr/>
          <p:nvPr/>
        </p:nvCxnSpPr>
        <p:spPr>
          <a:xfrm>
            <a:off x="4831644" y="3145471"/>
            <a:ext cx="0" cy="28735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83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16" grpId="0"/>
      <p:bldP spid="11" grpId="0"/>
    </p:bldLst>
  </p:timing>
</p:sld>
</file>

<file path=ppt/theme/theme1.xml><?xml version="1.0" encoding="utf-8"?>
<a:theme xmlns:a="http://schemas.openxmlformats.org/drawingml/2006/main" name="TemaUT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UTP" id="{B15AEC6E-1DF5-42DC-9730-4871F2970D86}" vid="{E586E61E-4605-472F-A0D8-7889F694A443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9BC7976734CE469FDC7B4C718D8341" ma:contentTypeVersion="7" ma:contentTypeDescription="Create a new document." ma:contentTypeScope="" ma:versionID="2d6d62f146819df4c288fcf83ba3ced9">
  <xsd:schema xmlns:xsd="http://www.w3.org/2001/XMLSchema" xmlns:xs="http://www.w3.org/2001/XMLSchema" xmlns:p="http://schemas.microsoft.com/office/2006/metadata/properties" xmlns:ns2="72a5a915-2abe-4958-a4e3-43bf3f975f8d" targetNamespace="http://schemas.microsoft.com/office/2006/metadata/properties" ma:root="true" ma:fieldsID="f4c9c2afa42614f54f39f3e96e109c9d" ns2:_="">
    <xsd:import namespace="72a5a915-2abe-4958-a4e3-43bf3f975f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a5a915-2abe-4958-a4e3-43bf3f975f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FA1E41-DF3E-4F1D-8F35-2F9AA8B055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57272B-062F-47FB-AADF-9E042C624D63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72a5a915-2abe-4958-a4e3-43bf3f975f8d"/>
  </ds:schemaRefs>
</ds:datastoreItem>
</file>

<file path=customXml/itemProps3.xml><?xml version="1.0" encoding="utf-8"?>
<ds:datastoreItem xmlns:ds="http://schemas.openxmlformats.org/officeDocument/2006/customXml" ds:itemID="{097B8D18-5986-475A-95FC-9F04A5E1A0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a5a915-2abe-4958-a4e3-43bf3f975f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TemaUTP</Template>
  <TotalTime>822</TotalTime>
  <Words>1021</Words>
  <Application>Microsoft Office PowerPoint</Application>
  <PresentationFormat>Panorámica</PresentationFormat>
  <Paragraphs>162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Cambria Math</vt:lpstr>
      <vt:lpstr>F26</vt:lpstr>
      <vt:lpstr>Formular</vt:lpstr>
      <vt:lpstr>Wingdings</vt:lpstr>
      <vt:lpstr>TemaUTP</vt:lpstr>
      <vt:lpstr>MATRICES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Dandy Albert Sanchez Escurra</cp:lastModifiedBy>
  <cp:revision>84</cp:revision>
  <dcterms:modified xsi:type="dcterms:W3CDTF">2021-07-19T21:53:27Z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0x010100599BC7976734CE469FDC7B4C718D8341</vt:lpwstr>
  </property>
</Properties>
</file>