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5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4"/>
  </p:sldMasterIdLst>
  <p:notesMasterIdLst>
    <p:notesMasterId r:id="rId27"/>
  </p:notesMasterIdLst>
  <p:sldIdLst>
    <p:sldId id="256" r:id="rId5"/>
    <p:sldId id="273" r:id="rId6"/>
    <p:sldId id="257" r:id="rId7"/>
    <p:sldId id="258" r:id="rId8"/>
    <p:sldId id="316" r:id="rId9"/>
    <p:sldId id="331" r:id="rId10"/>
    <p:sldId id="326" r:id="rId11"/>
    <p:sldId id="327" r:id="rId12"/>
    <p:sldId id="328" r:id="rId13"/>
    <p:sldId id="317" r:id="rId14"/>
    <p:sldId id="324" r:id="rId15"/>
    <p:sldId id="325" r:id="rId16"/>
    <p:sldId id="283" r:id="rId17"/>
    <p:sldId id="296" r:id="rId18"/>
    <p:sldId id="289" r:id="rId19"/>
    <p:sldId id="329" r:id="rId20"/>
    <p:sldId id="290" r:id="rId21"/>
    <p:sldId id="330" r:id="rId22"/>
    <p:sldId id="319" r:id="rId23"/>
    <p:sldId id="291" r:id="rId24"/>
    <p:sldId id="292" r:id="rId25"/>
    <p:sldId id="271" r:id="rId26"/>
  </p:sldIdLst>
  <p:sldSz cx="12192000" cy="6858000"/>
  <p:notesSz cx="6858000" cy="9144000"/>
  <p:defaultTextStyle>
    <a:defPPr>
      <a:defRPr lang="es-P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A4"/>
    <a:srgbClr val="008080"/>
    <a:srgbClr val="0000FF"/>
    <a:srgbClr val="CC3399"/>
    <a:srgbClr val="FF3300"/>
    <a:srgbClr val="CCCC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9" autoAdjust="0"/>
    <p:restoredTop sz="94643"/>
  </p:normalViewPr>
  <p:slideViewPr>
    <p:cSldViewPr snapToGrid="0" snapToObjects="1">
      <p:cViewPr varScale="1">
        <p:scale>
          <a:sx n="69" d="100"/>
          <a:sy n="69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6FB8B5FB-5B27-4E79-87F3-6924D4B61260}">
      <dgm:prSet phldrT="[Texto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s-PE" sz="2400" b="1" kern="1200" dirty="0">
              <a:solidFill>
                <a:schemeClr val="bg1"/>
              </a:solidFill>
            </a:rPr>
            <a:t>ÁNGULO ENTRE RECTAS</a:t>
          </a:r>
        </a:p>
      </dgm:t>
    </dgm:pt>
    <dgm:pt modelId="{8E2BBB0D-2D34-4309-9E91-78BB5AC6E4E5}" type="parTrans" cxnId="{A1A448AA-8946-4B82-A933-E2087A7B23FD}">
      <dgm:prSet/>
      <dgm:spPr/>
      <dgm:t>
        <a:bodyPr/>
        <a:lstStyle/>
        <a:p>
          <a:endParaRPr lang="es-PE" sz="2800"/>
        </a:p>
      </dgm:t>
    </dgm:pt>
    <dgm:pt modelId="{48B3B207-D9A3-4E0A-9D03-F4D46CB14C32}" type="sibTrans" cxnId="{A1A448AA-8946-4B82-A933-E2087A7B23FD}">
      <dgm:prSet custT="1"/>
      <dgm:spPr/>
      <dgm:t>
        <a:bodyPr/>
        <a:lstStyle/>
        <a:p>
          <a:endParaRPr lang="es-PE" sz="4000"/>
        </a:p>
      </dgm:t>
    </dgm:pt>
    <dgm:pt modelId="{6408B3B9-4404-453A-B4D4-3DF4930CCC93}">
      <dgm:prSet phldrT="[Texto]" custT="1"/>
      <dgm:spPr>
        <a:solidFill>
          <a:schemeClr val="tx1"/>
        </a:solidFill>
      </dgm:spPr>
      <dgm:t>
        <a:bodyPr/>
        <a:lstStyle/>
        <a:p>
          <a:r>
            <a:rPr lang="es-PE" sz="2400" b="1" kern="1200" dirty="0">
              <a:solidFill>
                <a:schemeClr val="bg1"/>
              </a:solidFill>
            </a:rPr>
            <a:t>DISTANCIA ENTRE RECTAS</a:t>
          </a:r>
        </a:p>
      </dgm:t>
    </dgm:pt>
    <dgm:pt modelId="{7098902E-1B03-4F29-BD28-E525D0282029}" type="parTrans" cxnId="{ACC46746-E41C-4B98-81FB-1175128727AF}">
      <dgm:prSet/>
      <dgm:spPr/>
      <dgm:t>
        <a:bodyPr/>
        <a:lstStyle/>
        <a:p>
          <a:endParaRPr lang="es-PE"/>
        </a:p>
      </dgm:t>
    </dgm:pt>
    <dgm:pt modelId="{5F960695-687C-4955-8375-22D37FDB48B1}" type="sibTrans" cxnId="{ACC46746-E41C-4B98-81FB-1175128727AF}">
      <dgm:prSet/>
      <dgm:spPr/>
      <dgm:t>
        <a:bodyPr/>
        <a:lstStyle/>
        <a:p>
          <a:endParaRPr lang="es-PE"/>
        </a:p>
      </dgm:t>
    </dgm:pt>
    <dgm:pt modelId="{F14711A1-C460-4C06-AA6B-F0A1AF4EC83F}" type="pres">
      <dgm:prSet presAssocID="{72FBA56E-2B6C-46B0-B487-ADA05E92CBAE}" presName="CompostProcess" presStyleCnt="0">
        <dgm:presLayoutVars>
          <dgm:dir/>
          <dgm:resizeHandles val="exact"/>
        </dgm:presLayoutVars>
      </dgm:prSet>
      <dgm:spPr/>
    </dgm:pt>
    <dgm:pt modelId="{9681F9A2-734F-476C-9B4C-3780DF479320}" type="pres">
      <dgm:prSet presAssocID="{72FBA56E-2B6C-46B0-B487-ADA05E92CBAE}" presName="arrow" presStyleLbl="bgShp" presStyleIdx="0" presStyleCnt="1"/>
      <dgm:spPr>
        <a:solidFill>
          <a:srgbClr val="00A8A4"/>
        </a:solidFill>
      </dgm:spPr>
    </dgm:pt>
    <dgm:pt modelId="{B9C97D6C-D0FF-4B4F-BAAF-6B1BB6917304}" type="pres">
      <dgm:prSet presAssocID="{72FBA56E-2B6C-46B0-B487-ADA05E92CBAE}" presName="linearProcess" presStyleCnt="0"/>
      <dgm:spPr/>
    </dgm:pt>
    <dgm:pt modelId="{97587EEA-C9E6-4E05-AAF1-ED08A62237A5}" type="pres">
      <dgm:prSet presAssocID="{6FB8B5FB-5B27-4E79-87F3-6924D4B61260}" presName="textNode" presStyleLbl="node1" presStyleIdx="0" presStyleCnt="2" custScaleX="143578">
        <dgm:presLayoutVars>
          <dgm:bulletEnabled val="1"/>
        </dgm:presLayoutVars>
      </dgm:prSet>
      <dgm:spPr/>
    </dgm:pt>
    <dgm:pt modelId="{55035258-A4AA-4BCE-83E0-61EC1B0ECCEA}" type="pres">
      <dgm:prSet presAssocID="{48B3B207-D9A3-4E0A-9D03-F4D46CB14C32}" presName="sibTrans" presStyleCnt="0"/>
      <dgm:spPr/>
    </dgm:pt>
    <dgm:pt modelId="{53392850-A2FD-4968-844E-91A448F1D01A}" type="pres">
      <dgm:prSet presAssocID="{6408B3B9-4404-453A-B4D4-3DF4930CCC93}" presName="textNode" presStyleLbl="node1" presStyleIdx="1" presStyleCnt="2" custScaleX="151567">
        <dgm:presLayoutVars>
          <dgm:bulletEnabled val="1"/>
        </dgm:presLayoutVars>
      </dgm:prSet>
      <dgm:spPr/>
    </dgm:pt>
  </dgm:ptLst>
  <dgm:cxnLst>
    <dgm:cxn modelId="{220CCD2C-E19C-44A9-9C0A-4A99D8938611}" type="presOf" srcId="{6408B3B9-4404-453A-B4D4-3DF4930CCC93}" destId="{53392850-A2FD-4968-844E-91A448F1D01A}" srcOrd="0" destOrd="0" presId="urn:microsoft.com/office/officeart/2005/8/layout/hProcess9"/>
    <dgm:cxn modelId="{ACC46746-E41C-4B98-81FB-1175128727AF}" srcId="{72FBA56E-2B6C-46B0-B487-ADA05E92CBAE}" destId="{6408B3B9-4404-453A-B4D4-3DF4930CCC93}" srcOrd="1" destOrd="0" parTransId="{7098902E-1B03-4F29-BD28-E525D0282029}" sibTransId="{5F960695-687C-4955-8375-22D37FDB48B1}"/>
    <dgm:cxn modelId="{9281704C-A048-4AB4-9365-ED6797D320F2}" type="presOf" srcId="{6FB8B5FB-5B27-4E79-87F3-6924D4B61260}" destId="{97587EEA-C9E6-4E05-AAF1-ED08A62237A5}" srcOrd="0" destOrd="0" presId="urn:microsoft.com/office/officeart/2005/8/layout/hProcess9"/>
    <dgm:cxn modelId="{A1A448AA-8946-4B82-A933-E2087A7B23FD}" srcId="{72FBA56E-2B6C-46B0-B487-ADA05E92CBAE}" destId="{6FB8B5FB-5B27-4E79-87F3-6924D4B61260}" srcOrd="0" destOrd="0" parTransId="{8E2BBB0D-2D34-4309-9E91-78BB5AC6E4E5}" sibTransId="{48B3B207-D9A3-4E0A-9D03-F4D46CB14C32}"/>
    <dgm:cxn modelId="{1AB2E2C8-173D-4DC1-8202-FB22B9AC4F71}" type="presOf" srcId="{72FBA56E-2B6C-46B0-B487-ADA05E92CBAE}" destId="{F14711A1-C460-4C06-AA6B-F0A1AF4EC83F}" srcOrd="0" destOrd="0" presId="urn:microsoft.com/office/officeart/2005/8/layout/hProcess9"/>
    <dgm:cxn modelId="{3ACE53DF-2EA0-4773-A4BE-5F4ED8CFDD77}" type="presParOf" srcId="{F14711A1-C460-4C06-AA6B-F0A1AF4EC83F}" destId="{9681F9A2-734F-476C-9B4C-3780DF479320}" srcOrd="0" destOrd="0" presId="urn:microsoft.com/office/officeart/2005/8/layout/hProcess9"/>
    <dgm:cxn modelId="{AA1558D1-C8A0-4527-9954-C5B4A5AB484D}" type="presParOf" srcId="{F14711A1-C460-4C06-AA6B-F0A1AF4EC83F}" destId="{B9C97D6C-D0FF-4B4F-BAAF-6B1BB6917304}" srcOrd="1" destOrd="0" presId="urn:microsoft.com/office/officeart/2005/8/layout/hProcess9"/>
    <dgm:cxn modelId="{1215C20D-FB2B-490F-AB59-5D9FA137E2CE}" type="presParOf" srcId="{B9C97D6C-D0FF-4B4F-BAAF-6B1BB6917304}" destId="{97587EEA-C9E6-4E05-AAF1-ED08A62237A5}" srcOrd="0" destOrd="0" presId="urn:microsoft.com/office/officeart/2005/8/layout/hProcess9"/>
    <dgm:cxn modelId="{677D1C24-39B3-4D28-B5FD-1DEC4907820A}" type="presParOf" srcId="{B9C97D6C-D0FF-4B4F-BAAF-6B1BB6917304}" destId="{55035258-A4AA-4BCE-83E0-61EC1B0ECCEA}" srcOrd="1" destOrd="0" presId="urn:microsoft.com/office/officeart/2005/8/layout/hProcess9"/>
    <dgm:cxn modelId="{73556E86-E4E1-4BB4-95FB-44A5F219C4ED}" type="presParOf" srcId="{B9C97D6C-D0FF-4B4F-BAAF-6B1BB6917304}" destId="{53392850-A2FD-4968-844E-91A448F1D01A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Process1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mc:AlternateContent xmlns:mc="http://schemas.openxmlformats.org/markup-compatibility/2006" xmlns:a14="http://schemas.microsoft.com/office/drawing/2010/main">
      <mc:Choice Requires="a14">
        <dgm:pt modelId="{6FB8B5FB-5B27-4E79-87F3-6924D4B61260}">
          <dgm:prSet phldrT="[Texto]" custT="1"/>
          <dgm:spPr/>
          <dgm:t>
            <a:bodyPr/>
            <a:lstStyle/>
            <a:p>
              <a:r>
                <a:rPr lang="es-PE" sz="3200" kern="1200" dirty="0">
                  <a:solidFill>
                    <a:schemeClr val="tx1"/>
                  </a:solidFill>
                </a:rPr>
                <a:t>Rectas paralelas </a:t>
              </a:r>
              <a:r>
                <a:rPr lang="es-PE" sz="3200" b="0" i="0" kern="1200" dirty="0">
                  <a:solidFill>
                    <a:schemeClr val="tx1"/>
                  </a:solidFill>
                  <a:latin typeface="+mj-lt"/>
                  <a:ea typeface="Cambria Math" panose="02040503050406030204" pitchFamily="18" charset="0"/>
                </a:rPr>
                <a:t>y ortogonales</a:t>
              </a:r>
              <a14:m>
                <m:oMath xmlns:m="http://schemas.openxmlformats.org/officeDocument/2006/math">
                  <m:r>
                    <a:rPr lang="es-PE" sz="44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</m:oMath>
              </a14:m>
              <a:r>
                <a:rPr lang="es-PE" sz="3200" kern="1200" dirty="0">
                  <a:solidFill>
                    <a:schemeClr val="tx1"/>
                  </a:solidFill>
                </a:rPr>
                <a:t>en </a:t>
              </a:r>
              <a14:m>
                <m:oMath xmlns:m="http://schemas.openxmlformats.org/officeDocument/2006/math">
                  <m:r>
                    <a:rPr lang="es-PE" sz="3200" i="1" kern="12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ℛ</m:t>
                  </m:r>
                  <m:r>
                    <a:rPr lang="es-PE" sz="3200" i="1" kern="1200" baseline="30000" dirty="0">
                      <a:latin typeface="Cambria Math" panose="02040503050406030204" pitchFamily="18" charset="0"/>
                    </a:rPr>
                    <m:t>𝟑</m:t>
                  </m:r>
                </m:oMath>
              </a14:m>
              <a:endParaRPr lang="es-PE" sz="3200" kern="1200" baseline="30000" dirty="0">
                <a:solidFill>
                  <a:schemeClr val="accent6">
                    <a:lumMod val="50000"/>
                  </a:schemeClr>
                </a:solidFill>
              </a:endParaRPr>
            </a:p>
          </dgm:t>
        </dgm:pt>
      </mc:Choice>
      <mc:Fallback xmlns="">
        <dgm:pt modelId="{6FB8B5FB-5B27-4E79-87F3-6924D4B61260}">
          <dgm:prSet phldrT="[Texto]" custT="1"/>
          <dgm:spPr/>
          <dgm:t>
            <a:bodyPr/>
            <a:lstStyle/>
            <a:p>
              <a:r>
                <a:rPr lang="es-PE" sz="3200" kern="1200" dirty="0" smtClean="0">
                  <a:solidFill>
                    <a:schemeClr val="tx1"/>
                  </a:solidFill>
                </a:rPr>
                <a:t>Rectas paralelas </a:t>
              </a:r>
              <a:r>
                <a:rPr lang="es-PE" sz="3200" b="0" i="0" kern="1200" dirty="0" smtClean="0">
                  <a:solidFill>
                    <a:schemeClr val="tx1"/>
                  </a:solidFill>
                  <a:latin typeface="+mj-lt"/>
                  <a:ea typeface="Cambria Math" panose="02040503050406030204" pitchFamily="18" charset="0"/>
                </a:rPr>
                <a:t>y ortogonales</a:t>
              </a:r>
              <a:r>
                <a:rPr lang="es-PE" sz="4400" b="0" i="0" kern="120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s-PE" sz="3200" kern="1200" dirty="0">
                  <a:solidFill>
                    <a:schemeClr val="tx1"/>
                  </a:solidFill>
                </a:rPr>
                <a:t>en </a:t>
              </a:r>
              <a:r>
                <a:rPr lang="es-PE" sz="3200" i="0" kern="12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ℛ</a:t>
              </a:r>
              <a:r>
                <a:rPr lang="es-PE" sz="3200" i="0" kern="1200" baseline="30000" dirty="0">
                  <a:latin typeface="Cambria Math" panose="02040503050406030204" pitchFamily="18" charset="0"/>
                </a:rPr>
                <a:t>𝟑</a:t>
              </a:r>
              <a:endParaRPr lang="es-PE" sz="3200" kern="1200" baseline="30000" dirty="0">
                <a:solidFill>
                  <a:schemeClr val="accent6">
                    <a:lumMod val="50000"/>
                  </a:schemeClr>
                </a:solidFill>
              </a:endParaRPr>
            </a:p>
          </dgm:t>
        </dgm:pt>
      </mc:Fallback>
    </mc:AlternateContent>
    <dgm:pt modelId="{8E2BBB0D-2D34-4309-9E91-78BB5AC6E4E5}" type="parTrans" cxnId="{A1A448AA-8946-4B82-A933-E2087A7B23FD}">
      <dgm:prSet/>
      <dgm:spPr/>
      <dgm:t>
        <a:bodyPr/>
        <a:lstStyle/>
        <a:p>
          <a:endParaRPr lang="es-PE" sz="4000"/>
        </a:p>
      </dgm:t>
    </dgm:pt>
    <dgm:pt modelId="{48B3B207-D9A3-4E0A-9D03-F4D46CB14C32}" type="sibTrans" cxnId="{A1A448AA-8946-4B82-A933-E2087A7B23FD}">
      <dgm:prSet custT="1"/>
      <dgm:spPr/>
      <dgm:t>
        <a:bodyPr/>
        <a:lstStyle/>
        <a:p>
          <a:endParaRPr lang="es-PE" sz="5400"/>
        </a:p>
      </dgm:t>
    </dgm:pt>
    <dgm:pt modelId="{656DEDE3-8E75-49A4-9C9C-044064591D80}" type="pres">
      <dgm:prSet presAssocID="{72FBA56E-2B6C-46B0-B487-ADA05E92CBAE}" presName="Name0" presStyleCnt="0">
        <dgm:presLayoutVars>
          <dgm:dir/>
          <dgm:resizeHandles val="exact"/>
        </dgm:presLayoutVars>
      </dgm:prSet>
      <dgm:spPr/>
    </dgm:pt>
    <dgm:pt modelId="{99989F30-FEB3-43BC-A73E-22CC064D628C}" type="pres">
      <dgm:prSet presAssocID="{72FBA56E-2B6C-46B0-B487-ADA05E92CBAE}" presName="arrow" presStyleLbl="bgShp" presStyleIdx="0" presStyleCnt="1"/>
      <dgm:spPr>
        <a:solidFill>
          <a:srgbClr val="C00000"/>
        </a:solidFill>
      </dgm:spPr>
    </dgm:pt>
    <dgm:pt modelId="{F8B8B282-6371-4972-9F34-E8EF8F9B7810}" type="pres">
      <dgm:prSet presAssocID="{72FBA56E-2B6C-46B0-B487-ADA05E92CBAE}" presName="points" presStyleCnt="0"/>
      <dgm:spPr/>
    </dgm:pt>
    <dgm:pt modelId="{36F979A6-69A6-4F87-ADAF-F2F9592EA2C4}" type="pres">
      <dgm:prSet presAssocID="{6FB8B5FB-5B27-4E79-87F3-6924D4B61260}" presName="compositeA" presStyleCnt="0"/>
      <dgm:spPr/>
    </dgm:pt>
    <dgm:pt modelId="{514797BD-1A3E-4AAD-8620-8143EE1146CE}" type="pres">
      <dgm:prSet presAssocID="{6FB8B5FB-5B27-4E79-87F3-6924D4B61260}" presName="textA" presStyleLbl="revTx" presStyleIdx="0" presStyleCnt="1" custScaleX="109814">
        <dgm:presLayoutVars>
          <dgm:bulletEnabled val="1"/>
        </dgm:presLayoutVars>
      </dgm:prSet>
      <dgm:spPr/>
    </dgm:pt>
    <dgm:pt modelId="{0A4CD20E-F6CF-4EE9-9826-5B385B1DD736}" type="pres">
      <dgm:prSet presAssocID="{6FB8B5FB-5B27-4E79-87F3-6924D4B61260}" presName="circleA" presStyleLbl="node1" presStyleIdx="0" presStyleCnt="1"/>
      <dgm:spPr>
        <a:solidFill>
          <a:schemeClr val="bg1"/>
        </a:solidFill>
      </dgm:spPr>
    </dgm:pt>
    <dgm:pt modelId="{851A1352-1E28-44F6-824F-B8A7B1028D10}" type="pres">
      <dgm:prSet presAssocID="{6FB8B5FB-5B27-4E79-87F3-6924D4B61260}" presName="spaceA" presStyleCnt="0"/>
      <dgm:spPr/>
    </dgm:pt>
  </dgm:ptLst>
  <dgm:cxnLst>
    <dgm:cxn modelId="{631A9091-AB92-4CC9-8B61-3F9BD27BA4A3}" type="presOf" srcId="{72FBA56E-2B6C-46B0-B487-ADA05E92CBAE}" destId="{656DEDE3-8E75-49A4-9C9C-044064591D80}" srcOrd="0" destOrd="0" presId="urn:microsoft.com/office/officeart/2005/8/layout/hProcess11"/>
    <dgm:cxn modelId="{A1A448AA-8946-4B82-A933-E2087A7B23FD}" srcId="{72FBA56E-2B6C-46B0-B487-ADA05E92CBAE}" destId="{6FB8B5FB-5B27-4E79-87F3-6924D4B61260}" srcOrd="0" destOrd="0" parTransId="{8E2BBB0D-2D34-4309-9E91-78BB5AC6E4E5}" sibTransId="{48B3B207-D9A3-4E0A-9D03-F4D46CB14C32}"/>
    <dgm:cxn modelId="{510BECB5-7277-4584-BBFC-55894CF6A26E}" type="presOf" srcId="{6FB8B5FB-5B27-4E79-87F3-6924D4B61260}" destId="{514797BD-1A3E-4AAD-8620-8143EE1146CE}" srcOrd="0" destOrd="0" presId="urn:microsoft.com/office/officeart/2005/8/layout/hProcess11"/>
    <dgm:cxn modelId="{1B9D6E98-9882-4242-90DA-084953ABC6BA}" type="presParOf" srcId="{656DEDE3-8E75-49A4-9C9C-044064591D80}" destId="{99989F30-FEB3-43BC-A73E-22CC064D628C}" srcOrd="0" destOrd="0" presId="urn:microsoft.com/office/officeart/2005/8/layout/hProcess11"/>
    <dgm:cxn modelId="{95D5882B-DFE6-4A0C-8C02-49E388625439}" type="presParOf" srcId="{656DEDE3-8E75-49A4-9C9C-044064591D80}" destId="{F8B8B282-6371-4972-9F34-E8EF8F9B7810}" srcOrd="1" destOrd="0" presId="urn:microsoft.com/office/officeart/2005/8/layout/hProcess11"/>
    <dgm:cxn modelId="{62394F91-90B8-4B76-BC5F-06DB0BE3EC24}" type="presParOf" srcId="{F8B8B282-6371-4972-9F34-E8EF8F9B7810}" destId="{36F979A6-69A6-4F87-ADAF-F2F9592EA2C4}" srcOrd="0" destOrd="0" presId="urn:microsoft.com/office/officeart/2005/8/layout/hProcess11"/>
    <dgm:cxn modelId="{0897754B-758C-45AA-B36A-4B7741696A2D}" type="presParOf" srcId="{36F979A6-69A6-4F87-ADAF-F2F9592EA2C4}" destId="{514797BD-1A3E-4AAD-8620-8143EE1146CE}" srcOrd="0" destOrd="0" presId="urn:microsoft.com/office/officeart/2005/8/layout/hProcess11"/>
    <dgm:cxn modelId="{9B87E637-401B-4C2B-87FF-A848199E87C4}" type="presParOf" srcId="{36F979A6-69A6-4F87-ADAF-F2F9592EA2C4}" destId="{0A4CD20E-F6CF-4EE9-9826-5B385B1DD736}" srcOrd="1" destOrd="0" presId="urn:microsoft.com/office/officeart/2005/8/layout/hProcess11"/>
    <dgm:cxn modelId="{60A73FE2-5D7D-4BB2-A711-AE011EB8CE0B}" type="presParOf" srcId="{36F979A6-69A6-4F87-ADAF-F2F9592EA2C4}" destId="{851A1352-1E28-44F6-824F-B8A7B1028D1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List7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3C3584BA-9173-46F0-8135-7BC7A0F9DA55}">
      <dgm:prSet phldrT="[Texto]" custT="1"/>
      <dgm:spPr/>
      <dgm:t>
        <a:bodyPr/>
        <a:lstStyle/>
        <a:p>
          <a:pPr marL="0" algn="ctr"/>
          <a:r>
            <a:rPr lang="es-PE" sz="1800" kern="1200"/>
            <a:t>PARA TI</a:t>
          </a:r>
          <a:endParaRPr lang="es-PE" sz="1400" kern="1200"/>
        </a:p>
        <a:p>
          <a:pPr marL="176213" indent="-176213" algn="l"/>
          <a:r>
            <a:rPr lang="es-PE" sz="1400" kern="1200"/>
            <a:t>1. Realiza los ejercicios propuestos de ésta sesión y práctica con la tarea .</a:t>
          </a:r>
        </a:p>
        <a:p>
          <a:pPr marL="176213" indent="-176213" algn="l"/>
          <a:r>
            <a:rPr lang="es-PE" sz="1400" kern="1200"/>
            <a:t>2. Consulta en el FORO tus dudas.</a:t>
          </a:r>
        </a:p>
        <a:p>
          <a:pPr marL="0" algn="ctr"/>
          <a:endParaRPr lang="es-PE" sz="1400" kern="1200" dirty="0"/>
        </a:p>
      </dgm:t>
    </dgm:pt>
    <dgm:pt modelId="{04F9EE93-A038-40FE-8851-2C1E4E5540B7}" type="parTrans" cxnId="{2F3C173E-0652-4875-912D-A16CBA18A7BF}">
      <dgm:prSet/>
      <dgm:spPr/>
      <dgm:t>
        <a:bodyPr/>
        <a:lstStyle/>
        <a:p>
          <a:endParaRPr lang="es-PE" sz="1600"/>
        </a:p>
      </dgm:t>
    </dgm:pt>
    <dgm:pt modelId="{489FD96F-DD11-4F5C-960C-DF6E6F6227A5}" type="sibTrans" cxnId="{2F3C173E-0652-4875-912D-A16CBA18A7BF}">
      <dgm:prSet custT="1"/>
      <dgm:spPr/>
      <dgm:t>
        <a:bodyPr/>
        <a:lstStyle/>
        <a:p>
          <a:endParaRPr lang="es-PE" sz="2400"/>
        </a:p>
      </dgm:t>
    </dgm:pt>
    <dgm:pt modelId="{A51E5064-1BE8-4726-9E36-0EF7DB1E4BE3}">
      <dgm:prSet custT="1"/>
      <dgm:spPr>
        <a:solidFill>
          <a:srgbClr val="FFC000"/>
        </a:solidFill>
      </dgm:spPr>
      <dgm:t>
        <a:bodyPr/>
        <a:lstStyle/>
        <a:p>
          <a:r>
            <a:rPr lang="es-PE" sz="1800" dirty="0"/>
            <a:t>Ésta sesión quedará grabada para tus consultas.</a:t>
          </a:r>
        </a:p>
        <a:p>
          <a:r>
            <a:rPr lang="es-PE" sz="3600" dirty="0">
              <a:sym typeface="Wingdings" panose="05000000000000000000" pitchFamily="2" charset="2"/>
            </a:rPr>
            <a:t></a:t>
          </a:r>
          <a:endParaRPr lang="es-PE" sz="3600" dirty="0"/>
        </a:p>
      </dgm:t>
    </dgm:pt>
    <dgm:pt modelId="{23526D60-F615-4439-BD3F-C1EDDF4C6B76}" type="parTrans" cxnId="{4A4D737A-8932-4CBF-911D-0B5A2CE443F5}">
      <dgm:prSet/>
      <dgm:spPr/>
      <dgm:t>
        <a:bodyPr/>
        <a:lstStyle/>
        <a:p>
          <a:endParaRPr lang="es-PE"/>
        </a:p>
      </dgm:t>
    </dgm:pt>
    <dgm:pt modelId="{0694789E-52BF-42DA-B089-5701E02A3CD5}" type="sibTrans" cxnId="{4A4D737A-8932-4CBF-911D-0B5A2CE443F5}">
      <dgm:prSet/>
      <dgm:spPr/>
      <dgm:t>
        <a:bodyPr/>
        <a:lstStyle/>
        <a:p>
          <a:endParaRPr lang="es-PE"/>
        </a:p>
      </dgm:t>
    </dgm:pt>
    <dgm:pt modelId="{715AB7B9-F417-46DF-B568-519B2A08BEAA}">
      <dgm:prSet custT="1"/>
      <dgm:spPr>
        <a:solidFill>
          <a:srgbClr val="00A8A4"/>
        </a:solidFill>
      </dgm:spPr>
      <dgm:t>
        <a:bodyPr/>
        <a:lstStyle/>
        <a:p>
          <a:r>
            <a:rPr lang="es-PE" sz="1800" dirty="0"/>
            <a:t>Excelente tu participación</a:t>
          </a:r>
        </a:p>
        <a:p>
          <a:br>
            <a:rPr lang="es-PE" sz="1800" dirty="0"/>
          </a:br>
          <a:r>
            <a:rPr lang="es-PE" sz="1400" dirty="0"/>
            <a:t>Mis debilidades las hago fortalezas.</a:t>
          </a:r>
        </a:p>
      </dgm:t>
    </dgm:pt>
    <dgm:pt modelId="{ACC161E2-95DA-4760-92A2-B44E4A6E6909}" type="parTrans" cxnId="{DEC15E81-986E-4807-9698-6081F27578D2}">
      <dgm:prSet/>
      <dgm:spPr/>
      <dgm:t>
        <a:bodyPr/>
        <a:lstStyle/>
        <a:p>
          <a:endParaRPr lang="es-PE"/>
        </a:p>
      </dgm:t>
    </dgm:pt>
    <dgm:pt modelId="{8696D7DB-B792-49A1-8D8D-FDBBE4BE6FA4}" type="sibTrans" cxnId="{DEC15E81-986E-4807-9698-6081F27578D2}">
      <dgm:prSet/>
      <dgm:spPr/>
      <dgm:t>
        <a:bodyPr/>
        <a:lstStyle/>
        <a:p>
          <a:endParaRPr lang="es-PE"/>
        </a:p>
      </dgm:t>
    </dgm:pt>
    <dgm:pt modelId="{EDBE2624-2CCA-40B3-BCE2-F0A4F235CAC2}" type="pres">
      <dgm:prSet presAssocID="{72FBA56E-2B6C-46B0-B487-ADA05E92CBAE}" presName="Name0" presStyleCnt="0">
        <dgm:presLayoutVars>
          <dgm:dir/>
          <dgm:resizeHandles val="exact"/>
        </dgm:presLayoutVars>
      </dgm:prSet>
      <dgm:spPr/>
    </dgm:pt>
    <dgm:pt modelId="{654E1EEF-95A4-4137-BA22-40233273DD80}" type="pres">
      <dgm:prSet presAssocID="{72FBA56E-2B6C-46B0-B487-ADA05E92CBAE}" presName="fgShape" presStyleLbl="fgShp" presStyleIdx="0" presStyleCnt="1" custScaleY="102985" custLinFactNeighborX="-800" custLinFactNeighborY="33334"/>
      <dgm:spPr/>
    </dgm:pt>
    <dgm:pt modelId="{2E759AB5-4D6F-4BE9-834F-253D93B0DC40}" type="pres">
      <dgm:prSet presAssocID="{72FBA56E-2B6C-46B0-B487-ADA05E92CBAE}" presName="linComp" presStyleCnt="0"/>
      <dgm:spPr/>
    </dgm:pt>
    <dgm:pt modelId="{AD548326-72C0-43BF-BA7B-50A21B578CF5}" type="pres">
      <dgm:prSet presAssocID="{715AB7B9-F417-46DF-B568-519B2A08BEAA}" presName="compNode" presStyleCnt="0"/>
      <dgm:spPr/>
    </dgm:pt>
    <dgm:pt modelId="{D716B73C-0F75-49CA-9027-74E99E576F36}" type="pres">
      <dgm:prSet presAssocID="{715AB7B9-F417-46DF-B568-519B2A08BEAA}" presName="bkgdShape" presStyleLbl="node1" presStyleIdx="0" presStyleCnt="3"/>
      <dgm:spPr/>
    </dgm:pt>
    <dgm:pt modelId="{CE791AF9-629E-4793-B1CF-111F5BD6328D}" type="pres">
      <dgm:prSet presAssocID="{715AB7B9-F417-46DF-B568-519B2A08BEAA}" presName="nodeTx" presStyleLbl="node1" presStyleIdx="0" presStyleCnt="3">
        <dgm:presLayoutVars>
          <dgm:bulletEnabled val="1"/>
        </dgm:presLayoutVars>
      </dgm:prSet>
      <dgm:spPr/>
    </dgm:pt>
    <dgm:pt modelId="{CC9033E3-904B-4DE5-A9A0-DC654582E588}" type="pres">
      <dgm:prSet presAssocID="{715AB7B9-F417-46DF-B568-519B2A08BEAA}" presName="invisiNode" presStyleLbl="node1" presStyleIdx="0" presStyleCnt="3"/>
      <dgm:spPr/>
    </dgm:pt>
    <dgm:pt modelId="{E4B17DAE-514E-42CE-9C09-0DF0A64F2C88}" type="pres">
      <dgm:prSet presAssocID="{715AB7B9-F417-46DF-B568-519B2A08BEAA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434CE974-1481-43DA-B6B5-BCB3433FF65C}" type="pres">
      <dgm:prSet presAssocID="{8696D7DB-B792-49A1-8D8D-FDBBE4BE6FA4}" presName="sibTrans" presStyleLbl="sibTrans2D1" presStyleIdx="0" presStyleCnt="0"/>
      <dgm:spPr/>
    </dgm:pt>
    <dgm:pt modelId="{A2BF57DF-509A-4B4D-879C-3C53CFC31FC9}" type="pres">
      <dgm:prSet presAssocID="{A51E5064-1BE8-4726-9E36-0EF7DB1E4BE3}" presName="compNode" presStyleCnt="0"/>
      <dgm:spPr/>
    </dgm:pt>
    <dgm:pt modelId="{F225E939-B844-47B8-883C-D284995866DD}" type="pres">
      <dgm:prSet presAssocID="{A51E5064-1BE8-4726-9E36-0EF7DB1E4BE3}" presName="bkgdShape" presStyleLbl="node1" presStyleIdx="1" presStyleCnt="3"/>
      <dgm:spPr/>
    </dgm:pt>
    <dgm:pt modelId="{2C13F936-81E4-4CC0-8678-3610A4784192}" type="pres">
      <dgm:prSet presAssocID="{A51E5064-1BE8-4726-9E36-0EF7DB1E4BE3}" presName="nodeTx" presStyleLbl="node1" presStyleIdx="1" presStyleCnt="3">
        <dgm:presLayoutVars>
          <dgm:bulletEnabled val="1"/>
        </dgm:presLayoutVars>
      </dgm:prSet>
      <dgm:spPr/>
    </dgm:pt>
    <dgm:pt modelId="{28966F23-B6C5-417F-85DC-7B3DCA860290}" type="pres">
      <dgm:prSet presAssocID="{A51E5064-1BE8-4726-9E36-0EF7DB1E4BE3}" presName="invisiNode" presStyleLbl="node1" presStyleIdx="1" presStyleCnt="3"/>
      <dgm:spPr/>
    </dgm:pt>
    <dgm:pt modelId="{11EFDFA8-6048-448D-A6F0-628956AB67BC}" type="pres">
      <dgm:prSet presAssocID="{A51E5064-1BE8-4726-9E36-0EF7DB1E4BE3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ción con elemento multimedia"/>
        </a:ext>
      </dgm:extLst>
    </dgm:pt>
    <dgm:pt modelId="{0E423987-936D-45C1-9332-B78CE82AA76E}" type="pres">
      <dgm:prSet presAssocID="{0694789E-52BF-42DA-B089-5701E02A3CD5}" presName="sibTrans" presStyleLbl="sibTrans2D1" presStyleIdx="0" presStyleCnt="0"/>
      <dgm:spPr/>
    </dgm:pt>
    <dgm:pt modelId="{FDD91FA1-81AF-458C-9CA7-7712EE6BA720}" type="pres">
      <dgm:prSet presAssocID="{3C3584BA-9173-46F0-8135-7BC7A0F9DA55}" presName="compNode" presStyleCnt="0"/>
      <dgm:spPr/>
    </dgm:pt>
    <dgm:pt modelId="{B567B16B-2620-489B-94DE-1803E2C16578}" type="pres">
      <dgm:prSet presAssocID="{3C3584BA-9173-46F0-8135-7BC7A0F9DA55}" presName="bkgdShape" presStyleLbl="node1" presStyleIdx="2" presStyleCnt="3" custLinFactNeighborX="51187"/>
      <dgm:spPr/>
    </dgm:pt>
    <dgm:pt modelId="{1D13ED57-7EFD-4CE6-A224-45E607125ED8}" type="pres">
      <dgm:prSet presAssocID="{3C3584BA-9173-46F0-8135-7BC7A0F9DA55}" presName="nodeTx" presStyleLbl="node1" presStyleIdx="2" presStyleCnt="3">
        <dgm:presLayoutVars>
          <dgm:bulletEnabled val="1"/>
        </dgm:presLayoutVars>
      </dgm:prSet>
      <dgm:spPr/>
    </dgm:pt>
    <dgm:pt modelId="{164C3A20-86A4-4EDA-B479-02D624A5D474}" type="pres">
      <dgm:prSet presAssocID="{3C3584BA-9173-46F0-8135-7BC7A0F9DA55}" presName="invisiNode" presStyleLbl="node1" presStyleIdx="2" presStyleCnt="3"/>
      <dgm:spPr/>
    </dgm:pt>
    <dgm:pt modelId="{C817A655-5861-4856-B7A6-4E4983635EA7}" type="pres">
      <dgm:prSet presAssocID="{3C3584BA-9173-46F0-8135-7BC7A0F9DA55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icio"/>
        </a:ext>
      </dgm:extLst>
    </dgm:pt>
  </dgm:ptLst>
  <dgm:cxnLst>
    <dgm:cxn modelId="{95963D29-C26C-42FE-9728-64AE530C0F35}" type="presOf" srcId="{0694789E-52BF-42DA-B089-5701E02A3CD5}" destId="{0E423987-936D-45C1-9332-B78CE82AA76E}" srcOrd="0" destOrd="0" presId="urn:microsoft.com/office/officeart/2005/8/layout/hList7"/>
    <dgm:cxn modelId="{6EF1A536-7B9E-4DEF-A3A0-79D6B72DD0BB}" type="presOf" srcId="{3C3584BA-9173-46F0-8135-7BC7A0F9DA55}" destId="{B567B16B-2620-489B-94DE-1803E2C16578}" srcOrd="0" destOrd="0" presId="urn:microsoft.com/office/officeart/2005/8/layout/hList7"/>
    <dgm:cxn modelId="{2F3C173E-0652-4875-912D-A16CBA18A7BF}" srcId="{72FBA56E-2B6C-46B0-B487-ADA05E92CBAE}" destId="{3C3584BA-9173-46F0-8135-7BC7A0F9DA55}" srcOrd="2" destOrd="0" parTransId="{04F9EE93-A038-40FE-8851-2C1E4E5540B7}" sibTransId="{489FD96F-DD11-4F5C-960C-DF6E6F6227A5}"/>
    <dgm:cxn modelId="{C1A8DB3E-2826-41DF-872A-C1EE7C0F2EA3}" type="presOf" srcId="{715AB7B9-F417-46DF-B568-519B2A08BEAA}" destId="{CE791AF9-629E-4793-B1CF-111F5BD6328D}" srcOrd="1" destOrd="0" presId="urn:microsoft.com/office/officeart/2005/8/layout/hList7"/>
    <dgm:cxn modelId="{8BA5B84C-45BF-4A54-8C18-4176D927C887}" type="presOf" srcId="{A51E5064-1BE8-4726-9E36-0EF7DB1E4BE3}" destId="{2C13F936-81E4-4CC0-8678-3610A4784192}" srcOrd="1" destOrd="0" presId="urn:microsoft.com/office/officeart/2005/8/layout/hList7"/>
    <dgm:cxn modelId="{A21CCF78-1BA2-45A7-9097-2EB98C9DD31E}" type="presOf" srcId="{8696D7DB-B792-49A1-8D8D-FDBBE4BE6FA4}" destId="{434CE974-1481-43DA-B6B5-BCB3433FF65C}" srcOrd="0" destOrd="0" presId="urn:microsoft.com/office/officeart/2005/8/layout/hList7"/>
    <dgm:cxn modelId="{4A4D737A-8932-4CBF-911D-0B5A2CE443F5}" srcId="{72FBA56E-2B6C-46B0-B487-ADA05E92CBAE}" destId="{A51E5064-1BE8-4726-9E36-0EF7DB1E4BE3}" srcOrd="1" destOrd="0" parTransId="{23526D60-F615-4439-BD3F-C1EDDF4C6B76}" sibTransId="{0694789E-52BF-42DA-B089-5701E02A3CD5}"/>
    <dgm:cxn modelId="{DEC15E81-986E-4807-9698-6081F27578D2}" srcId="{72FBA56E-2B6C-46B0-B487-ADA05E92CBAE}" destId="{715AB7B9-F417-46DF-B568-519B2A08BEAA}" srcOrd="0" destOrd="0" parTransId="{ACC161E2-95DA-4760-92A2-B44E4A6E6909}" sibTransId="{8696D7DB-B792-49A1-8D8D-FDBBE4BE6FA4}"/>
    <dgm:cxn modelId="{82C6DF8E-8837-4A71-B594-1F4C3D7021AF}" type="presOf" srcId="{715AB7B9-F417-46DF-B568-519B2A08BEAA}" destId="{D716B73C-0F75-49CA-9027-74E99E576F36}" srcOrd="0" destOrd="0" presId="urn:microsoft.com/office/officeart/2005/8/layout/hList7"/>
    <dgm:cxn modelId="{2CAB67AD-CD86-414F-A8FB-6FB697655D83}" type="presOf" srcId="{72FBA56E-2B6C-46B0-B487-ADA05E92CBAE}" destId="{EDBE2624-2CCA-40B3-BCE2-F0A4F235CAC2}" srcOrd="0" destOrd="0" presId="urn:microsoft.com/office/officeart/2005/8/layout/hList7"/>
    <dgm:cxn modelId="{287CE8C9-658C-4644-93AD-DE8266BC2A85}" type="presOf" srcId="{3C3584BA-9173-46F0-8135-7BC7A0F9DA55}" destId="{1D13ED57-7EFD-4CE6-A224-45E607125ED8}" srcOrd="1" destOrd="0" presId="urn:microsoft.com/office/officeart/2005/8/layout/hList7"/>
    <dgm:cxn modelId="{88D9DEF2-D4EF-47DA-821C-D449ECDD8684}" type="presOf" srcId="{A51E5064-1BE8-4726-9E36-0EF7DB1E4BE3}" destId="{F225E939-B844-47B8-883C-D284995866DD}" srcOrd="0" destOrd="0" presId="urn:microsoft.com/office/officeart/2005/8/layout/hList7"/>
    <dgm:cxn modelId="{6A84B5C9-C102-41D2-81FE-29296D6BAA55}" type="presParOf" srcId="{EDBE2624-2CCA-40B3-BCE2-F0A4F235CAC2}" destId="{654E1EEF-95A4-4137-BA22-40233273DD80}" srcOrd="0" destOrd="0" presId="urn:microsoft.com/office/officeart/2005/8/layout/hList7"/>
    <dgm:cxn modelId="{706DF2FB-15C3-48D7-AA11-B0CD881E7E14}" type="presParOf" srcId="{EDBE2624-2CCA-40B3-BCE2-F0A4F235CAC2}" destId="{2E759AB5-4D6F-4BE9-834F-253D93B0DC40}" srcOrd="1" destOrd="0" presId="urn:microsoft.com/office/officeart/2005/8/layout/hList7"/>
    <dgm:cxn modelId="{9BDD98B7-DFD5-4D14-BCD4-992C50E6DD64}" type="presParOf" srcId="{2E759AB5-4D6F-4BE9-834F-253D93B0DC40}" destId="{AD548326-72C0-43BF-BA7B-50A21B578CF5}" srcOrd="0" destOrd="0" presId="urn:microsoft.com/office/officeart/2005/8/layout/hList7"/>
    <dgm:cxn modelId="{2E1BA3CF-1856-4D61-BB89-F8D7FCBA93E0}" type="presParOf" srcId="{AD548326-72C0-43BF-BA7B-50A21B578CF5}" destId="{D716B73C-0F75-49CA-9027-74E99E576F36}" srcOrd="0" destOrd="0" presId="urn:microsoft.com/office/officeart/2005/8/layout/hList7"/>
    <dgm:cxn modelId="{29E43CF1-B26A-4890-ABDF-60C8BC3D090C}" type="presParOf" srcId="{AD548326-72C0-43BF-BA7B-50A21B578CF5}" destId="{CE791AF9-629E-4793-B1CF-111F5BD6328D}" srcOrd="1" destOrd="0" presId="urn:microsoft.com/office/officeart/2005/8/layout/hList7"/>
    <dgm:cxn modelId="{4BEEAD46-26FA-4F7A-887E-AFDBC88A09EE}" type="presParOf" srcId="{AD548326-72C0-43BF-BA7B-50A21B578CF5}" destId="{CC9033E3-904B-4DE5-A9A0-DC654582E588}" srcOrd="2" destOrd="0" presId="urn:microsoft.com/office/officeart/2005/8/layout/hList7"/>
    <dgm:cxn modelId="{E4899B8D-6378-424F-9F73-86C96B6A88FC}" type="presParOf" srcId="{AD548326-72C0-43BF-BA7B-50A21B578CF5}" destId="{E4B17DAE-514E-42CE-9C09-0DF0A64F2C88}" srcOrd="3" destOrd="0" presId="urn:microsoft.com/office/officeart/2005/8/layout/hList7"/>
    <dgm:cxn modelId="{B6B646B0-C467-43BB-8D00-274ACC02ADF2}" type="presParOf" srcId="{2E759AB5-4D6F-4BE9-834F-253D93B0DC40}" destId="{434CE974-1481-43DA-B6B5-BCB3433FF65C}" srcOrd="1" destOrd="0" presId="urn:microsoft.com/office/officeart/2005/8/layout/hList7"/>
    <dgm:cxn modelId="{1FD58A22-B22A-4BDE-A9D4-576FF18385A4}" type="presParOf" srcId="{2E759AB5-4D6F-4BE9-834F-253D93B0DC40}" destId="{A2BF57DF-509A-4B4D-879C-3C53CFC31FC9}" srcOrd="2" destOrd="0" presId="urn:microsoft.com/office/officeart/2005/8/layout/hList7"/>
    <dgm:cxn modelId="{EF6E6D72-2E9C-4969-8E8C-F1FB6941A3B7}" type="presParOf" srcId="{A2BF57DF-509A-4B4D-879C-3C53CFC31FC9}" destId="{F225E939-B844-47B8-883C-D284995866DD}" srcOrd="0" destOrd="0" presId="urn:microsoft.com/office/officeart/2005/8/layout/hList7"/>
    <dgm:cxn modelId="{ADDC10B2-D19E-4E3F-BE63-DE8F6C6A6E6B}" type="presParOf" srcId="{A2BF57DF-509A-4B4D-879C-3C53CFC31FC9}" destId="{2C13F936-81E4-4CC0-8678-3610A4784192}" srcOrd="1" destOrd="0" presId="urn:microsoft.com/office/officeart/2005/8/layout/hList7"/>
    <dgm:cxn modelId="{0CB5850B-CB76-4B9D-93A7-06467D7C90D9}" type="presParOf" srcId="{A2BF57DF-509A-4B4D-879C-3C53CFC31FC9}" destId="{28966F23-B6C5-417F-85DC-7B3DCA860290}" srcOrd="2" destOrd="0" presId="urn:microsoft.com/office/officeart/2005/8/layout/hList7"/>
    <dgm:cxn modelId="{497904E2-E557-43C9-9705-FAFB6D73ACCE}" type="presParOf" srcId="{A2BF57DF-509A-4B4D-879C-3C53CFC31FC9}" destId="{11EFDFA8-6048-448D-A6F0-628956AB67BC}" srcOrd="3" destOrd="0" presId="urn:microsoft.com/office/officeart/2005/8/layout/hList7"/>
    <dgm:cxn modelId="{E5A55004-7283-4EFB-B1F6-4E702579A6A7}" type="presParOf" srcId="{2E759AB5-4D6F-4BE9-834F-253D93B0DC40}" destId="{0E423987-936D-45C1-9332-B78CE82AA76E}" srcOrd="3" destOrd="0" presId="urn:microsoft.com/office/officeart/2005/8/layout/hList7"/>
    <dgm:cxn modelId="{A365547F-F807-4172-91FA-BFE5158FE3D6}" type="presParOf" srcId="{2E759AB5-4D6F-4BE9-834F-253D93B0DC40}" destId="{FDD91FA1-81AF-458C-9CA7-7712EE6BA720}" srcOrd="4" destOrd="0" presId="urn:microsoft.com/office/officeart/2005/8/layout/hList7"/>
    <dgm:cxn modelId="{0486C602-46D6-46B4-8A40-30C2BD3A352E}" type="presParOf" srcId="{FDD91FA1-81AF-458C-9CA7-7712EE6BA720}" destId="{B567B16B-2620-489B-94DE-1803E2C16578}" srcOrd="0" destOrd="0" presId="urn:microsoft.com/office/officeart/2005/8/layout/hList7"/>
    <dgm:cxn modelId="{FDDB7CA5-0E29-4156-B3E8-C745C9E2E48E}" type="presParOf" srcId="{FDD91FA1-81AF-458C-9CA7-7712EE6BA720}" destId="{1D13ED57-7EFD-4CE6-A224-45E607125ED8}" srcOrd="1" destOrd="0" presId="urn:microsoft.com/office/officeart/2005/8/layout/hList7"/>
    <dgm:cxn modelId="{75CF85E5-5E3F-4906-ABFE-BCFDDC97AC99}" type="presParOf" srcId="{FDD91FA1-81AF-458C-9CA7-7712EE6BA720}" destId="{164C3A20-86A4-4EDA-B479-02D624A5D474}" srcOrd="2" destOrd="0" presId="urn:microsoft.com/office/officeart/2005/8/layout/hList7"/>
    <dgm:cxn modelId="{DA751AC7-43A7-4E71-A889-BDB96F779AB2}" type="presParOf" srcId="{FDD91FA1-81AF-458C-9CA7-7712EE6BA720}" destId="{C817A655-5861-4856-B7A6-4E4983635E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Process1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6FB8B5FB-5B27-4E79-87F3-6924D4B61260}">
      <dgm:prSet phldrT="[Texto]" custT="1"/>
      <dgm:spPr>
        <a:blipFill>
          <a:blip xmlns:r="http://schemas.openxmlformats.org/officeDocument/2006/relationships" r:embed="rId1"/>
          <a:stretch>
            <a:fillRect t="-2679"/>
          </a:stretch>
        </a:blipFill>
      </dgm:spPr>
      <dgm:t>
        <a:bodyPr/>
        <a:lstStyle/>
        <a:p>
          <a:r>
            <a:rPr lang="es-PE">
              <a:noFill/>
            </a:rPr>
            <a:t> </a:t>
          </a:r>
        </a:p>
      </dgm:t>
    </dgm:pt>
    <dgm:pt modelId="{8E2BBB0D-2D34-4309-9E91-78BB5AC6E4E5}" type="parTrans" cxnId="{A1A448AA-8946-4B82-A933-E2087A7B23FD}">
      <dgm:prSet/>
      <dgm:spPr/>
      <dgm:t>
        <a:bodyPr/>
        <a:lstStyle/>
        <a:p>
          <a:endParaRPr lang="es-PE" sz="4000"/>
        </a:p>
      </dgm:t>
    </dgm:pt>
    <dgm:pt modelId="{48B3B207-D9A3-4E0A-9D03-F4D46CB14C32}" type="sibTrans" cxnId="{A1A448AA-8946-4B82-A933-E2087A7B23FD}">
      <dgm:prSet custT="1"/>
      <dgm:spPr/>
      <dgm:t>
        <a:bodyPr/>
        <a:lstStyle/>
        <a:p>
          <a:endParaRPr lang="es-PE" sz="5400"/>
        </a:p>
      </dgm:t>
    </dgm:pt>
    <dgm:pt modelId="{656DEDE3-8E75-49A4-9C9C-044064591D80}" type="pres">
      <dgm:prSet presAssocID="{72FBA56E-2B6C-46B0-B487-ADA05E92CB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9989F30-FEB3-43BC-A73E-22CC064D628C}" type="pres">
      <dgm:prSet presAssocID="{72FBA56E-2B6C-46B0-B487-ADA05E92CBAE}" presName="arrow" presStyleLbl="bgShp" presStyleIdx="0" presStyleCnt="1"/>
      <dgm:spPr>
        <a:solidFill>
          <a:srgbClr val="C00000"/>
        </a:solidFill>
      </dgm:spPr>
      <dgm:t>
        <a:bodyPr/>
        <a:lstStyle/>
        <a:p>
          <a:endParaRPr lang="es-ES"/>
        </a:p>
      </dgm:t>
    </dgm:pt>
    <dgm:pt modelId="{F8B8B282-6371-4972-9F34-E8EF8F9B7810}" type="pres">
      <dgm:prSet presAssocID="{72FBA56E-2B6C-46B0-B487-ADA05E92CBAE}" presName="points" presStyleCnt="0"/>
      <dgm:spPr/>
    </dgm:pt>
    <dgm:pt modelId="{36F979A6-69A6-4F87-ADAF-F2F9592EA2C4}" type="pres">
      <dgm:prSet presAssocID="{6FB8B5FB-5B27-4E79-87F3-6924D4B61260}" presName="compositeA" presStyleCnt="0"/>
      <dgm:spPr/>
    </dgm:pt>
    <dgm:pt modelId="{514797BD-1A3E-4AAD-8620-8143EE1146CE}" type="pres">
      <dgm:prSet presAssocID="{6FB8B5FB-5B27-4E79-87F3-6924D4B61260}" presName="textA" presStyleLbl="revTx" presStyleIdx="0" presStyleCnt="1" custScaleX="1098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4CD20E-F6CF-4EE9-9826-5B385B1DD736}" type="pres">
      <dgm:prSet presAssocID="{6FB8B5FB-5B27-4E79-87F3-6924D4B61260}" presName="circleA" presStyleLbl="node1" presStyleIdx="0" presStyleCnt="1"/>
      <dgm:spPr>
        <a:solidFill>
          <a:schemeClr val="bg1"/>
        </a:solidFill>
      </dgm:spPr>
    </dgm:pt>
    <dgm:pt modelId="{851A1352-1E28-44F6-824F-B8A7B1028D10}" type="pres">
      <dgm:prSet presAssocID="{6FB8B5FB-5B27-4E79-87F3-6924D4B61260}" presName="spaceA" presStyleCnt="0"/>
      <dgm:spPr/>
    </dgm:pt>
  </dgm:ptLst>
  <dgm:cxnLst>
    <dgm:cxn modelId="{A1A448AA-8946-4B82-A933-E2087A7B23FD}" srcId="{72FBA56E-2B6C-46B0-B487-ADA05E92CBAE}" destId="{6FB8B5FB-5B27-4E79-87F3-6924D4B61260}" srcOrd="0" destOrd="0" parTransId="{8E2BBB0D-2D34-4309-9E91-78BB5AC6E4E5}" sibTransId="{48B3B207-D9A3-4E0A-9D03-F4D46CB14C32}"/>
    <dgm:cxn modelId="{510BECB5-7277-4584-BBFC-55894CF6A26E}" type="presOf" srcId="{6FB8B5FB-5B27-4E79-87F3-6924D4B61260}" destId="{514797BD-1A3E-4AAD-8620-8143EE1146CE}" srcOrd="0" destOrd="0" presId="urn:microsoft.com/office/officeart/2005/8/layout/hProcess11"/>
    <dgm:cxn modelId="{631A9091-AB92-4CC9-8B61-3F9BD27BA4A3}" type="presOf" srcId="{72FBA56E-2B6C-46B0-B487-ADA05E92CBAE}" destId="{656DEDE3-8E75-49A4-9C9C-044064591D80}" srcOrd="0" destOrd="0" presId="urn:microsoft.com/office/officeart/2005/8/layout/hProcess11"/>
    <dgm:cxn modelId="{1B9D6E98-9882-4242-90DA-084953ABC6BA}" type="presParOf" srcId="{656DEDE3-8E75-49A4-9C9C-044064591D80}" destId="{99989F30-FEB3-43BC-A73E-22CC064D628C}" srcOrd="0" destOrd="0" presId="urn:microsoft.com/office/officeart/2005/8/layout/hProcess11"/>
    <dgm:cxn modelId="{95D5882B-DFE6-4A0C-8C02-49E388625439}" type="presParOf" srcId="{656DEDE3-8E75-49A4-9C9C-044064591D80}" destId="{F8B8B282-6371-4972-9F34-E8EF8F9B7810}" srcOrd="1" destOrd="0" presId="urn:microsoft.com/office/officeart/2005/8/layout/hProcess11"/>
    <dgm:cxn modelId="{62394F91-90B8-4B76-BC5F-06DB0BE3EC24}" type="presParOf" srcId="{F8B8B282-6371-4972-9F34-E8EF8F9B7810}" destId="{36F979A6-69A6-4F87-ADAF-F2F9592EA2C4}" srcOrd="0" destOrd="0" presId="urn:microsoft.com/office/officeart/2005/8/layout/hProcess11"/>
    <dgm:cxn modelId="{0897754B-758C-45AA-B36A-4B7741696A2D}" type="presParOf" srcId="{36F979A6-69A6-4F87-ADAF-F2F9592EA2C4}" destId="{514797BD-1A3E-4AAD-8620-8143EE1146CE}" srcOrd="0" destOrd="0" presId="urn:microsoft.com/office/officeart/2005/8/layout/hProcess11"/>
    <dgm:cxn modelId="{9B87E637-401B-4C2B-87FF-A848199E87C4}" type="presParOf" srcId="{36F979A6-69A6-4F87-ADAF-F2F9592EA2C4}" destId="{0A4CD20E-F6CF-4EE9-9826-5B385B1DD736}" srcOrd="1" destOrd="0" presId="urn:microsoft.com/office/officeart/2005/8/layout/hProcess11"/>
    <dgm:cxn modelId="{60A73FE2-5D7D-4BB2-A711-AE011EB8CE0B}" type="presParOf" srcId="{36F979A6-69A6-4F87-ADAF-F2F9592EA2C4}" destId="{851A1352-1E28-44F6-824F-B8A7B1028D1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1F9A2-734F-476C-9B4C-3780DF479320}">
      <dsp:nvSpPr>
        <dsp:cNvPr id="0" name=""/>
        <dsp:cNvSpPr/>
      </dsp:nvSpPr>
      <dsp:spPr>
        <a:xfrm>
          <a:off x="462893" y="0"/>
          <a:ext cx="5246129" cy="3417613"/>
        </a:xfrm>
        <a:prstGeom prst="rightArrow">
          <a:avLst/>
        </a:prstGeom>
        <a:solidFill>
          <a:srgbClr val="00A8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587EEA-C9E6-4E05-AAF1-ED08A62237A5}">
      <dsp:nvSpPr>
        <dsp:cNvPr id="0" name=""/>
        <dsp:cNvSpPr/>
      </dsp:nvSpPr>
      <dsp:spPr>
        <a:xfrm>
          <a:off x="6" y="1025283"/>
          <a:ext cx="2852300" cy="1367045"/>
        </a:xfrm>
        <a:prstGeom prst="roundRect">
          <a:avLst/>
        </a:prstGeom>
        <a:solidFill>
          <a:srgbClr val="C00000"/>
        </a:solidFill>
        <a:ln>
          <a:solidFill>
            <a:srgbClr val="C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chemeClr val="bg1"/>
              </a:solidFill>
            </a:rPr>
            <a:t>ÁNGULO ENTRE RECTAS</a:t>
          </a:r>
        </a:p>
      </dsp:txBody>
      <dsp:txXfrm>
        <a:off x="66740" y="1092017"/>
        <a:ext cx="2718832" cy="1233577"/>
      </dsp:txXfrm>
    </dsp:sp>
    <dsp:sp modelId="{53392850-A2FD-4968-844E-91A448F1D01A}">
      <dsp:nvSpPr>
        <dsp:cNvPr id="0" name=""/>
        <dsp:cNvSpPr/>
      </dsp:nvSpPr>
      <dsp:spPr>
        <a:xfrm>
          <a:off x="3160902" y="1025283"/>
          <a:ext cx="3011008" cy="1367045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chemeClr val="bg1"/>
              </a:solidFill>
            </a:rPr>
            <a:t>DISTANCIA ENTRE RECTAS</a:t>
          </a:r>
        </a:p>
      </dsp:txBody>
      <dsp:txXfrm>
        <a:off x="3227636" y="1092017"/>
        <a:ext cx="2877540" cy="1233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89F30-FEB3-43BC-A73E-22CC064D628C}">
      <dsp:nvSpPr>
        <dsp:cNvPr id="0" name=""/>
        <dsp:cNvSpPr/>
      </dsp:nvSpPr>
      <dsp:spPr>
        <a:xfrm>
          <a:off x="0" y="1025283"/>
          <a:ext cx="4931115" cy="1367045"/>
        </a:xfrm>
        <a:prstGeom prst="notchedRightArrow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4797BD-1A3E-4AAD-8620-8143EE1146CE}">
      <dsp:nvSpPr>
        <dsp:cNvPr id="0" name=""/>
        <dsp:cNvSpPr/>
      </dsp:nvSpPr>
      <dsp:spPr>
        <a:xfrm>
          <a:off x="1156" y="0"/>
          <a:ext cx="4435691" cy="136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200" kern="1200" dirty="0">
              <a:solidFill>
                <a:schemeClr val="tx1"/>
              </a:solidFill>
            </a:rPr>
            <a:t>Rectas paralelas </a:t>
          </a:r>
          <a:r>
            <a:rPr lang="es-PE" sz="3200" b="0" i="0" kern="1200" dirty="0">
              <a:solidFill>
                <a:schemeClr val="tx1"/>
              </a:solidFill>
              <a:latin typeface="+mj-lt"/>
              <a:ea typeface="Cambria Math" panose="02040503050406030204" pitchFamily="18" charset="0"/>
            </a:rPr>
            <a:t>y ortogonales</a:t>
          </a:r>
          <a14:m xmlns:a14="http://schemas.microsoft.com/office/drawing/2010/main">
            <m:oMath xmlns:m="http://schemas.openxmlformats.org/officeDocument/2006/math">
              <m:r>
                <a:rPr lang="es-PE" sz="4400" b="0" i="1" kern="120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</m:oMath>
          </a14:m>
          <a:r>
            <a:rPr lang="es-PE" sz="3200" kern="1200" dirty="0">
              <a:solidFill>
                <a:schemeClr val="tx1"/>
              </a:solidFill>
            </a:rPr>
            <a:t>en </a:t>
          </a:r>
          <a14:m xmlns:a14="http://schemas.microsoft.com/office/drawing/2010/main">
            <m:oMath xmlns:m="http://schemas.openxmlformats.org/officeDocument/2006/math">
              <m:r>
                <a:rPr lang="es-PE" sz="3200" i="1" kern="12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ℛ</m:t>
              </m:r>
              <m:r>
                <a:rPr lang="es-PE" sz="3200" i="1" kern="1200" baseline="30000" dirty="0">
                  <a:latin typeface="Cambria Math" panose="02040503050406030204" pitchFamily="18" charset="0"/>
                </a:rPr>
                <m:t>𝟑</m:t>
              </m:r>
            </m:oMath>
          </a14:m>
          <a:endParaRPr lang="es-PE" sz="3200" kern="1200" baseline="30000" dirty="0">
            <a:solidFill>
              <a:schemeClr val="accent6">
                <a:lumMod val="50000"/>
              </a:schemeClr>
            </a:solidFill>
          </a:endParaRPr>
        </a:p>
      </dsp:txBody>
      <dsp:txXfrm>
        <a:off x="1156" y="0"/>
        <a:ext cx="4435691" cy="1367045"/>
      </dsp:txXfrm>
    </dsp:sp>
    <dsp:sp modelId="{0A4CD20E-F6CF-4EE9-9826-5B385B1DD736}">
      <dsp:nvSpPr>
        <dsp:cNvPr id="0" name=""/>
        <dsp:cNvSpPr/>
      </dsp:nvSpPr>
      <dsp:spPr>
        <a:xfrm>
          <a:off x="2048121" y="1537925"/>
          <a:ext cx="341761" cy="341761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6B73C-0F75-49CA-9027-74E99E576F36}">
      <dsp:nvSpPr>
        <dsp:cNvPr id="0" name=""/>
        <dsp:cNvSpPr/>
      </dsp:nvSpPr>
      <dsp:spPr>
        <a:xfrm>
          <a:off x="1728" y="0"/>
          <a:ext cx="2689240" cy="4623806"/>
        </a:xfrm>
        <a:prstGeom prst="roundRect">
          <a:avLst>
            <a:gd name="adj" fmla="val 10000"/>
          </a:avLst>
        </a:prstGeom>
        <a:solidFill>
          <a:srgbClr val="00A8A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Excelente tu participación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s-PE" sz="1800" kern="1200" dirty="0"/>
          </a:br>
          <a:r>
            <a:rPr lang="es-PE" sz="1400" kern="1200" dirty="0"/>
            <a:t>Mis debilidades las hago fortalezas.</a:t>
          </a:r>
        </a:p>
      </dsp:txBody>
      <dsp:txXfrm>
        <a:off x="1728" y="1849522"/>
        <a:ext cx="2689240" cy="1849522"/>
      </dsp:txXfrm>
    </dsp:sp>
    <dsp:sp modelId="{E4B17DAE-514E-42CE-9C09-0DF0A64F2C88}">
      <dsp:nvSpPr>
        <dsp:cNvPr id="0" name=""/>
        <dsp:cNvSpPr/>
      </dsp:nvSpPr>
      <dsp:spPr>
        <a:xfrm>
          <a:off x="576485" y="277428"/>
          <a:ext cx="1539727" cy="15397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25E939-B844-47B8-883C-D284995866DD}">
      <dsp:nvSpPr>
        <dsp:cNvPr id="0" name=""/>
        <dsp:cNvSpPr/>
      </dsp:nvSpPr>
      <dsp:spPr>
        <a:xfrm>
          <a:off x="2771646" y="0"/>
          <a:ext cx="2689240" cy="462380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Ésta sesión quedará grabada para tus consultas.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600" kern="1200" dirty="0">
              <a:sym typeface="Wingdings" panose="05000000000000000000" pitchFamily="2" charset="2"/>
            </a:rPr>
            <a:t></a:t>
          </a:r>
          <a:endParaRPr lang="es-PE" sz="3600" kern="1200" dirty="0"/>
        </a:p>
      </dsp:txBody>
      <dsp:txXfrm>
        <a:off x="2771646" y="1849522"/>
        <a:ext cx="2689240" cy="1849522"/>
      </dsp:txXfrm>
    </dsp:sp>
    <dsp:sp modelId="{11EFDFA8-6048-448D-A6F0-628956AB67BC}">
      <dsp:nvSpPr>
        <dsp:cNvPr id="0" name=""/>
        <dsp:cNvSpPr/>
      </dsp:nvSpPr>
      <dsp:spPr>
        <a:xfrm>
          <a:off x="3346402" y="277428"/>
          <a:ext cx="1539727" cy="153972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567B16B-2620-489B-94DE-1803E2C16578}">
      <dsp:nvSpPr>
        <dsp:cNvPr id="0" name=""/>
        <dsp:cNvSpPr/>
      </dsp:nvSpPr>
      <dsp:spPr>
        <a:xfrm>
          <a:off x="5543292" y="0"/>
          <a:ext cx="2689240" cy="4623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/>
            <a:t>PARA TI</a:t>
          </a:r>
          <a:endParaRPr lang="es-PE" sz="1400" kern="1200"/>
        </a:p>
        <a:p>
          <a:pPr marL="176213" lvl="0" indent="-17621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/>
            <a:t>1. Realiza los ejercicios propuestos de ésta sesión y práctica con la tarea .</a:t>
          </a:r>
        </a:p>
        <a:p>
          <a:pPr marL="176213" lvl="0" indent="-17621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/>
            <a:t>2. Consulta en el FORO tus dudas.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kern="1200" dirty="0"/>
        </a:p>
      </dsp:txBody>
      <dsp:txXfrm>
        <a:off x="5543292" y="1849522"/>
        <a:ext cx="2689240" cy="1849522"/>
      </dsp:txXfrm>
    </dsp:sp>
    <dsp:sp modelId="{C817A655-5861-4856-B7A6-4E4983635EA7}">
      <dsp:nvSpPr>
        <dsp:cNvPr id="0" name=""/>
        <dsp:cNvSpPr/>
      </dsp:nvSpPr>
      <dsp:spPr>
        <a:xfrm>
          <a:off x="6116320" y="277428"/>
          <a:ext cx="1539727" cy="153972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54E1EEF-95A4-4137-BA22-40233273DD80}">
      <dsp:nvSpPr>
        <dsp:cNvPr id="0" name=""/>
        <dsp:cNvSpPr/>
      </dsp:nvSpPr>
      <dsp:spPr>
        <a:xfrm>
          <a:off x="268709" y="3909532"/>
          <a:ext cx="7573930" cy="714273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468554448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8726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36426"/>
          </a:xfrm>
        </p:spPr>
        <p:txBody>
          <a:bodyPr anchor="b"/>
          <a:lstStyle>
            <a:lvl1pPr algn="ctr">
              <a:defRPr sz="6000" b="1">
                <a:latin typeface="+mj-lt"/>
              </a:defRPr>
            </a:lvl1pPr>
          </a:lstStyle>
          <a:p>
            <a:r>
              <a:rPr lang="es-ES" dirty="0"/>
              <a:t>Título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78688"/>
            <a:ext cx="9144000" cy="50062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9888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40115422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72304050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6077689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1367603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21175621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56521709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688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7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69339"/>
            <a:ext cx="10515600" cy="56203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40270639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69339"/>
            <a:ext cx="10515600" cy="56203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831850" y="6457444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ormular" panose="02000000000000000000" pitchFamily="50" charset="0"/>
              </a:rPr>
              <a:t>Datos/Observaciones</a:t>
            </a:r>
          </a:p>
        </p:txBody>
      </p:sp>
    </p:spTree>
    <p:extLst>
      <p:ext uri="{BB962C8B-B14F-4D97-AF65-F5344CB8AC3E}">
        <p14:creationId xmlns:p14="http://schemas.microsoft.com/office/powerpoint/2010/main" val="22331702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69339"/>
            <a:ext cx="10515600" cy="56203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  <p:sp>
        <p:nvSpPr>
          <p:cNvPr id="7" name="Marcador de texto 2"/>
          <p:cNvSpPr>
            <a:spLocks noGrp="1"/>
          </p:cNvSpPr>
          <p:nvPr>
            <p:ph type="body" idx="10" hasCustomPrompt="1"/>
          </p:nvPr>
        </p:nvSpPr>
        <p:spPr>
          <a:xfrm>
            <a:off x="831850" y="6382418"/>
            <a:ext cx="10515600" cy="27429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9635367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5671368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7714373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7978968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420577145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9400625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B476-64AF-442B-B647-1D469B51304D}" type="datetimeFigureOut">
              <a:rPr lang="es-PE" smtClean="0"/>
              <a:t>12/07/2021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88CB-ED8E-49B3-BD27-63CB9A3E86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11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78" r:id="rId3"/>
    <p:sldLayoutId id="2147483666" r:id="rId4"/>
    <p:sldLayoutId id="2147483671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77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ormular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6.png"/><Relationship Id="rId7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73.png"/><Relationship Id="rId5" Type="http://schemas.openxmlformats.org/officeDocument/2006/relationships/image" Target="../media/image55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6.png"/><Relationship Id="rId7" Type="http://schemas.openxmlformats.org/officeDocument/2006/relationships/image" Target="../media/image7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8.png"/><Relationship Id="rId3" Type="http://schemas.openxmlformats.org/officeDocument/2006/relationships/image" Target="../media/image80.png"/><Relationship Id="rId7" Type="http://schemas.openxmlformats.org/officeDocument/2006/relationships/image" Target="../media/image62.png"/><Relationship Id="rId12" Type="http://schemas.openxmlformats.org/officeDocument/2006/relationships/image" Target="../media/image68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82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3.gif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39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3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5.xml"/><Relationship Id="rId12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120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0.png"/><Relationship Id="rId7" Type="http://schemas.openxmlformats.org/officeDocument/2006/relationships/image" Target="../media/image39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54.png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ítulo 2">
                <a:extLst>
                  <a:ext uri="{FF2B5EF4-FFF2-40B4-BE49-F238E27FC236}">
                    <a16:creationId xmlns:a16="http://schemas.microsoft.com/office/drawing/2014/main" id="{D0D199B3-9B77-4BF2-A42F-7CC7F104923D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3316387"/>
                <a:ext cx="9144000" cy="500624"/>
              </a:xfrm>
            </p:spPr>
            <p:txBody>
              <a:bodyPr>
                <a:normAutofit/>
              </a:bodyPr>
              <a:lstStyle/>
              <a:p>
                <a:r>
                  <a:rPr lang="es-PE" b="1" dirty="0"/>
                  <a:t>ÁNGULO ENTRE RECTAS EN </a:t>
                </a:r>
                <a14:m>
                  <m:oMath xmlns:m="http://schemas.openxmlformats.org/officeDocument/2006/math">
                    <m:r>
                      <a:rPr lang="es-P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𝓡</m:t>
                    </m:r>
                    <m:r>
                      <a:rPr lang="es-PE" b="1" i="1" baseline="30000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s-PE" b="1" dirty="0"/>
              </a:p>
            </p:txBody>
          </p:sp>
        </mc:Choice>
        <mc:Fallback>
          <p:sp>
            <p:nvSpPr>
              <p:cNvPr id="3" name="Subtítulo 2">
                <a:extLst>
                  <a:ext uri="{FF2B5EF4-FFF2-40B4-BE49-F238E27FC236}">
                    <a16:creationId xmlns:a16="http://schemas.microsoft.com/office/drawing/2014/main" id="{D0D199B3-9B77-4BF2-A42F-7CC7F10492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3316387"/>
                <a:ext cx="9144000" cy="500624"/>
              </a:xfrm>
              <a:blipFill>
                <a:blip r:embed="rId2"/>
                <a:stretch>
                  <a:fillRect t="-15854" b="-1341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ítulo 4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PE" sz="4800" dirty="0"/>
                  <a:t>ESPACIO VECTORIAL EN </a:t>
                </a:r>
                <a14:m>
                  <m:oMath xmlns:m="http://schemas.openxmlformats.org/officeDocument/2006/math">
                    <m:r>
                      <a:rPr lang="es-PE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s-PE" sz="4800" i="1" baseline="30000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br>
                  <a:rPr lang="es-PE" sz="4800" baseline="30000" dirty="0"/>
                </a:br>
                <a:endParaRPr lang="es-PE" sz="4800" dirty="0"/>
              </a:p>
            </p:txBody>
          </p:sp>
        </mc:Choice>
        <mc:Fallback xmlns="">
          <p:sp>
            <p:nvSpPr>
              <p:cNvPr id="5" name="Títul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67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389703" y="663986"/>
            <a:ext cx="9255741" cy="1711747"/>
          </a:xfrm>
        </p:spPr>
        <p:txBody>
          <a:bodyPr>
            <a:normAutofit/>
          </a:bodyPr>
          <a:lstStyle/>
          <a:p>
            <a:r>
              <a:rPr lang="es-PE" sz="7200" b="1" dirty="0">
                <a:solidFill>
                  <a:srgbClr val="C00000"/>
                </a:solidFill>
              </a:rPr>
              <a:t>5</a:t>
            </a:r>
            <a:r>
              <a:rPr lang="es-PE" sz="3600" b="1" dirty="0">
                <a:solidFill>
                  <a:srgbClr val="00A8A4"/>
                </a:solidFill>
              </a:rPr>
              <a:t> </a:t>
            </a:r>
            <a:r>
              <a:rPr lang="es-PE" sz="2800" b="1" dirty="0">
                <a:solidFill>
                  <a:srgbClr val="008080"/>
                </a:solidFill>
                <a:sym typeface="Arial" panose="020B0604020202020204" pitchFamily="34" charset="0"/>
              </a:rPr>
              <a:t>Distancia entre dos Rectas Paralelas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65B806-10C2-4940-9FA6-4A4554BD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780" y="5822971"/>
            <a:ext cx="1015141" cy="76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texto 2">
                <a:extLst>
                  <a:ext uri="{FF2B5EF4-FFF2-40B4-BE49-F238E27FC236}">
                    <a16:creationId xmlns:a16="http://schemas.microsoft.com/office/drawing/2014/main" id="{A78CDDE3-4547-4A42-A966-013F42272DAD}"/>
                  </a:ext>
                </a:extLst>
              </p:cNvPr>
              <p:cNvSpPr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12" name="Marcador de texto 2">
                <a:extLst>
                  <a:ext uri="{FF2B5EF4-FFF2-40B4-BE49-F238E27FC236}">
                    <a16:creationId xmlns:a16="http://schemas.microsoft.com/office/drawing/2014/main" id="{A78CDDE3-4547-4A42-A966-013F42272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blipFill>
                <a:blip r:embed="rId3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95D55DF8-0023-4B02-AA3E-EA35CD089B33}"/>
                  </a:ext>
                </a:extLst>
              </p:cNvPr>
              <p:cNvSpPr txBox="1"/>
              <p:nvPr/>
            </p:nvSpPr>
            <p:spPr>
              <a:xfrm>
                <a:off x="9013295" y="5266582"/>
                <a:ext cx="22713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𝑆𝑖</m:t>
                      </m:r>
                      <m:r>
                        <a:rPr lang="es-PE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∕∕</m:t>
                      </m:r>
                      <m:sSub>
                        <m:sSubPr>
                          <m:ctrlPr>
                            <a:rPr lang="es-PE" sz="18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PE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1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95D55DF8-0023-4B02-AA3E-EA35CD089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295" y="5266582"/>
                <a:ext cx="2271391" cy="276999"/>
              </a:xfrm>
              <a:prstGeom prst="rect">
                <a:avLst/>
              </a:prstGeom>
              <a:blipFill>
                <a:blip r:embed="rId4"/>
                <a:stretch>
                  <a:fillRect l="-1882" t="-46667" r="-10484" b="-37778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o 9">
            <a:extLst>
              <a:ext uri="{FF2B5EF4-FFF2-40B4-BE49-F238E27FC236}">
                <a16:creationId xmlns:a16="http://schemas.microsoft.com/office/drawing/2014/main" id="{760F77FA-A18F-4447-A492-A6780629ACF4}"/>
              </a:ext>
            </a:extLst>
          </p:cNvPr>
          <p:cNvGrpSpPr/>
          <p:nvPr/>
        </p:nvGrpSpPr>
        <p:grpSpPr>
          <a:xfrm>
            <a:off x="1095014" y="3416828"/>
            <a:ext cx="4173593" cy="1150527"/>
            <a:chOff x="3672644" y="2050715"/>
            <a:chExt cx="4173593" cy="1150527"/>
          </a:xfrm>
        </p:grpSpPr>
        <p:sp>
          <p:nvSpPr>
            <p:cNvPr id="37" name="Rectángulo: esquinas diagonales redondeadas 36">
              <a:extLst>
                <a:ext uri="{FF2B5EF4-FFF2-40B4-BE49-F238E27FC236}">
                  <a16:creationId xmlns:a16="http://schemas.microsoft.com/office/drawing/2014/main" id="{A1C4B4FB-1304-4E92-80D8-6BE8D60C0E96}"/>
                </a:ext>
              </a:extLst>
            </p:cNvPr>
            <p:cNvSpPr/>
            <p:nvPr/>
          </p:nvSpPr>
          <p:spPr>
            <a:xfrm>
              <a:off x="3672644" y="2050715"/>
              <a:ext cx="4173593" cy="1150527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63DCB47-B08C-4C1E-8E93-8BB80AB64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23909" y="2088826"/>
              <a:ext cx="4122328" cy="1074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79E1696-28A1-499F-A4EF-1AF515B42B6C}"/>
              </a:ext>
            </a:extLst>
          </p:cNvPr>
          <p:cNvCxnSpPr>
            <a:cxnSpLocks/>
          </p:cNvCxnSpPr>
          <p:nvPr/>
        </p:nvCxnSpPr>
        <p:spPr>
          <a:xfrm flipV="1">
            <a:off x="6042785" y="2732859"/>
            <a:ext cx="3880148" cy="179118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4E3CACB-0F09-4532-8E2E-D4CD826F1FCB}"/>
              </a:ext>
            </a:extLst>
          </p:cNvPr>
          <p:cNvGrpSpPr/>
          <p:nvPr/>
        </p:nvGrpSpPr>
        <p:grpSpPr>
          <a:xfrm>
            <a:off x="6841957" y="3173088"/>
            <a:ext cx="2058400" cy="872286"/>
            <a:chOff x="6841957" y="3173088"/>
            <a:chExt cx="2058400" cy="8722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77E2A90E-6A89-4337-877B-A3B0F86AA900}"/>
                    </a:ext>
                  </a:extLst>
                </p:cNvPr>
                <p:cNvSpPr txBox="1"/>
                <p:nvPr/>
              </p:nvSpPr>
              <p:spPr>
                <a:xfrm rot="20153600">
                  <a:off x="7876440" y="3173088"/>
                  <a:ext cx="2019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PE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</m:oMath>
                    </m:oMathPara>
                  </a14:m>
                  <a:endParaRPr lang="es-PE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77E2A90E-6A89-4337-877B-A3B0F86AA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153600">
                  <a:off x="7876440" y="3173088"/>
                  <a:ext cx="201978" cy="276999"/>
                </a:xfrm>
                <a:prstGeom prst="rect">
                  <a:avLst/>
                </a:prstGeom>
                <a:blipFill>
                  <a:blip r:embed="rId7"/>
                  <a:stretch>
                    <a:fillRect r="-8000" b="-357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1F95DFD-FDC7-4111-B7C7-F31B59AA6211}"/>
                </a:ext>
              </a:extLst>
            </p:cNvPr>
            <p:cNvSpPr/>
            <p:nvPr/>
          </p:nvSpPr>
          <p:spPr>
            <a:xfrm>
              <a:off x="7101607" y="3938810"/>
              <a:ext cx="106020" cy="10656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id="{957F84B3-DD87-461B-AA0A-5DC83DCAD665}"/>
                    </a:ext>
                  </a:extLst>
                </p:cNvPr>
                <p:cNvSpPr/>
                <p:nvPr/>
              </p:nvSpPr>
              <p:spPr>
                <a:xfrm>
                  <a:off x="6841957" y="3518243"/>
                  <a:ext cx="48173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PE" sz="1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16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s-PE" sz="16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s-PE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id="{957F84B3-DD87-461B-AA0A-5DC83DCAD6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1957" y="3518243"/>
                  <a:ext cx="481734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BB000BF0-A310-4658-8B0C-0809201CE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8333" y="3212668"/>
              <a:ext cx="1512024" cy="690517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7ACD1CB-D48A-463D-9964-5C77EF7AE76F}"/>
              </a:ext>
            </a:extLst>
          </p:cNvPr>
          <p:cNvCxnSpPr/>
          <p:nvPr/>
        </p:nvCxnSpPr>
        <p:spPr>
          <a:xfrm flipV="1">
            <a:off x="6139699" y="3766570"/>
            <a:ext cx="4009292" cy="186983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50342FC-CF1D-4689-947C-8324502D3E43}"/>
              </a:ext>
            </a:extLst>
          </p:cNvPr>
          <p:cNvGrpSpPr/>
          <p:nvPr/>
        </p:nvGrpSpPr>
        <p:grpSpPr>
          <a:xfrm>
            <a:off x="6798667" y="4467406"/>
            <a:ext cx="1879917" cy="1181727"/>
            <a:chOff x="6798667" y="4467406"/>
            <a:chExt cx="1879917" cy="1181727"/>
          </a:xfrm>
        </p:grpSpPr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1A3D557D-1A66-4F1C-B468-63A5FA5BEE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7627" y="4467406"/>
              <a:ext cx="1470957" cy="66833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98550EEC-E002-40ED-8791-476EBFBA6ABF}"/>
                    </a:ext>
                  </a:extLst>
                </p:cNvPr>
                <p:cNvSpPr txBox="1"/>
                <p:nvPr/>
              </p:nvSpPr>
              <p:spPr>
                <a:xfrm rot="20153600">
                  <a:off x="7842116" y="4910342"/>
                  <a:ext cx="2019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PE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</m:oMath>
                    </m:oMathPara>
                  </a14:m>
                  <a:endParaRPr lang="es-PE" sz="16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98550EEC-E002-40ED-8791-476EBFBA6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153600">
                  <a:off x="7842116" y="4910342"/>
                  <a:ext cx="201978" cy="276999"/>
                </a:xfrm>
                <a:prstGeom prst="rect">
                  <a:avLst/>
                </a:prstGeom>
                <a:blipFill>
                  <a:blip r:embed="rId9"/>
                  <a:stretch>
                    <a:fillRect r="-8000" b="-357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66F25EAE-A743-497C-9ABF-A7F1F48F665F}"/>
                </a:ext>
              </a:extLst>
            </p:cNvPr>
            <p:cNvSpPr/>
            <p:nvPr/>
          </p:nvSpPr>
          <p:spPr>
            <a:xfrm>
              <a:off x="6810458" y="5216464"/>
              <a:ext cx="117987" cy="11798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ángulo 32">
                  <a:extLst>
                    <a:ext uri="{FF2B5EF4-FFF2-40B4-BE49-F238E27FC236}">
                      <a16:creationId xmlns:a16="http://schemas.microsoft.com/office/drawing/2014/main" id="{35CA95A5-D569-4993-8F44-43029031089F}"/>
                    </a:ext>
                  </a:extLst>
                </p:cNvPr>
                <p:cNvSpPr/>
                <p:nvPr/>
              </p:nvSpPr>
              <p:spPr>
                <a:xfrm>
                  <a:off x="6798667" y="5310579"/>
                  <a:ext cx="48173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PE" sz="1600" b="1" i="1" smtClean="0">
                                <a:solidFill>
                                  <a:srgbClr val="0080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1600" b="1" i="1">
                                <a:solidFill>
                                  <a:srgbClr val="00808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s-PE" sz="1600" b="1" i="1" smtClean="0">
                                <a:solidFill>
                                  <a:srgbClr val="00808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s-PE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ángulo 32">
                  <a:extLst>
                    <a:ext uri="{FF2B5EF4-FFF2-40B4-BE49-F238E27FC236}">
                      <a16:creationId xmlns:a16="http://schemas.microsoft.com/office/drawing/2014/main" id="{35CA95A5-D569-4993-8F44-4302903108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8667" y="5310579"/>
                  <a:ext cx="481734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CB06676-4AB7-4A67-B35A-FBAFC5A766B9}"/>
                  </a:ext>
                </a:extLst>
              </p:cNvPr>
              <p:cNvSpPr txBox="1"/>
              <p:nvPr/>
            </p:nvSpPr>
            <p:spPr>
              <a:xfrm>
                <a:off x="918397" y="1776733"/>
                <a:ext cx="104426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524000" algn="l"/>
                  </a:tabLst>
                </a:pPr>
                <a:r>
                  <a:rPr lang="es-PE" sz="2000" i="1" dirty="0">
                    <a:solidFill>
                      <a:schemeClr val="tx1"/>
                    </a:solidFill>
                    <a:latin typeface="F26"/>
                  </a:rPr>
                  <a:t>Dadas las rectas  paralelas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⃗"/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PE" sz="2000" i="1" dirty="0">
                    <a:solidFill>
                      <a:schemeClr val="tx1"/>
                    </a:solidFill>
                    <a:latin typeface="F26"/>
                  </a:rPr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⃗"/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s-MX" sz="2000" i="1" dirty="0">
                    <a:solidFill>
                      <a:schemeClr val="tx1"/>
                    </a:solidFill>
                    <a:latin typeface="F26"/>
                  </a:rPr>
                  <a:t>, la distancia entre ambas rectas está determina por la fórmula anterior, considerando un punto de una de las rectas(en este caso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MX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MX" sz="2000" i="1" dirty="0">
                    <a:solidFill>
                      <a:schemeClr val="tx1"/>
                    </a:solidFill>
                    <a:latin typeface="F26"/>
                  </a:rPr>
                  <a:t>), es decir:</a:t>
                </a:r>
                <a:endParaRPr lang="es-PE" sz="2000" i="1" dirty="0">
                  <a:solidFill>
                    <a:schemeClr val="tx1"/>
                  </a:solidFill>
                  <a:latin typeface="F26"/>
                </a:endParaRP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CB06676-4AB7-4A67-B35A-FBAFC5A76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97" y="1776733"/>
                <a:ext cx="10442604" cy="1015663"/>
              </a:xfrm>
              <a:prstGeom prst="rect">
                <a:avLst/>
              </a:prstGeom>
              <a:blipFill>
                <a:blip r:embed="rId11"/>
                <a:stretch>
                  <a:fillRect l="-642" t="-2994" b="-958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389703" y="663986"/>
            <a:ext cx="9255741" cy="1711747"/>
          </a:xfrm>
        </p:spPr>
        <p:txBody>
          <a:bodyPr>
            <a:normAutofit/>
          </a:bodyPr>
          <a:lstStyle/>
          <a:p>
            <a:r>
              <a:rPr lang="es-PE" sz="7200" b="1" dirty="0">
                <a:solidFill>
                  <a:srgbClr val="C00000"/>
                </a:solidFill>
              </a:rPr>
              <a:t>6</a:t>
            </a:r>
            <a:r>
              <a:rPr lang="es-PE" sz="3600" b="1" dirty="0">
                <a:solidFill>
                  <a:srgbClr val="00A8A4"/>
                </a:solidFill>
              </a:rPr>
              <a:t> </a:t>
            </a:r>
            <a:r>
              <a:rPr lang="es-PE" sz="2800" b="1" dirty="0">
                <a:solidFill>
                  <a:srgbClr val="008080"/>
                </a:solidFill>
              </a:rPr>
              <a:t>DISTANCIA entre dos Rectas NO Paralelas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65B806-10C2-4940-9FA6-4A4554BD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780" y="5822971"/>
            <a:ext cx="1015141" cy="76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texto 2">
                <a:extLst>
                  <a:ext uri="{FF2B5EF4-FFF2-40B4-BE49-F238E27FC236}">
                    <a16:creationId xmlns:a16="http://schemas.microsoft.com/office/drawing/2014/main" id="{A78CDDE3-4547-4A42-A966-013F42272DAD}"/>
                  </a:ext>
                </a:extLst>
              </p:cNvPr>
              <p:cNvSpPr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12" name="Marcador de texto 2">
                <a:extLst>
                  <a:ext uri="{FF2B5EF4-FFF2-40B4-BE49-F238E27FC236}">
                    <a16:creationId xmlns:a16="http://schemas.microsoft.com/office/drawing/2014/main" id="{A78CDDE3-4547-4A42-A966-013F42272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blipFill>
                <a:blip r:embed="rId3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>
            <a:extLst>
              <a:ext uri="{FF2B5EF4-FFF2-40B4-BE49-F238E27FC236}">
                <a16:creationId xmlns:a16="http://schemas.microsoft.com/office/drawing/2014/main" id="{DCEEA10A-D38F-4946-82F3-271B35F9C620}"/>
              </a:ext>
            </a:extLst>
          </p:cNvPr>
          <p:cNvGrpSpPr/>
          <p:nvPr/>
        </p:nvGrpSpPr>
        <p:grpSpPr>
          <a:xfrm>
            <a:off x="5935239" y="2558582"/>
            <a:ext cx="4009292" cy="1869831"/>
            <a:chOff x="3293639" y="3291915"/>
            <a:chExt cx="4009292" cy="1869831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F79E1696-28A1-499F-A4EF-1AF515B42B6C}"/>
                </a:ext>
              </a:extLst>
            </p:cNvPr>
            <p:cNvCxnSpPr/>
            <p:nvPr/>
          </p:nvCxnSpPr>
          <p:spPr>
            <a:xfrm flipV="1">
              <a:off x="3293639" y="3291915"/>
              <a:ext cx="4009292" cy="1869831"/>
            </a:xfrm>
            <a:prstGeom prst="line">
              <a:avLst/>
            </a:prstGeom>
            <a:ln w="19050" cap="flat" cmpd="sng" algn="ctr">
              <a:solidFill>
                <a:srgbClr val="00808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6A73E09C-07D6-47DE-B971-09560DADED93}"/>
                </a:ext>
              </a:extLst>
            </p:cNvPr>
            <p:cNvGrpSpPr/>
            <p:nvPr/>
          </p:nvGrpSpPr>
          <p:grpSpPr>
            <a:xfrm>
              <a:off x="5088515" y="3649709"/>
              <a:ext cx="1342627" cy="646140"/>
              <a:chOff x="7890116" y="4142328"/>
              <a:chExt cx="1342627" cy="646140"/>
            </a:xfrm>
          </p:grpSpPr>
          <p:cxnSp>
            <p:nvCxnSpPr>
              <p:cNvPr id="19" name="Conector recto de flecha 18">
                <a:extLst>
                  <a:ext uri="{FF2B5EF4-FFF2-40B4-BE49-F238E27FC236}">
                    <a16:creationId xmlns:a16="http://schemas.microsoft.com/office/drawing/2014/main" id="{BB000BF0-A310-4658-8B0C-0809201CE4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90116" y="4178437"/>
                <a:ext cx="1342627" cy="61003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CuadroTexto 19">
                    <a:extLst>
                      <a:ext uri="{FF2B5EF4-FFF2-40B4-BE49-F238E27FC236}">
                        <a16:creationId xmlns:a16="http://schemas.microsoft.com/office/drawing/2014/main" id="{77E2A90E-6A89-4337-877B-A3B0F86AA900}"/>
                      </a:ext>
                    </a:extLst>
                  </p:cNvPr>
                  <p:cNvSpPr txBox="1"/>
                  <p:nvPr/>
                </p:nvSpPr>
                <p:spPr>
                  <a:xfrm rot="20153600">
                    <a:off x="8171557" y="4142328"/>
                    <a:ext cx="29102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s-PE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oMath>
                      </m:oMathPara>
                    </a14:m>
                    <a:endParaRPr lang="es-PE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CuadroTexto 19">
                    <a:extLst>
                      <a:ext uri="{FF2B5EF4-FFF2-40B4-BE49-F238E27FC236}">
                        <a16:creationId xmlns:a16="http://schemas.microsoft.com/office/drawing/2014/main" id="{77E2A90E-6A89-4337-877B-A3B0F86AA9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153600">
                    <a:off x="8171557" y="4142328"/>
                    <a:ext cx="291021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P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C6434AB0-609B-4105-8238-AB1A1A592A79}"/>
                </a:ext>
              </a:extLst>
            </p:cNvPr>
            <p:cNvGrpSpPr/>
            <p:nvPr/>
          </p:nvGrpSpPr>
          <p:grpSpPr>
            <a:xfrm>
              <a:off x="4185150" y="4224853"/>
              <a:ext cx="481734" cy="458255"/>
              <a:chOff x="4185150" y="4224853"/>
              <a:chExt cx="481734" cy="458255"/>
            </a:xfrm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41F95DFD-FDC7-4111-B7C7-F31B59AA6211}"/>
                  </a:ext>
                </a:extLst>
              </p:cNvPr>
              <p:cNvSpPr/>
              <p:nvPr/>
            </p:nvSpPr>
            <p:spPr>
              <a:xfrm>
                <a:off x="4391867" y="4565121"/>
                <a:ext cx="117987" cy="117987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ángulo 15">
                    <a:extLst>
                      <a:ext uri="{FF2B5EF4-FFF2-40B4-BE49-F238E27FC236}">
                        <a16:creationId xmlns:a16="http://schemas.microsoft.com/office/drawing/2014/main" id="{957F84B3-DD87-461B-AA0A-5DC83DCAD665}"/>
                      </a:ext>
                    </a:extLst>
                  </p:cNvPr>
                  <p:cNvSpPr/>
                  <p:nvPr/>
                </p:nvSpPr>
                <p:spPr>
                  <a:xfrm>
                    <a:off x="4185150" y="4224853"/>
                    <a:ext cx="48173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s-PE" sz="16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6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s-PE" sz="16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s-PE" b="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Rectángulo 15">
                    <a:extLst>
                      <a:ext uri="{FF2B5EF4-FFF2-40B4-BE49-F238E27FC236}">
                        <a16:creationId xmlns:a16="http://schemas.microsoft.com/office/drawing/2014/main" id="{957F84B3-DD87-461B-AA0A-5DC83DCAD6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85150" y="4224853"/>
                    <a:ext cx="481734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P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99C1159E-F896-41E3-BE56-A65FF537CD27}"/>
              </a:ext>
            </a:extLst>
          </p:cNvPr>
          <p:cNvGrpSpPr/>
          <p:nvPr/>
        </p:nvGrpSpPr>
        <p:grpSpPr>
          <a:xfrm rot="854659">
            <a:off x="5725468" y="3873149"/>
            <a:ext cx="4009292" cy="1869831"/>
            <a:chOff x="5430682" y="3396669"/>
            <a:chExt cx="4009292" cy="1869831"/>
          </a:xfrm>
        </p:grpSpPr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E7ACD1CB-D48A-463D-9964-5C77EF7AE76F}"/>
                </a:ext>
              </a:extLst>
            </p:cNvPr>
            <p:cNvCxnSpPr/>
            <p:nvPr/>
          </p:nvCxnSpPr>
          <p:spPr>
            <a:xfrm flipV="1">
              <a:off x="5430682" y="3396669"/>
              <a:ext cx="4009292" cy="1869831"/>
            </a:xfrm>
            <a:prstGeom prst="line">
              <a:avLst/>
            </a:prstGeom>
            <a:ln w="19050" cap="flat" cmpd="sng" algn="ctr">
              <a:solidFill>
                <a:srgbClr val="00808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B8AE151F-C6A2-4439-900A-E36BB8F4E4BE}"/>
                </a:ext>
              </a:extLst>
            </p:cNvPr>
            <p:cNvGrpSpPr/>
            <p:nvPr/>
          </p:nvGrpSpPr>
          <p:grpSpPr>
            <a:xfrm>
              <a:off x="7348201" y="3841789"/>
              <a:ext cx="1590182" cy="521290"/>
              <a:chOff x="8084336" y="4197356"/>
              <a:chExt cx="1590182" cy="521290"/>
            </a:xfrm>
          </p:grpSpPr>
          <p:cxnSp>
            <p:nvCxnSpPr>
              <p:cNvPr id="22" name="Conector recto de flecha 21">
                <a:extLst>
                  <a:ext uri="{FF2B5EF4-FFF2-40B4-BE49-F238E27FC236}">
                    <a16:creationId xmlns:a16="http://schemas.microsoft.com/office/drawing/2014/main" id="{1A3D557D-1A66-4F1C-B468-63A5FA5BEE91}"/>
                  </a:ext>
                </a:extLst>
              </p:cNvPr>
              <p:cNvCxnSpPr>
                <a:cxnSpLocks/>
              </p:cNvCxnSpPr>
              <p:nvPr/>
            </p:nvCxnSpPr>
            <p:spPr>
              <a:xfrm rot="20745341" flipV="1">
                <a:off x="8084336" y="4197356"/>
                <a:ext cx="1590182" cy="300925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  <a:headEnd type="none" w="med" len="med"/>
                <a:tailEnd type="arrow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uadroTexto 22">
                    <a:extLst>
                      <a:ext uri="{FF2B5EF4-FFF2-40B4-BE49-F238E27FC236}">
                        <a16:creationId xmlns:a16="http://schemas.microsoft.com/office/drawing/2014/main" id="{98550EEC-E002-40ED-8791-476EBFBA6ABF}"/>
                      </a:ext>
                    </a:extLst>
                  </p:cNvPr>
                  <p:cNvSpPr txBox="1"/>
                  <p:nvPr/>
                </p:nvSpPr>
                <p:spPr>
                  <a:xfrm rot="20153600">
                    <a:off x="8945216" y="4441647"/>
                    <a:ext cx="24525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s-PE" sz="18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18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acc>
                        </m:oMath>
                      </m:oMathPara>
                    </a14:m>
                    <a:endParaRPr lang="es-PE" sz="1600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CuadroTexto 22">
                    <a:extLst>
                      <a:ext uri="{FF2B5EF4-FFF2-40B4-BE49-F238E27FC236}">
                        <a16:creationId xmlns:a16="http://schemas.microsoft.com/office/drawing/2014/main" id="{98550EEC-E002-40ED-8791-476EBFBA6A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153600">
                    <a:off x="8945216" y="4441647"/>
                    <a:ext cx="245259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250" r="-8333" b="-192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P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86047AC9-0AD3-4DAA-B86A-A869E22B2802}"/>
                </a:ext>
              </a:extLst>
            </p:cNvPr>
            <p:cNvGrpSpPr/>
            <p:nvPr/>
          </p:nvGrpSpPr>
          <p:grpSpPr>
            <a:xfrm>
              <a:off x="6428282" y="4654434"/>
              <a:ext cx="518027" cy="432668"/>
              <a:chOff x="6428282" y="4654434"/>
              <a:chExt cx="518027" cy="432668"/>
            </a:xfrm>
          </p:grpSpPr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66F25EAE-A743-497C-9ABF-A7F1F48F665F}"/>
                  </a:ext>
                </a:extLst>
              </p:cNvPr>
              <p:cNvSpPr/>
              <p:nvPr/>
            </p:nvSpPr>
            <p:spPr>
              <a:xfrm>
                <a:off x="6494864" y="4654434"/>
                <a:ext cx="117987" cy="11798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ángulo 32">
                    <a:extLst>
                      <a:ext uri="{FF2B5EF4-FFF2-40B4-BE49-F238E27FC236}">
                        <a16:creationId xmlns:a16="http://schemas.microsoft.com/office/drawing/2014/main" id="{35CA95A5-D569-4993-8F44-43029031089F}"/>
                      </a:ext>
                    </a:extLst>
                  </p:cNvPr>
                  <p:cNvSpPr/>
                  <p:nvPr/>
                </p:nvSpPr>
                <p:spPr>
                  <a:xfrm rot="20955923">
                    <a:off x="6428282" y="4717770"/>
                    <a:ext cx="5180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s-PE" sz="1800" b="1" i="1" smtClean="0">
                                  <a:solidFill>
                                    <a:srgbClr val="008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800" b="1" i="1">
                                  <a:solidFill>
                                    <a:srgbClr val="00808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s-PE" sz="1800" b="1" i="1" smtClean="0">
                                  <a:solidFill>
                                    <a:srgbClr val="00808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s-PE" b="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ángulo 32">
                    <a:extLst>
                      <a:ext uri="{FF2B5EF4-FFF2-40B4-BE49-F238E27FC236}">
                        <a16:creationId xmlns:a16="http://schemas.microsoft.com/office/drawing/2014/main" id="{35CA95A5-D569-4993-8F44-4302903108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955923">
                    <a:off x="6428282" y="4717770"/>
                    <a:ext cx="518027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P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C84272C1-8FBD-411D-B791-4511BB54E925}"/>
              </a:ext>
            </a:extLst>
          </p:cNvPr>
          <p:cNvGrpSpPr/>
          <p:nvPr/>
        </p:nvGrpSpPr>
        <p:grpSpPr>
          <a:xfrm>
            <a:off x="1122510" y="2892628"/>
            <a:ext cx="3251110" cy="1035260"/>
            <a:chOff x="4185151" y="1962238"/>
            <a:chExt cx="3251110" cy="1035260"/>
          </a:xfrm>
        </p:grpSpPr>
        <p:sp>
          <p:nvSpPr>
            <p:cNvPr id="37" name="Rectángulo: esquinas diagonales redondeadas 36">
              <a:extLst>
                <a:ext uri="{FF2B5EF4-FFF2-40B4-BE49-F238E27FC236}">
                  <a16:creationId xmlns:a16="http://schemas.microsoft.com/office/drawing/2014/main" id="{A1C4B4FB-1304-4E92-80D8-6BE8D60C0E96}"/>
                </a:ext>
              </a:extLst>
            </p:cNvPr>
            <p:cNvSpPr/>
            <p:nvPr/>
          </p:nvSpPr>
          <p:spPr>
            <a:xfrm>
              <a:off x="4185151" y="1962238"/>
              <a:ext cx="3251110" cy="103526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976F303-2B18-4BB9-8A56-3DE2AC8D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3368" y="2052285"/>
              <a:ext cx="3114675" cy="933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E5FAFA-F83D-468A-83CB-9CA1A015F2D2}"/>
                  </a:ext>
                </a:extLst>
              </p:cNvPr>
              <p:cNvSpPr txBox="1"/>
              <p:nvPr/>
            </p:nvSpPr>
            <p:spPr>
              <a:xfrm>
                <a:off x="918397" y="1677438"/>
                <a:ext cx="104426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524000" algn="l"/>
                  </a:tabLst>
                </a:pPr>
                <a:r>
                  <a:rPr lang="es-PE" sz="2000" i="1" dirty="0">
                    <a:solidFill>
                      <a:schemeClr val="tx1"/>
                    </a:solidFill>
                    <a:latin typeface="F26"/>
                  </a:rPr>
                  <a:t>Dadas las rectas no  paralelas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⃗"/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PE" sz="2000" i="1" dirty="0">
                    <a:solidFill>
                      <a:schemeClr val="tx1"/>
                    </a:solidFill>
                    <a:latin typeface="F26"/>
                  </a:rPr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⃗"/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s-MX" sz="2000" i="1" dirty="0">
                    <a:solidFill>
                      <a:schemeClr val="tx1"/>
                    </a:solidFill>
                    <a:latin typeface="F26"/>
                  </a:rPr>
                  <a:t>, la distancia entre ambas rectas está determina por:</a:t>
                </a:r>
                <a:endParaRPr lang="es-PE" sz="2000" i="1" dirty="0">
                  <a:solidFill>
                    <a:schemeClr val="tx1"/>
                  </a:solidFill>
                  <a:latin typeface="F26"/>
                </a:endParaRPr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E5FAFA-F83D-468A-83CB-9CA1A015F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97" y="1677438"/>
                <a:ext cx="10442604" cy="707886"/>
              </a:xfrm>
              <a:prstGeom prst="rect">
                <a:avLst/>
              </a:prstGeom>
              <a:blipFill>
                <a:blip r:embed="rId9"/>
                <a:stretch>
                  <a:fillRect l="-642" t="-4310" b="-1465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3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E3E37A1-DAA1-44AA-AA46-C9F285768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499" y="1457026"/>
            <a:ext cx="7335104" cy="436245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09E1A91D-1AD5-4FB3-A64B-B5F69FDB4602}"/>
              </a:ext>
            </a:extLst>
          </p:cNvPr>
          <p:cNvGrpSpPr/>
          <p:nvPr/>
        </p:nvGrpSpPr>
        <p:grpSpPr>
          <a:xfrm>
            <a:off x="385090" y="320334"/>
            <a:ext cx="10870329" cy="784830"/>
            <a:chOff x="5916935" y="2034331"/>
            <a:chExt cx="5716201" cy="6225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/>
                <p:nvPr/>
              </p:nvSpPr>
              <p:spPr>
                <a:xfrm>
                  <a:off x="6794212" y="2034331"/>
                  <a:ext cx="4838924" cy="6225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PE" sz="2000" i="1" dirty="0">
                      <a:latin typeface="F26"/>
                    </a:rPr>
                    <a:t>Hallar la distancia entre las rectas: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=−4  ;  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a14:m>
                  <a:r>
                    <a:rPr lang="es-PE" sz="2000" i="1" dirty="0">
                      <a:latin typeface="F26"/>
                    </a:rPr>
                    <a:t>    y  </a:t>
                  </a:r>
                  <a14:m>
                    <m:oMath xmlns:m="http://schemas.openxmlformats.org/officeDocument/2006/math"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s-P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20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1, 2, −2</m:t>
                          </m:r>
                        </m:e>
                      </m:d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0, 2, 1</m:t>
                          </m:r>
                        </m:e>
                      </m:d>
                    </m:oMath>
                  </a14:m>
                  <a:endParaRPr lang="es-PE" sz="2000" i="1" dirty="0">
                    <a:latin typeface="F26"/>
                  </a:endParaRPr>
                </a:p>
              </p:txBody>
            </p:sp>
          </mc:Choice>
          <mc:Fallback xmlns=""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212" y="2034331"/>
                  <a:ext cx="4838924" cy="622514"/>
                </a:xfrm>
                <a:prstGeom prst="rect">
                  <a:avLst/>
                </a:prstGeom>
                <a:blipFill>
                  <a:blip r:embed="rId3"/>
                  <a:stretch>
                    <a:fillRect l="-662" t="-3876" b="-13178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F4045E5-98CC-49D4-A30F-39BF2335091C}"/>
                </a:ext>
              </a:extLst>
            </p:cNvPr>
            <p:cNvSpPr/>
            <p:nvPr/>
          </p:nvSpPr>
          <p:spPr>
            <a:xfrm>
              <a:off x="5916935" y="2034331"/>
              <a:ext cx="636592" cy="292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800" b="1" i="1" dirty="0">
                  <a:solidFill>
                    <a:srgbClr val="0000FF"/>
                  </a:solidFill>
                </a:rPr>
                <a:t>Ejemplo. </a:t>
              </a:r>
              <a:endParaRPr lang="es-PE" sz="1800" b="1" i="1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4B560F0-1496-476E-B937-36EB8B686822}"/>
                  </a:ext>
                </a:extLst>
              </p:cNvPr>
              <p:cNvSpPr txBox="1"/>
              <p:nvPr/>
            </p:nvSpPr>
            <p:spPr>
              <a:xfrm>
                <a:off x="3145947" y="2311428"/>
                <a:ext cx="1507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−4, 6, 0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4B560F0-1496-476E-B937-36EB8B686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47" y="2311428"/>
                <a:ext cx="1507912" cy="276999"/>
              </a:xfrm>
              <a:prstGeom prst="rect">
                <a:avLst/>
              </a:prstGeom>
              <a:blipFill>
                <a:blip r:embed="rId4"/>
                <a:stretch>
                  <a:fillRect l="-2834" b="-1739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uadroTexto 37">
            <a:extLst>
              <a:ext uri="{FF2B5EF4-FFF2-40B4-BE49-F238E27FC236}">
                <a16:creationId xmlns:a16="http://schemas.microsoft.com/office/drawing/2014/main" id="{5F0DD87C-E319-444F-AB09-849533755FB4}"/>
              </a:ext>
            </a:extLst>
          </p:cNvPr>
          <p:cNvSpPr txBox="1"/>
          <p:nvPr/>
        </p:nvSpPr>
        <p:spPr>
          <a:xfrm>
            <a:off x="416656" y="1234182"/>
            <a:ext cx="19538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800" b="1" dirty="0">
                <a:solidFill>
                  <a:srgbClr val="C00000"/>
                </a:solidFill>
              </a:rPr>
              <a:t>SOLUCIÓN</a:t>
            </a:r>
            <a:r>
              <a:rPr lang="es-PE" sz="16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25F791F6-B1DA-4AFA-A56D-C781FB21AF5E}"/>
                  </a:ext>
                </a:extLst>
              </p:cNvPr>
              <p:cNvSpPr/>
              <p:nvPr/>
            </p:nvSpPr>
            <p:spPr>
              <a:xfrm>
                <a:off x="611743" y="1701874"/>
                <a:ext cx="25666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8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=−4  ;  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25F791F6-B1DA-4AFA-A56D-C781FB21AF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" y="1701874"/>
                <a:ext cx="2566664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39CFBB0-74A4-4AD0-836A-2D579D61B1E5}"/>
                  </a:ext>
                </a:extLst>
              </p:cNvPr>
              <p:cNvSpPr txBox="1"/>
              <p:nvPr/>
            </p:nvSpPr>
            <p:spPr>
              <a:xfrm>
                <a:off x="3145947" y="2738146"/>
                <a:ext cx="14198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0, −1, 1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39CFBB0-74A4-4AD0-836A-2D579D61B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47" y="2738146"/>
                <a:ext cx="1419812" cy="276999"/>
              </a:xfrm>
              <a:prstGeom prst="rect">
                <a:avLst/>
              </a:prstGeom>
              <a:blipFill>
                <a:blip r:embed="rId6"/>
                <a:stretch>
                  <a:fillRect l="-3004" t="-43478" b="-1087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6B72AE88-59EC-4064-BC46-13E05BFAE0BD}"/>
              </a:ext>
            </a:extLst>
          </p:cNvPr>
          <p:cNvSpPr/>
          <p:nvPr/>
        </p:nvSpPr>
        <p:spPr>
          <a:xfrm>
            <a:off x="2284730" y="2472749"/>
            <a:ext cx="342363" cy="361318"/>
          </a:xfrm>
          <a:prstGeom prst="rightArrow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0C33F7A2-7127-4137-85E2-1CF6C1B451F9}"/>
              </a:ext>
            </a:extLst>
          </p:cNvPr>
          <p:cNvSpPr/>
          <p:nvPr/>
        </p:nvSpPr>
        <p:spPr>
          <a:xfrm>
            <a:off x="2759658" y="2112479"/>
            <a:ext cx="386289" cy="1156561"/>
          </a:xfrm>
          <a:prstGeom prst="leftBrace">
            <a:avLst>
              <a:gd name="adj1" fmla="val 48299"/>
              <a:gd name="adj2" fmla="val 50000"/>
            </a:avLst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1DBB723F-4CDE-409F-AD20-D3C962331643}"/>
                  </a:ext>
                </a:extLst>
              </p:cNvPr>
              <p:cNvSpPr/>
              <p:nvPr/>
            </p:nvSpPr>
            <p:spPr>
              <a:xfrm>
                <a:off x="611743" y="5768919"/>
                <a:ext cx="3207673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5, −4, −2</m:t>
                                  </m:r>
                                </m:e>
                              </m:d>
                              <m:r>
                                <a:rPr lang="es-P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, 0, 0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, 0, 0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1DBB723F-4CDE-409F-AD20-D3C962331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" y="5768919"/>
                <a:ext cx="3207673" cy="6117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6FC84CB-5A62-4B4C-83FC-C009D7023668}"/>
                  </a:ext>
                </a:extLst>
              </p:cNvPr>
              <p:cNvSpPr/>
              <p:nvPr/>
            </p:nvSpPr>
            <p:spPr>
              <a:xfrm>
                <a:off x="3634238" y="5766161"/>
                <a:ext cx="1346394" cy="614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−15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rad>
                        </m:den>
                      </m:f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6FC84CB-5A62-4B4C-83FC-C009D7023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238" y="5766161"/>
                <a:ext cx="1346394" cy="6144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7A594AB-2384-4563-8DB7-D19EB866A186}"/>
                  </a:ext>
                </a:extLst>
              </p:cNvPr>
              <p:cNvSpPr txBox="1"/>
              <p:nvPr/>
            </p:nvSpPr>
            <p:spPr>
              <a:xfrm>
                <a:off x="705318" y="2266856"/>
                <a:ext cx="1397819" cy="7861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600" i="1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P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=−4   </m:t>
                              </m:r>
                              <m:r>
                                <m:rPr>
                                  <m:nor/>
                                </m:rPr>
                                <a:rPr lang="es-PE" sz="1600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  <m:e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=6−</m:t>
                              </m:r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es-PE" sz="1600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  <m:e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7A594AB-2384-4563-8DB7-D19EB866A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18" y="2266856"/>
                <a:ext cx="1397819" cy="7861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75A85FC-93C7-4325-B443-390064972372}"/>
                  </a:ext>
                </a:extLst>
              </p:cNvPr>
              <p:cNvSpPr/>
              <p:nvPr/>
            </p:nvSpPr>
            <p:spPr>
              <a:xfrm>
                <a:off x="611743" y="3677630"/>
                <a:ext cx="27472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6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16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1, 2, −2</m:t>
                          </m:r>
                        </m:e>
                      </m:d>
                      <m:r>
                        <a:rPr lang="es-PE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1600" i="1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0, 2, 1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75A85FC-93C7-4325-B443-390064972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" y="3677630"/>
                <a:ext cx="274729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A5BFC101-5CAF-46A0-AD22-39657ED485B5}"/>
                  </a:ext>
                </a:extLst>
              </p:cNvPr>
              <p:cNvSpPr txBox="1"/>
              <p:nvPr/>
            </p:nvSpPr>
            <p:spPr>
              <a:xfrm>
                <a:off x="4224015" y="3499752"/>
                <a:ext cx="15132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1, 2, −2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A5BFC101-5CAF-46A0-AD22-39657ED48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015" y="3499752"/>
                <a:ext cx="1513235" cy="276999"/>
              </a:xfrm>
              <a:prstGeom prst="rect">
                <a:avLst/>
              </a:prstGeom>
              <a:blipFill>
                <a:blip r:embed="rId11"/>
                <a:stretch>
                  <a:fillRect l="-3226" b="-1739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BE9D2025-1DC5-4C1F-8F21-E0D1669F75DA}"/>
                  </a:ext>
                </a:extLst>
              </p:cNvPr>
              <p:cNvSpPr txBox="1"/>
              <p:nvPr/>
            </p:nvSpPr>
            <p:spPr>
              <a:xfrm>
                <a:off x="4224015" y="3926470"/>
                <a:ext cx="12915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0, 2, 1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BE9D2025-1DC5-4C1F-8F21-E0D1669F7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015" y="3926470"/>
                <a:ext cx="1291572" cy="276999"/>
              </a:xfrm>
              <a:prstGeom prst="rect">
                <a:avLst/>
              </a:prstGeom>
              <a:blipFill>
                <a:blip r:embed="rId12"/>
                <a:stretch>
                  <a:fillRect l="-1887" b="-869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6CD85608-E733-4284-B6C7-89E7A902C3C4}"/>
              </a:ext>
            </a:extLst>
          </p:cNvPr>
          <p:cNvSpPr/>
          <p:nvPr/>
        </p:nvSpPr>
        <p:spPr>
          <a:xfrm>
            <a:off x="3362798" y="3661073"/>
            <a:ext cx="342363" cy="361318"/>
          </a:xfrm>
          <a:prstGeom prst="rightArrow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Abrir llave 39">
            <a:extLst>
              <a:ext uri="{FF2B5EF4-FFF2-40B4-BE49-F238E27FC236}">
                <a16:creationId xmlns:a16="http://schemas.microsoft.com/office/drawing/2014/main" id="{BA9495B3-DD52-4DA8-ABFB-21FDE8AE8418}"/>
              </a:ext>
            </a:extLst>
          </p:cNvPr>
          <p:cNvSpPr/>
          <p:nvPr/>
        </p:nvSpPr>
        <p:spPr>
          <a:xfrm>
            <a:off x="3837726" y="3300803"/>
            <a:ext cx="386289" cy="1156561"/>
          </a:xfrm>
          <a:prstGeom prst="leftBrace">
            <a:avLst>
              <a:gd name="adj1" fmla="val 48299"/>
              <a:gd name="adj2" fmla="val 50000"/>
            </a:avLst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DBF341E6-A56C-4B94-B2AA-463E420D0F97}"/>
                  </a:ext>
                </a:extLst>
              </p:cNvPr>
              <p:cNvSpPr/>
              <p:nvPr/>
            </p:nvSpPr>
            <p:spPr>
              <a:xfrm>
                <a:off x="627176" y="4553041"/>
                <a:ext cx="4023730" cy="368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1, 2, −2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−4, 6, 0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5, −4, −2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DBF341E6-A56C-4B94-B2AA-463E420D0F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6" y="4553041"/>
                <a:ext cx="4023730" cy="3684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160CD25B-86A9-4FFB-99B2-8772875EC73F}"/>
                  </a:ext>
                </a:extLst>
              </p:cNvPr>
              <p:cNvSpPr/>
              <p:nvPr/>
            </p:nvSpPr>
            <p:spPr>
              <a:xfrm>
                <a:off x="650267" y="4994129"/>
                <a:ext cx="184121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−3, 0, 0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160CD25B-86A9-4FFB-99B2-8772875EC7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67" y="4994129"/>
                <a:ext cx="1841210" cy="338554"/>
              </a:xfrm>
              <a:prstGeom prst="rect">
                <a:avLst/>
              </a:prstGeom>
              <a:blipFill>
                <a:blip r:embed="rId14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uadroTexto 45">
            <a:extLst>
              <a:ext uri="{FF2B5EF4-FFF2-40B4-BE49-F238E27FC236}">
                <a16:creationId xmlns:a16="http://schemas.microsoft.com/office/drawing/2014/main" id="{5B33E5BA-D653-412C-9400-00EC07CD554C}"/>
              </a:ext>
            </a:extLst>
          </p:cNvPr>
          <p:cNvSpPr txBox="1"/>
          <p:nvPr/>
        </p:nvSpPr>
        <p:spPr>
          <a:xfrm>
            <a:off x="5825724" y="6061467"/>
            <a:ext cx="8209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 </a:t>
            </a:r>
            <a:endParaRPr lang="es-PE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84C1B4F1-4B0D-40BD-919A-DF3CFBB0DFAB}"/>
                  </a:ext>
                </a:extLst>
              </p:cNvPr>
              <p:cNvSpPr/>
              <p:nvPr/>
            </p:nvSpPr>
            <p:spPr>
              <a:xfrm>
                <a:off x="6584307" y="6037115"/>
                <a:ext cx="12541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s-PE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84C1B4F1-4B0D-40BD-919A-DF3CFBB0D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307" y="6037115"/>
                <a:ext cx="1254126" cy="338554"/>
              </a:xfrm>
              <a:prstGeom prst="rect">
                <a:avLst/>
              </a:prstGeom>
              <a:blipFill>
                <a:blip r:embed="rId1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0" grpId="0"/>
      <p:bldP spid="3" grpId="0" animBg="1"/>
      <p:bldP spid="4" grpId="0" animBg="1"/>
      <p:bldP spid="34" grpId="0"/>
      <p:bldP spid="11" grpId="0"/>
      <p:bldP spid="13" grpId="0"/>
      <p:bldP spid="14" grpId="0"/>
      <p:bldP spid="36" grpId="0"/>
      <p:bldP spid="37" grpId="0"/>
      <p:bldP spid="39" grpId="0" animBg="1"/>
      <p:bldP spid="40" grpId="0" animBg="1"/>
      <p:bldP spid="44" grpId="0"/>
      <p:bldP spid="45" grpId="0" animBg="1"/>
      <p:bldP spid="46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708076F-97D3-4B71-855B-57A5A9AE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176" y="1775614"/>
            <a:ext cx="8398037" cy="443122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AEFAAA-D0E4-4AE4-B600-CE4F8A0A6528}"/>
              </a:ext>
            </a:extLst>
          </p:cNvPr>
          <p:cNvSpPr txBox="1"/>
          <p:nvPr/>
        </p:nvSpPr>
        <p:spPr>
          <a:xfrm>
            <a:off x="333606" y="223777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rgbClr val="0000FF"/>
                </a:solidFill>
              </a:rPr>
              <a:t>EJERCICIOS EXPLICATIVOS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778FDB2-2A54-4A18-B7C4-91636C7C87A7}"/>
                  </a:ext>
                </a:extLst>
              </p:cNvPr>
              <p:cNvSpPr txBox="1"/>
              <p:nvPr/>
            </p:nvSpPr>
            <p:spPr>
              <a:xfrm>
                <a:off x="323261" y="763671"/>
                <a:ext cx="688110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s-PE" sz="1800" dirty="0">
                    <a:solidFill>
                      <a:schemeClr val="tx1"/>
                    </a:solidFill>
                  </a:rPr>
                  <a:t>Hallar el punto simétrico de  </a:t>
                </a:r>
                <a14:m>
                  <m:oMath xmlns:m="http://schemas.openxmlformats.org/officeDocument/2006/math"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4, 6, −1</m:t>
                        </m:r>
                      </m:e>
                    </m:d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PE" sz="1800" dirty="0">
                    <a:solidFill>
                      <a:schemeClr val="tx1"/>
                    </a:solidFill>
                  </a:rPr>
                  <a:t>respecto a la recta   </a:t>
                </a:r>
                <a14:m>
                  <m:oMath xmlns:m="http://schemas.openxmlformats.org/officeDocument/2006/math">
                    <m:r>
                      <a:rPr lang="es-PE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PE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1, 2, 2</m:t>
                        </m:r>
                      </m:e>
                    </m:d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 −1, 3</m:t>
                        </m:r>
                      </m:e>
                    </m:d>
                  </m:oMath>
                </a14:m>
                <a:endParaRPr lang="es-PE" sz="1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778FDB2-2A54-4A18-B7C4-91636C7C8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61" y="763671"/>
                <a:ext cx="6881102" cy="646331"/>
              </a:xfrm>
              <a:prstGeom prst="rect">
                <a:avLst/>
              </a:prstGeom>
              <a:blipFill>
                <a:blip r:embed="rId4"/>
                <a:stretch>
                  <a:fillRect l="-531" t="-471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40DECDC8-84E6-42D2-BE0C-29EE8401B5E0}"/>
              </a:ext>
            </a:extLst>
          </p:cNvPr>
          <p:cNvSpPr txBox="1"/>
          <p:nvPr/>
        </p:nvSpPr>
        <p:spPr>
          <a:xfrm>
            <a:off x="695773" y="1437060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SOLUCIÓN: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0708A14-4A74-4F05-B5C7-4327D4FD739E}"/>
              </a:ext>
            </a:extLst>
          </p:cNvPr>
          <p:cNvSpPr txBox="1"/>
          <p:nvPr/>
        </p:nvSpPr>
        <p:spPr>
          <a:xfrm>
            <a:off x="3891763" y="5715221"/>
            <a:ext cx="794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Marcador de texto 2">
                <a:extLst>
                  <a:ext uri="{FF2B5EF4-FFF2-40B4-BE49-F238E27FC236}">
                    <a16:creationId xmlns:a16="http://schemas.microsoft.com/office/drawing/2014/main" id="{5E614587-B61C-4D57-96DA-D28B5251F208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>
          <p:sp>
            <p:nvSpPr>
              <p:cNvPr id="70" name="Marcador de texto 2">
                <a:extLst>
                  <a:ext uri="{FF2B5EF4-FFF2-40B4-BE49-F238E27FC236}">
                    <a16:creationId xmlns:a16="http://schemas.microsoft.com/office/drawing/2014/main" id="{5E614587-B61C-4D57-96DA-D28B5251F20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5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D0939E69-F197-4A8B-B952-735E4423A821}"/>
                  </a:ext>
                </a:extLst>
              </p:cNvPr>
              <p:cNvSpPr/>
              <p:nvPr/>
            </p:nvSpPr>
            <p:spPr>
              <a:xfrm>
                <a:off x="241709" y="1735794"/>
                <a:ext cx="299261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P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2−</m:t>
                          </m:r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2+3</m:t>
                          </m:r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D0939E69-F197-4A8B-B952-735E4423A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09" y="1735794"/>
                <a:ext cx="2992614" cy="338554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18FA45E5-0BA7-41C9-8F31-ED7EC3CD7C89}"/>
                  </a:ext>
                </a:extLst>
              </p:cNvPr>
              <p:cNvSpPr/>
              <p:nvPr/>
            </p:nvSpPr>
            <p:spPr>
              <a:xfrm>
                <a:off x="462777" y="2030175"/>
                <a:ext cx="1459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4, 6, −1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18FA45E5-0BA7-41C9-8F31-ED7EC3CD7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77" y="2030175"/>
                <a:ext cx="1459438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9C83B1B7-96AA-4963-B7EF-B786FDE4CE68}"/>
                  </a:ext>
                </a:extLst>
              </p:cNvPr>
              <p:cNvSpPr/>
              <p:nvPr/>
            </p:nvSpPr>
            <p:spPr>
              <a:xfrm>
                <a:off x="446073" y="2301324"/>
                <a:ext cx="2868542" cy="370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𝑄𝐴</m:t>
                          </m:r>
                        </m:e>
                      </m:acc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3−2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4+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−3−3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9C83B1B7-96AA-4963-B7EF-B786FDE4C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73" y="2301324"/>
                <a:ext cx="2868542" cy="370101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0BC6FE5C-D5C5-477A-AAC8-65ACFB193FA4}"/>
                  </a:ext>
                </a:extLst>
              </p:cNvPr>
              <p:cNvSpPr/>
              <p:nvPr/>
            </p:nvSpPr>
            <p:spPr>
              <a:xfrm>
                <a:off x="390454" y="3160966"/>
                <a:ext cx="367728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3−2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4+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−3−3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s-P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 −1, 3</m:t>
                          </m:r>
                        </m:e>
                      </m:d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0BC6FE5C-D5C5-477A-AAC8-65ACFB193F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54" y="3160966"/>
                <a:ext cx="3677289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26EBBB3-E2FC-43F6-A993-DDB35508713D}"/>
                  </a:ext>
                </a:extLst>
              </p:cNvPr>
              <p:cNvSpPr/>
              <p:nvPr/>
            </p:nvSpPr>
            <p:spPr>
              <a:xfrm>
                <a:off x="436059" y="3524195"/>
                <a:ext cx="272529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6−4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−4−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−9−9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26EBBB3-E2FC-43F6-A993-DDB3550871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59" y="3524195"/>
                <a:ext cx="2725298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9836A479-803C-41BF-A0A1-B36353500039}"/>
                  </a:ext>
                </a:extLst>
              </p:cNvPr>
              <p:cNvSpPr/>
              <p:nvPr/>
            </p:nvSpPr>
            <p:spPr>
              <a:xfrm>
                <a:off x="490610" y="3870938"/>
                <a:ext cx="887166" cy="439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P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P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s-P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P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s-PE" sz="1600" dirty="0"/>
                  <a:t> </a:t>
                </a:r>
              </a:p>
            </p:txBody>
          </p:sp>
        </mc:Choice>
        <mc:Fallback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9836A479-803C-41BF-A0A1-B36353500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10" y="3870938"/>
                <a:ext cx="887166" cy="43999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8A6EB7D1-751A-4D69-845C-C0346E339521}"/>
                  </a:ext>
                </a:extLst>
              </p:cNvPr>
              <p:cNvSpPr/>
              <p:nvPr/>
            </p:nvSpPr>
            <p:spPr>
              <a:xfrm>
                <a:off x="1253588" y="3948295"/>
                <a:ext cx="4844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8A6EB7D1-751A-4D69-845C-C0346E3395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588" y="3948295"/>
                <a:ext cx="484428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C1B0D284-3932-42EC-857F-303631AB5534}"/>
                  </a:ext>
                </a:extLst>
              </p:cNvPr>
              <p:cNvSpPr/>
              <p:nvPr/>
            </p:nvSpPr>
            <p:spPr>
              <a:xfrm>
                <a:off x="1584926" y="3779018"/>
                <a:ext cx="1418529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P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C1B0D284-3932-42EC-857F-303631AB5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26" y="3779018"/>
                <a:ext cx="1418529" cy="64556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AA7F50D-9F96-4DF0-98FF-76706E54FE29}"/>
                  </a:ext>
                </a:extLst>
              </p:cNvPr>
              <p:cNvSpPr/>
              <p:nvPr/>
            </p:nvSpPr>
            <p:spPr>
              <a:xfrm>
                <a:off x="1413443" y="2790865"/>
                <a:ext cx="1197764" cy="370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s-PE" sz="160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s-PE" sz="1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6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AA7F50D-9F96-4DF0-98FF-76706E54F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43" y="2790865"/>
                <a:ext cx="1197764" cy="370101"/>
              </a:xfrm>
              <a:prstGeom prst="rect">
                <a:avLst/>
              </a:prstGeom>
              <a:blipFill>
                <a:blip r:embed="rId14"/>
                <a:stretch>
                  <a:fillRect t="-1639" b="-819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id="{BDB43059-BEE6-4902-A5C2-437C05BBEE8A}"/>
                  </a:ext>
                </a:extLst>
              </p:cNvPr>
              <p:cNvSpPr/>
              <p:nvPr/>
            </p:nvSpPr>
            <p:spPr>
              <a:xfrm>
                <a:off x="439852" y="4888196"/>
                <a:ext cx="14594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4, 6, −1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id="{BDB43059-BEE6-4902-A5C2-437C05BBEE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52" y="4888196"/>
                <a:ext cx="1459437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90E113E3-4092-4663-9DEA-04D35906F57E}"/>
                  </a:ext>
                </a:extLst>
              </p:cNvPr>
              <p:cNvSpPr/>
              <p:nvPr/>
            </p:nvSpPr>
            <p:spPr>
              <a:xfrm>
                <a:off x="439852" y="4503183"/>
                <a:ext cx="135210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90E113E3-4092-4663-9DEA-04D35906F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52" y="4503183"/>
                <a:ext cx="1352101" cy="338554"/>
              </a:xfrm>
              <a:prstGeom prst="rect">
                <a:avLst/>
              </a:prstGeom>
              <a:blipFill>
                <a:blip r:embed="rId16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0EB848A-662F-4114-9652-9D27250B71CD}"/>
              </a:ext>
            </a:extLst>
          </p:cNvPr>
          <p:cNvSpPr/>
          <p:nvPr/>
        </p:nvSpPr>
        <p:spPr>
          <a:xfrm>
            <a:off x="1898702" y="4699848"/>
            <a:ext cx="190234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ángulo 53">
                <a:extLst>
                  <a:ext uri="{FF2B5EF4-FFF2-40B4-BE49-F238E27FC236}">
                    <a16:creationId xmlns:a16="http://schemas.microsoft.com/office/drawing/2014/main" id="{E4EFD9A4-865E-4968-9653-EFF87C980712}"/>
                  </a:ext>
                </a:extLst>
              </p:cNvPr>
              <p:cNvSpPr/>
              <p:nvPr/>
            </p:nvSpPr>
            <p:spPr>
              <a:xfrm>
                <a:off x="323261" y="5419433"/>
                <a:ext cx="3217611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54" name="Rectángulo 53">
                <a:extLst>
                  <a:ext uri="{FF2B5EF4-FFF2-40B4-BE49-F238E27FC236}">
                    <a16:creationId xmlns:a16="http://schemas.microsoft.com/office/drawing/2014/main" id="{E4EFD9A4-865E-4968-9653-EFF87C9807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61" y="5419433"/>
                <a:ext cx="3217611" cy="64556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8F6FF730-47CC-4731-A913-40BB43D1EC82}"/>
                  </a:ext>
                </a:extLst>
              </p:cNvPr>
              <p:cNvSpPr/>
              <p:nvPr/>
            </p:nvSpPr>
            <p:spPr>
              <a:xfrm>
                <a:off x="2233261" y="4687848"/>
                <a:ext cx="14450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𝑃𝑀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𝐴𝐴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s-P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8F6FF730-47CC-4731-A913-40BB43D1E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261" y="4687848"/>
                <a:ext cx="1445011" cy="338554"/>
              </a:xfrm>
              <a:prstGeom prst="rect">
                <a:avLst/>
              </a:prstGeom>
              <a:blipFill>
                <a:blip r:embed="rId18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1A3CF280-1E38-4F8E-BFFC-5C57FA4447ED}"/>
                  </a:ext>
                </a:extLst>
              </p:cNvPr>
              <p:cNvSpPr/>
              <p:nvPr/>
            </p:nvSpPr>
            <p:spPr>
              <a:xfrm>
                <a:off x="4747683" y="5690268"/>
                <a:ext cx="16642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s-PE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−4, −1, 2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1A3CF280-1E38-4F8E-BFFC-5C57FA444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683" y="5690268"/>
                <a:ext cx="1664238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98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39" grpId="0"/>
      <p:bldP spid="40" grpId="0"/>
      <p:bldP spid="41" grpId="0"/>
      <p:bldP spid="46" grpId="0"/>
      <p:bldP spid="47" grpId="0"/>
      <p:bldP spid="48" grpId="0"/>
      <p:bldP spid="50" grpId="0"/>
      <p:bldP spid="51" grpId="0"/>
      <p:bldP spid="6" grpId="0"/>
      <p:bldP spid="52" grpId="0"/>
      <p:bldP spid="53" grpId="0"/>
      <p:bldP spid="13" grpId="0" animBg="1"/>
      <p:bldP spid="54" grpId="0"/>
      <p:bldP spid="17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20126167-F0BD-41A4-9EDD-82490F384F0F}"/>
              </a:ext>
            </a:extLst>
          </p:cNvPr>
          <p:cNvSpPr/>
          <p:nvPr/>
        </p:nvSpPr>
        <p:spPr>
          <a:xfrm>
            <a:off x="0" y="2026794"/>
            <a:ext cx="12192000" cy="412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AD005E-C928-4256-BFC5-950A3BA539F3}"/>
              </a:ext>
            </a:extLst>
          </p:cNvPr>
          <p:cNvSpPr txBox="1"/>
          <p:nvPr/>
        </p:nvSpPr>
        <p:spPr>
          <a:xfrm>
            <a:off x="453111" y="717795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rgbClr val="0000FF"/>
                </a:solidFill>
              </a:rPr>
              <a:t>EJERCICIOS EXPLICATIVOS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B5C2DDE-3EBA-45E3-998A-5B29E31F004F}"/>
                  </a:ext>
                </a:extLst>
              </p:cNvPr>
              <p:cNvSpPr txBox="1"/>
              <p:nvPr/>
            </p:nvSpPr>
            <p:spPr>
              <a:xfrm>
                <a:off x="284503" y="1323755"/>
                <a:ext cx="11092527" cy="1080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2425" indent="-352425">
                  <a:lnSpc>
                    <a:spcPct val="150000"/>
                  </a:lnSpc>
                  <a:buFont typeface="+mj-lt"/>
                  <a:buAutoNum type="arabicPeriod" startAt="2"/>
                </a:pPr>
                <a:r>
                  <a:rPr lang="es-PE" sz="1800" dirty="0"/>
                  <a:t>Hallar la distancia entre las rectas: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1800" i="1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PE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s-PE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s-PE" sz="1800" i="1" dirty="0">
                    <a:latin typeface="F26"/>
                  </a:rPr>
                  <a:t>   y   </a:t>
                </a:r>
                <a14:m>
                  <m:oMath xmlns:m="http://schemas.openxmlformats.org/officeDocument/2006/math">
                    <m:r>
                      <a:rPr lang="es-PE" sz="1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1800" i="1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s-PE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PE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s-PE" sz="1800" b="0" dirty="0"/>
              </a:p>
            </p:txBody>
          </p:sp>
        </mc:Choice>
        <mc:Fallback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B5C2DDE-3EBA-45E3-998A-5B29E31F0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3" y="1323755"/>
                <a:ext cx="11092527" cy="1080167"/>
              </a:xfrm>
              <a:prstGeom prst="rect">
                <a:avLst/>
              </a:prstGeom>
              <a:blipFill>
                <a:blip r:embed="rId2"/>
                <a:stretch>
                  <a:fillRect l="-38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9552C52E-3382-4D24-934E-1D44ABFC3B4C}"/>
              </a:ext>
            </a:extLst>
          </p:cNvPr>
          <p:cNvSpPr txBox="1"/>
          <p:nvPr/>
        </p:nvSpPr>
        <p:spPr>
          <a:xfrm>
            <a:off x="831850" y="2422014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SOLUCIÓN: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Marcador de texto 2">
                <a:extLst>
                  <a:ext uri="{FF2B5EF4-FFF2-40B4-BE49-F238E27FC236}">
                    <a16:creationId xmlns:a16="http://schemas.microsoft.com/office/drawing/2014/main" id="{D033F8FB-DB5B-4E85-82EB-A5C796358795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>
          <p:sp>
            <p:nvSpPr>
              <p:cNvPr id="14" name="Marcador de texto 2">
                <a:extLst>
                  <a:ext uri="{FF2B5EF4-FFF2-40B4-BE49-F238E27FC236}">
                    <a16:creationId xmlns:a16="http://schemas.microsoft.com/office/drawing/2014/main" id="{D033F8FB-DB5B-4E85-82EB-A5C79635879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3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F9012E50-FDB4-413F-9733-C7449B63F391}"/>
                  </a:ext>
                </a:extLst>
              </p:cNvPr>
              <p:cNvSpPr txBox="1"/>
              <p:nvPr/>
            </p:nvSpPr>
            <p:spPr>
              <a:xfrm>
                <a:off x="4312594" y="3312555"/>
                <a:ext cx="1681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−2, 1, −1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F9012E50-FDB4-413F-9733-C7449B63F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594" y="3312555"/>
                <a:ext cx="1681038" cy="276999"/>
              </a:xfrm>
              <a:prstGeom prst="rect">
                <a:avLst/>
              </a:prstGeom>
              <a:blipFill>
                <a:blip r:embed="rId4"/>
                <a:stretch>
                  <a:fillRect l="-2536" b="-1739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FDE729C2-11C8-4B71-9A5E-F3D235525278}"/>
                  </a:ext>
                </a:extLst>
              </p:cNvPr>
              <p:cNvSpPr txBox="1"/>
              <p:nvPr/>
            </p:nvSpPr>
            <p:spPr>
              <a:xfrm>
                <a:off x="4312594" y="3739273"/>
                <a:ext cx="1471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2, 3, −1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FDE729C2-11C8-4B71-9A5E-F3D235525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594" y="3739273"/>
                <a:ext cx="1471108" cy="276999"/>
              </a:xfrm>
              <a:prstGeom prst="rect">
                <a:avLst/>
              </a:prstGeom>
              <a:blipFill>
                <a:blip r:embed="rId5"/>
                <a:stretch>
                  <a:fillRect l="-2893" t="-43478" b="-1087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E36E1AD4-C89B-4CFF-BA36-CCDF65880CCB}"/>
              </a:ext>
            </a:extLst>
          </p:cNvPr>
          <p:cNvSpPr/>
          <p:nvPr/>
        </p:nvSpPr>
        <p:spPr>
          <a:xfrm>
            <a:off x="3571666" y="3473876"/>
            <a:ext cx="342363" cy="361318"/>
          </a:xfrm>
          <a:prstGeom prst="rightArrow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AD032A80-B41C-42BE-B6D7-A1B6AEF28212}"/>
              </a:ext>
            </a:extLst>
          </p:cNvPr>
          <p:cNvSpPr/>
          <p:nvPr/>
        </p:nvSpPr>
        <p:spPr>
          <a:xfrm>
            <a:off x="4041386" y="3215650"/>
            <a:ext cx="279892" cy="902666"/>
          </a:xfrm>
          <a:prstGeom prst="leftBrace">
            <a:avLst>
              <a:gd name="adj1" fmla="val 48299"/>
              <a:gd name="adj2" fmla="val 50000"/>
            </a:avLst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C6FBAC3-BD03-4214-A130-435E24D942F5}"/>
                  </a:ext>
                </a:extLst>
              </p:cNvPr>
              <p:cNvSpPr txBox="1"/>
              <p:nvPr/>
            </p:nvSpPr>
            <p:spPr>
              <a:xfrm>
                <a:off x="1105760" y="3386583"/>
                <a:ext cx="2295244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600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PE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s-PE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C6FBAC3-BD03-4214-A130-435E24D9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760" y="3386583"/>
                <a:ext cx="2295244" cy="4626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FAB6DD29-48F9-4902-8172-1750492D6B50}"/>
                  </a:ext>
                </a:extLst>
              </p:cNvPr>
              <p:cNvSpPr txBox="1"/>
              <p:nvPr/>
            </p:nvSpPr>
            <p:spPr>
              <a:xfrm>
                <a:off x="4312594" y="4315155"/>
                <a:ext cx="1507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1, −1, 2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FAB6DD29-48F9-4902-8172-1750492D6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594" y="4315155"/>
                <a:ext cx="1507913" cy="276999"/>
              </a:xfrm>
              <a:prstGeom prst="rect">
                <a:avLst/>
              </a:prstGeom>
              <a:blipFill>
                <a:blip r:embed="rId7"/>
                <a:stretch>
                  <a:fillRect l="-2823" b="-17778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F2F7CDE5-1022-45D4-A4C1-3C114B566B13}"/>
                  </a:ext>
                </a:extLst>
              </p:cNvPr>
              <p:cNvSpPr txBox="1"/>
              <p:nvPr/>
            </p:nvSpPr>
            <p:spPr>
              <a:xfrm>
                <a:off x="4312594" y="4741873"/>
                <a:ext cx="1464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−1, 2, 4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F2F7CDE5-1022-45D4-A4C1-3C114B566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594" y="4741873"/>
                <a:ext cx="1464696" cy="276999"/>
              </a:xfrm>
              <a:prstGeom prst="rect">
                <a:avLst/>
              </a:prstGeom>
              <a:blipFill>
                <a:blip r:embed="rId8"/>
                <a:stretch>
                  <a:fillRect l="-1660" b="-8889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B3C17EF2-6684-4124-8607-334DDD6BB12D}"/>
              </a:ext>
            </a:extLst>
          </p:cNvPr>
          <p:cNvSpPr/>
          <p:nvPr/>
        </p:nvSpPr>
        <p:spPr>
          <a:xfrm>
            <a:off x="3571666" y="4476476"/>
            <a:ext cx="342363" cy="361318"/>
          </a:xfrm>
          <a:prstGeom prst="rightArrow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Abrir llave 29">
            <a:extLst>
              <a:ext uri="{FF2B5EF4-FFF2-40B4-BE49-F238E27FC236}">
                <a16:creationId xmlns:a16="http://schemas.microsoft.com/office/drawing/2014/main" id="{ECD483B5-F230-4585-8D01-7ECA9763E1AA}"/>
              </a:ext>
            </a:extLst>
          </p:cNvPr>
          <p:cNvSpPr/>
          <p:nvPr/>
        </p:nvSpPr>
        <p:spPr>
          <a:xfrm>
            <a:off x="4046595" y="4223720"/>
            <a:ext cx="279892" cy="902666"/>
          </a:xfrm>
          <a:prstGeom prst="leftBrace">
            <a:avLst>
              <a:gd name="adj1" fmla="val 48299"/>
              <a:gd name="adj2" fmla="val 50000"/>
            </a:avLst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6B13999-AA14-4F2D-9416-0B8BE98805CD}"/>
                  </a:ext>
                </a:extLst>
              </p:cNvPr>
              <p:cNvSpPr txBox="1"/>
              <p:nvPr/>
            </p:nvSpPr>
            <p:spPr>
              <a:xfrm>
                <a:off x="1105760" y="4389183"/>
                <a:ext cx="2295244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600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s-PE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PE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6B13999-AA14-4F2D-9416-0B8BE9880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760" y="4389183"/>
                <a:ext cx="2295244" cy="4610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6027B9F9-2337-4CDA-8E8A-F83F21C3C8E1}"/>
                  </a:ext>
                </a:extLst>
              </p:cNvPr>
              <p:cNvSpPr/>
              <p:nvPr/>
            </p:nvSpPr>
            <p:spPr>
              <a:xfrm>
                <a:off x="3509430" y="5317755"/>
                <a:ext cx="255711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PE" sz="1600" i="1" smtClean="0">
                            <a:solidFill>
                              <a:srgbClr val="00A8A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600" b="0" i="1" smtClean="0">
                            <a:solidFill>
                              <a:srgbClr val="00A8A4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s-PE" sz="1600" i="1">
                            <a:solidFill>
                              <a:srgbClr val="00A8A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1600" i="1">
                        <a:solidFill>
                          <a:srgbClr val="00A8A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s-PE" sz="1600" i="1">
                            <a:solidFill>
                              <a:srgbClr val="00A8A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600" b="0" i="1" smtClean="0">
                            <a:solidFill>
                              <a:srgbClr val="00A8A4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s-PE" sz="1600" i="1">
                            <a:solidFill>
                              <a:srgbClr val="00A8A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PE" sz="1600" dirty="0">
                    <a:solidFill>
                      <a:srgbClr val="00A8A4"/>
                    </a:solidFill>
                  </a:rPr>
                  <a:t> NO son paralelas </a:t>
                </a:r>
              </a:p>
            </p:txBody>
          </p:sp>
        </mc:Choice>
        <mc:Fallback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6027B9F9-2337-4CDA-8E8A-F83F21C3C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430" y="5317755"/>
                <a:ext cx="2557110" cy="338554"/>
              </a:xfrm>
              <a:prstGeom prst="rect">
                <a:avLst/>
              </a:prstGeom>
              <a:blipFill>
                <a:blip r:embed="rId10"/>
                <a:stretch>
                  <a:fillRect t="-5357" r="-239" b="-21429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3B64997-3C1F-4D7F-AB83-46A5DD4C9503}"/>
              </a:ext>
            </a:extLst>
          </p:cNvPr>
          <p:cNvCxnSpPr>
            <a:cxnSpLocks/>
          </p:cNvCxnSpPr>
          <p:nvPr/>
        </p:nvCxnSpPr>
        <p:spPr>
          <a:xfrm>
            <a:off x="6434422" y="3113606"/>
            <a:ext cx="0" cy="2357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35286200-15E6-48C6-BDAA-946D344D0ED9}"/>
                  </a:ext>
                </a:extLst>
              </p:cNvPr>
              <p:cNvSpPr/>
              <p:nvPr/>
            </p:nvSpPr>
            <p:spPr>
              <a:xfrm>
                <a:off x="7040284" y="3887763"/>
                <a:ext cx="3167598" cy="6050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3, −2, 3</m:t>
                                  </m:r>
                                </m:e>
                              </m:d>
                              <m:r>
                                <a:rPr lang="es-P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14, −7, 7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14, −7, 7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35286200-15E6-48C6-BDAA-946D344D0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284" y="3887763"/>
                <a:ext cx="3167598" cy="6050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AEC82A48-6F1A-4C93-BEAC-2B35F293057F}"/>
                  </a:ext>
                </a:extLst>
              </p:cNvPr>
              <p:cNvSpPr/>
              <p:nvPr/>
            </p:nvSpPr>
            <p:spPr>
              <a:xfrm>
                <a:off x="7762465" y="4517128"/>
                <a:ext cx="1559786" cy="656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77</m:t>
                              </m:r>
                            </m:e>
                          </m:d>
                        </m:num>
                        <m:den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ad>
                            <m:radPr>
                              <m:degHide m:val="on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den>
                      </m:f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ad>
                            <m:radPr>
                              <m:degHide m:val="on"/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AEC82A48-6F1A-4C93-BEAC-2B35F2930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465" y="4517128"/>
                <a:ext cx="1559786" cy="6563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347E5086-D478-4D65-AA14-C5579B107AD0}"/>
                  </a:ext>
                </a:extLst>
              </p:cNvPr>
              <p:cNvSpPr/>
              <p:nvPr/>
            </p:nvSpPr>
            <p:spPr>
              <a:xfrm>
                <a:off x="7014987" y="3100377"/>
                <a:ext cx="4023730" cy="368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1, −1, 2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−2, 1, −1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3, −2, 3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347E5086-D478-4D65-AA14-C5579B107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987" y="3100377"/>
                <a:ext cx="4023730" cy="3684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A4FAB6C5-23A7-4A5F-87F3-1ECE78CA2D54}"/>
                  </a:ext>
                </a:extLst>
              </p:cNvPr>
              <p:cNvSpPr/>
              <p:nvPr/>
            </p:nvSpPr>
            <p:spPr>
              <a:xfrm>
                <a:off x="7038078" y="3541465"/>
                <a:ext cx="195502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14, −7, 7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A4FAB6C5-23A7-4A5F-87F3-1ECE78CA2D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078" y="3541465"/>
                <a:ext cx="1955022" cy="338554"/>
              </a:xfrm>
              <a:prstGeom prst="rect">
                <a:avLst/>
              </a:prstGeom>
              <a:blipFill>
                <a:blip r:embed="rId14"/>
                <a:stretch>
                  <a:fillRect t="-1272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adroTexto 39">
            <a:extLst>
              <a:ext uri="{FF2B5EF4-FFF2-40B4-BE49-F238E27FC236}">
                <a16:creationId xmlns:a16="http://schemas.microsoft.com/office/drawing/2014/main" id="{D4497BAD-7123-4742-8119-C62988D71F41}"/>
              </a:ext>
            </a:extLst>
          </p:cNvPr>
          <p:cNvSpPr txBox="1"/>
          <p:nvPr/>
        </p:nvSpPr>
        <p:spPr>
          <a:xfrm>
            <a:off x="9471867" y="5473491"/>
            <a:ext cx="8209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 </a:t>
            </a:r>
            <a:endParaRPr lang="es-PE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31487BD-CE4D-4EB7-88A0-D61F155B9549}"/>
                  </a:ext>
                </a:extLst>
              </p:cNvPr>
              <p:cNvSpPr/>
              <p:nvPr/>
            </p:nvSpPr>
            <p:spPr>
              <a:xfrm>
                <a:off x="10230450" y="5281738"/>
                <a:ext cx="1616533" cy="610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s-PE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ad>
                            <m:radPr>
                              <m:degHide m:val="on"/>
                              <m:ctrlPr>
                                <a:rPr lang="es-PE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PE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s-PE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231487BD-CE4D-4EB7-88A0-D61F155B95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450" y="5281738"/>
                <a:ext cx="1616533" cy="6103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956989EF-4D2A-416D-BEC7-CFF7B09391F3}"/>
              </a:ext>
            </a:extLst>
          </p:cNvPr>
          <p:cNvSpPr/>
          <p:nvPr/>
        </p:nvSpPr>
        <p:spPr>
          <a:xfrm>
            <a:off x="8726311" y="1269944"/>
            <a:ext cx="3120672" cy="154403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AF89B8B5-A953-45C7-B9B1-88F38ACC45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29905" y="1515296"/>
            <a:ext cx="2752495" cy="9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29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2" grpId="0" animBg="1"/>
      <p:bldP spid="23" grpId="0"/>
      <p:bldP spid="24" grpId="0"/>
      <p:bldP spid="27" grpId="0"/>
      <p:bldP spid="29" grpId="0" animBg="1"/>
      <p:bldP spid="30" grpId="0" animBg="1"/>
      <p:bldP spid="31" grpId="0"/>
      <p:bldP spid="9" grpId="0"/>
      <p:bldP spid="36" grpId="0"/>
      <p:bldP spid="37" grpId="0"/>
      <p:bldP spid="38" grpId="0"/>
      <p:bldP spid="39" grpId="0"/>
      <p:bldP spid="40" grpId="0" animBg="1"/>
      <p:bldP spid="41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E8E867-DF57-47C1-A874-A7C407896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31"/>
          <a:stretch/>
        </p:blipFill>
        <p:spPr>
          <a:xfrm>
            <a:off x="2705100" y="171450"/>
            <a:ext cx="6298223" cy="65151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52E23B0-1113-4690-B30F-37C4DC7C06A8}"/>
              </a:ext>
            </a:extLst>
          </p:cNvPr>
          <p:cNvSpPr txBox="1">
            <a:spLocks/>
          </p:cNvSpPr>
          <p:nvPr/>
        </p:nvSpPr>
        <p:spPr>
          <a:xfrm>
            <a:off x="1001561" y="3429000"/>
            <a:ext cx="10515600" cy="1325563"/>
          </a:xfrm>
          <a:prstGeom prst="rect">
            <a:avLst/>
          </a:prstGeom>
          <a:solidFill>
            <a:srgbClr val="C00000">
              <a:alpha val="62000"/>
            </a:srgbClr>
          </a:solidFill>
          <a:ln>
            <a:noFill/>
          </a:ln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ormular" panose="02000000000000000000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PE" b="1" dirty="0">
                <a:solidFill>
                  <a:schemeClr val="bg1"/>
                </a:solidFill>
              </a:rPr>
              <a:t>LISTO PARA MIS EJERCICIOS RETOS</a:t>
            </a:r>
          </a:p>
        </p:txBody>
      </p:sp>
    </p:spTree>
    <p:extLst>
      <p:ext uri="{BB962C8B-B14F-4D97-AF65-F5344CB8AC3E}">
        <p14:creationId xmlns:p14="http://schemas.microsoft.com/office/powerpoint/2010/main" val="56022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6D896E-155B-47B0-AC0C-22E3ADF83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015" y="2416862"/>
            <a:ext cx="5141438" cy="19645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PE" sz="4600" b="1" dirty="0">
                <a:solidFill>
                  <a:srgbClr val="00A8A4"/>
                </a:solidFill>
              </a:rPr>
              <a:t>Experiencia Grupal</a:t>
            </a:r>
            <a:br>
              <a:rPr lang="es-PE" sz="4600" dirty="0">
                <a:solidFill>
                  <a:schemeClr val="tx1"/>
                </a:solidFill>
              </a:rPr>
            </a:br>
            <a:r>
              <a:rPr lang="es-PE" dirty="0">
                <a:solidFill>
                  <a:schemeClr val="tx1"/>
                </a:solidFill>
              </a:rPr>
              <a:t>Desarrollar los ejercicios en equipos </a:t>
            </a:r>
            <a:endParaRPr lang="es-PE" sz="4600" dirty="0">
              <a:solidFill>
                <a:schemeClr val="tx1"/>
              </a:solidFill>
            </a:endParaRPr>
          </a:p>
        </p:txBody>
      </p:sp>
      <p:pic>
        <p:nvPicPr>
          <p:cNvPr id="4" name="Gráfico 3" descr="Lluvia de ideas de grupo">
            <a:extLst>
              <a:ext uri="{FF2B5EF4-FFF2-40B4-BE49-F238E27FC236}">
                <a16:creationId xmlns:a16="http://schemas.microsoft.com/office/drawing/2014/main" id="{5FDC3620-BE48-4AC4-922F-62A7A6368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242465" y="283506"/>
            <a:ext cx="2552007" cy="2552007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5201108-9BC9-482A-93F0-2A5DBFE841C5}"/>
              </a:ext>
            </a:extLst>
          </p:cNvPr>
          <p:cNvSpPr txBox="1">
            <a:spLocks/>
          </p:cNvSpPr>
          <p:nvPr/>
        </p:nvSpPr>
        <p:spPr>
          <a:xfrm>
            <a:off x="8794470" y="1559510"/>
            <a:ext cx="2873733" cy="376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 sz="2000" b="1" dirty="0">
                <a:solidFill>
                  <a:schemeClr val="tx1"/>
                </a:solidFill>
              </a:rPr>
              <a:t>Equipos de 5 estudiantes</a:t>
            </a:r>
          </a:p>
        </p:txBody>
      </p:sp>
      <p:pic>
        <p:nvPicPr>
          <p:cNvPr id="6" name="Gráfico 5" descr="Cronómetro">
            <a:extLst>
              <a:ext uri="{FF2B5EF4-FFF2-40B4-BE49-F238E27FC236}">
                <a16:creationId xmlns:a16="http://schemas.microsoft.com/office/drawing/2014/main" id="{F5F550D2-B1E6-4996-AE8D-630BDCC5E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6242465" y="3275375"/>
            <a:ext cx="2552007" cy="2552007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A5CF1DE-094A-4DD2-92CB-A91EF069E46E}"/>
              </a:ext>
            </a:extLst>
          </p:cNvPr>
          <p:cNvSpPr txBox="1">
            <a:spLocks/>
          </p:cNvSpPr>
          <p:nvPr/>
        </p:nvSpPr>
        <p:spPr>
          <a:xfrm>
            <a:off x="7683229" y="4369892"/>
            <a:ext cx="4754838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Tiempo : 20 min</a:t>
            </a:r>
          </a:p>
        </p:txBody>
      </p:sp>
    </p:spTree>
    <p:extLst>
      <p:ext uri="{BB962C8B-B14F-4D97-AF65-F5344CB8AC3E}">
        <p14:creationId xmlns:p14="http://schemas.microsoft.com/office/powerpoint/2010/main" val="269726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4C1C41C-99C5-47B3-886F-3BA06F9DBE26}"/>
              </a:ext>
            </a:extLst>
          </p:cNvPr>
          <p:cNvSpPr txBox="1">
            <a:spLocks/>
          </p:cNvSpPr>
          <p:nvPr/>
        </p:nvSpPr>
        <p:spPr>
          <a:xfrm>
            <a:off x="862388" y="420175"/>
            <a:ext cx="10515600" cy="6189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ormular" panose="02000000000000000000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PE" b="1" dirty="0">
                <a:solidFill>
                  <a:schemeClr val="bg1"/>
                </a:solidFill>
              </a:rPr>
              <a:t>EJERCICIOS RETOS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5109F036-CD99-4A97-81B0-FAFF54F737B6}"/>
                  </a:ext>
                </a:extLst>
              </p:cNvPr>
              <p:cNvSpPr/>
              <p:nvPr/>
            </p:nvSpPr>
            <p:spPr>
              <a:xfrm>
                <a:off x="794667" y="1214088"/>
                <a:ext cx="10447879" cy="476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 algn="just">
                  <a:buFontTx/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Hallar el punto simétrico de </a:t>
                </a:r>
                <a14:m>
                  <m:oMath xmlns:m="http://schemas.openxmlformats.org/officeDocument/2006/math"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(3,2,1)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, respecto a la recta </a:t>
                </a:r>
                <a14:m>
                  <m:oMath xmlns:m="http://schemas.openxmlformats.org/officeDocument/2006/math"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1,2,1</m:t>
                        </m:r>
                      </m:e>
                    </m:d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(2,3,2 </m:t>
                    </m:r>
                    <m:rad>
                      <m:radPr>
                        <m:degHide m:val="on"/>
                        <m:ctrlP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P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s-P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514350" indent="-514350" algn="just">
                  <a:buFontTx/>
                  <a:buAutoNum type="arabicPeriod"/>
                </a:pPr>
                <a:endParaRPr lang="es-PE" sz="2000" dirty="0">
                  <a:solidFill>
                    <a:schemeClr val="tx1"/>
                  </a:solidFill>
                </a:endParaRPr>
              </a:p>
              <a:p>
                <a:pPr marL="514350" indent="-514350" algn="just">
                  <a:buFontTx/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Calcular la distancia entre las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 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514350" indent="-514350" algn="just">
                  <a:buFontTx/>
                  <a:buAutoNum type="arabicPeriod"/>
                </a:pPr>
                <a:endParaRPr lang="es-PE" sz="2000" dirty="0">
                  <a:solidFill>
                    <a:schemeClr val="tx1"/>
                  </a:solidFill>
                </a:endParaRPr>
              </a:p>
              <a:p>
                <a:pPr marL="514350" indent="-514350" algn="just">
                  <a:buFontTx/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Dados las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+6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 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, que se cruzan; determinar un punto en cada recta, tales que la distancia entre los puntos sea mínima.</a:t>
                </a:r>
              </a:p>
              <a:p>
                <a:pPr marL="514350" indent="-514350" algn="just">
                  <a:buFontTx/>
                  <a:buAutoNum type="arabicPeriod"/>
                </a:pPr>
                <a:endParaRPr lang="es-PE" sz="2000" dirty="0">
                  <a:solidFill>
                    <a:schemeClr val="tx1"/>
                  </a:solidFill>
                </a:endParaRPr>
              </a:p>
              <a:p>
                <a:pPr marL="514350" indent="-514350" algn="just">
                  <a:buFontTx/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Dados los vértices de un triángulo </a:t>
                </a:r>
                <a14:m>
                  <m:oMath xmlns:m="http://schemas.openxmlformats.org/officeDocument/2006/math"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2,−1,−3</m:t>
                        </m:r>
                      </m:e>
                    </m:d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5,2,−7</m:t>
                        </m:r>
                      </m:e>
                    </m:d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 y  </a:t>
                </a:r>
                <a14:m>
                  <m:oMath xmlns:m="http://schemas.openxmlformats.org/officeDocument/2006/math"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(−7,11,6)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. Hallar la ecuación vectorial de la bisectriz del ángulo externo del vértice A. </a:t>
                </a:r>
              </a:p>
              <a:p>
                <a:pPr marL="514350" indent="-514350" algn="just">
                  <a:buAutoNum type="arabicPeriod"/>
                </a:pPr>
                <a:endParaRPr lang="es-PE" sz="2800" dirty="0">
                  <a:solidFill>
                    <a:schemeClr val="tx1"/>
                  </a:solidFill>
                </a:endParaRPr>
              </a:p>
              <a:p>
                <a:pPr marL="514350" indent="-514350" algn="just">
                  <a:buFontTx/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Dados las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>
                            <a:solidFill>
                              <a:schemeClr val="tx1"/>
                            </a:solidFill>
                          </a:rPr>
                        </m:ctrlPr>
                      </m:sSubPr>
                      <m:e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𝐿</m:t>
                        </m:r>
                      </m:e>
                      <m:sub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1</m:t>
                        </m:r>
                      </m:sub>
                    </m:sSub>
                    <m:r>
                      <a:rPr lang="es-PE" sz="2000">
                        <a:solidFill>
                          <a:schemeClr val="tx1"/>
                        </a:solidFill>
                      </a:rPr>
                      <m:t>:</m:t>
                    </m:r>
                    <m:f>
                      <m:fPr>
                        <m:ctrlPr>
                          <a:rPr lang="es-PE" sz="20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𝑥</m:t>
                        </m:r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+6</m:t>
                        </m:r>
                      </m:num>
                      <m:den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2</m:t>
                        </m:r>
                      </m:den>
                    </m:f>
                    <m:r>
                      <a:rPr lang="es-PE" sz="2000">
                        <a:solidFill>
                          <a:schemeClr val="tx1"/>
                        </a:solidFill>
                      </a:rPr>
                      <m:t>=</m:t>
                    </m:r>
                    <m:f>
                      <m:fPr>
                        <m:ctrlPr>
                          <a:rPr lang="es-PE" sz="20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𝑦</m:t>
                        </m:r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−1</m:t>
                        </m:r>
                      </m:num>
                      <m:den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1</m:t>
                        </m:r>
                      </m:den>
                    </m:f>
                    <m:r>
                      <a:rPr lang="es-PE" sz="2000">
                        <a:solidFill>
                          <a:schemeClr val="tx1"/>
                        </a:solidFill>
                      </a:rPr>
                      <m:t>=</m:t>
                    </m:r>
                    <m:f>
                      <m:fPr>
                        <m:ctrlPr>
                          <a:rPr lang="es-PE" sz="20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𝑧</m:t>
                        </m:r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+1</m:t>
                        </m:r>
                      </m:num>
                      <m:den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−1</m:t>
                        </m:r>
                      </m:den>
                    </m:f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 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>
                            <a:solidFill>
                              <a:schemeClr val="tx1"/>
                            </a:solidFill>
                          </a:rPr>
                        </m:ctrlPr>
                      </m:sSubPr>
                      <m:e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𝐿</m:t>
                        </m:r>
                      </m:e>
                      <m:sub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2</m:t>
                        </m:r>
                      </m:sub>
                    </m:sSub>
                    <m:r>
                      <a:rPr lang="es-PE" sz="2000">
                        <a:solidFill>
                          <a:schemeClr val="tx1"/>
                        </a:solidFill>
                      </a:rPr>
                      <m:t>:</m:t>
                    </m:r>
                    <m:f>
                      <m:fPr>
                        <m:ctrlPr>
                          <a:rPr lang="es-PE" sz="20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𝑥</m:t>
                        </m:r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−3</m:t>
                        </m:r>
                      </m:num>
                      <m:den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1</m:t>
                        </m:r>
                      </m:den>
                    </m:f>
                    <m:r>
                      <a:rPr lang="es-PE" sz="2000">
                        <a:solidFill>
                          <a:schemeClr val="tx1"/>
                        </a:solidFill>
                      </a:rPr>
                      <m:t>=</m:t>
                    </m:r>
                    <m:f>
                      <m:fPr>
                        <m:ctrlPr>
                          <a:rPr lang="es-PE" sz="20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𝑦</m:t>
                        </m:r>
                      </m:num>
                      <m:den>
                        <m:r>
                          <a:rPr lang="es-PE" sz="2000">
                            <a:solidFill>
                              <a:schemeClr val="tx1"/>
                            </a:solidFill>
                          </a:rPr>
                          <m:t>2</m:t>
                        </m:r>
                      </m:den>
                    </m:f>
                    <m:r>
                      <a:rPr lang="es-PE" sz="2000">
                        <a:solidFill>
                          <a:schemeClr val="tx1"/>
                        </a:solidFill>
                      </a:rPr>
                      <m:t>,</m:t>
                    </m:r>
                    <m:r>
                      <a:rPr lang="es-PE" sz="2000">
                        <a:solidFill>
                          <a:schemeClr val="tx1"/>
                        </a:solidFill>
                      </a:rPr>
                      <m:t>𝑧</m:t>
                    </m:r>
                    <m:r>
                      <a:rPr lang="es-PE" sz="2000">
                        <a:solidFill>
                          <a:schemeClr val="tx1"/>
                        </a:solidFill>
                      </a:rPr>
                      <m:t>=2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, que se cruzan; determinar el ángulo que forman.</a:t>
                </a:r>
              </a:p>
              <a:p>
                <a:pPr marL="514350" indent="-514350" algn="just">
                  <a:buAutoNum type="arabicPeriod"/>
                </a:pPr>
                <a:endParaRPr lang="es-PE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5109F036-CD99-4A97-81B0-FAFF54F73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67" y="1214088"/>
                <a:ext cx="10447879" cy="4765343"/>
              </a:xfrm>
              <a:prstGeom prst="rect">
                <a:avLst/>
              </a:prstGeom>
              <a:blipFill>
                <a:blip r:embed="rId2"/>
                <a:stretch>
                  <a:fillRect l="-525" r="-64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5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6D896E-155B-47B0-AC0C-22E3ADF83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087" y="1726280"/>
            <a:ext cx="5590914" cy="18459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PE" sz="4600" b="1" dirty="0">
                <a:solidFill>
                  <a:srgbClr val="00A8A4"/>
                </a:solidFill>
              </a:rPr>
              <a:t>Espacio de Preguntas</a:t>
            </a:r>
            <a:br>
              <a:rPr lang="es-PE" sz="4600" dirty="0">
                <a:solidFill>
                  <a:srgbClr val="00A8A4"/>
                </a:solidFill>
              </a:rPr>
            </a:br>
            <a:endParaRPr lang="es-PE" sz="4600" dirty="0">
              <a:solidFill>
                <a:srgbClr val="00A8A4"/>
              </a:solidFill>
            </a:endParaRPr>
          </a:p>
        </p:txBody>
      </p:sp>
      <p:pic>
        <p:nvPicPr>
          <p:cNvPr id="6" name="Gráfico 5" descr="Cronómetro">
            <a:extLst>
              <a:ext uri="{FF2B5EF4-FFF2-40B4-BE49-F238E27FC236}">
                <a16:creationId xmlns:a16="http://schemas.microsoft.com/office/drawing/2014/main" id="{F5F550D2-B1E6-4996-AE8D-630BDCC5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681098" y="2496000"/>
            <a:ext cx="2398382" cy="2398382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A5CF1DE-094A-4DD2-92CB-A91EF069E46E}"/>
              </a:ext>
            </a:extLst>
          </p:cNvPr>
          <p:cNvSpPr txBox="1">
            <a:spLocks/>
          </p:cNvSpPr>
          <p:nvPr/>
        </p:nvSpPr>
        <p:spPr>
          <a:xfrm>
            <a:off x="7792957" y="3572256"/>
            <a:ext cx="4754838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Tiempo : 10 min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2F2024-4B2E-4B72-A6B2-9AF1066BA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8" r="307" b="-1"/>
          <a:stretch/>
        </p:blipFill>
        <p:spPr>
          <a:xfrm>
            <a:off x="3889008" y="634525"/>
            <a:ext cx="2370818" cy="22397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FD54781-F53C-44A9-84EF-2A053A43CEDB}"/>
              </a:ext>
            </a:extLst>
          </p:cNvPr>
          <p:cNvSpPr txBox="1">
            <a:spLocks/>
          </p:cNvSpPr>
          <p:nvPr/>
        </p:nvSpPr>
        <p:spPr>
          <a:xfrm>
            <a:off x="532531" y="2419076"/>
            <a:ext cx="5727295" cy="3405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br>
              <a:rPr lang="es-PE" sz="4600" dirty="0">
                <a:solidFill>
                  <a:schemeClr val="tx1"/>
                </a:solidFill>
              </a:rPr>
            </a:br>
            <a:r>
              <a:rPr lang="es-PE" dirty="0">
                <a:solidFill>
                  <a:schemeClr val="tx1"/>
                </a:solidFill>
              </a:rPr>
              <a:t>Pregunta a través del chat o levantando la mano en el Zoom. Comparte tus dudas de la sesión o de los ejercicios y problemas que acaban de trabajar en los grupos. Si no tienes preguntas el profesor realizará algunas  </a:t>
            </a:r>
            <a:endParaRPr lang="es-PE" sz="4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7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9ACBCE6-D3AA-4668-96EB-70CBF46F4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915" y="908304"/>
            <a:ext cx="5590914" cy="18459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PE" sz="4600" b="1" dirty="0">
                <a:solidFill>
                  <a:srgbClr val="00A8A4"/>
                </a:solidFill>
              </a:rPr>
              <a:t>Conclusiones </a:t>
            </a:r>
            <a:br>
              <a:rPr lang="es-PE" sz="4600" dirty="0">
                <a:solidFill>
                  <a:srgbClr val="00A8A4"/>
                </a:solidFill>
              </a:rPr>
            </a:br>
            <a:endParaRPr lang="es-PE" sz="4600" dirty="0">
              <a:solidFill>
                <a:srgbClr val="00A8A4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FA8716A-F268-4791-B420-9E66937BF025}"/>
              </a:ext>
            </a:extLst>
          </p:cNvPr>
          <p:cNvSpPr txBox="1">
            <a:spLocks/>
          </p:cNvSpPr>
          <p:nvPr/>
        </p:nvSpPr>
        <p:spPr>
          <a:xfrm>
            <a:off x="614815" y="1894820"/>
            <a:ext cx="8309729" cy="40548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 algn="l">
              <a:buAutoNum type="arabicPeriod"/>
            </a:pPr>
            <a:r>
              <a:rPr lang="es-PE" sz="2800" kern="1200" dirty="0">
                <a:solidFill>
                  <a:schemeClr val="tx1"/>
                </a:solidFill>
              </a:rPr>
              <a:t>El ángulo que forman dos rectas es el mismo ángulo que forman sus vectores directores.</a:t>
            </a:r>
          </a:p>
          <a:p>
            <a:pPr lvl="0" algn="l"/>
            <a:endParaRPr lang="es-PE" sz="2800" kern="1200" dirty="0">
              <a:solidFill>
                <a:schemeClr val="tx1"/>
              </a:solidFill>
            </a:endParaRPr>
          </a:p>
          <a:p>
            <a:pPr marL="360363" lvl="0" indent="-360363" algn="l"/>
            <a:r>
              <a:rPr lang="es-PE" sz="2800" kern="1200" dirty="0">
                <a:solidFill>
                  <a:schemeClr val="tx1"/>
                </a:solidFill>
              </a:rPr>
              <a:t>2. La distancia entre dos rectas que se cruzan siempre es la mínima </a:t>
            </a:r>
            <a:r>
              <a:rPr lang="es-PE" sz="2800" dirty="0">
                <a:solidFill>
                  <a:schemeClr val="tx1"/>
                </a:solidFill>
              </a:rPr>
              <a:t>.</a:t>
            </a:r>
          </a:p>
          <a:p>
            <a:pPr marL="176213" lvl="0" indent="-176213" algn="l"/>
            <a:endParaRPr lang="es-PE" sz="2800" dirty="0">
              <a:solidFill>
                <a:schemeClr val="tx1"/>
              </a:solidFill>
            </a:endParaRPr>
          </a:p>
          <a:p>
            <a:pPr marL="360363" lvl="0" indent="-360363" algn="l"/>
            <a:r>
              <a:rPr lang="es-PE" sz="2800" kern="1200" dirty="0">
                <a:solidFill>
                  <a:schemeClr val="tx1"/>
                </a:solidFill>
              </a:rPr>
              <a:t>3. La distancia entre dos rectas paralelas es la misma que la distancia de un punto de una recta a la otra recta.</a:t>
            </a:r>
          </a:p>
          <a:p>
            <a:pPr marL="176213" lvl="0" indent="-176213" algn="l"/>
            <a:r>
              <a:rPr lang="es-PE" sz="4800" kern="1200" dirty="0"/>
              <a:t> </a:t>
            </a:r>
          </a:p>
          <a:p>
            <a:pPr algn="just" fontAlgn="auto">
              <a:spcAft>
                <a:spcPts val="0"/>
              </a:spcAft>
            </a:pPr>
            <a:endParaRPr lang="es-PE" sz="46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071F4F-686A-44C8-91BA-3C196DC2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11"/>
          <a:stretch/>
        </p:blipFill>
        <p:spPr>
          <a:xfrm>
            <a:off x="8831629" y="1981325"/>
            <a:ext cx="3360371" cy="31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6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0952" y="468772"/>
                <a:ext cx="10515600" cy="1162959"/>
              </a:xfrm>
            </p:spPr>
            <p:txBody>
              <a:bodyPr>
                <a:normAutofit/>
              </a:bodyPr>
              <a:lstStyle/>
              <a:p>
                <a:r>
                  <a:rPr lang="es-PE" sz="3600" b="1" dirty="0">
                    <a:solidFill>
                      <a:srgbClr val="C00000"/>
                    </a:solidFill>
                  </a:rPr>
                  <a:t>¿Cuál es la utilidad de 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s-PE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s-PE" sz="3600" b="1" dirty="0">
                    <a:solidFill>
                      <a:srgbClr val="C00000"/>
                    </a:solidFill>
                  </a:rPr>
                  <a:t>?</a:t>
                </a:r>
                <a:endParaRPr lang="es-PE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Marcador de text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0952" y="468772"/>
                <a:ext cx="10515600" cy="1162959"/>
              </a:xfrm>
              <a:blipFill>
                <a:blip r:embed="rId2"/>
                <a:stretch>
                  <a:fillRect l="-1739" t="-1204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A6504679-BF81-4A18-9298-B4BDA1E3EF79}"/>
              </a:ext>
            </a:extLst>
          </p:cNvPr>
          <p:cNvSpPr txBox="1"/>
          <p:nvPr/>
        </p:nvSpPr>
        <p:spPr>
          <a:xfrm>
            <a:off x="1121727" y="1110459"/>
            <a:ext cx="10490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000" i="1" dirty="0">
                <a:latin typeface="F26"/>
              </a:rPr>
              <a:t>Sirve para determinar, representar y calcular las ecuaciones de la rectas en tres dimensiones.</a:t>
            </a:r>
          </a:p>
          <a:p>
            <a:pPr algn="just"/>
            <a:r>
              <a:rPr lang="es-PE" sz="2000" i="1" dirty="0">
                <a:latin typeface="F26"/>
              </a:rPr>
              <a:t>Se encuentran en el estudio del álgebra lineal, las ecuaciones diferenciales, análisis matemático, calculo, etc.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9BBD2B7-29DD-4D49-A7F6-793E062FB169}"/>
              </a:ext>
            </a:extLst>
          </p:cNvPr>
          <p:cNvSpPr/>
          <p:nvPr/>
        </p:nvSpPr>
        <p:spPr>
          <a:xfrm>
            <a:off x="4720470" y="2300298"/>
            <a:ext cx="3048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8080"/>
                </a:solidFill>
                <a:latin typeface="Helvetica" panose="020B0604020202020204" pitchFamily="34" charset="0"/>
              </a:rPr>
              <a:t>Jugar al billar (conociendo el ángulo apropiado) </a:t>
            </a:r>
            <a:endParaRPr lang="es-PE" dirty="0">
              <a:solidFill>
                <a:srgbClr val="008080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1BF621B-870B-4B85-A085-782722EB8F45}"/>
              </a:ext>
            </a:extLst>
          </p:cNvPr>
          <p:cNvSpPr/>
          <p:nvPr/>
        </p:nvSpPr>
        <p:spPr>
          <a:xfrm>
            <a:off x="1026314" y="2212489"/>
            <a:ext cx="31208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7030A0"/>
                </a:solidFill>
                <a:latin typeface="Helvetica" panose="020B0604020202020204" pitchFamily="34" charset="0"/>
              </a:rPr>
              <a:t>En un viaje, tienes un origen y un destino, conoces distancias, con esto puedes sacar el tiempo que te tomara llegar el destino. </a:t>
            </a:r>
            <a:endParaRPr lang="es-PE" dirty="0">
              <a:solidFill>
                <a:srgbClr val="7030A0"/>
              </a:solidFill>
              <a:latin typeface="Helvetica" panose="020B0604020202020204" pitchFamily="34" charset="0"/>
            </a:endParaRPr>
          </a:p>
          <a:p>
            <a:endParaRPr lang="es-PE" dirty="0">
              <a:solidFill>
                <a:srgbClr val="7030A0"/>
              </a:solidFill>
              <a:latin typeface="Helvetica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BFD063-0FA6-4DC3-A5EF-C73261821B73}"/>
              </a:ext>
            </a:extLst>
          </p:cNvPr>
          <p:cNvSpPr/>
          <p:nvPr/>
        </p:nvSpPr>
        <p:spPr>
          <a:xfrm>
            <a:off x="8210587" y="2300298"/>
            <a:ext cx="31368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>
                <a:solidFill>
                  <a:srgbClr val="7030A0"/>
                </a:solidFill>
                <a:latin typeface="Helvetica" panose="020B0604020202020204" pitchFamily="34" charset="0"/>
              </a:rPr>
              <a:t>Se utilizar para hacer estructuras paralelas y perpendiculares en el espacio.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Marcador de texto 2">
                <a:extLst>
                  <a:ext uri="{FF2B5EF4-FFF2-40B4-BE49-F238E27FC236}">
                    <a16:creationId xmlns:a16="http://schemas.microsoft.com/office/drawing/2014/main" id="{59807256-E6FE-4AE6-8244-AF716B0F5FA7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35" name="Marcador de texto 2">
                <a:extLst>
                  <a:ext uri="{FF2B5EF4-FFF2-40B4-BE49-F238E27FC236}">
                    <a16:creationId xmlns:a16="http://schemas.microsoft.com/office/drawing/2014/main" id="{59807256-E6FE-4AE6-8244-AF716B0F5FA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3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C9CAEFF1-9256-4713-B4D8-1D141C79C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727" y="3342569"/>
            <a:ext cx="3050671" cy="17832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5D496A-E7C1-4483-A473-63C812B56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470" y="3237776"/>
            <a:ext cx="2588941" cy="18661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EADF2D6-7074-4876-A06D-31ADDD336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587" y="3122434"/>
            <a:ext cx="1858040" cy="27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8" grpId="0"/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Marcador de contenido 3">
                <a:extLst>
                  <a:ext uri="{FF2B5EF4-FFF2-40B4-BE49-F238E27FC236}">
                    <a16:creationId xmlns:a16="http://schemas.microsoft.com/office/drawing/2014/main" id="{AD13FC8A-1028-4F61-86B1-020224860D1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62246401"/>
                  </p:ext>
                </p:extLst>
              </p:nvPr>
            </p:nvGraphicFramePr>
            <p:xfrm>
              <a:off x="1164885" y="1720193"/>
              <a:ext cx="4931115" cy="341761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Marcador de contenido 3">
                <a:extLst>
                  <a:ext uri="{FF2B5EF4-FFF2-40B4-BE49-F238E27FC236}">
                    <a16:creationId xmlns:a16="http://schemas.microsoft.com/office/drawing/2014/main" id="{AD13FC8A-1028-4F61-86B1-020224860D1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62246401"/>
                  </p:ext>
                </p:extLst>
              </p:nvPr>
            </p:nvGraphicFramePr>
            <p:xfrm>
              <a:off x="1164885" y="1720193"/>
              <a:ext cx="4931115" cy="341761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A9BB651B-174B-4D23-8114-08D3340BB6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5"/>
          <a:stretch/>
        </p:blipFill>
        <p:spPr>
          <a:xfrm>
            <a:off x="2073042" y="4174312"/>
            <a:ext cx="3742857" cy="1339938"/>
          </a:xfrm>
          <a:prstGeom prst="rect">
            <a:avLst/>
          </a:prstGeom>
        </p:spPr>
      </p:pic>
      <p:pic>
        <p:nvPicPr>
          <p:cNvPr id="7" name="Picture 2" descr="Resultado de imagen para logro ESTUDIANTES CLIPART">
            <a:extLst>
              <a:ext uri="{FF2B5EF4-FFF2-40B4-BE49-F238E27FC236}">
                <a16:creationId xmlns:a16="http://schemas.microsoft.com/office/drawing/2014/main" id="{2BBC7AAF-0131-4ED8-85A1-57BD9320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0"/>
          <a:stretch/>
        </p:blipFill>
        <p:spPr bwMode="auto">
          <a:xfrm>
            <a:off x="6538998" y="1720193"/>
            <a:ext cx="3868434" cy="3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7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6000" b="1" dirty="0">
                <a:solidFill>
                  <a:srgbClr val="00A8A4"/>
                </a:solidFill>
              </a:rPr>
              <a:t>3</a:t>
            </a:r>
            <a:r>
              <a:rPr lang="es-PE" sz="4800" b="1" dirty="0">
                <a:solidFill>
                  <a:srgbClr val="00A8A4"/>
                </a:solidFill>
              </a:rPr>
              <a:t> </a:t>
            </a:r>
            <a:r>
              <a:rPr lang="es-PE" sz="2800" b="1" dirty="0">
                <a:solidFill>
                  <a:srgbClr val="C00000"/>
                </a:solidFill>
              </a:rPr>
              <a:t>FINALMENTE</a:t>
            </a:r>
            <a:endParaRPr lang="es-PE" sz="2800" dirty="0">
              <a:solidFill>
                <a:srgbClr val="C00000"/>
              </a:solidFill>
            </a:endParaRPr>
          </a:p>
          <a:p>
            <a:endParaRPr lang="es-PE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0E2AF65-47BB-49A6-8249-9CBB2390E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047187"/>
              </p:ext>
            </p:extLst>
          </p:nvPr>
        </p:nvGraphicFramePr>
        <p:xfrm>
          <a:off x="3315453" y="1478028"/>
          <a:ext cx="8232533" cy="462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2DF50908-8675-4854-AAE4-BEE11EC1E0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05" y="1953950"/>
            <a:ext cx="2126405" cy="367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4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4E1EEF-95A4-4137-BA22-40233273D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654E1EEF-95A4-4137-BA22-40233273DD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B17DAE-514E-42CE-9C09-0DF0A64F2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4B17DAE-514E-42CE-9C09-0DF0A64F2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16B73C-0F75-49CA-9027-74E99E576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716B73C-0F75-49CA-9027-74E99E576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EFDFA8-6048-448D-A6F0-628956AB6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11EFDFA8-6048-448D-A6F0-628956AB6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25E939-B844-47B8-883C-D28499586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F225E939-B844-47B8-883C-D284995866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17A655-5861-4856-B7A6-4E4983635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C817A655-5861-4856-B7A6-4E4983635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67B16B-2620-489B-94DE-1803E2C16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B567B16B-2620-489B-94DE-1803E2C16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2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logro ESTUDIANTES CLIPART">
            <a:extLst>
              <a:ext uri="{FF2B5EF4-FFF2-40B4-BE49-F238E27FC236}">
                <a16:creationId xmlns:a16="http://schemas.microsoft.com/office/drawing/2014/main" id="{43BE369F-8B66-41D2-A5E0-1FF588537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0"/>
          <a:stretch/>
        </p:blipFill>
        <p:spPr bwMode="auto">
          <a:xfrm>
            <a:off x="4659382" y="3072698"/>
            <a:ext cx="3416162" cy="27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9C2CEE2-4C09-4DE1-B1EA-BC37410E22EA}"/>
              </a:ext>
            </a:extLst>
          </p:cNvPr>
          <p:cNvSpPr txBox="1">
            <a:spLocks/>
          </p:cNvSpPr>
          <p:nvPr/>
        </p:nvSpPr>
        <p:spPr>
          <a:xfrm>
            <a:off x="838200" y="954965"/>
            <a:ext cx="10515600" cy="17834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ormular" panose="02000000000000000000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PE" sz="3600" b="1" dirty="0"/>
              <a:t>LOGRO DE SESIÓN</a:t>
            </a:r>
            <a:br>
              <a:rPr lang="es-PE" sz="2800" dirty="0"/>
            </a:br>
            <a:r>
              <a:rPr lang="es-PE" sz="2800" dirty="0"/>
              <a:t>Al finalizar la sesión, el estudiante reconoce la posición entre dos rectas en el espacio determinando su ángulo. y resuelve problemas de aplicación.</a:t>
            </a:r>
          </a:p>
        </p:txBody>
      </p:sp>
    </p:spTree>
    <p:extLst>
      <p:ext uri="{BB962C8B-B14F-4D97-AF65-F5344CB8AC3E}">
        <p14:creationId xmlns:p14="http://schemas.microsoft.com/office/powerpoint/2010/main" val="22303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0E2AF65-47BB-49A6-8249-9CBB2390E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707969"/>
              </p:ext>
            </p:extLst>
          </p:nvPr>
        </p:nvGraphicFramePr>
        <p:xfrm>
          <a:off x="512956" y="1720193"/>
          <a:ext cx="6171917" cy="341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3271C19C-FBA3-40A3-9047-5B6C6A3E7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777" y="1242998"/>
            <a:ext cx="4380720" cy="4571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95C9682-0740-4B49-8E9D-54DC04094C43}"/>
                  </a:ext>
                </a:extLst>
              </p:cNvPr>
              <p:cNvSpPr txBox="1"/>
              <p:nvPr/>
            </p:nvSpPr>
            <p:spPr>
              <a:xfrm>
                <a:off x="925690" y="1937800"/>
                <a:ext cx="3468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800" b="1" dirty="0"/>
                  <a:t>ESPACIO VECTORIAL EN </a:t>
                </a:r>
                <a14:m>
                  <m:oMath xmlns:m="http://schemas.openxmlformats.org/officeDocument/2006/math">
                    <m:r>
                      <a:rPr lang="es-PE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𝓡</m:t>
                    </m:r>
                    <m:r>
                      <a:rPr lang="es-PE" sz="1800" b="1" i="1" baseline="30000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s-PE" sz="1800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95C9682-0740-4B49-8E9D-54DC04094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90" y="1937800"/>
                <a:ext cx="3468670" cy="369332"/>
              </a:xfrm>
              <a:prstGeom prst="rect">
                <a:avLst/>
              </a:prstGeom>
              <a:blipFill>
                <a:blip r:embed="rId8"/>
                <a:stretch>
                  <a:fillRect l="-1582" t="-10000" b="-2666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5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81F9A2-734F-476C-9B4C-3780DF47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681F9A2-734F-476C-9B4C-3780DF47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587EEA-C9E6-4E05-AAF1-ED08A6223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7587EEA-C9E6-4E05-AAF1-ED08A6223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392850-A2FD-4968-844E-91A448F1D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3392850-A2FD-4968-844E-91A448F1D0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/>
              <p:nvPr/>
            </p:nvSpPr>
            <p:spPr>
              <a:xfrm>
                <a:off x="1274432" y="1840077"/>
                <a:ext cx="9828997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PE" sz="2000" i="1" dirty="0">
                    <a:latin typeface="F26"/>
                  </a:rPr>
                  <a:t>Si dos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⃗"/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  ;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⃗"/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s-PE" sz="2000" b="1" i="1" dirty="0">
                    <a:latin typeface="F26"/>
                  </a:rPr>
                  <a:t>  </a:t>
                </a:r>
                <a:r>
                  <a:rPr lang="es-PE" sz="2000" i="1" dirty="0">
                    <a:latin typeface="F26"/>
                  </a:rPr>
                  <a:t>en el espacio no son paralelas,</a:t>
                </a:r>
              </a:p>
              <a:p>
                <a:r>
                  <a:rPr lang="es-PE" sz="2000" i="1" dirty="0">
                    <a:latin typeface="F26"/>
                  </a:rPr>
                  <a:t>existe la posibilidad que se crucen (presentes en distintos planos) o que se intersecten (presentes en un mismo plano). En cualquiera de los casos, existe un ángulo entre dichas rectas y esta definido por:</a:t>
                </a: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432" y="1840077"/>
                <a:ext cx="9828997" cy="1323439"/>
              </a:xfrm>
              <a:prstGeom prst="rect">
                <a:avLst/>
              </a:prstGeom>
              <a:blipFill>
                <a:blip r:embed="rId2"/>
                <a:stretch>
                  <a:fillRect l="-620" t="-4608" b="-783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>
            <a:extLst>
              <a:ext uri="{FF2B5EF4-FFF2-40B4-BE49-F238E27FC236}">
                <a16:creationId xmlns:a16="http://schemas.microsoft.com/office/drawing/2014/main" id="{FDB28EBC-2BA4-42C2-A637-7AE9F5DB8F6D}"/>
              </a:ext>
            </a:extLst>
          </p:cNvPr>
          <p:cNvSpPr/>
          <p:nvPr/>
        </p:nvSpPr>
        <p:spPr>
          <a:xfrm>
            <a:off x="590493" y="551824"/>
            <a:ext cx="56755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7200" b="1" dirty="0">
                <a:solidFill>
                  <a:srgbClr val="C00000"/>
                </a:solidFill>
              </a:rPr>
              <a:t>1 </a:t>
            </a:r>
            <a:r>
              <a:rPr lang="es-PE" sz="2800" b="1" dirty="0">
                <a:solidFill>
                  <a:srgbClr val="008080"/>
                </a:solidFill>
                <a:latin typeface="+mj-lt"/>
                <a:cs typeface="+mn-cs"/>
              </a:rPr>
              <a:t>ÁNGULO ENTRE 2 RECTAS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8071B9A-F410-4F54-962A-F2A933B37A08}"/>
              </a:ext>
            </a:extLst>
          </p:cNvPr>
          <p:cNvGrpSpPr/>
          <p:nvPr/>
        </p:nvGrpSpPr>
        <p:grpSpPr>
          <a:xfrm>
            <a:off x="4015632" y="3251440"/>
            <a:ext cx="3882498" cy="2212099"/>
            <a:chOff x="4015632" y="3251440"/>
            <a:chExt cx="3305559" cy="1960619"/>
          </a:xfrm>
        </p:grpSpPr>
        <p:sp>
          <p:nvSpPr>
            <p:cNvPr id="35" name="Rectángulo: esquinas diagonales redondeadas 34">
              <a:extLst>
                <a:ext uri="{FF2B5EF4-FFF2-40B4-BE49-F238E27FC236}">
                  <a16:creationId xmlns:a16="http://schemas.microsoft.com/office/drawing/2014/main" id="{54261A3B-9B34-4EF7-A6E9-6E2681BBD0C7}"/>
                </a:ext>
              </a:extLst>
            </p:cNvPr>
            <p:cNvSpPr/>
            <p:nvPr/>
          </p:nvSpPr>
          <p:spPr>
            <a:xfrm>
              <a:off x="4015632" y="3251440"/>
              <a:ext cx="3305559" cy="196061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60DB290-18A5-4815-A053-FD9EA5B0A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4411" y="3326874"/>
              <a:ext cx="3048000" cy="18097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AD46A864-0D41-4255-9748-8BCA54063BDB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31850" y="6381750"/>
            <a:ext cx="10515600" cy="274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 dirty="0"/>
              <a:t>ÁNGULO ENTRE RECTAS EN R</a:t>
            </a:r>
            <a:r>
              <a:rPr lang="es-PE" baseline="30000" dirty="0"/>
              <a:t>3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1368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D195FC1-A93C-494E-999B-D1A73E7C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1423991"/>
            <a:ext cx="8096250" cy="43815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09E1A91D-1AD5-4FB3-A64B-B5F69FDB4602}"/>
              </a:ext>
            </a:extLst>
          </p:cNvPr>
          <p:cNvGrpSpPr/>
          <p:nvPr/>
        </p:nvGrpSpPr>
        <p:grpSpPr>
          <a:xfrm>
            <a:off x="406004" y="328693"/>
            <a:ext cx="10870329" cy="784830"/>
            <a:chOff x="5916935" y="2034331"/>
            <a:chExt cx="5716201" cy="62251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/>
                <p:nvPr/>
              </p:nvSpPr>
              <p:spPr>
                <a:xfrm>
                  <a:off x="6794212" y="2034331"/>
                  <a:ext cx="4838924" cy="6225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PE" sz="2000" i="1" dirty="0">
                      <a:latin typeface="F26"/>
                    </a:rPr>
                    <a:t>Hallar el ángulo que forman las rectas: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=−4  ;  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a14:m>
                  <a:r>
                    <a:rPr lang="es-PE" sz="2000" i="1" dirty="0">
                      <a:latin typeface="F26"/>
                    </a:rPr>
                    <a:t>    y  </a:t>
                  </a:r>
                  <a14:m>
                    <m:oMath xmlns:m="http://schemas.openxmlformats.org/officeDocument/2006/math"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s-P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20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1, 2, −2</m:t>
                          </m:r>
                        </m:e>
                      </m:d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0, 2, 1</m:t>
                          </m:r>
                        </m:e>
                      </m:d>
                    </m:oMath>
                  </a14:m>
                  <a:endParaRPr lang="es-PE" sz="2000" i="1" dirty="0">
                    <a:latin typeface="F26"/>
                  </a:endParaRPr>
                </a:p>
              </p:txBody>
            </p:sp>
          </mc:Choice>
          <mc:Fallback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212" y="2034331"/>
                  <a:ext cx="4838924" cy="622514"/>
                </a:xfrm>
                <a:prstGeom prst="rect">
                  <a:avLst/>
                </a:prstGeom>
                <a:blipFill>
                  <a:blip r:embed="rId3"/>
                  <a:stretch>
                    <a:fillRect l="-662" t="-4651" b="-13178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F4045E5-98CC-49D4-A30F-39BF2335091C}"/>
                </a:ext>
              </a:extLst>
            </p:cNvPr>
            <p:cNvSpPr/>
            <p:nvPr/>
          </p:nvSpPr>
          <p:spPr>
            <a:xfrm>
              <a:off x="5916935" y="2034331"/>
              <a:ext cx="636592" cy="292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800" b="1" i="1" dirty="0">
                  <a:solidFill>
                    <a:srgbClr val="0000FF"/>
                  </a:solidFill>
                </a:rPr>
                <a:t>Ejemplo. </a:t>
              </a:r>
              <a:endParaRPr lang="es-PE" sz="1800" b="1" i="1" dirty="0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F0DD87C-E319-444F-AB09-849533755FB4}"/>
              </a:ext>
            </a:extLst>
          </p:cNvPr>
          <p:cNvSpPr txBox="1"/>
          <p:nvPr/>
        </p:nvSpPr>
        <p:spPr>
          <a:xfrm>
            <a:off x="393831" y="1566169"/>
            <a:ext cx="19538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800" b="1" dirty="0">
                <a:solidFill>
                  <a:srgbClr val="C00000"/>
                </a:solidFill>
              </a:rPr>
              <a:t>SOLUCIÓN</a:t>
            </a:r>
            <a:r>
              <a:rPr lang="es-PE" sz="16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39CFBB0-74A4-4AD0-836A-2D579D61B1E5}"/>
                  </a:ext>
                </a:extLst>
              </p:cNvPr>
              <p:cNvSpPr txBox="1"/>
              <p:nvPr/>
            </p:nvSpPr>
            <p:spPr>
              <a:xfrm>
                <a:off x="2781378" y="1927350"/>
                <a:ext cx="14198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0, −1, 1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39CFBB0-74A4-4AD0-836A-2D579D61B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78" y="1927350"/>
                <a:ext cx="1419812" cy="276999"/>
              </a:xfrm>
              <a:prstGeom prst="rect">
                <a:avLst/>
              </a:prstGeom>
              <a:blipFill>
                <a:blip r:embed="rId4"/>
                <a:stretch>
                  <a:fillRect l="-3004" t="-43478" b="-1087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6B72AE88-59EC-4064-BC46-13E05BFAE0BD}"/>
              </a:ext>
            </a:extLst>
          </p:cNvPr>
          <p:cNvSpPr/>
          <p:nvPr/>
        </p:nvSpPr>
        <p:spPr>
          <a:xfrm>
            <a:off x="1973243" y="2209458"/>
            <a:ext cx="342363" cy="361318"/>
          </a:xfrm>
          <a:prstGeom prst="rightArrow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0C33F7A2-7127-4137-85E2-1CF6C1B451F9}"/>
              </a:ext>
            </a:extLst>
          </p:cNvPr>
          <p:cNvSpPr/>
          <p:nvPr/>
        </p:nvSpPr>
        <p:spPr>
          <a:xfrm>
            <a:off x="2413975" y="1811836"/>
            <a:ext cx="386289" cy="1156561"/>
          </a:xfrm>
          <a:prstGeom prst="leftBrace">
            <a:avLst>
              <a:gd name="adj1" fmla="val 48299"/>
              <a:gd name="adj2" fmla="val 50000"/>
            </a:avLst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1DBB723F-4CDE-409F-AD20-D3C962331643}"/>
                  </a:ext>
                </a:extLst>
              </p:cNvPr>
              <p:cNvSpPr/>
              <p:nvPr/>
            </p:nvSpPr>
            <p:spPr>
              <a:xfrm>
                <a:off x="393831" y="5286729"/>
                <a:ext cx="4031937" cy="664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𝐴𝑟𝑐</m:t>
                      </m:r>
                      <m:func>
                        <m:func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PE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es-P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PE" sz="1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P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PE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s-P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s-P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s-PE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s-PE" sz="1600" i="1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s-P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s-P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s-PE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s-PE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𝐴𝑟𝑐</m:t>
                      </m:r>
                      <m:func>
                        <m:func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PE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P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PE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ad>
                                    <m:radPr>
                                      <m:degHide m:val="on"/>
                                      <m:ctrlPr>
                                        <a:rPr lang="es-P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PE" sz="16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1DBB723F-4CDE-409F-AD20-D3C962331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31" y="5286729"/>
                <a:ext cx="4031937" cy="6645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7A594AB-2384-4563-8DB7-D19EB866A186}"/>
                  </a:ext>
                </a:extLst>
              </p:cNvPr>
              <p:cNvSpPr txBox="1"/>
              <p:nvPr/>
            </p:nvSpPr>
            <p:spPr>
              <a:xfrm>
                <a:off x="393831" y="2003565"/>
                <a:ext cx="1397819" cy="7861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600" i="1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P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=−4   </m:t>
                              </m:r>
                              <m:r>
                                <m:rPr>
                                  <m:nor/>
                                </m:rPr>
                                <a:rPr lang="es-PE" sz="1600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  <m:e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=6−</m:t>
                              </m:r>
                              <m:r>
                                <a:rPr lang="es-P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es-PE" sz="1600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  <m:e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7A594AB-2384-4563-8DB7-D19EB866A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31" y="2003565"/>
                <a:ext cx="1397819" cy="7861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75A85FC-93C7-4325-B443-390064972372}"/>
                  </a:ext>
                </a:extLst>
              </p:cNvPr>
              <p:cNvSpPr/>
              <p:nvPr/>
            </p:nvSpPr>
            <p:spPr>
              <a:xfrm>
                <a:off x="356474" y="3372932"/>
                <a:ext cx="5009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60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75A85FC-93C7-4325-B443-390064972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74" y="3372932"/>
                <a:ext cx="50097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BE9D2025-1DC5-4C1F-8F21-E0D1669F75DA}"/>
                  </a:ext>
                </a:extLst>
              </p:cNvPr>
              <p:cNvSpPr txBox="1"/>
              <p:nvPr/>
            </p:nvSpPr>
            <p:spPr>
              <a:xfrm>
                <a:off x="1711477" y="3204685"/>
                <a:ext cx="12915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0, 2, 1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BE9D2025-1DC5-4C1F-8F21-E0D1669F7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477" y="3204685"/>
                <a:ext cx="1291572" cy="276999"/>
              </a:xfrm>
              <a:prstGeom prst="rect">
                <a:avLst/>
              </a:prstGeom>
              <a:blipFill>
                <a:blip r:embed="rId8"/>
                <a:stretch>
                  <a:fillRect l="-1887" b="-8889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6CD85608-E733-4284-B6C7-89E7A902C3C4}"/>
              </a:ext>
            </a:extLst>
          </p:cNvPr>
          <p:cNvSpPr/>
          <p:nvPr/>
        </p:nvSpPr>
        <p:spPr>
          <a:xfrm>
            <a:off x="894801" y="3396731"/>
            <a:ext cx="342363" cy="361318"/>
          </a:xfrm>
          <a:prstGeom prst="rightArrow">
            <a:avLst/>
          </a:prstGeom>
          <a:solidFill>
            <a:srgbClr val="00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Abrir llave 39">
            <a:extLst>
              <a:ext uri="{FF2B5EF4-FFF2-40B4-BE49-F238E27FC236}">
                <a16:creationId xmlns:a16="http://schemas.microsoft.com/office/drawing/2014/main" id="{BA9495B3-DD52-4DA8-ABFB-21FDE8AE8418}"/>
              </a:ext>
            </a:extLst>
          </p:cNvPr>
          <p:cNvSpPr/>
          <p:nvPr/>
        </p:nvSpPr>
        <p:spPr>
          <a:xfrm>
            <a:off x="1369729" y="3036461"/>
            <a:ext cx="386289" cy="1156561"/>
          </a:xfrm>
          <a:prstGeom prst="leftBrace">
            <a:avLst>
              <a:gd name="adj1" fmla="val 48299"/>
              <a:gd name="adj2" fmla="val 50000"/>
            </a:avLst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160CD25B-86A9-4FFB-99B2-8772875EC73F}"/>
                  </a:ext>
                </a:extLst>
              </p:cNvPr>
              <p:cNvSpPr/>
              <p:nvPr/>
            </p:nvSpPr>
            <p:spPr>
              <a:xfrm>
                <a:off x="331271" y="4384229"/>
                <a:ext cx="231678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0,−1,1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0,2,1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160CD25B-86A9-4FFB-99B2-8772875EC7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71" y="4384229"/>
                <a:ext cx="2316788" cy="338554"/>
              </a:xfrm>
              <a:prstGeom prst="rect">
                <a:avLst/>
              </a:prstGeom>
              <a:blipFill>
                <a:blip r:embed="rId9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uadroTexto 45">
            <a:extLst>
              <a:ext uri="{FF2B5EF4-FFF2-40B4-BE49-F238E27FC236}">
                <a16:creationId xmlns:a16="http://schemas.microsoft.com/office/drawing/2014/main" id="{5B33E5BA-D653-412C-9400-00EC07CD554C}"/>
              </a:ext>
            </a:extLst>
          </p:cNvPr>
          <p:cNvSpPr txBox="1"/>
          <p:nvPr/>
        </p:nvSpPr>
        <p:spPr>
          <a:xfrm>
            <a:off x="406004" y="6190753"/>
            <a:ext cx="8209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 </a:t>
            </a:r>
            <a:endParaRPr lang="es-PE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84C1B4F1-4B0D-40BD-919A-DF3CFBB0DFAB}"/>
                  </a:ext>
                </a:extLst>
              </p:cNvPr>
              <p:cNvSpPr/>
              <p:nvPr/>
            </p:nvSpPr>
            <p:spPr>
              <a:xfrm>
                <a:off x="1164587" y="6166401"/>
                <a:ext cx="109177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PE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71.6°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84C1B4F1-4B0D-40BD-919A-DF3CFBB0D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587" y="6166401"/>
                <a:ext cx="1091774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E5B11451-5D85-4A35-9D9F-81844F0DA041}"/>
                  </a:ext>
                </a:extLst>
              </p:cNvPr>
              <p:cNvSpPr txBox="1"/>
              <p:nvPr/>
            </p:nvSpPr>
            <p:spPr>
              <a:xfrm>
                <a:off x="2801292" y="2352900"/>
                <a:ext cx="1070614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endChr m:val="|"/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PE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E5B11451-5D85-4A35-9D9F-81844F0DA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292" y="2352900"/>
                <a:ext cx="1070614" cy="309637"/>
              </a:xfrm>
              <a:prstGeom prst="rect">
                <a:avLst/>
              </a:prstGeom>
              <a:blipFill>
                <a:blip r:embed="rId11"/>
                <a:stretch>
                  <a:fillRect l="-6857" t="-29412" r="-4571" b="-33333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60FBD637-4644-4925-9BBD-EE65738FF5CA}"/>
                  </a:ext>
                </a:extLst>
              </p:cNvPr>
              <p:cNvSpPr txBox="1"/>
              <p:nvPr/>
            </p:nvSpPr>
            <p:spPr>
              <a:xfrm>
                <a:off x="1729906" y="3634084"/>
                <a:ext cx="1116908" cy="315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||</m:t>
                      </m:r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s-PE" sz="1800" dirty="0"/>
              </a:p>
            </p:txBody>
          </p:sp>
        </mc:Choice>
        <mc:Fallback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60FBD637-4644-4925-9BBD-EE65738FF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06" y="3634084"/>
                <a:ext cx="1116908" cy="315214"/>
              </a:xfrm>
              <a:prstGeom prst="rect">
                <a:avLst/>
              </a:prstGeom>
              <a:blipFill>
                <a:blip r:embed="rId12"/>
                <a:stretch>
                  <a:fillRect l="-6557" r="-4918" b="-3269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1C76CD0-5644-421B-8639-20BBDBD14E11}"/>
                  </a:ext>
                </a:extLst>
              </p:cNvPr>
              <p:cNvSpPr/>
              <p:nvPr/>
            </p:nvSpPr>
            <p:spPr>
              <a:xfrm>
                <a:off x="331271" y="4732650"/>
                <a:ext cx="222984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0−2+1=−1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91C76CD0-5644-421B-8639-20BBDBD14E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71" y="4732650"/>
                <a:ext cx="2229841" cy="338554"/>
              </a:xfrm>
              <a:prstGeom prst="rect">
                <a:avLst/>
              </a:prstGeom>
              <a:blipFill>
                <a:blip r:embed="rId13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0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4" grpId="0" animBg="1"/>
      <p:bldP spid="34" grpId="0"/>
      <p:bldP spid="13" grpId="0"/>
      <p:bldP spid="14" grpId="0"/>
      <p:bldP spid="37" grpId="0"/>
      <p:bldP spid="39" grpId="0" animBg="1"/>
      <p:bldP spid="40" grpId="0" animBg="1"/>
      <p:bldP spid="45" grpId="0" animBg="1"/>
      <p:bldP spid="46" grpId="0" animBg="1"/>
      <p:bldP spid="47" grpId="0"/>
      <p:bldP spid="25" grpId="0"/>
      <p:bldP spid="26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B28EBC-2BA4-42C2-A637-7AE9F5DB8F6D}"/>
              </a:ext>
            </a:extLst>
          </p:cNvPr>
          <p:cNvSpPr/>
          <p:nvPr/>
        </p:nvSpPr>
        <p:spPr>
          <a:xfrm>
            <a:off x="590493" y="551824"/>
            <a:ext cx="9828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7200" b="1" dirty="0">
                <a:solidFill>
                  <a:srgbClr val="C00000"/>
                </a:solidFill>
              </a:rPr>
              <a:t>2 </a:t>
            </a:r>
            <a:r>
              <a:rPr lang="es-PE" sz="2800" b="1" dirty="0">
                <a:solidFill>
                  <a:srgbClr val="008080"/>
                </a:solidFill>
                <a:latin typeface="+mj-lt"/>
                <a:cs typeface="+mn-cs"/>
              </a:rPr>
              <a:t>POSICIONES RELATIVAS ENTRE DOS RECTAS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990D778B-9F59-41DE-BA9F-BED998D34A7F}"/>
                  </a:ext>
                </a:extLst>
              </p:cNvPr>
              <p:cNvSpPr/>
              <p:nvPr/>
            </p:nvSpPr>
            <p:spPr>
              <a:xfrm>
                <a:off x="2496005" y="2260471"/>
                <a:ext cx="25308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PE" sz="1800" i="1" dirty="0">
                    <a:latin typeface="F26"/>
                  </a:rPr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PE" sz="1800" dirty="0"/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PE" sz="1800" dirty="0"/>
                  <a:t> son paralelas</a:t>
                </a: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990D778B-9F59-41DE-BA9F-BED998D34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005" y="2260471"/>
                <a:ext cx="2530821" cy="369332"/>
              </a:xfrm>
              <a:prstGeom prst="rect">
                <a:avLst/>
              </a:prstGeom>
              <a:blipFill>
                <a:blip r:embed="rId2"/>
                <a:stretch>
                  <a:fillRect l="-1923" t="-11667" r="-1442" b="-2666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9228E768-100C-49F9-99AB-A695A0974863}"/>
              </a:ext>
            </a:extLst>
          </p:cNvPr>
          <p:cNvSpPr/>
          <p:nvPr/>
        </p:nvSpPr>
        <p:spPr>
          <a:xfrm>
            <a:off x="5551714" y="2260471"/>
            <a:ext cx="283028" cy="3693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FB4E2A3A-D22C-44FE-88FC-2B8F5B65BC71}"/>
              </a:ext>
            </a:extLst>
          </p:cNvPr>
          <p:cNvSpPr/>
          <p:nvPr/>
        </p:nvSpPr>
        <p:spPr>
          <a:xfrm>
            <a:off x="6020359" y="1844972"/>
            <a:ext cx="308776" cy="1200329"/>
          </a:xfrm>
          <a:prstGeom prst="leftBrace">
            <a:avLst>
              <a:gd name="adj1" fmla="val 74370"/>
              <a:gd name="adj2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5961769-C415-4BA4-9E23-13D331DF8EC9}"/>
              </a:ext>
            </a:extLst>
          </p:cNvPr>
          <p:cNvSpPr/>
          <p:nvPr/>
        </p:nvSpPr>
        <p:spPr>
          <a:xfrm>
            <a:off x="6329135" y="2006312"/>
            <a:ext cx="157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i="1" dirty="0">
                <a:solidFill>
                  <a:srgbClr val="0070C0"/>
                </a:solidFill>
                <a:latin typeface="F26"/>
              </a:rPr>
              <a:t>NO se </a:t>
            </a:r>
            <a:r>
              <a:rPr lang="es-PE" sz="1800" i="1" dirty="0">
                <a:solidFill>
                  <a:schemeClr val="tx1"/>
                </a:solidFill>
                <a:latin typeface="F26"/>
              </a:rPr>
              <a:t>CRUZAN</a:t>
            </a:r>
            <a:endParaRPr lang="es-PE" sz="1800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FA86306-B992-49BB-8A46-81E62CF87CC0}"/>
              </a:ext>
            </a:extLst>
          </p:cNvPr>
          <p:cNvSpPr/>
          <p:nvPr/>
        </p:nvSpPr>
        <p:spPr>
          <a:xfrm>
            <a:off x="6329135" y="2469466"/>
            <a:ext cx="1958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i="1" dirty="0">
                <a:solidFill>
                  <a:srgbClr val="0070C0"/>
                </a:solidFill>
                <a:latin typeface="F26"/>
              </a:rPr>
              <a:t>NO se </a:t>
            </a:r>
            <a:r>
              <a:rPr lang="es-PE" sz="1800" i="1" dirty="0">
                <a:solidFill>
                  <a:schemeClr val="tx1"/>
                </a:solidFill>
                <a:latin typeface="F26"/>
              </a:rPr>
              <a:t>INTERSECAN</a:t>
            </a:r>
            <a:endParaRPr lang="es-PE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DAFC535-DB2B-40A0-B8FA-D7C4405019DF}"/>
                  </a:ext>
                </a:extLst>
              </p:cNvPr>
              <p:cNvSpPr/>
              <p:nvPr/>
            </p:nvSpPr>
            <p:spPr>
              <a:xfrm>
                <a:off x="2496005" y="4412563"/>
                <a:ext cx="29411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PE" sz="1800" i="1" dirty="0">
                    <a:latin typeface="F26"/>
                  </a:rPr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PE" sz="1800" dirty="0"/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PE" sz="1800" dirty="0"/>
                  <a:t> </a:t>
                </a:r>
                <a:r>
                  <a:rPr lang="es-PE" sz="1800" b="1" dirty="0"/>
                  <a:t>NO</a:t>
                </a:r>
                <a:r>
                  <a:rPr lang="es-PE" sz="1800" dirty="0"/>
                  <a:t> son paralelas</a:t>
                </a:r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DAFC535-DB2B-40A0-B8FA-D7C440501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005" y="4412563"/>
                <a:ext cx="2941190" cy="369332"/>
              </a:xfrm>
              <a:prstGeom prst="rect">
                <a:avLst/>
              </a:prstGeom>
              <a:blipFill>
                <a:blip r:embed="rId3"/>
                <a:stretch>
                  <a:fillRect l="-1656" t="-11667" r="-1242" b="-2666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3462E6F1-DA7D-4C4B-B776-86FFB92BEBA8}"/>
              </a:ext>
            </a:extLst>
          </p:cNvPr>
          <p:cNvSpPr/>
          <p:nvPr/>
        </p:nvSpPr>
        <p:spPr>
          <a:xfrm>
            <a:off x="5551714" y="4412563"/>
            <a:ext cx="283028" cy="3693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1B1CE4C5-72F9-4CBE-9A67-37790342C7F8}"/>
              </a:ext>
            </a:extLst>
          </p:cNvPr>
          <p:cNvSpPr/>
          <p:nvPr/>
        </p:nvSpPr>
        <p:spPr>
          <a:xfrm>
            <a:off x="6020359" y="3997064"/>
            <a:ext cx="308776" cy="1200329"/>
          </a:xfrm>
          <a:prstGeom prst="leftBrace">
            <a:avLst>
              <a:gd name="adj1" fmla="val 74370"/>
              <a:gd name="adj2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73C0D6F-B020-4B73-9593-57001AA98978}"/>
              </a:ext>
            </a:extLst>
          </p:cNvPr>
          <p:cNvSpPr/>
          <p:nvPr/>
        </p:nvSpPr>
        <p:spPr>
          <a:xfrm>
            <a:off x="6329135" y="4158404"/>
            <a:ext cx="145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i="1" dirty="0">
                <a:solidFill>
                  <a:srgbClr val="0070C0"/>
                </a:solidFill>
                <a:latin typeface="F26"/>
              </a:rPr>
              <a:t>Se </a:t>
            </a:r>
            <a:r>
              <a:rPr lang="es-PE" sz="1800" i="1" dirty="0">
                <a:solidFill>
                  <a:schemeClr val="tx1"/>
                </a:solidFill>
                <a:latin typeface="F26"/>
              </a:rPr>
              <a:t>CRUZAN  o</a:t>
            </a:r>
            <a:endParaRPr lang="es-PE" sz="1800" dirty="0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D86CDE1-675C-47E1-B89F-BB61B9D59D34}"/>
              </a:ext>
            </a:extLst>
          </p:cNvPr>
          <p:cNvSpPr/>
          <p:nvPr/>
        </p:nvSpPr>
        <p:spPr>
          <a:xfrm>
            <a:off x="6329135" y="4621558"/>
            <a:ext cx="1620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i="1" dirty="0">
                <a:solidFill>
                  <a:srgbClr val="0070C0"/>
                </a:solidFill>
                <a:latin typeface="F26"/>
              </a:rPr>
              <a:t>Se </a:t>
            </a:r>
            <a:r>
              <a:rPr lang="es-PE" sz="1800" i="1" dirty="0">
                <a:solidFill>
                  <a:schemeClr val="tx1"/>
                </a:solidFill>
                <a:latin typeface="F26"/>
              </a:rPr>
              <a:t>INTERSECAN</a:t>
            </a:r>
            <a:endParaRPr lang="es-PE" sz="1800" dirty="0">
              <a:solidFill>
                <a:schemeClr val="tx1"/>
              </a:solidFill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83AD991-0458-4D7C-8B01-CB2EE2D97519}"/>
              </a:ext>
            </a:extLst>
          </p:cNvPr>
          <p:cNvCxnSpPr>
            <a:cxnSpLocks/>
          </p:cNvCxnSpPr>
          <p:nvPr/>
        </p:nvCxnSpPr>
        <p:spPr>
          <a:xfrm flipH="1">
            <a:off x="10419490" y="3967182"/>
            <a:ext cx="452221" cy="1315776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BABBF83-2441-4EFC-9A37-5DE29B64782C}"/>
              </a:ext>
            </a:extLst>
          </p:cNvPr>
          <p:cNvCxnSpPr>
            <a:cxnSpLocks/>
          </p:cNvCxnSpPr>
          <p:nvPr/>
        </p:nvCxnSpPr>
        <p:spPr>
          <a:xfrm flipH="1">
            <a:off x="10070559" y="4067133"/>
            <a:ext cx="1150082" cy="1060189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9FA4E45-1377-490A-B944-D25845DC6444}"/>
              </a:ext>
            </a:extLst>
          </p:cNvPr>
          <p:cNvCxnSpPr>
            <a:cxnSpLocks/>
          </p:cNvCxnSpPr>
          <p:nvPr/>
        </p:nvCxnSpPr>
        <p:spPr>
          <a:xfrm flipH="1">
            <a:off x="8866316" y="3812700"/>
            <a:ext cx="496759" cy="154084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B5848138-BCB8-4930-98A7-E640F61831F8}"/>
              </a:ext>
            </a:extLst>
          </p:cNvPr>
          <p:cNvCxnSpPr>
            <a:cxnSpLocks/>
          </p:cNvCxnSpPr>
          <p:nvPr/>
        </p:nvCxnSpPr>
        <p:spPr>
          <a:xfrm flipH="1">
            <a:off x="8439523" y="3812700"/>
            <a:ext cx="1365001" cy="127657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0F54DE2D-816A-4556-A053-A0F7F24E958E}"/>
              </a:ext>
            </a:extLst>
          </p:cNvPr>
          <p:cNvCxnSpPr/>
          <p:nvPr/>
        </p:nvCxnSpPr>
        <p:spPr>
          <a:xfrm>
            <a:off x="8954000" y="4597228"/>
            <a:ext cx="0" cy="4677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o 38">
            <a:extLst>
              <a:ext uri="{FF2B5EF4-FFF2-40B4-BE49-F238E27FC236}">
                <a16:creationId xmlns:a16="http://schemas.microsoft.com/office/drawing/2014/main" id="{7486BC34-C5A3-4953-8836-1EE6AABE5C07}"/>
              </a:ext>
            </a:extLst>
          </p:cNvPr>
          <p:cNvGrpSpPr/>
          <p:nvPr/>
        </p:nvGrpSpPr>
        <p:grpSpPr>
          <a:xfrm>
            <a:off x="10502971" y="4540956"/>
            <a:ext cx="1784271" cy="449934"/>
            <a:chOff x="10502971" y="4540956"/>
            <a:chExt cx="1784271" cy="449934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F981FFE6-0771-44C9-B9A5-AECF2E1EF70D}"/>
                </a:ext>
              </a:extLst>
            </p:cNvPr>
            <p:cNvSpPr/>
            <p:nvPr/>
          </p:nvSpPr>
          <p:spPr>
            <a:xfrm>
              <a:off x="10615137" y="4540956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ángulo 35">
                  <a:extLst>
                    <a:ext uri="{FF2B5EF4-FFF2-40B4-BE49-F238E27FC236}">
                      <a16:creationId xmlns:a16="http://schemas.microsoft.com/office/drawing/2014/main" id="{126774EB-B11C-4755-BD35-AFFA5FAEDD2E}"/>
                    </a:ext>
                  </a:extLst>
                </p:cNvPr>
                <p:cNvSpPr/>
                <p:nvPr/>
              </p:nvSpPr>
              <p:spPr>
                <a:xfrm>
                  <a:off x="10502971" y="4713891"/>
                  <a:ext cx="178427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𝑃𝑢𝑛𝑡𝑜</m:t>
                        </m:r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𝑑𝑒</m:t>
                        </m:r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𝐼𝑛𝑡𝑒𝑟𝑠𝑒𝑐𝑐𝑖</m:t>
                        </m:r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PE" sz="12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PE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ángulo 35">
                  <a:extLst>
                    <a:ext uri="{FF2B5EF4-FFF2-40B4-BE49-F238E27FC236}">
                      <a16:creationId xmlns:a16="http://schemas.microsoft.com/office/drawing/2014/main" id="{126774EB-B11C-4755-BD35-AFFA5FAEDD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2971" y="4713891"/>
                  <a:ext cx="1784271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1EB8AAA1-5818-4773-A668-EFBFDACA78DB}"/>
                  </a:ext>
                </a:extLst>
              </p:cNvPr>
              <p:cNvSpPr/>
              <p:nvPr/>
            </p:nvSpPr>
            <p:spPr>
              <a:xfrm>
                <a:off x="8260173" y="5353547"/>
                <a:ext cx="122482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2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𝑆𝑜𝑙𝑜</m:t>
                      </m:r>
                      <m:r>
                        <a:rPr lang="es-PE" sz="12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12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𝑠𝑒</m:t>
                      </m:r>
                      <m:r>
                        <a:rPr lang="es-PE" sz="12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12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𝑐𝑟𝑢𝑧𝑎𝑛</m:t>
                      </m:r>
                    </m:oMath>
                  </m:oMathPara>
                </a14:m>
                <a:endParaRPr lang="es-PE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1EB8AAA1-5818-4773-A668-EFBFDACA7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173" y="5353547"/>
                <a:ext cx="1224822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o 32">
            <a:extLst>
              <a:ext uri="{FF2B5EF4-FFF2-40B4-BE49-F238E27FC236}">
                <a16:creationId xmlns:a16="http://schemas.microsoft.com/office/drawing/2014/main" id="{A005710E-9813-49E9-B9E8-61A672FE55D6}"/>
              </a:ext>
            </a:extLst>
          </p:cNvPr>
          <p:cNvGrpSpPr/>
          <p:nvPr/>
        </p:nvGrpSpPr>
        <p:grpSpPr>
          <a:xfrm>
            <a:off x="9011265" y="1752153"/>
            <a:ext cx="2143660" cy="1293148"/>
            <a:chOff x="9011265" y="1752153"/>
            <a:chExt cx="2143660" cy="1293148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5E2FD2C1-AEED-4EBB-9FD4-59F7BCA6DB51}"/>
                </a:ext>
              </a:extLst>
            </p:cNvPr>
            <p:cNvCxnSpPr/>
            <p:nvPr/>
          </p:nvCxnSpPr>
          <p:spPr>
            <a:xfrm flipH="1">
              <a:off x="9011265" y="1844972"/>
              <a:ext cx="884903" cy="1200329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C648A454-2176-4875-A8C5-ECB131347F57}"/>
                </a:ext>
              </a:extLst>
            </p:cNvPr>
            <p:cNvCxnSpPr/>
            <p:nvPr/>
          </p:nvCxnSpPr>
          <p:spPr>
            <a:xfrm flipH="1">
              <a:off x="9534587" y="1752153"/>
              <a:ext cx="884903" cy="1200329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ángulo 37">
                  <a:extLst>
                    <a:ext uri="{FF2B5EF4-FFF2-40B4-BE49-F238E27FC236}">
                      <a16:creationId xmlns:a16="http://schemas.microsoft.com/office/drawing/2014/main" id="{679A55DC-2897-41FB-A236-59A9323BC6E5}"/>
                    </a:ext>
                  </a:extLst>
                </p:cNvPr>
                <p:cNvSpPr/>
                <p:nvPr/>
              </p:nvSpPr>
              <p:spPr>
                <a:xfrm>
                  <a:off x="9977038" y="2298655"/>
                  <a:ext cx="117788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𝑆𝑜𝑛</m:t>
                        </m:r>
                        <m:r>
                          <a:rPr lang="es-P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P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𝑝𝑎𝑟𝑎𝑙𝑒𝑙𝑎𝑠</m:t>
                        </m:r>
                      </m:oMath>
                    </m:oMathPara>
                  </a14:m>
                  <a:endParaRPr lang="es-PE" sz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ángulo 37">
                  <a:extLst>
                    <a:ext uri="{FF2B5EF4-FFF2-40B4-BE49-F238E27FC236}">
                      <a16:creationId xmlns:a16="http://schemas.microsoft.com/office/drawing/2014/main" id="{679A55DC-2897-41FB-A236-59A9323BC6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7038" y="2298655"/>
                  <a:ext cx="1177887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Marcador de texto 2">
                <a:extLst>
                  <a:ext uri="{FF2B5EF4-FFF2-40B4-BE49-F238E27FC236}">
                    <a16:creationId xmlns:a16="http://schemas.microsoft.com/office/drawing/2014/main" id="{4A3919AC-A0BA-4CA6-A587-8B5EFBF7207B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>
          <p:sp>
            <p:nvSpPr>
              <p:cNvPr id="41" name="Marcador de texto 2">
                <a:extLst>
                  <a:ext uri="{FF2B5EF4-FFF2-40B4-BE49-F238E27FC236}">
                    <a16:creationId xmlns:a16="http://schemas.microsoft.com/office/drawing/2014/main" id="{4A3919AC-A0BA-4CA6-A587-8B5EFBF7207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7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37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11" grpId="0"/>
      <p:bldP spid="12" grpId="0"/>
      <p:bldP spid="13" grpId="0"/>
      <p:bldP spid="15" grpId="0" animBg="1"/>
      <p:bldP spid="16" grpId="0" animBg="1"/>
      <p:bldP spid="17" grpId="0"/>
      <p:bldP spid="18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B28EBC-2BA4-42C2-A637-7AE9F5DB8F6D}"/>
              </a:ext>
            </a:extLst>
          </p:cNvPr>
          <p:cNvSpPr/>
          <p:nvPr/>
        </p:nvSpPr>
        <p:spPr>
          <a:xfrm>
            <a:off x="590493" y="551824"/>
            <a:ext cx="9828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7200" b="1" dirty="0">
                <a:solidFill>
                  <a:srgbClr val="C00000"/>
                </a:solidFill>
              </a:rPr>
              <a:t>3 </a:t>
            </a:r>
            <a:r>
              <a:rPr lang="es-PE" sz="2800" b="1" dirty="0">
                <a:solidFill>
                  <a:srgbClr val="008080"/>
                </a:solidFill>
                <a:latin typeface="+mj-lt"/>
                <a:cs typeface="+mn-cs"/>
              </a:rPr>
              <a:t>RECTAS QUE SE CRUZAN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990D778B-9F59-41DE-BA9F-BED998D34A7F}"/>
                  </a:ext>
                </a:extLst>
              </p:cNvPr>
              <p:cNvSpPr/>
              <p:nvPr/>
            </p:nvSpPr>
            <p:spPr>
              <a:xfrm>
                <a:off x="1375126" y="1724191"/>
                <a:ext cx="5905783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PE" sz="1800" i="1" dirty="0">
                    <a:latin typeface="F26"/>
                  </a:rPr>
                  <a:t>Dadas la rectas </a:t>
                </a:r>
              </a:p>
              <a:p>
                <a:r>
                  <a:rPr lang="es-PE" sz="1800" dirty="0"/>
                  <a:t>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1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1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1800" i="1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⃗"/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PE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PE" sz="1800" b="0" i="1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s-PE" sz="1800" i="1">
                        <a:latin typeface="Cambria Math" panose="02040503050406030204" pitchFamily="18" charset="0"/>
                      </a:rPr>
                      <m:t> ;</m:t>
                    </m:r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1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1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1800" i="1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⃗"/>
                        <m:ctrlPr>
                          <a:rPr lang="es-PE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1800" b="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s-PE" sz="1800" i="1" dirty="0">
                  <a:latin typeface="F26"/>
                </a:endParaRPr>
              </a:p>
              <a:p>
                <a:r>
                  <a:rPr lang="es-PE" sz="1800" i="1" dirty="0">
                    <a:latin typeface="F26"/>
                  </a:rPr>
                  <a:t> se cumple que:</a:t>
                </a:r>
                <a:r>
                  <a:rPr lang="es-PE" sz="1800" b="1" i="1" dirty="0">
                    <a:latin typeface="F26"/>
                  </a:rPr>
                  <a:t> </a:t>
                </a:r>
                <a:endParaRPr lang="es-PE" sz="1800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990D778B-9F59-41DE-BA9F-BED998D34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126" y="1724191"/>
                <a:ext cx="5905783" cy="923330"/>
              </a:xfrm>
              <a:prstGeom prst="rect">
                <a:avLst/>
              </a:prstGeom>
              <a:blipFill>
                <a:blip r:embed="rId2"/>
                <a:stretch>
                  <a:fillRect l="-930" t="-3974" b="-993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o 6">
            <a:extLst>
              <a:ext uri="{FF2B5EF4-FFF2-40B4-BE49-F238E27FC236}">
                <a16:creationId xmlns:a16="http://schemas.microsoft.com/office/drawing/2014/main" id="{D5481F5D-FAB1-4C40-A7BF-58C01187006B}"/>
              </a:ext>
            </a:extLst>
          </p:cNvPr>
          <p:cNvGrpSpPr/>
          <p:nvPr/>
        </p:nvGrpSpPr>
        <p:grpSpPr>
          <a:xfrm>
            <a:off x="2525773" y="3163001"/>
            <a:ext cx="2547400" cy="1428012"/>
            <a:chOff x="4015633" y="3251442"/>
            <a:chExt cx="2547400" cy="1428012"/>
          </a:xfrm>
        </p:grpSpPr>
        <p:sp>
          <p:nvSpPr>
            <p:cNvPr id="29" name="Rectángulo: esquinas diagonales redondeadas 28">
              <a:extLst>
                <a:ext uri="{FF2B5EF4-FFF2-40B4-BE49-F238E27FC236}">
                  <a16:creationId xmlns:a16="http://schemas.microsoft.com/office/drawing/2014/main" id="{C7D615A7-E2BC-4067-A861-405946EDD093}"/>
                </a:ext>
              </a:extLst>
            </p:cNvPr>
            <p:cNvSpPr/>
            <p:nvPr/>
          </p:nvSpPr>
          <p:spPr>
            <a:xfrm>
              <a:off x="4015633" y="3251442"/>
              <a:ext cx="2547400" cy="142801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47EB561-1CFE-4E6C-A923-AA58603DB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0829" y="3298698"/>
              <a:ext cx="2381250" cy="1333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93AA09E-5051-440F-B585-91C6DC8EE246}"/>
              </a:ext>
            </a:extLst>
          </p:cNvPr>
          <p:cNvCxnSpPr>
            <a:cxnSpLocks/>
            <a:stCxn id="13" idx="1"/>
            <a:endCxn id="12" idx="4"/>
          </p:cNvCxnSpPr>
          <p:nvPr/>
        </p:nvCxnSpPr>
        <p:spPr>
          <a:xfrm flipV="1">
            <a:off x="8371623" y="3574536"/>
            <a:ext cx="125814" cy="791736"/>
          </a:xfrm>
          <a:prstGeom prst="line">
            <a:avLst/>
          </a:prstGeom>
          <a:ln w="19050" cap="flat" cmpd="sng" algn="ctr">
            <a:solidFill>
              <a:srgbClr val="002060"/>
            </a:solidFill>
            <a:prstDash val="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89BB0A86-FAD1-4174-8A90-BAE7A06FA1C8}"/>
              </a:ext>
            </a:extLst>
          </p:cNvPr>
          <p:cNvCxnSpPr>
            <a:cxnSpLocks/>
          </p:cNvCxnSpPr>
          <p:nvPr/>
        </p:nvCxnSpPr>
        <p:spPr>
          <a:xfrm flipH="1">
            <a:off x="8042681" y="2903220"/>
            <a:ext cx="1775689" cy="187962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BF10E5C3-F1C5-4ACB-A40E-B7899C2A6D5C}"/>
              </a:ext>
            </a:extLst>
          </p:cNvPr>
          <p:cNvCxnSpPr>
            <a:cxnSpLocks/>
          </p:cNvCxnSpPr>
          <p:nvPr/>
        </p:nvCxnSpPr>
        <p:spPr>
          <a:xfrm flipH="1">
            <a:off x="7917013" y="2471572"/>
            <a:ext cx="2047502" cy="1486096"/>
          </a:xfrm>
          <a:prstGeom prst="line">
            <a:avLst/>
          </a:prstGeom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F8AE255C-EC03-45D9-B1D0-0A3035C5A7A6}"/>
                  </a:ext>
                </a:extLst>
              </p:cNvPr>
              <p:cNvSpPr/>
              <p:nvPr/>
            </p:nvSpPr>
            <p:spPr>
              <a:xfrm>
                <a:off x="8734367" y="3864064"/>
                <a:ext cx="1266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𝑆𝑒</m:t>
                      </m:r>
                      <m:r>
                        <a:rPr lang="es-PE" sz="18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18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𝑐𝑟𝑢𝑧𝑎𝑛</m:t>
                      </m:r>
                    </m:oMath>
                  </m:oMathPara>
                </a14:m>
                <a:endParaRPr lang="es-PE" sz="1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F8AE255C-EC03-45D9-B1D0-0A3035C5A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367" y="3864064"/>
                <a:ext cx="126611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Marcador de texto 2">
                <a:extLst>
                  <a:ext uri="{FF2B5EF4-FFF2-40B4-BE49-F238E27FC236}">
                    <a16:creationId xmlns:a16="http://schemas.microsoft.com/office/drawing/2014/main" id="{691ECB6A-5C8C-4E2D-9A03-E89937AD6D6C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>
          <p:sp>
            <p:nvSpPr>
              <p:cNvPr id="46" name="Marcador de texto 2">
                <a:extLst>
                  <a:ext uri="{FF2B5EF4-FFF2-40B4-BE49-F238E27FC236}">
                    <a16:creationId xmlns:a16="http://schemas.microsoft.com/office/drawing/2014/main" id="{691ECB6A-5C8C-4E2D-9A03-E89937AD6D6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6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ipse 11">
            <a:extLst>
              <a:ext uri="{FF2B5EF4-FFF2-40B4-BE49-F238E27FC236}">
                <a16:creationId xmlns:a16="http://schemas.microsoft.com/office/drawing/2014/main" id="{F981FFE6-0771-44C9-B9A5-AECF2E1EF70D}"/>
              </a:ext>
            </a:extLst>
          </p:cNvPr>
          <p:cNvSpPr/>
          <p:nvPr/>
        </p:nvSpPr>
        <p:spPr>
          <a:xfrm>
            <a:off x="8443437" y="3466536"/>
            <a:ext cx="108000" cy="10800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981FFE6-0771-44C9-B9A5-AECF2E1EF70D}"/>
              </a:ext>
            </a:extLst>
          </p:cNvPr>
          <p:cNvSpPr/>
          <p:nvPr/>
        </p:nvSpPr>
        <p:spPr>
          <a:xfrm>
            <a:off x="8355807" y="4350456"/>
            <a:ext cx="108000" cy="10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9709235" y="2908283"/>
                <a:ext cx="42133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s-PE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235" y="2908283"/>
                <a:ext cx="42133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9686363" y="2200074"/>
                <a:ext cx="73391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PE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s-PE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363" y="2200074"/>
                <a:ext cx="733919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8443437" y="4389868"/>
                <a:ext cx="4437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PE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437" y="4389868"/>
                <a:ext cx="44377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208734" y="3171141"/>
                <a:ext cx="4437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b="1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PE" b="1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734" y="3171141"/>
                <a:ext cx="443776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8042681" y="3940936"/>
                <a:ext cx="4010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</m:acc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681" y="3940936"/>
                <a:ext cx="401072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7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12" grpId="0" animBg="1"/>
      <p:bldP spid="13" grpId="0" animBg="1"/>
      <p:bldP spid="6" grpId="0"/>
      <p:bldP spid="8" grpId="0"/>
      <p:bldP spid="9" grpId="0"/>
      <p:bldP spid="10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990D778B-9F59-41DE-BA9F-BED998D34A7F}"/>
                  </a:ext>
                </a:extLst>
              </p:cNvPr>
              <p:cNvSpPr/>
              <p:nvPr/>
            </p:nvSpPr>
            <p:spPr>
              <a:xfrm>
                <a:off x="1375127" y="2057664"/>
                <a:ext cx="4848692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PE" sz="1800" i="1" dirty="0">
                    <a:latin typeface="F26"/>
                  </a:rPr>
                  <a:t>Dadas la rectas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8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𝑡</m:t>
                      </m:r>
                      <m:acc>
                        <m:accPr>
                          <m:chr m:val="⃗"/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i="1">
                          <a:latin typeface="Cambria Math" panose="02040503050406030204" pitchFamily="18" charset="0"/>
                        </a:rPr>
                        <m:t>  ;</m:t>
                      </m:r>
                      <m:sSub>
                        <m:sSub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8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𝑡</m:t>
                      </m:r>
                      <m:acc>
                        <m:accPr>
                          <m:chr m:val="⃗"/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s-PE" sz="1800" i="1" dirty="0">
                  <a:latin typeface="F26"/>
                </a:endParaRPr>
              </a:p>
              <a:p>
                <a:r>
                  <a:rPr lang="es-PE" sz="1800" i="1" dirty="0">
                    <a:latin typeface="F26"/>
                  </a:rPr>
                  <a:t> se cumple que:</a:t>
                </a:r>
                <a:r>
                  <a:rPr lang="es-PE" sz="1800" b="1" i="1" dirty="0">
                    <a:latin typeface="F26"/>
                  </a:rPr>
                  <a:t> </a:t>
                </a:r>
                <a:endParaRPr lang="es-PE" sz="1800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990D778B-9F59-41DE-BA9F-BED998D34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127" y="2057664"/>
                <a:ext cx="4848692" cy="923330"/>
              </a:xfrm>
              <a:prstGeom prst="rect">
                <a:avLst/>
              </a:prstGeom>
              <a:blipFill>
                <a:blip r:embed="rId2"/>
                <a:stretch>
                  <a:fillRect l="-1132" t="-3974" b="-993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>
            <a:extLst>
              <a:ext uri="{FF2B5EF4-FFF2-40B4-BE49-F238E27FC236}">
                <a16:creationId xmlns:a16="http://schemas.microsoft.com/office/drawing/2014/main" id="{482A9C98-F8A6-4C6F-874A-E43E2D2630FC}"/>
              </a:ext>
            </a:extLst>
          </p:cNvPr>
          <p:cNvSpPr/>
          <p:nvPr/>
        </p:nvSpPr>
        <p:spPr>
          <a:xfrm>
            <a:off x="590493" y="609976"/>
            <a:ext cx="6414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7200" b="1" dirty="0">
                <a:solidFill>
                  <a:srgbClr val="C00000"/>
                </a:solidFill>
              </a:rPr>
              <a:t>4 </a:t>
            </a:r>
            <a:r>
              <a:rPr lang="es-PE" sz="2800" b="1" dirty="0">
                <a:solidFill>
                  <a:srgbClr val="008080"/>
                </a:solidFill>
                <a:latin typeface="+mj-lt"/>
                <a:cs typeface="+mn-cs"/>
              </a:rPr>
              <a:t>RECTAS QUE SE INTERSECAN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7892B74-677F-4536-BF8A-A8481760EDC8}"/>
              </a:ext>
            </a:extLst>
          </p:cNvPr>
          <p:cNvGrpSpPr/>
          <p:nvPr/>
        </p:nvGrpSpPr>
        <p:grpSpPr>
          <a:xfrm>
            <a:off x="2525773" y="3163001"/>
            <a:ext cx="2547400" cy="1428012"/>
            <a:chOff x="2525773" y="3163001"/>
            <a:chExt cx="2547400" cy="1428012"/>
          </a:xfrm>
        </p:grpSpPr>
        <p:sp>
          <p:nvSpPr>
            <p:cNvPr id="29" name="Rectángulo: esquinas diagonales redondeadas 28">
              <a:extLst>
                <a:ext uri="{FF2B5EF4-FFF2-40B4-BE49-F238E27FC236}">
                  <a16:creationId xmlns:a16="http://schemas.microsoft.com/office/drawing/2014/main" id="{C7D615A7-E2BC-4067-A861-405946EDD093}"/>
                </a:ext>
              </a:extLst>
            </p:cNvPr>
            <p:cNvSpPr/>
            <p:nvPr/>
          </p:nvSpPr>
          <p:spPr>
            <a:xfrm>
              <a:off x="2525773" y="3163001"/>
              <a:ext cx="2547400" cy="142801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327B3F8-E879-4F13-8767-45152D4B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40688" y="3214620"/>
              <a:ext cx="2514600" cy="13239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7AF6C3D-BDBA-4CED-BDC0-600C0DAB72E7}"/>
              </a:ext>
            </a:extLst>
          </p:cNvPr>
          <p:cNvCxnSpPr>
            <a:cxnSpLocks/>
          </p:cNvCxnSpPr>
          <p:nvPr/>
        </p:nvCxnSpPr>
        <p:spPr>
          <a:xfrm flipH="1">
            <a:off x="7737767" y="2327233"/>
            <a:ext cx="805093" cy="231127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559C169-4D60-4457-9D49-01A32140B97C}"/>
              </a:ext>
            </a:extLst>
          </p:cNvPr>
          <p:cNvCxnSpPr>
            <a:cxnSpLocks/>
          </p:cNvCxnSpPr>
          <p:nvPr/>
        </p:nvCxnSpPr>
        <p:spPr>
          <a:xfrm flipH="1">
            <a:off x="7234812" y="2375480"/>
            <a:ext cx="2047502" cy="1638613"/>
          </a:xfrm>
          <a:prstGeom prst="line">
            <a:avLst/>
          </a:prstGeom>
          <a:ln w="19050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3A89AFD-C018-4600-83B8-17408A0929F1}"/>
              </a:ext>
            </a:extLst>
          </p:cNvPr>
          <p:cNvGrpSpPr/>
          <p:nvPr/>
        </p:nvGrpSpPr>
        <p:grpSpPr>
          <a:xfrm>
            <a:off x="8179398" y="3137358"/>
            <a:ext cx="2357362" cy="720944"/>
            <a:chOff x="10683717" y="4266636"/>
            <a:chExt cx="2357362" cy="720944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33D1D8D-7705-4452-8C59-C6219785CD08}"/>
                </a:ext>
              </a:extLst>
            </p:cNvPr>
            <p:cNvSpPr/>
            <p:nvPr/>
          </p:nvSpPr>
          <p:spPr>
            <a:xfrm>
              <a:off x="10683717" y="4266636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737888E8-E40E-483D-AE1C-F01F8372D2F9}"/>
                    </a:ext>
                  </a:extLst>
                </p:cNvPr>
                <p:cNvSpPr/>
                <p:nvPr/>
              </p:nvSpPr>
              <p:spPr>
                <a:xfrm>
                  <a:off x="10723137" y="4649026"/>
                  <a:ext cx="231794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𝑃𝑢𝑛𝑡𝑜</m:t>
                        </m:r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𝑑𝑒</m:t>
                        </m:r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𝐼𝑛𝑡𝑒𝑟𝑠𝑒𝑐𝑐𝑖</m:t>
                        </m:r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PE" sz="16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PE" sz="16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737888E8-E40E-483D-AE1C-F01F8372D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3137" y="4649026"/>
                  <a:ext cx="2317942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Marcador de texto 2">
                <a:extLst>
                  <a:ext uri="{FF2B5EF4-FFF2-40B4-BE49-F238E27FC236}">
                    <a16:creationId xmlns:a16="http://schemas.microsoft.com/office/drawing/2014/main" id="{1932097F-D0C1-405B-8469-89F835E8425B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>
          <p:sp>
            <p:nvSpPr>
              <p:cNvPr id="31" name="Marcador de texto 2">
                <a:extLst>
                  <a:ext uri="{FF2B5EF4-FFF2-40B4-BE49-F238E27FC236}">
                    <a16:creationId xmlns:a16="http://schemas.microsoft.com/office/drawing/2014/main" id="{1932097F-D0C1-405B-8469-89F835E8425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6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93AA09E-5051-440F-B585-91C6DC8EE246}"/>
              </a:ext>
            </a:extLst>
          </p:cNvPr>
          <p:cNvCxnSpPr>
            <a:cxnSpLocks/>
          </p:cNvCxnSpPr>
          <p:nvPr/>
        </p:nvCxnSpPr>
        <p:spPr>
          <a:xfrm flipH="1" flipV="1">
            <a:off x="7845950" y="3522273"/>
            <a:ext cx="6980" cy="716877"/>
          </a:xfrm>
          <a:prstGeom prst="line">
            <a:avLst/>
          </a:prstGeom>
          <a:ln w="19050" cap="flat" cmpd="sng" algn="ctr">
            <a:solidFill>
              <a:srgbClr val="002060"/>
            </a:solidFill>
            <a:prstDash val="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F981FFE6-0771-44C9-B9A5-AECF2E1EF70D}"/>
              </a:ext>
            </a:extLst>
          </p:cNvPr>
          <p:cNvSpPr/>
          <p:nvPr/>
        </p:nvSpPr>
        <p:spPr>
          <a:xfrm>
            <a:off x="7814787" y="3466536"/>
            <a:ext cx="108000" cy="10800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981FFE6-0771-44C9-B9A5-AECF2E1EF70D}"/>
              </a:ext>
            </a:extLst>
          </p:cNvPr>
          <p:cNvSpPr/>
          <p:nvPr/>
        </p:nvSpPr>
        <p:spPr>
          <a:xfrm>
            <a:off x="7806919" y="4233858"/>
            <a:ext cx="108000" cy="10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>
                <a:off x="7814787" y="4389868"/>
                <a:ext cx="4437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PE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787" y="4389868"/>
                <a:ext cx="443776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7580084" y="3171141"/>
                <a:ext cx="4437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b="1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PE" b="1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084" y="3171141"/>
                <a:ext cx="44377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/>
              <p:cNvSpPr/>
              <p:nvPr/>
            </p:nvSpPr>
            <p:spPr>
              <a:xfrm>
                <a:off x="7414031" y="3940936"/>
                <a:ext cx="4010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</m:acc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23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031" y="3940936"/>
                <a:ext cx="401072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66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20" grpId="0" animBg="1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TemaUT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UTP" id="{B15AEC6E-1DF5-42DC-9730-4871F2970D86}" vid="{E586E61E-4605-472F-A0D8-7889F694A443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9BC7976734CE469FDC7B4C718D8341" ma:contentTypeVersion="7" ma:contentTypeDescription="Create a new document." ma:contentTypeScope="" ma:versionID="2d6d62f146819df4c288fcf83ba3ced9">
  <xsd:schema xmlns:xsd="http://www.w3.org/2001/XMLSchema" xmlns:xs="http://www.w3.org/2001/XMLSchema" xmlns:p="http://schemas.microsoft.com/office/2006/metadata/properties" xmlns:ns2="72a5a915-2abe-4958-a4e3-43bf3f975f8d" targetNamespace="http://schemas.microsoft.com/office/2006/metadata/properties" ma:root="true" ma:fieldsID="f4c9c2afa42614f54f39f3e96e109c9d" ns2:_="">
    <xsd:import namespace="72a5a915-2abe-4958-a4e3-43bf3f975f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5a915-2abe-4958-a4e3-43bf3f975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964661-78DC-48E8-BB8E-DBA7481381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232143-0D6F-4654-8E02-F8D0433CA2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a5a915-2abe-4958-a4e3-43bf3f975f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A03ECD-1B7A-4960-B84D-05E1F782671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2a5a915-2abe-4958-a4e3-43bf3f975f8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TemaUTP</Template>
  <TotalTime>3829</TotalTime>
  <Words>1161</Words>
  <Application>Microsoft Office PowerPoint</Application>
  <PresentationFormat>Panorámica</PresentationFormat>
  <Paragraphs>165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Cambria Math</vt:lpstr>
      <vt:lpstr>F26</vt:lpstr>
      <vt:lpstr>Formular</vt:lpstr>
      <vt:lpstr>Helvetica</vt:lpstr>
      <vt:lpstr>Wingdings</vt:lpstr>
      <vt:lpstr>TemaUTP</vt:lpstr>
      <vt:lpstr>ESPACIO VECTORIAL EN R3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Dandy Albert Sanchez Escurra</cp:lastModifiedBy>
  <cp:revision>264</cp:revision>
  <dcterms:modified xsi:type="dcterms:W3CDTF">2021-07-13T05:12:39Z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0x010100599BC7976734CE469FDC7B4C718D8341</vt:lpwstr>
  </property>
</Properties>
</file>