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diagrams/data4.xml" ContentType="application/vnd.openxmlformats-officedocument.drawingml.diagramData+xml"/>
  <Override PartName="/ppt/diagrams/layout30.xml" ContentType="application/vnd.openxmlformats-officedocument.drawingml.diagramLayout+xml"/>
  <Override PartName="/ppt/diagrams/quickStyle30.xml" ContentType="application/vnd.openxmlformats-officedocument.drawingml.diagramStyle+xml"/>
  <Override PartName="/ppt/diagrams/colors30.xml" ContentType="application/vnd.openxmlformats-officedocument.drawingml.diagramColor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3" r:id="rId4"/>
  </p:sldMasterIdLst>
  <p:notesMasterIdLst>
    <p:notesMasterId r:id="rId27"/>
  </p:notesMasterIdLst>
  <p:sldIdLst>
    <p:sldId id="256" r:id="rId5"/>
    <p:sldId id="273" r:id="rId6"/>
    <p:sldId id="257" r:id="rId7"/>
    <p:sldId id="258" r:id="rId8"/>
    <p:sldId id="315" r:id="rId9"/>
    <p:sldId id="321" r:id="rId10"/>
    <p:sldId id="297" r:id="rId11"/>
    <p:sldId id="304" r:id="rId12"/>
    <p:sldId id="316" r:id="rId13"/>
    <p:sldId id="322" r:id="rId14"/>
    <p:sldId id="329" r:id="rId15"/>
    <p:sldId id="330" r:id="rId16"/>
    <p:sldId id="326" r:id="rId17"/>
    <p:sldId id="331" r:id="rId18"/>
    <p:sldId id="289" r:id="rId19"/>
    <p:sldId id="327" r:id="rId20"/>
    <p:sldId id="290" r:id="rId21"/>
    <p:sldId id="328" r:id="rId22"/>
    <p:sldId id="319" r:id="rId23"/>
    <p:sldId id="291" r:id="rId24"/>
    <p:sldId id="292" r:id="rId25"/>
    <p:sldId id="271" r:id="rId26"/>
  </p:sldIdLst>
  <p:sldSz cx="12192000" cy="6858000"/>
  <p:notesSz cx="6858000" cy="9144000"/>
  <p:defaultTextStyle>
    <a:defPPr>
      <a:defRPr lang="es-PE"/>
    </a:defPPr>
    <a:lvl1pPr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5pPr>
    <a:lvl6pPr marL="22860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6pPr>
    <a:lvl7pPr marL="27432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7pPr>
    <a:lvl8pPr marL="32004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8pPr>
    <a:lvl9pPr marL="36576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80"/>
    <a:srgbClr val="00A8A4"/>
    <a:srgbClr val="CCCC00"/>
    <a:srgbClr val="0000FF"/>
    <a:srgbClr val="FF0000"/>
    <a:srgbClr val="FF99FF"/>
    <a:srgbClr val="FF3300"/>
    <a:srgbClr val="CC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804" autoAdjust="0"/>
    <p:restoredTop sz="94643"/>
  </p:normalViewPr>
  <p:slideViewPr>
    <p:cSldViewPr snapToGrid="0" snapToObjects="1">
      <p:cViewPr varScale="1">
        <p:scale>
          <a:sx n="65" d="100"/>
          <a:sy n="65" d="100"/>
        </p:scale>
        <p:origin x="94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svg"/><Relationship Id="rId1" Type="http://schemas.openxmlformats.org/officeDocument/2006/relationships/image" Target="../media/image122.png"/><Relationship Id="rId6" Type="http://schemas.openxmlformats.org/officeDocument/2006/relationships/image" Target="../media/image127.svg"/><Relationship Id="rId5" Type="http://schemas.openxmlformats.org/officeDocument/2006/relationships/image" Target="../media/image126.png"/><Relationship Id="rId4" Type="http://schemas.openxmlformats.org/officeDocument/2006/relationships/image" Target="../media/image125.svg"/></Relationships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29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svg"/><Relationship Id="rId1" Type="http://schemas.openxmlformats.org/officeDocument/2006/relationships/image" Target="../media/image122.png"/><Relationship Id="rId6" Type="http://schemas.openxmlformats.org/officeDocument/2006/relationships/image" Target="../media/image127.svg"/><Relationship Id="rId5" Type="http://schemas.openxmlformats.org/officeDocument/2006/relationships/image" Target="../media/image126.png"/><Relationship Id="rId4" Type="http://schemas.openxmlformats.org/officeDocument/2006/relationships/image" Target="../media/image125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0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2FBA56E-2B6C-46B0-B487-ADA05E92CBAE}" type="doc">
      <dgm:prSet loTypeId="urn:microsoft.com/office/officeart/2005/8/layout/hProcess9" loCatId="process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s-PE"/>
        </a:p>
      </dgm:t>
    </dgm:pt>
    <dgm:pt modelId="{6FB8B5FB-5B27-4E79-87F3-6924D4B61260}">
      <dgm:prSet phldrT="[Texto]" custT="1"/>
      <dgm:spPr>
        <a:solidFill>
          <a:srgbClr val="C0000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gm:spPr>
      <dgm:t>
        <a:bodyPr spcFirstLastPara="0" vert="horz" wrap="square" lIns="91440" tIns="91440" rIns="91440" bIns="91440" numCol="1" spcCol="1270" anchor="ctr" anchorCtr="0"/>
        <a:lstStyle/>
        <a:p>
          <a:r>
            <a:rPr lang="es-PE" sz="2400" b="1" kern="1200" dirty="0">
              <a:solidFill>
                <a:prstClr val="white"/>
              </a:solidFill>
              <a:latin typeface="Arial" panose="020B0604020202020204"/>
              <a:ea typeface="+mn-ea"/>
              <a:cs typeface="+mn-cs"/>
            </a:rPr>
            <a:t>ECUACIONES DE RECTAS</a:t>
          </a:r>
        </a:p>
      </dgm:t>
    </dgm:pt>
    <dgm:pt modelId="{8E2BBB0D-2D34-4309-9E91-78BB5AC6E4E5}" type="parTrans" cxnId="{A1A448AA-8946-4B82-A933-E2087A7B23FD}">
      <dgm:prSet/>
      <dgm:spPr/>
      <dgm:t>
        <a:bodyPr/>
        <a:lstStyle/>
        <a:p>
          <a:endParaRPr lang="es-PE" sz="2800"/>
        </a:p>
      </dgm:t>
    </dgm:pt>
    <dgm:pt modelId="{48B3B207-D9A3-4E0A-9D03-F4D46CB14C32}" type="sibTrans" cxnId="{A1A448AA-8946-4B82-A933-E2087A7B23FD}">
      <dgm:prSet custT="1"/>
      <dgm:spPr/>
      <dgm:t>
        <a:bodyPr/>
        <a:lstStyle/>
        <a:p>
          <a:endParaRPr lang="es-PE" sz="4000"/>
        </a:p>
      </dgm:t>
    </dgm:pt>
    <dgm:pt modelId="{C28BCCBC-402F-4256-AE23-34766962F4BA}">
      <dgm:prSet phldrT="[Texto]" custT="1"/>
      <dgm:spPr>
        <a:solidFill>
          <a:prstClr val="black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gm:spPr>
      <dgm:t>
        <a:bodyPr spcFirstLastPara="0" vert="horz" wrap="square" lIns="91440" tIns="91440" rIns="91440" bIns="91440" numCol="1" spcCol="1270" anchor="ctr" anchorCtr="0"/>
        <a:lstStyle/>
        <a:p>
          <a:r>
            <a:rPr lang="es-PE" sz="2400" b="1" kern="1200" dirty="0">
              <a:solidFill>
                <a:prstClr val="white"/>
              </a:solidFill>
              <a:latin typeface="Arial" panose="020B0604020202020204"/>
              <a:ea typeface="+mn-ea"/>
              <a:cs typeface="+mn-cs"/>
            </a:rPr>
            <a:t>DISTANCIAS </a:t>
          </a:r>
        </a:p>
      </dgm:t>
    </dgm:pt>
    <dgm:pt modelId="{18B2169B-96F4-4AA2-B041-E580730E7E70}" type="parTrans" cxnId="{9A6D1B3C-2F0F-432C-BF26-F641549B4561}">
      <dgm:prSet/>
      <dgm:spPr/>
      <dgm:t>
        <a:bodyPr/>
        <a:lstStyle/>
        <a:p>
          <a:endParaRPr lang="es-PE"/>
        </a:p>
      </dgm:t>
    </dgm:pt>
    <dgm:pt modelId="{77B243EA-9904-41E1-AC7E-24B8E55197EB}" type="sibTrans" cxnId="{9A6D1B3C-2F0F-432C-BF26-F641549B4561}">
      <dgm:prSet/>
      <dgm:spPr/>
      <dgm:t>
        <a:bodyPr/>
        <a:lstStyle/>
        <a:p>
          <a:endParaRPr lang="es-PE"/>
        </a:p>
      </dgm:t>
    </dgm:pt>
    <dgm:pt modelId="{F14711A1-C460-4C06-AA6B-F0A1AF4EC83F}" type="pres">
      <dgm:prSet presAssocID="{72FBA56E-2B6C-46B0-B487-ADA05E92CBAE}" presName="CompostProcess" presStyleCnt="0">
        <dgm:presLayoutVars>
          <dgm:dir/>
          <dgm:resizeHandles val="exact"/>
        </dgm:presLayoutVars>
      </dgm:prSet>
      <dgm:spPr/>
    </dgm:pt>
    <dgm:pt modelId="{9681F9A2-734F-476C-9B4C-3780DF479320}" type="pres">
      <dgm:prSet presAssocID="{72FBA56E-2B6C-46B0-B487-ADA05E92CBAE}" presName="arrow" presStyleLbl="bgShp" presStyleIdx="0" presStyleCnt="1"/>
      <dgm:spPr>
        <a:solidFill>
          <a:srgbClr val="00A8A4"/>
        </a:solidFill>
      </dgm:spPr>
    </dgm:pt>
    <dgm:pt modelId="{B9C97D6C-D0FF-4B4F-BAAF-6B1BB6917304}" type="pres">
      <dgm:prSet presAssocID="{72FBA56E-2B6C-46B0-B487-ADA05E92CBAE}" presName="linearProcess" presStyleCnt="0"/>
      <dgm:spPr/>
    </dgm:pt>
    <dgm:pt modelId="{97587EEA-C9E6-4E05-AAF1-ED08A62237A5}" type="pres">
      <dgm:prSet presAssocID="{6FB8B5FB-5B27-4E79-87F3-6924D4B61260}" presName="textNode" presStyleLbl="node1" presStyleIdx="0" presStyleCnt="2" custScaleX="128409" custLinFactNeighborX="-61635" custLinFactNeighborY="0">
        <dgm:presLayoutVars>
          <dgm:bulletEnabled val="1"/>
        </dgm:presLayoutVars>
      </dgm:prSet>
      <dgm:spPr>
        <a:xfrm>
          <a:off x="1080085" y="1025283"/>
          <a:ext cx="1851575" cy="1367045"/>
        </a:xfrm>
        <a:prstGeom prst="roundRect">
          <a:avLst/>
        </a:prstGeom>
      </dgm:spPr>
    </dgm:pt>
    <dgm:pt modelId="{EE0575C0-5218-425D-985D-63E3B7CDEB9A}" type="pres">
      <dgm:prSet presAssocID="{48B3B207-D9A3-4E0A-9D03-F4D46CB14C32}" presName="sibTrans" presStyleCnt="0"/>
      <dgm:spPr/>
    </dgm:pt>
    <dgm:pt modelId="{84CEA6E5-B05A-485D-9F13-F1F7FDA8DE49}" type="pres">
      <dgm:prSet presAssocID="{C28BCCBC-402F-4256-AE23-34766962F4BA}" presName="textNode" presStyleLbl="node1" presStyleIdx="1" presStyleCnt="2" custScaleX="124650" custLinFactNeighborX="-75425" custLinFactNeighborY="0">
        <dgm:presLayoutVars>
          <dgm:bulletEnabled val="1"/>
        </dgm:presLayoutVars>
      </dgm:prSet>
      <dgm:spPr>
        <a:xfrm>
          <a:off x="3503263" y="1025283"/>
          <a:ext cx="1851575" cy="1367045"/>
        </a:xfrm>
        <a:prstGeom prst="roundRect">
          <a:avLst/>
        </a:prstGeom>
      </dgm:spPr>
    </dgm:pt>
  </dgm:ptLst>
  <dgm:cxnLst>
    <dgm:cxn modelId="{FEA44B01-195B-4629-89B8-599717D8A883}" type="presOf" srcId="{C28BCCBC-402F-4256-AE23-34766962F4BA}" destId="{84CEA6E5-B05A-485D-9F13-F1F7FDA8DE49}" srcOrd="0" destOrd="0" presId="urn:microsoft.com/office/officeart/2005/8/layout/hProcess9"/>
    <dgm:cxn modelId="{9A6D1B3C-2F0F-432C-BF26-F641549B4561}" srcId="{72FBA56E-2B6C-46B0-B487-ADA05E92CBAE}" destId="{C28BCCBC-402F-4256-AE23-34766962F4BA}" srcOrd="1" destOrd="0" parTransId="{18B2169B-96F4-4AA2-B041-E580730E7E70}" sibTransId="{77B243EA-9904-41E1-AC7E-24B8E55197EB}"/>
    <dgm:cxn modelId="{9281704C-A048-4AB4-9365-ED6797D320F2}" type="presOf" srcId="{6FB8B5FB-5B27-4E79-87F3-6924D4B61260}" destId="{97587EEA-C9E6-4E05-AAF1-ED08A62237A5}" srcOrd="0" destOrd="0" presId="urn:microsoft.com/office/officeart/2005/8/layout/hProcess9"/>
    <dgm:cxn modelId="{A1A448AA-8946-4B82-A933-E2087A7B23FD}" srcId="{72FBA56E-2B6C-46B0-B487-ADA05E92CBAE}" destId="{6FB8B5FB-5B27-4E79-87F3-6924D4B61260}" srcOrd="0" destOrd="0" parTransId="{8E2BBB0D-2D34-4309-9E91-78BB5AC6E4E5}" sibTransId="{48B3B207-D9A3-4E0A-9D03-F4D46CB14C32}"/>
    <dgm:cxn modelId="{1AB2E2C8-173D-4DC1-8202-FB22B9AC4F71}" type="presOf" srcId="{72FBA56E-2B6C-46B0-B487-ADA05E92CBAE}" destId="{F14711A1-C460-4C06-AA6B-F0A1AF4EC83F}" srcOrd="0" destOrd="0" presId="urn:microsoft.com/office/officeart/2005/8/layout/hProcess9"/>
    <dgm:cxn modelId="{3ACE53DF-2EA0-4773-A4BE-5F4ED8CFDD77}" type="presParOf" srcId="{F14711A1-C460-4C06-AA6B-F0A1AF4EC83F}" destId="{9681F9A2-734F-476C-9B4C-3780DF479320}" srcOrd="0" destOrd="0" presId="urn:microsoft.com/office/officeart/2005/8/layout/hProcess9"/>
    <dgm:cxn modelId="{AA1558D1-C8A0-4527-9954-C5B4A5AB484D}" type="presParOf" srcId="{F14711A1-C460-4C06-AA6B-F0A1AF4EC83F}" destId="{B9C97D6C-D0FF-4B4F-BAAF-6B1BB6917304}" srcOrd="1" destOrd="0" presId="urn:microsoft.com/office/officeart/2005/8/layout/hProcess9"/>
    <dgm:cxn modelId="{1215C20D-FB2B-490F-AB59-5D9FA137E2CE}" type="presParOf" srcId="{B9C97D6C-D0FF-4B4F-BAAF-6B1BB6917304}" destId="{97587EEA-C9E6-4E05-AAF1-ED08A62237A5}" srcOrd="0" destOrd="0" presId="urn:microsoft.com/office/officeart/2005/8/layout/hProcess9"/>
    <dgm:cxn modelId="{CB36EDB7-6088-4F2F-A8A0-BB1930BDB779}" type="presParOf" srcId="{B9C97D6C-D0FF-4B4F-BAAF-6B1BB6917304}" destId="{EE0575C0-5218-425D-985D-63E3B7CDEB9A}" srcOrd="1" destOrd="0" presId="urn:microsoft.com/office/officeart/2005/8/layout/hProcess9"/>
    <dgm:cxn modelId="{E174FA7B-4A75-41DA-BBC9-2089A5DC5D2A}" type="presParOf" srcId="{B9C97D6C-D0FF-4B4F-BAAF-6B1BB6917304}" destId="{84CEA6E5-B05A-485D-9F13-F1F7FDA8DE49}" srcOrd="2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2FBA56E-2B6C-46B0-B487-ADA05E92CBAE}" type="doc">
      <dgm:prSet loTypeId="urn:microsoft.com/office/officeart/2005/8/layout/hProcess11" loCatId="process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s-PE"/>
        </a:p>
      </dgm:t>
    </dgm:pt>
    <mc:AlternateContent xmlns:mc="http://schemas.openxmlformats.org/markup-compatibility/2006" xmlns:a14="http://schemas.microsoft.com/office/drawing/2010/main">
      <mc:Choice Requires="a14">
        <dgm:pt modelId="{6FB8B5FB-5B27-4E79-87F3-6924D4B61260}">
          <dgm:prSet phldrT="[Texto]" custT="1"/>
          <dgm:spPr/>
          <dgm:t>
            <a:bodyPr/>
            <a:lstStyle/>
            <a:p>
              <a:r>
                <a:rPr lang="es-PE" sz="3200" b="1" kern="1200" dirty="0">
                  <a:solidFill>
                    <a:schemeClr val="tx1"/>
                  </a:solidFill>
                </a:rPr>
                <a:t>La Recta en </a:t>
              </a:r>
              <a14:m>
                <m:oMath xmlns:m="http://schemas.openxmlformats.org/officeDocument/2006/math">
                  <m:r>
                    <a:rPr lang="es-PE" sz="3200" b="1" i="1" kern="1200" smtClean="0">
                      <a:solidFill>
                        <a:schemeClr val="tx1"/>
                      </a:solidFill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m:t>𝓡</m:t>
                  </m:r>
                </m:oMath>
              </a14:m>
              <a:r>
                <a:rPr lang="es-PE" sz="3200" b="1" kern="1200" baseline="30000" dirty="0">
                  <a:solidFill>
                    <a:schemeClr val="tx1"/>
                  </a:solidFill>
                </a:rPr>
                <a:t>3</a:t>
              </a:r>
            </a:p>
          </dgm:t>
        </dgm:pt>
      </mc:Choice>
      <mc:Fallback xmlns="">
        <dgm:pt modelId="{6FB8B5FB-5B27-4E79-87F3-6924D4B61260}">
          <dgm:prSet phldrT="[Texto]" custT="1"/>
          <dgm:spPr/>
          <dgm:t>
            <a:bodyPr/>
            <a:lstStyle/>
            <a:p>
              <a:r>
                <a:rPr lang="es-PE" sz="3200" b="1" kern="1200" dirty="0">
                  <a:solidFill>
                    <a:schemeClr val="tx1"/>
                  </a:solidFill>
                </a:rPr>
                <a:t>La Recta en </a:t>
              </a:r>
              <a:r>
                <a:rPr lang="es-PE" sz="3200" b="1" i="0" kern="120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𝓡</a:t>
              </a:r>
              <a:r>
                <a:rPr lang="es-PE" sz="3200" b="1" kern="1200" baseline="30000" dirty="0">
                  <a:solidFill>
                    <a:schemeClr val="tx1"/>
                  </a:solidFill>
                </a:rPr>
                <a:t>3</a:t>
              </a:r>
            </a:p>
          </dgm:t>
        </dgm:pt>
      </mc:Fallback>
    </mc:AlternateContent>
    <dgm:pt modelId="{8E2BBB0D-2D34-4309-9E91-78BB5AC6E4E5}" type="parTrans" cxnId="{A1A448AA-8946-4B82-A933-E2087A7B23FD}">
      <dgm:prSet/>
      <dgm:spPr/>
      <dgm:t>
        <a:bodyPr/>
        <a:lstStyle/>
        <a:p>
          <a:endParaRPr lang="es-PE" sz="4000"/>
        </a:p>
      </dgm:t>
    </dgm:pt>
    <dgm:pt modelId="{48B3B207-D9A3-4E0A-9D03-F4D46CB14C32}" type="sibTrans" cxnId="{A1A448AA-8946-4B82-A933-E2087A7B23FD}">
      <dgm:prSet custT="1"/>
      <dgm:spPr/>
      <dgm:t>
        <a:bodyPr/>
        <a:lstStyle/>
        <a:p>
          <a:endParaRPr lang="es-PE" sz="5400"/>
        </a:p>
      </dgm:t>
    </dgm:pt>
    <dgm:pt modelId="{656DEDE3-8E75-49A4-9C9C-044064591D80}" type="pres">
      <dgm:prSet presAssocID="{72FBA56E-2B6C-46B0-B487-ADA05E92CBAE}" presName="Name0" presStyleCnt="0">
        <dgm:presLayoutVars>
          <dgm:dir/>
          <dgm:resizeHandles val="exact"/>
        </dgm:presLayoutVars>
      </dgm:prSet>
      <dgm:spPr/>
    </dgm:pt>
    <dgm:pt modelId="{99989F30-FEB3-43BC-A73E-22CC064D628C}" type="pres">
      <dgm:prSet presAssocID="{72FBA56E-2B6C-46B0-B487-ADA05E92CBAE}" presName="arrow" presStyleLbl="bgShp" presStyleIdx="0" presStyleCnt="1"/>
      <dgm:spPr>
        <a:solidFill>
          <a:srgbClr val="00A8A4"/>
        </a:solidFill>
      </dgm:spPr>
    </dgm:pt>
    <dgm:pt modelId="{F8B8B282-6371-4972-9F34-E8EF8F9B7810}" type="pres">
      <dgm:prSet presAssocID="{72FBA56E-2B6C-46B0-B487-ADA05E92CBAE}" presName="points" presStyleCnt="0"/>
      <dgm:spPr/>
    </dgm:pt>
    <dgm:pt modelId="{36F979A6-69A6-4F87-ADAF-F2F9592EA2C4}" type="pres">
      <dgm:prSet presAssocID="{6FB8B5FB-5B27-4E79-87F3-6924D4B61260}" presName="compositeA" presStyleCnt="0"/>
      <dgm:spPr/>
    </dgm:pt>
    <dgm:pt modelId="{514797BD-1A3E-4AAD-8620-8143EE1146CE}" type="pres">
      <dgm:prSet presAssocID="{6FB8B5FB-5B27-4E79-87F3-6924D4B61260}" presName="textA" presStyleLbl="revTx" presStyleIdx="0" presStyleCnt="1" custScaleX="109814">
        <dgm:presLayoutVars>
          <dgm:bulletEnabled val="1"/>
        </dgm:presLayoutVars>
      </dgm:prSet>
      <dgm:spPr/>
    </dgm:pt>
    <dgm:pt modelId="{0A4CD20E-F6CF-4EE9-9826-5B385B1DD736}" type="pres">
      <dgm:prSet presAssocID="{6FB8B5FB-5B27-4E79-87F3-6924D4B61260}" presName="circleA" presStyleLbl="node1" presStyleIdx="0" presStyleCnt="1"/>
      <dgm:spPr>
        <a:solidFill>
          <a:srgbClr val="C00000"/>
        </a:solidFill>
      </dgm:spPr>
    </dgm:pt>
    <dgm:pt modelId="{851A1352-1E28-44F6-824F-B8A7B1028D10}" type="pres">
      <dgm:prSet presAssocID="{6FB8B5FB-5B27-4E79-87F3-6924D4B61260}" presName="spaceA" presStyleCnt="0"/>
      <dgm:spPr/>
    </dgm:pt>
  </dgm:ptLst>
  <dgm:cxnLst>
    <dgm:cxn modelId="{631A9091-AB92-4CC9-8B61-3F9BD27BA4A3}" type="presOf" srcId="{72FBA56E-2B6C-46B0-B487-ADA05E92CBAE}" destId="{656DEDE3-8E75-49A4-9C9C-044064591D80}" srcOrd="0" destOrd="0" presId="urn:microsoft.com/office/officeart/2005/8/layout/hProcess11"/>
    <dgm:cxn modelId="{A1A448AA-8946-4B82-A933-E2087A7B23FD}" srcId="{72FBA56E-2B6C-46B0-B487-ADA05E92CBAE}" destId="{6FB8B5FB-5B27-4E79-87F3-6924D4B61260}" srcOrd="0" destOrd="0" parTransId="{8E2BBB0D-2D34-4309-9E91-78BB5AC6E4E5}" sibTransId="{48B3B207-D9A3-4E0A-9D03-F4D46CB14C32}"/>
    <dgm:cxn modelId="{510BECB5-7277-4584-BBFC-55894CF6A26E}" type="presOf" srcId="{6FB8B5FB-5B27-4E79-87F3-6924D4B61260}" destId="{514797BD-1A3E-4AAD-8620-8143EE1146CE}" srcOrd="0" destOrd="0" presId="urn:microsoft.com/office/officeart/2005/8/layout/hProcess11"/>
    <dgm:cxn modelId="{1B9D6E98-9882-4242-90DA-084953ABC6BA}" type="presParOf" srcId="{656DEDE3-8E75-49A4-9C9C-044064591D80}" destId="{99989F30-FEB3-43BC-A73E-22CC064D628C}" srcOrd="0" destOrd="0" presId="urn:microsoft.com/office/officeart/2005/8/layout/hProcess11"/>
    <dgm:cxn modelId="{95D5882B-DFE6-4A0C-8C02-49E388625439}" type="presParOf" srcId="{656DEDE3-8E75-49A4-9C9C-044064591D80}" destId="{F8B8B282-6371-4972-9F34-E8EF8F9B7810}" srcOrd="1" destOrd="0" presId="urn:microsoft.com/office/officeart/2005/8/layout/hProcess11"/>
    <dgm:cxn modelId="{62394F91-90B8-4B76-BC5F-06DB0BE3EC24}" type="presParOf" srcId="{F8B8B282-6371-4972-9F34-E8EF8F9B7810}" destId="{36F979A6-69A6-4F87-ADAF-F2F9592EA2C4}" srcOrd="0" destOrd="0" presId="urn:microsoft.com/office/officeart/2005/8/layout/hProcess11"/>
    <dgm:cxn modelId="{0897754B-758C-45AA-B36A-4B7741696A2D}" type="presParOf" srcId="{36F979A6-69A6-4F87-ADAF-F2F9592EA2C4}" destId="{514797BD-1A3E-4AAD-8620-8143EE1146CE}" srcOrd="0" destOrd="0" presId="urn:microsoft.com/office/officeart/2005/8/layout/hProcess11"/>
    <dgm:cxn modelId="{9B87E637-401B-4C2B-87FF-A848199E87C4}" type="presParOf" srcId="{36F979A6-69A6-4F87-ADAF-F2F9592EA2C4}" destId="{0A4CD20E-F6CF-4EE9-9826-5B385B1DD736}" srcOrd="1" destOrd="0" presId="urn:microsoft.com/office/officeart/2005/8/layout/hProcess11"/>
    <dgm:cxn modelId="{60A73FE2-5D7D-4BB2-A711-AE011EB8CE0B}" type="presParOf" srcId="{36F979A6-69A6-4F87-ADAF-F2F9592EA2C4}" destId="{851A1352-1E28-44F6-824F-B8A7B1028D10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2FBA56E-2B6C-46B0-B487-ADA05E92CBAE}" type="doc">
      <dgm:prSet loTypeId="urn:microsoft.com/office/officeart/2005/8/layout/hList7" loCatId="process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s-PE"/>
        </a:p>
      </dgm:t>
    </dgm:pt>
    <dgm:pt modelId="{3C3584BA-9173-46F0-8135-7BC7A0F9DA55}">
      <dgm:prSet phldrT="[Texto]" custT="1"/>
      <dgm:spPr>
        <a:solidFill>
          <a:schemeClr val="accent2">
            <a:lumMod val="75000"/>
          </a:schemeClr>
        </a:solidFill>
      </dgm:spPr>
      <dgm:t>
        <a:bodyPr/>
        <a:lstStyle/>
        <a:p>
          <a:pPr marL="0" algn="ctr"/>
          <a:r>
            <a:rPr lang="es-PE" sz="1800" kern="1200" dirty="0"/>
            <a:t>PARA TI</a:t>
          </a:r>
          <a:endParaRPr lang="es-PE" sz="1400" kern="1200" dirty="0">
            <a:solidFill>
              <a:schemeClr val="tx1"/>
            </a:solidFill>
          </a:endParaRPr>
        </a:p>
        <a:p>
          <a:pPr marL="176213" indent="-176213" algn="l"/>
          <a:r>
            <a:rPr lang="es-PE" sz="1400" kern="1200" dirty="0">
              <a:solidFill>
                <a:schemeClr val="bg1"/>
              </a:solidFill>
            </a:rPr>
            <a:t>1. Realiza los ejercicios propuestos de ésta sesión y práctica con la tarea .</a:t>
          </a:r>
        </a:p>
        <a:p>
          <a:pPr marL="176213" indent="-176213" algn="l"/>
          <a:r>
            <a:rPr lang="es-PE" sz="1400" kern="1200" dirty="0">
              <a:solidFill>
                <a:schemeClr val="bg1"/>
              </a:solidFill>
            </a:rPr>
            <a:t>2. Consulta en el FORO tus dudas.</a:t>
          </a:r>
        </a:p>
        <a:p>
          <a:pPr marL="0" algn="ctr"/>
          <a:endParaRPr lang="es-PE" sz="1400" kern="1200" dirty="0">
            <a:solidFill>
              <a:schemeClr val="tx1"/>
            </a:solidFill>
          </a:endParaRPr>
        </a:p>
      </dgm:t>
    </dgm:pt>
    <dgm:pt modelId="{04F9EE93-A038-40FE-8851-2C1E4E5540B7}" type="parTrans" cxnId="{2F3C173E-0652-4875-912D-A16CBA18A7BF}">
      <dgm:prSet/>
      <dgm:spPr/>
      <dgm:t>
        <a:bodyPr/>
        <a:lstStyle/>
        <a:p>
          <a:endParaRPr lang="es-PE" sz="1600"/>
        </a:p>
      </dgm:t>
    </dgm:pt>
    <dgm:pt modelId="{489FD96F-DD11-4F5C-960C-DF6E6F6227A5}" type="sibTrans" cxnId="{2F3C173E-0652-4875-912D-A16CBA18A7BF}">
      <dgm:prSet custT="1"/>
      <dgm:spPr/>
      <dgm:t>
        <a:bodyPr/>
        <a:lstStyle/>
        <a:p>
          <a:endParaRPr lang="es-PE" sz="2400"/>
        </a:p>
      </dgm:t>
    </dgm:pt>
    <dgm:pt modelId="{A51E5064-1BE8-4726-9E36-0EF7DB1E4BE3}">
      <dgm:prSet custT="1"/>
      <dgm:spPr>
        <a:solidFill>
          <a:srgbClr val="FFC000"/>
        </a:solidFill>
      </dgm:spPr>
      <dgm:t>
        <a:bodyPr/>
        <a:lstStyle/>
        <a:p>
          <a:r>
            <a:rPr lang="es-PE" sz="1800" dirty="0"/>
            <a:t>Ésta sesión quedará grabada para tus consultas.</a:t>
          </a:r>
        </a:p>
        <a:p>
          <a:r>
            <a:rPr lang="es-PE" sz="3600" dirty="0">
              <a:sym typeface="Wingdings" panose="05000000000000000000" pitchFamily="2" charset="2"/>
            </a:rPr>
            <a:t></a:t>
          </a:r>
          <a:endParaRPr lang="es-PE" sz="3600" dirty="0"/>
        </a:p>
      </dgm:t>
    </dgm:pt>
    <dgm:pt modelId="{23526D60-F615-4439-BD3F-C1EDDF4C6B76}" type="parTrans" cxnId="{4A4D737A-8932-4CBF-911D-0B5A2CE443F5}">
      <dgm:prSet/>
      <dgm:spPr/>
      <dgm:t>
        <a:bodyPr/>
        <a:lstStyle/>
        <a:p>
          <a:endParaRPr lang="es-PE"/>
        </a:p>
      </dgm:t>
    </dgm:pt>
    <dgm:pt modelId="{0694789E-52BF-42DA-B089-5701E02A3CD5}" type="sibTrans" cxnId="{4A4D737A-8932-4CBF-911D-0B5A2CE443F5}">
      <dgm:prSet/>
      <dgm:spPr/>
      <dgm:t>
        <a:bodyPr/>
        <a:lstStyle/>
        <a:p>
          <a:endParaRPr lang="es-PE"/>
        </a:p>
      </dgm:t>
    </dgm:pt>
    <dgm:pt modelId="{715AB7B9-F417-46DF-B568-519B2A08BEAA}">
      <dgm:prSet custT="1"/>
      <dgm:spPr>
        <a:solidFill>
          <a:srgbClr val="00A8A4"/>
        </a:solidFill>
      </dgm:spPr>
      <dgm:t>
        <a:bodyPr/>
        <a:lstStyle/>
        <a:p>
          <a:r>
            <a:rPr lang="es-PE" sz="1800" dirty="0"/>
            <a:t>Excelente tu participación</a:t>
          </a:r>
        </a:p>
        <a:p>
          <a:br>
            <a:rPr lang="es-PE" sz="1800" dirty="0"/>
          </a:br>
          <a:r>
            <a:rPr lang="es-PE" sz="1400" dirty="0"/>
            <a:t>Recuerda que, siempre parece imposible, hasta que se hace.</a:t>
          </a:r>
        </a:p>
      </dgm:t>
    </dgm:pt>
    <dgm:pt modelId="{ACC161E2-95DA-4760-92A2-B44E4A6E6909}" type="parTrans" cxnId="{DEC15E81-986E-4807-9698-6081F27578D2}">
      <dgm:prSet/>
      <dgm:spPr/>
      <dgm:t>
        <a:bodyPr/>
        <a:lstStyle/>
        <a:p>
          <a:endParaRPr lang="es-PE"/>
        </a:p>
      </dgm:t>
    </dgm:pt>
    <dgm:pt modelId="{8696D7DB-B792-49A1-8D8D-FDBBE4BE6FA4}" type="sibTrans" cxnId="{DEC15E81-986E-4807-9698-6081F27578D2}">
      <dgm:prSet/>
      <dgm:spPr/>
      <dgm:t>
        <a:bodyPr/>
        <a:lstStyle/>
        <a:p>
          <a:endParaRPr lang="es-PE"/>
        </a:p>
      </dgm:t>
    </dgm:pt>
    <dgm:pt modelId="{EDBE2624-2CCA-40B3-BCE2-F0A4F235CAC2}" type="pres">
      <dgm:prSet presAssocID="{72FBA56E-2B6C-46B0-B487-ADA05E92CBAE}" presName="Name0" presStyleCnt="0">
        <dgm:presLayoutVars>
          <dgm:dir/>
          <dgm:resizeHandles val="exact"/>
        </dgm:presLayoutVars>
      </dgm:prSet>
      <dgm:spPr/>
    </dgm:pt>
    <dgm:pt modelId="{654E1EEF-95A4-4137-BA22-40233273DD80}" type="pres">
      <dgm:prSet presAssocID="{72FBA56E-2B6C-46B0-B487-ADA05E92CBAE}" presName="fgShape" presStyleLbl="fgShp" presStyleIdx="0" presStyleCnt="1" custScaleY="102985" custLinFactNeighborX="-800" custLinFactNeighborY="33334"/>
      <dgm:spPr>
        <a:solidFill>
          <a:schemeClr val="tx1">
            <a:alpha val="34000"/>
          </a:schemeClr>
        </a:solidFill>
      </dgm:spPr>
    </dgm:pt>
    <dgm:pt modelId="{2E759AB5-4D6F-4BE9-834F-253D93B0DC40}" type="pres">
      <dgm:prSet presAssocID="{72FBA56E-2B6C-46B0-B487-ADA05E92CBAE}" presName="linComp" presStyleCnt="0"/>
      <dgm:spPr/>
    </dgm:pt>
    <dgm:pt modelId="{AD548326-72C0-43BF-BA7B-50A21B578CF5}" type="pres">
      <dgm:prSet presAssocID="{715AB7B9-F417-46DF-B568-519B2A08BEAA}" presName="compNode" presStyleCnt="0"/>
      <dgm:spPr/>
    </dgm:pt>
    <dgm:pt modelId="{D716B73C-0F75-49CA-9027-74E99E576F36}" type="pres">
      <dgm:prSet presAssocID="{715AB7B9-F417-46DF-B568-519B2A08BEAA}" presName="bkgdShape" presStyleLbl="node1" presStyleIdx="0" presStyleCnt="3"/>
      <dgm:spPr/>
    </dgm:pt>
    <dgm:pt modelId="{CE791AF9-629E-4793-B1CF-111F5BD6328D}" type="pres">
      <dgm:prSet presAssocID="{715AB7B9-F417-46DF-B568-519B2A08BEAA}" presName="nodeTx" presStyleLbl="node1" presStyleIdx="0" presStyleCnt="3">
        <dgm:presLayoutVars>
          <dgm:bulletEnabled val="1"/>
        </dgm:presLayoutVars>
      </dgm:prSet>
      <dgm:spPr/>
    </dgm:pt>
    <dgm:pt modelId="{CC9033E3-904B-4DE5-A9A0-DC654582E588}" type="pres">
      <dgm:prSet presAssocID="{715AB7B9-F417-46DF-B568-519B2A08BEAA}" presName="invisiNode" presStyleLbl="node1" presStyleIdx="0" presStyleCnt="3"/>
      <dgm:spPr/>
    </dgm:pt>
    <dgm:pt modelId="{E4B17DAE-514E-42CE-9C09-0DF0A64F2C88}" type="pres">
      <dgm:prSet presAssocID="{715AB7B9-F417-46DF-B568-519B2A08BEAA}" presName="imagNode" presStyleLbl="fg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Apretón de manos"/>
        </a:ext>
      </dgm:extLst>
    </dgm:pt>
    <dgm:pt modelId="{434CE974-1481-43DA-B6B5-BCB3433FF65C}" type="pres">
      <dgm:prSet presAssocID="{8696D7DB-B792-49A1-8D8D-FDBBE4BE6FA4}" presName="sibTrans" presStyleLbl="sibTrans2D1" presStyleIdx="0" presStyleCnt="0"/>
      <dgm:spPr/>
    </dgm:pt>
    <dgm:pt modelId="{A2BF57DF-509A-4B4D-879C-3C53CFC31FC9}" type="pres">
      <dgm:prSet presAssocID="{A51E5064-1BE8-4726-9E36-0EF7DB1E4BE3}" presName="compNode" presStyleCnt="0"/>
      <dgm:spPr/>
    </dgm:pt>
    <dgm:pt modelId="{F225E939-B844-47B8-883C-D284995866DD}" type="pres">
      <dgm:prSet presAssocID="{A51E5064-1BE8-4726-9E36-0EF7DB1E4BE3}" presName="bkgdShape" presStyleLbl="node1" presStyleIdx="1" presStyleCnt="3"/>
      <dgm:spPr/>
    </dgm:pt>
    <dgm:pt modelId="{2C13F936-81E4-4CC0-8678-3610A4784192}" type="pres">
      <dgm:prSet presAssocID="{A51E5064-1BE8-4726-9E36-0EF7DB1E4BE3}" presName="nodeTx" presStyleLbl="node1" presStyleIdx="1" presStyleCnt="3">
        <dgm:presLayoutVars>
          <dgm:bulletEnabled val="1"/>
        </dgm:presLayoutVars>
      </dgm:prSet>
      <dgm:spPr/>
    </dgm:pt>
    <dgm:pt modelId="{28966F23-B6C5-417F-85DC-7B3DCA860290}" type="pres">
      <dgm:prSet presAssocID="{A51E5064-1BE8-4726-9E36-0EF7DB1E4BE3}" presName="invisiNode" presStyleLbl="node1" presStyleIdx="1" presStyleCnt="3"/>
      <dgm:spPr/>
    </dgm:pt>
    <dgm:pt modelId="{11EFDFA8-6048-448D-A6F0-628956AB67BC}" type="pres">
      <dgm:prSet presAssocID="{A51E5064-1BE8-4726-9E36-0EF7DB1E4BE3}" presName="imagNode" presStyleLbl="fgImgPlac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Presentación con elemento multimedia"/>
        </a:ext>
      </dgm:extLst>
    </dgm:pt>
    <dgm:pt modelId="{0E423987-936D-45C1-9332-B78CE82AA76E}" type="pres">
      <dgm:prSet presAssocID="{0694789E-52BF-42DA-B089-5701E02A3CD5}" presName="sibTrans" presStyleLbl="sibTrans2D1" presStyleIdx="0" presStyleCnt="0"/>
      <dgm:spPr/>
    </dgm:pt>
    <dgm:pt modelId="{FDD91FA1-81AF-458C-9CA7-7712EE6BA720}" type="pres">
      <dgm:prSet presAssocID="{3C3584BA-9173-46F0-8135-7BC7A0F9DA55}" presName="compNode" presStyleCnt="0"/>
      <dgm:spPr/>
    </dgm:pt>
    <dgm:pt modelId="{B567B16B-2620-489B-94DE-1803E2C16578}" type="pres">
      <dgm:prSet presAssocID="{3C3584BA-9173-46F0-8135-7BC7A0F9DA55}" presName="bkgdShape" presStyleLbl="node1" presStyleIdx="2" presStyleCnt="3" custLinFactNeighborX="51187"/>
      <dgm:spPr/>
    </dgm:pt>
    <dgm:pt modelId="{1D13ED57-7EFD-4CE6-A224-45E607125ED8}" type="pres">
      <dgm:prSet presAssocID="{3C3584BA-9173-46F0-8135-7BC7A0F9DA55}" presName="nodeTx" presStyleLbl="node1" presStyleIdx="2" presStyleCnt="3">
        <dgm:presLayoutVars>
          <dgm:bulletEnabled val="1"/>
        </dgm:presLayoutVars>
      </dgm:prSet>
      <dgm:spPr/>
    </dgm:pt>
    <dgm:pt modelId="{164C3A20-86A4-4EDA-B479-02D624A5D474}" type="pres">
      <dgm:prSet presAssocID="{3C3584BA-9173-46F0-8135-7BC7A0F9DA55}" presName="invisiNode" presStyleLbl="node1" presStyleIdx="2" presStyleCnt="3"/>
      <dgm:spPr/>
    </dgm:pt>
    <dgm:pt modelId="{C817A655-5861-4856-B7A6-4E4983635EA7}" type="pres">
      <dgm:prSet presAssocID="{3C3584BA-9173-46F0-8135-7BC7A0F9DA55}" presName="imagNode" presStyleLbl="fgImgPlac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Inicio"/>
        </a:ext>
      </dgm:extLst>
    </dgm:pt>
  </dgm:ptLst>
  <dgm:cxnLst>
    <dgm:cxn modelId="{95963D29-C26C-42FE-9728-64AE530C0F35}" type="presOf" srcId="{0694789E-52BF-42DA-B089-5701E02A3CD5}" destId="{0E423987-936D-45C1-9332-B78CE82AA76E}" srcOrd="0" destOrd="0" presId="urn:microsoft.com/office/officeart/2005/8/layout/hList7"/>
    <dgm:cxn modelId="{6EF1A536-7B9E-4DEF-A3A0-79D6B72DD0BB}" type="presOf" srcId="{3C3584BA-9173-46F0-8135-7BC7A0F9DA55}" destId="{B567B16B-2620-489B-94DE-1803E2C16578}" srcOrd="0" destOrd="0" presId="urn:microsoft.com/office/officeart/2005/8/layout/hList7"/>
    <dgm:cxn modelId="{2F3C173E-0652-4875-912D-A16CBA18A7BF}" srcId="{72FBA56E-2B6C-46B0-B487-ADA05E92CBAE}" destId="{3C3584BA-9173-46F0-8135-7BC7A0F9DA55}" srcOrd="2" destOrd="0" parTransId="{04F9EE93-A038-40FE-8851-2C1E4E5540B7}" sibTransId="{489FD96F-DD11-4F5C-960C-DF6E6F6227A5}"/>
    <dgm:cxn modelId="{C1A8DB3E-2826-41DF-872A-C1EE7C0F2EA3}" type="presOf" srcId="{715AB7B9-F417-46DF-B568-519B2A08BEAA}" destId="{CE791AF9-629E-4793-B1CF-111F5BD6328D}" srcOrd="1" destOrd="0" presId="urn:microsoft.com/office/officeart/2005/8/layout/hList7"/>
    <dgm:cxn modelId="{8BA5B84C-45BF-4A54-8C18-4176D927C887}" type="presOf" srcId="{A51E5064-1BE8-4726-9E36-0EF7DB1E4BE3}" destId="{2C13F936-81E4-4CC0-8678-3610A4784192}" srcOrd="1" destOrd="0" presId="urn:microsoft.com/office/officeart/2005/8/layout/hList7"/>
    <dgm:cxn modelId="{A21CCF78-1BA2-45A7-9097-2EB98C9DD31E}" type="presOf" srcId="{8696D7DB-B792-49A1-8D8D-FDBBE4BE6FA4}" destId="{434CE974-1481-43DA-B6B5-BCB3433FF65C}" srcOrd="0" destOrd="0" presId="urn:microsoft.com/office/officeart/2005/8/layout/hList7"/>
    <dgm:cxn modelId="{4A4D737A-8932-4CBF-911D-0B5A2CE443F5}" srcId="{72FBA56E-2B6C-46B0-B487-ADA05E92CBAE}" destId="{A51E5064-1BE8-4726-9E36-0EF7DB1E4BE3}" srcOrd="1" destOrd="0" parTransId="{23526D60-F615-4439-BD3F-C1EDDF4C6B76}" sibTransId="{0694789E-52BF-42DA-B089-5701E02A3CD5}"/>
    <dgm:cxn modelId="{DEC15E81-986E-4807-9698-6081F27578D2}" srcId="{72FBA56E-2B6C-46B0-B487-ADA05E92CBAE}" destId="{715AB7B9-F417-46DF-B568-519B2A08BEAA}" srcOrd="0" destOrd="0" parTransId="{ACC161E2-95DA-4760-92A2-B44E4A6E6909}" sibTransId="{8696D7DB-B792-49A1-8D8D-FDBBE4BE6FA4}"/>
    <dgm:cxn modelId="{82C6DF8E-8837-4A71-B594-1F4C3D7021AF}" type="presOf" srcId="{715AB7B9-F417-46DF-B568-519B2A08BEAA}" destId="{D716B73C-0F75-49CA-9027-74E99E576F36}" srcOrd="0" destOrd="0" presId="urn:microsoft.com/office/officeart/2005/8/layout/hList7"/>
    <dgm:cxn modelId="{2CAB67AD-CD86-414F-A8FB-6FB697655D83}" type="presOf" srcId="{72FBA56E-2B6C-46B0-B487-ADA05E92CBAE}" destId="{EDBE2624-2CCA-40B3-BCE2-F0A4F235CAC2}" srcOrd="0" destOrd="0" presId="urn:microsoft.com/office/officeart/2005/8/layout/hList7"/>
    <dgm:cxn modelId="{287CE8C9-658C-4644-93AD-DE8266BC2A85}" type="presOf" srcId="{3C3584BA-9173-46F0-8135-7BC7A0F9DA55}" destId="{1D13ED57-7EFD-4CE6-A224-45E607125ED8}" srcOrd="1" destOrd="0" presId="urn:microsoft.com/office/officeart/2005/8/layout/hList7"/>
    <dgm:cxn modelId="{88D9DEF2-D4EF-47DA-821C-D449ECDD8684}" type="presOf" srcId="{A51E5064-1BE8-4726-9E36-0EF7DB1E4BE3}" destId="{F225E939-B844-47B8-883C-D284995866DD}" srcOrd="0" destOrd="0" presId="urn:microsoft.com/office/officeart/2005/8/layout/hList7"/>
    <dgm:cxn modelId="{6A84B5C9-C102-41D2-81FE-29296D6BAA55}" type="presParOf" srcId="{EDBE2624-2CCA-40B3-BCE2-F0A4F235CAC2}" destId="{654E1EEF-95A4-4137-BA22-40233273DD80}" srcOrd="0" destOrd="0" presId="urn:microsoft.com/office/officeart/2005/8/layout/hList7"/>
    <dgm:cxn modelId="{706DF2FB-15C3-48D7-AA11-B0CD881E7E14}" type="presParOf" srcId="{EDBE2624-2CCA-40B3-BCE2-F0A4F235CAC2}" destId="{2E759AB5-4D6F-4BE9-834F-253D93B0DC40}" srcOrd="1" destOrd="0" presId="urn:microsoft.com/office/officeart/2005/8/layout/hList7"/>
    <dgm:cxn modelId="{9BDD98B7-DFD5-4D14-BCD4-992C50E6DD64}" type="presParOf" srcId="{2E759AB5-4D6F-4BE9-834F-253D93B0DC40}" destId="{AD548326-72C0-43BF-BA7B-50A21B578CF5}" srcOrd="0" destOrd="0" presId="urn:microsoft.com/office/officeart/2005/8/layout/hList7"/>
    <dgm:cxn modelId="{2E1BA3CF-1856-4D61-BB89-F8D7FCBA93E0}" type="presParOf" srcId="{AD548326-72C0-43BF-BA7B-50A21B578CF5}" destId="{D716B73C-0F75-49CA-9027-74E99E576F36}" srcOrd="0" destOrd="0" presId="urn:microsoft.com/office/officeart/2005/8/layout/hList7"/>
    <dgm:cxn modelId="{29E43CF1-B26A-4890-ABDF-60C8BC3D090C}" type="presParOf" srcId="{AD548326-72C0-43BF-BA7B-50A21B578CF5}" destId="{CE791AF9-629E-4793-B1CF-111F5BD6328D}" srcOrd="1" destOrd="0" presId="urn:microsoft.com/office/officeart/2005/8/layout/hList7"/>
    <dgm:cxn modelId="{4BEEAD46-26FA-4F7A-887E-AFDBC88A09EE}" type="presParOf" srcId="{AD548326-72C0-43BF-BA7B-50A21B578CF5}" destId="{CC9033E3-904B-4DE5-A9A0-DC654582E588}" srcOrd="2" destOrd="0" presId="urn:microsoft.com/office/officeart/2005/8/layout/hList7"/>
    <dgm:cxn modelId="{E4899B8D-6378-424F-9F73-86C96B6A88FC}" type="presParOf" srcId="{AD548326-72C0-43BF-BA7B-50A21B578CF5}" destId="{E4B17DAE-514E-42CE-9C09-0DF0A64F2C88}" srcOrd="3" destOrd="0" presId="urn:microsoft.com/office/officeart/2005/8/layout/hList7"/>
    <dgm:cxn modelId="{B6B646B0-C467-43BB-8D00-274ACC02ADF2}" type="presParOf" srcId="{2E759AB5-4D6F-4BE9-834F-253D93B0DC40}" destId="{434CE974-1481-43DA-B6B5-BCB3433FF65C}" srcOrd="1" destOrd="0" presId="urn:microsoft.com/office/officeart/2005/8/layout/hList7"/>
    <dgm:cxn modelId="{1FD58A22-B22A-4BDE-A9D4-576FF18385A4}" type="presParOf" srcId="{2E759AB5-4D6F-4BE9-834F-253D93B0DC40}" destId="{A2BF57DF-509A-4B4D-879C-3C53CFC31FC9}" srcOrd="2" destOrd="0" presId="urn:microsoft.com/office/officeart/2005/8/layout/hList7"/>
    <dgm:cxn modelId="{EF6E6D72-2E9C-4969-8E8C-F1FB6941A3B7}" type="presParOf" srcId="{A2BF57DF-509A-4B4D-879C-3C53CFC31FC9}" destId="{F225E939-B844-47B8-883C-D284995866DD}" srcOrd="0" destOrd="0" presId="urn:microsoft.com/office/officeart/2005/8/layout/hList7"/>
    <dgm:cxn modelId="{ADDC10B2-D19E-4E3F-BE63-DE8F6C6A6E6B}" type="presParOf" srcId="{A2BF57DF-509A-4B4D-879C-3C53CFC31FC9}" destId="{2C13F936-81E4-4CC0-8678-3610A4784192}" srcOrd="1" destOrd="0" presId="urn:microsoft.com/office/officeart/2005/8/layout/hList7"/>
    <dgm:cxn modelId="{0CB5850B-CB76-4B9D-93A7-06467D7C90D9}" type="presParOf" srcId="{A2BF57DF-509A-4B4D-879C-3C53CFC31FC9}" destId="{28966F23-B6C5-417F-85DC-7B3DCA860290}" srcOrd="2" destOrd="0" presId="urn:microsoft.com/office/officeart/2005/8/layout/hList7"/>
    <dgm:cxn modelId="{497904E2-E557-43C9-9705-FAFB6D73ACCE}" type="presParOf" srcId="{A2BF57DF-509A-4B4D-879C-3C53CFC31FC9}" destId="{11EFDFA8-6048-448D-A6F0-628956AB67BC}" srcOrd="3" destOrd="0" presId="urn:microsoft.com/office/officeart/2005/8/layout/hList7"/>
    <dgm:cxn modelId="{E5A55004-7283-4EFB-B1F6-4E702579A6A7}" type="presParOf" srcId="{2E759AB5-4D6F-4BE9-834F-253D93B0DC40}" destId="{0E423987-936D-45C1-9332-B78CE82AA76E}" srcOrd="3" destOrd="0" presId="urn:microsoft.com/office/officeart/2005/8/layout/hList7"/>
    <dgm:cxn modelId="{A365547F-F807-4172-91FA-BFE5158FE3D6}" type="presParOf" srcId="{2E759AB5-4D6F-4BE9-834F-253D93B0DC40}" destId="{FDD91FA1-81AF-458C-9CA7-7712EE6BA720}" srcOrd="4" destOrd="0" presId="urn:microsoft.com/office/officeart/2005/8/layout/hList7"/>
    <dgm:cxn modelId="{0486C602-46D6-46B4-8A40-30C2BD3A352E}" type="presParOf" srcId="{FDD91FA1-81AF-458C-9CA7-7712EE6BA720}" destId="{B567B16B-2620-489B-94DE-1803E2C16578}" srcOrd="0" destOrd="0" presId="urn:microsoft.com/office/officeart/2005/8/layout/hList7"/>
    <dgm:cxn modelId="{FDDB7CA5-0E29-4156-B3E8-C745C9E2E48E}" type="presParOf" srcId="{FDD91FA1-81AF-458C-9CA7-7712EE6BA720}" destId="{1D13ED57-7EFD-4CE6-A224-45E607125ED8}" srcOrd="1" destOrd="0" presId="urn:microsoft.com/office/officeart/2005/8/layout/hList7"/>
    <dgm:cxn modelId="{75CF85E5-5E3F-4906-ABFE-BCFDDC97AC99}" type="presParOf" srcId="{FDD91FA1-81AF-458C-9CA7-7712EE6BA720}" destId="{164C3A20-86A4-4EDA-B479-02D624A5D474}" srcOrd="2" destOrd="0" presId="urn:microsoft.com/office/officeart/2005/8/layout/hList7"/>
    <dgm:cxn modelId="{DA751AC7-43A7-4E71-A889-BDB96F779AB2}" type="presParOf" srcId="{FDD91FA1-81AF-458C-9CA7-7712EE6BA720}" destId="{C817A655-5861-4856-B7A6-4E4983635EA7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2FBA56E-2B6C-46B0-B487-ADA05E92CBAE}" type="doc">
      <dgm:prSet loTypeId="urn:microsoft.com/office/officeart/2005/8/layout/hProcess11" loCatId="process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s-PE"/>
        </a:p>
      </dgm:t>
    </dgm:pt>
    <dgm:pt modelId="{6FB8B5FB-5B27-4E79-87F3-6924D4B61260}">
      <dgm:prSet phldrT="[Texto]" custT="1"/>
      <dgm:spPr>
        <a:blipFill>
          <a:blip xmlns:r="http://schemas.openxmlformats.org/officeDocument/2006/relationships" r:embed="rId1"/>
          <a:stretch>
            <a:fillRect b="-893"/>
          </a:stretch>
        </a:blipFill>
      </dgm:spPr>
      <dgm:t>
        <a:bodyPr/>
        <a:lstStyle/>
        <a:p>
          <a:r>
            <a:rPr lang="es-PE">
              <a:noFill/>
            </a:rPr>
            <a:t> </a:t>
          </a:r>
        </a:p>
      </dgm:t>
    </dgm:pt>
    <dgm:pt modelId="{8E2BBB0D-2D34-4309-9E91-78BB5AC6E4E5}" type="parTrans" cxnId="{A1A448AA-8946-4B82-A933-E2087A7B23FD}">
      <dgm:prSet/>
      <dgm:spPr/>
      <dgm:t>
        <a:bodyPr/>
        <a:lstStyle/>
        <a:p>
          <a:endParaRPr lang="es-PE" sz="4000"/>
        </a:p>
      </dgm:t>
    </dgm:pt>
    <dgm:pt modelId="{48B3B207-D9A3-4E0A-9D03-F4D46CB14C32}" type="sibTrans" cxnId="{A1A448AA-8946-4B82-A933-E2087A7B23FD}">
      <dgm:prSet custT="1"/>
      <dgm:spPr/>
      <dgm:t>
        <a:bodyPr/>
        <a:lstStyle/>
        <a:p>
          <a:endParaRPr lang="es-PE" sz="5400"/>
        </a:p>
      </dgm:t>
    </dgm:pt>
    <dgm:pt modelId="{656DEDE3-8E75-49A4-9C9C-044064591D80}" type="pres">
      <dgm:prSet presAssocID="{72FBA56E-2B6C-46B0-B487-ADA05E92CBAE}" presName="Name0" presStyleCnt="0">
        <dgm:presLayoutVars>
          <dgm:dir/>
          <dgm:resizeHandles val="exact"/>
        </dgm:presLayoutVars>
      </dgm:prSet>
      <dgm:spPr/>
    </dgm:pt>
    <dgm:pt modelId="{99989F30-FEB3-43BC-A73E-22CC064D628C}" type="pres">
      <dgm:prSet presAssocID="{72FBA56E-2B6C-46B0-B487-ADA05E92CBAE}" presName="arrow" presStyleLbl="bgShp" presStyleIdx="0" presStyleCnt="1"/>
      <dgm:spPr>
        <a:solidFill>
          <a:srgbClr val="00A8A4"/>
        </a:solidFill>
      </dgm:spPr>
    </dgm:pt>
    <dgm:pt modelId="{F8B8B282-6371-4972-9F34-E8EF8F9B7810}" type="pres">
      <dgm:prSet presAssocID="{72FBA56E-2B6C-46B0-B487-ADA05E92CBAE}" presName="points" presStyleCnt="0"/>
      <dgm:spPr/>
    </dgm:pt>
    <dgm:pt modelId="{36F979A6-69A6-4F87-ADAF-F2F9592EA2C4}" type="pres">
      <dgm:prSet presAssocID="{6FB8B5FB-5B27-4E79-87F3-6924D4B61260}" presName="compositeA" presStyleCnt="0"/>
      <dgm:spPr/>
    </dgm:pt>
    <dgm:pt modelId="{514797BD-1A3E-4AAD-8620-8143EE1146CE}" type="pres">
      <dgm:prSet presAssocID="{6FB8B5FB-5B27-4E79-87F3-6924D4B61260}" presName="textA" presStyleLbl="revTx" presStyleIdx="0" presStyleCnt="1" custScaleX="109814">
        <dgm:presLayoutVars>
          <dgm:bulletEnabled val="1"/>
        </dgm:presLayoutVars>
      </dgm:prSet>
      <dgm:spPr/>
    </dgm:pt>
    <dgm:pt modelId="{0A4CD20E-F6CF-4EE9-9826-5B385B1DD736}" type="pres">
      <dgm:prSet presAssocID="{6FB8B5FB-5B27-4E79-87F3-6924D4B61260}" presName="circleA" presStyleLbl="node1" presStyleIdx="0" presStyleCnt="1"/>
      <dgm:spPr>
        <a:solidFill>
          <a:srgbClr val="C00000"/>
        </a:solidFill>
      </dgm:spPr>
    </dgm:pt>
    <dgm:pt modelId="{851A1352-1E28-44F6-824F-B8A7B1028D10}" type="pres">
      <dgm:prSet presAssocID="{6FB8B5FB-5B27-4E79-87F3-6924D4B61260}" presName="spaceA" presStyleCnt="0"/>
      <dgm:spPr/>
    </dgm:pt>
  </dgm:ptLst>
  <dgm:cxnLst>
    <dgm:cxn modelId="{631A9091-AB92-4CC9-8B61-3F9BD27BA4A3}" type="presOf" srcId="{72FBA56E-2B6C-46B0-B487-ADA05E92CBAE}" destId="{656DEDE3-8E75-49A4-9C9C-044064591D80}" srcOrd="0" destOrd="0" presId="urn:microsoft.com/office/officeart/2005/8/layout/hProcess11"/>
    <dgm:cxn modelId="{A1A448AA-8946-4B82-A933-E2087A7B23FD}" srcId="{72FBA56E-2B6C-46B0-B487-ADA05E92CBAE}" destId="{6FB8B5FB-5B27-4E79-87F3-6924D4B61260}" srcOrd="0" destOrd="0" parTransId="{8E2BBB0D-2D34-4309-9E91-78BB5AC6E4E5}" sibTransId="{48B3B207-D9A3-4E0A-9D03-F4D46CB14C32}"/>
    <dgm:cxn modelId="{510BECB5-7277-4584-BBFC-55894CF6A26E}" type="presOf" srcId="{6FB8B5FB-5B27-4E79-87F3-6924D4B61260}" destId="{514797BD-1A3E-4AAD-8620-8143EE1146CE}" srcOrd="0" destOrd="0" presId="urn:microsoft.com/office/officeart/2005/8/layout/hProcess11"/>
    <dgm:cxn modelId="{1B9D6E98-9882-4242-90DA-084953ABC6BA}" type="presParOf" srcId="{656DEDE3-8E75-49A4-9C9C-044064591D80}" destId="{99989F30-FEB3-43BC-A73E-22CC064D628C}" srcOrd="0" destOrd="0" presId="urn:microsoft.com/office/officeart/2005/8/layout/hProcess11"/>
    <dgm:cxn modelId="{95D5882B-DFE6-4A0C-8C02-49E388625439}" type="presParOf" srcId="{656DEDE3-8E75-49A4-9C9C-044064591D80}" destId="{F8B8B282-6371-4972-9F34-E8EF8F9B7810}" srcOrd="1" destOrd="0" presId="urn:microsoft.com/office/officeart/2005/8/layout/hProcess11"/>
    <dgm:cxn modelId="{62394F91-90B8-4B76-BC5F-06DB0BE3EC24}" type="presParOf" srcId="{F8B8B282-6371-4972-9F34-E8EF8F9B7810}" destId="{36F979A6-69A6-4F87-ADAF-F2F9592EA2C4}" srcOrd="0" destOrd="0" presId="urn:microsoft.com/office/officeart/2005/8/layout/hProcess11"/>
    <dgm:cxn modelId="{0897754B-758C-45AA-B36A-4B7741696A2D}" type="presParOf" srcId="{36F979A6-69A6-4F87-ADAF-F2F9592EA2C4}" destId="{514797BD-1A3E-4AAD-8620-8143EE1146CE}" srcOrd="0" destOrd="0" presId="urn:microsoft.com/office/officeart/2005/8/layout/hProcess11"/>
    <dgm:cxn modelId="{9B87E637-401B-4C2B-87FF-A848199E87C4}" type="presParOf" srcId="{36F979A6-69A6-4F87-ADAF-F2F9592EA2C4}" destId="{0A4CD20E-F6CF-4EE9-9826-5B385B1DD736}" srcOrd="1" destOrd="0" presId="urn:microsoft.com/office/officeart/2005/8/layout/hProcess11"/>
    <dgm:cxn modelId="{60A73FE2-5D7D-4BB2-A711-AE011EB8CE0B}" type="presParOf" srcId="{36F979A6-69A6-4F87-ADAF-F2F9592EA2C4}" destId="{851A1352-1E28-44F6-824F-B8A7B1028D10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681F9A2-734F-476C-9B4C-3780DF479320}">
      <dsp:nvSpPr>
        <dsp:cNvPr id="0" name=""/>
        <dsp:cNvSpPr/>
      </dsp:nvSpPr>
      <dsp:spPr>
        <a:xfrm>
          <a:off x="462893" y="0"/>
          <a:ext cx="5246129" cy="3417613"/>
        </a:xfrm>
        <a:prstGeom prst="rightArrow">
          <a:avLst/>
        </a:prstGeom>
        <a:solidFill>
          <a:srgbClr val="00A8A4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7587EEA-C9E6-4E05-AAF1-ED08A62237A5}">
      <dsp:nvSpPr>
        <dsp:cNvPr id="0" name=""/>
        <dsp:cNvSpPr/>
      </dsp:nvSpPr>
      <dsp:spPr>
        <a:xfrm>
          <a:off x="0" y="1025283"/>
          <a:ext cx="2978081" cy="1367045"/>
        </a:xfrm>
        <a:prstGeom prst="roundRect">
          <a:avLst/>
        </a:prstGeom>
        <a:solidFill>
          <a:srgbClr val="C0000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2400" b="1" kern="1200" dirty="0">
              <a:solidFill>
                <a:prstClr val="white"/>
              </a:solidFill>
              <a:latin typeface="Arial" panose="020B0604020202020204"/>
              <a:ea typeface="+mn-ea"/>
              <a:cs typeface="+mn-cs"/>
            </a:rPr>
            <a:t>ECUACIONES DE RECTAS</a:t>
          </a:r>
        </a:p>
      </dsp:txBody>
      <dsp:txXfrm>
        <a:off x="66734" y="1092017"/>
        <a:ext cx="2844613" cy="1233577"/>
      </dsp:txXfrm>
    </dsp:sp>
    <dsp:sp modelId="{84CEA6E5-B05A-485D-9F13-F1F7FDA8DE49}">
      <dsp:nvSpPr>
        <dsp:cNvPr id="0" name=""/>
        <dsp:cNvSpPr/>
      </dsp:nvSpPr>
      <dsp:spPr>
        <a:xfrm>
          <a:off x="3053462" y="1025283"/>
          <a:ext cx="2890901" cy="1367045"/>
        </a:xfrm>
        <a:prstGeom prst="roundRect">
          <a:avLst/>
        </a:prstGeom>
        <a:solidFill>
          <a:prstClr val="black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2400" b="1" kern="1200" dirty="0">
              <a:solidFill>
                <a:prstClr val="white"/>
              </a:solidFill>
              <a:latin typeface="Arial" panose="020B0604020202020204"/>
              <a:ea typeface="+mn-ea"/>
              <a:cs typeface="+mn-cs"/>
            </a:rPr>
            <a:t>DISTANCIAS </a:t>
          </a:r>
        </a:p>
      </dsp:txBody>
      <dsp:txXfrm>
        <a:off x="3120196" y="1092017"/>
        <a:ext cx="2757433" cy="123357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9989F30-FEB3-43BC-A73E-22CC064D628C}">
      <dsp:nvSpPr>
        <dsp:cNvPr id="0" name=""/>
        <dsp:cNvSpPr/>
      </dsp:nvSpPr>
      <dsp:spPr>
        <a:xfrm>
          <a:off x="0" y="1025283"/>
          <a:ext cx="4931115" cy="1367045"/>
        </a:xfrm>
        <a:prstGeom prst="notchedRightArrow">
          <a:avLst/>
        </a:prstGeom>
        <a:solidFill>
          <a:srgbClr val="00A8A4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14797BD-1A3E-4AAD-8620-8143EE1146CE}">
      <dsp:nvSpPr>
        <dsp:cNvPr id="0" name=""/>
        <dsp:cNvSpPr/>
      </dsp:nvSpPr>
      <dsp:spPr>
        <a:xfrm>
          <a:off x="1156" y="0"/>
          <a:ext cx="4435691" cy="13670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7584" tIns="227584" rIns="227584" bIns="227584" numCol="1" spcCol="1270" anchor="b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3200" b="1" kern="1200" dirty="0">
              <a:solidFill>
                <a:schemeClr val="tx1"/>
              </a:solidFill>
            </a:rPr>
            <a:t>La Recta en </a:t>
          </a:r>
          <a14:m xmlns:a14="http://schemas.microsoft.com/office/drawing/2010/main">
            <m:oMath xmlns:m="http://schemas.openxmlformats.org/officeDocument/2006/math">
              <m:r>
                <a:rPr lang="es-PE" sz="3200" b="1" i="1" kern="1200" smtClean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m:t>𝓡</m:t>
              </m:r>
            </m:oMath>
          </a14:m>
          <a:r>
            <a:rPr lang="es-PE" sz="3200" b="1" kern="1200" baseline="30000" dirty="0">
              <a:solidFill>
                <a:schemeClr val="tx1"/>
              </a:solidFill>
            </a:rPr>
            <a:t>3</a:t>
          </a:r>
        </a:p>
      </dsp:txBody>
      <dsp:txXfrm>
        <a:off x="1156" y="0"/>
        <a:ext cx="4435691" cy="1367045"/>
      </dsp:txXfrm>
    </dsp:sp>
    <dsp:sp modelId="{0A4CD20E-F6CF-4EE9-9826-5B385B1DD736}">
      <dsp:nvSpPr>
        <dsp:cNvPr id="0" name=""/>
        <dsp:cNvSpPr/>
      </dsp:nvSpPr>
      <dsp:spPr>
        <a:xfrm>
          <a:off x="2048121" y="1537925"/>
          <a:ext cx="341761" cy="341761"/>
        </a:xfrm>
        <a:prstGeom prst="ellipse">
          <a:avLst/>
        </a:prstGeom>
        <a:solidFill>
          <a:srgbClr val="C0000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16B73C-0F75-49CA-9027-74E99E576F36}">
      <dsp:nvSpPr>
        <dsp:cNvPr id="0" name=""/>
        <dsp:cNvSpPr/>
      </dsp:nvSpPr>
      <dsp:spPr>
        <a:xfrm>
          <a:off x="1728" y="0"/>
          <a:ext cx="2689240" cy="4623806"/>
        </a:xfrm>
        <a:prstGeom prst="roundRect">
          <a:avLst>
            <a:gd name="adj" fmla="val 10000"/>
          </a:avLst>
        </a:prstGeom>
        <a:solidFill>
          <a:srgbClr val="00A8A4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800" kern="1200" dirty="0"/>
            <a:t>Excelente tu participación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br>
            <a:rPr lang="es-PE" sz="1800" kern="1200" dirty="0"/>
          </a:br>
          <a:r>
            <a:rPr lang="es-PE" sz="1400" kern="1200" dirty="0"/>
            <a:t>Recuerda que, siempre parece imposible, hasta que se hace.</a:t>
          </a:r>
        </a:p>
      </dsp:txBody>
      <dsp:txXfrm>
        <a:off x="1728" y="1849522"/>
        <a:ext cx="2689240" cy="1849522"/>
      </dsp:txXfrm>
    </dsp:sp>
    <dsp:sp modelId="{E4B17DAE-514E-42CE-9C09-0DF0A64F2C88}">
      <dsp:nvSpPr>
        <dsp:cNvPr id="0" name=""/>
        <dsp:cNvSpPr/>
      </dsp:nvSpPr>
      <dsp:spPr>
        <a:xfrm>
          <a:off x="576485" y="277428"/>
          <a:ext cx="1539727" cy="1539727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F225E939-B844-47B8-883C-D284995866DD}">
      <dsp:nvSpPr>
        <dsp:cNvPr id="0" name=""/>
        <dsp:cNvSpPr/>
      </dsp:nvSpPr>
      <dsp:spPr>
        <a:xfrm>
          <a:off x="2771646" y="0"/>
          <a:ext cx="2689240" cy="4623806"/>
        </a:xfrm>
        <a:prstGeom prst="roundRect">
          <a:avLst>
            <a:gd name="adj" fmla="val 10000"/>
          </a:avLst>
        </a:prstGeom>
        <a:solidFill>
          <a:srgbClr val="FFC00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800" kern="1200" dirty="0"/>
            <a:t>Ésta sesión quedará grabada para tus consultas.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3600" kern="1200" dirty="0">
              <a:sym typeface="Wingdings" panose="05000000000000000000" pitchFamily="2" charset="2"/>
            </a:rPr>
            <a:t></a:t>
          </a:r>
          <a:endParaRPr lang="es-PE" sz="3600" kern="1200" dirty="0"/>
        </a:p>
      </dsp:txBody>
      <dsp:txXfrm>
        <a:off x="2771646" y="1849522"/>
        <a:ext cx="2689240" cy="1849522"/>
      </dsp:txXfrm>
    </dsp:sp>
    <dsp:sp modelId="{11EFDFA8-6048-448D-A6F0-628956AB67BC}">
      <dsp:nvSpPr>
        <dsp:cNvPr id="0" name=""/>
        <dsp:cNvSpPr/>
      </dsp:nvSpPr>
      <dsp:spPr>
        <a:xfrm>
          <a:off x="3346402" y="277428"/>
          <a:ext cx="1539727" cy="1539727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B567B16B-2620-489B-94DE-1803E2C16578}">
      <dsp:nvSpPr>
        <dsp:cNvPr id="0" name=""/>
        <dsp:cNvSpPr/>
      </dsp:nvSpPr>
      <dsp:spPr>
        <a:xfrm>
          <a:off x="5543292" y="0"/>
          <a:ext cx="2689240" cy="4623806"/>
        </a:xfrm>
        <a:prstGeom prst="roundRect">
          <a:avLst>
            <a:gd name="adj" fmla="val 10000"/>
          </a:avLst>
        </a:prstGeom>
        <a:solidFill>
          <a:schemeClr val="accent2">
            <a:lumMod val="7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800" kern="1200" dirty="0"/>
            <a:t>PARA TI</a:t>
          </a:r>
          <a:endParaRPr lang="es-PE" sz="1400" kern="1200" dirty="0">
            <a:solidFill>
              <a:schemeClr val="tx1"/>
            </a:solidFill>
          </a:endParaRPr>
        </a:p>
        <a:p>
          <a:pPr marL="176213" lvl="0" indent="-176213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400" kern="1200" dirty="0">
              <a:solidFill>
                <a:schemeClr val="bg1"/>
              </a:solidFill>
            </a:rPr>
            <a:t>1. Realiza los ejercicios propuestos de ésta sesión y práctica con la tarea .</a:t>
          </a:r>
        </a:p>
        <a:p>
          <a:pPr marL="176213" lvl="0" indent="-176213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PE" sz="1400" kern="1200" dirty="0">
              <a:solidFill>
                <a:schemeClr val="bg1"/>
              </a:solidFill>
            </a:rPr>
            <a:t>2. Consulta en el FORO tus dudas.</a:t>
          </a:r>
        </a:p>
        <a:p>
          <a:pPr marL="0"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PE" sz="1400" kern="1200" dirty="0">
            <a:solidFill>
              <a:schemeClr val="tx1"/>
            </a:solidFill>
          </a:endParaRPr>
        </a:p>
      </dsp:txBody>
      <dsp:txXfrm>
        <a:off x="5543292" y="1849522"/>
        <a:ext cx="2689240" cy="1849522"/>
      </dsp:txXfrm>
    </dsp:sp>
    <dsp:sp modelId="{C817A655-5861-4856-B7A6-4E4983635EA7}">
      <dsp:nvSpPr>
        <dsp:cNvPr id="0" name=""/>
        <dsp:cNvSpPr/>
      </dsp:nvSpPr>
      <dsp:spPr>
        <a:xfrm>
          <a:off x="6116320" y="277428"/>
          <a:ext cx="1539727" cy="1539727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654E1EEF-95A4-4137-BA22-40233273DD80}">
      <dsp:nvSpPr>
        <dsp:cNvPr id="0" name=""/>
        <dsp:cNvSpPr/>
      </dsp:nvSpPr>
      <dsp:spPr>
        <a:xfrm>
          <a:off x="268709" y="3909532"/>
          <a:ext cx="7573930" cy="714273"/>
        </a:xfrm>
        <a:prstGeom prst="leftRightArrow">
          <a:avLst/>
        </a:prstGeom>
        <a:solidFill>
          <a:schemeClr val="tx1">
            <a:alpha val="34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30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0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Shape 3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  <a:gd name="T10" fmla="*/ 0 w 120000"/>
              <a:gd name="T11" fmla="*/ 0 h 120000"/>
              <a:gd name="T12" fmla="*/ 120000 w 120000"/>
              <a:gd name="T13" fmla="*/ 12000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pPr lvl="0"/>
            <a:endParaRPr noProof="0"/>
          </a:p>
        </p:txBody>
      </p:sp>
    </p:spTree>
    <p:extLst>
      <p:ext uri="{BB962C8B-B14F-4D97-AF65-F5344CB8AC3E}">
        <p14:creationId xmlns:p14="http://schemas.microsoft.com/office/powerpoint/2010/main" val="1468554448"/>
      </p:ext>
    </p:extLst>
  </p:cSld>
  <p:clrMap bg1="lt1" tx1="dk1" bg2="dk2" tx2="lt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742950" indent="-28575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1143000" indent="-228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600200" indent="-228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2057400" indent="-228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3" y="0"/>
            <a:ext cx="12181974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1936426"/>
          </a:xfrm>
        </p:spPr>
        <p:txBody>
          <a:bodyPr anchor="b"/>
          <a:lstStyle>
            <a:lvl1pPr algn="ctr">
              <a:defRPr sz="6000" b="1">
                <a:latin typeface="+mj-lt"/>
              </a:defRPr>
            </a:lvl1pPr>
          </a:lstStyle>
          <a:p>
            <a:r>
              <a:rPr lang="es-ES" dirty="0"/>
              <a:t>Título</a:t>
            </a:r>
            <a:endParaRPr lang="es-PE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178688"/>
            <a:ext cx="9144000" cy="500624"/>
          </a:xfrm>
        </p:spPr>
        <p:txBody>
          <a:bodyPr/>
          <a:lstStyle>
            <a:lvl1pPr marL="0" indent="0" algn="ctr">
              <a:buNone/>
              <a:defRPr sz="240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/>
              <a:t>Subtítulo</a:t>
            </a:r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24988883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2"/>
            <a:ext cx="12192000" cy="6857295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dirty="0"/>
              <a:t>Contenido</a:t>
            </a:r>
          </a:p>
        </p:txBody>
      </p:sp>
    </p:spTree>
    <p:extLst>
      <p:ext uri="{BB962C8B-B14F-4D97-AF65-F5344CB8AC3E}">
        <p14:creationId xmlns:p14="http://schemas.microsoft.com/office/powerpoint/2010/main" val="4011542271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2"/>
            <a:ext cx="12192000" cy="6857295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dirty="0"/>
              <a:t>Contenido</a:t>
            </a:r>
          </a:p>
        </p:txBody>
      </p:sp>
    </p:spTree>
    <p:extLst>
      <p:ext uri="{BB962C8B-B14F-4D97-AF65-F5344CB8AC3E}">
        <p14:creationId xmlns:p14="http://schemas.microsoft.com/office/powerpoint/2010/main" val="2723040505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3" y="0"/>
            <a:ext cx="1218197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dirty="0"/>
              <a:t>Contenido</a:t>
            </a:r>
          </a:p>
        </p:txBody>
      </p:sp>
    </p:spTree>
    <p:extLst>
      <p:ext uri="{BB962C8B-B14F-4D97-AF65-F5344CB8AC3E}">
        <p14:creationId xmlns:p14="http://schemas.microsoft.com/office/powerpoint/2010/main" val="3607768981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2"/>
            <a:ext cx="12192000" cy="6857295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dirty="0"/>
              <a:t>Contenido</a:t>
            </a:r>
          </a:p>
        </p:txBody>
      </p:sp>
    </p:spTree>
    <p:extLst>
      <p:ext uri="{BB962C8B-B14F-4D97-AF65-F5344CB8AC3E}">
        <p14:creationId xmlns:p14="http://schemas.microsoft.com/office/powerpoint/2010/main" val="3136760384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2"/>
            <a:ext cx="12192000" cy="6857295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dirty="0"/>
              <a:t>Contenido</a:t>
            </a:r>
          </a:p>
        </p:txBody>
      </p:sp>
    </p:spTree>
    <p:extLst>
      <p:ext uri="{BB962C8B-B14F-4D97-AF65-F5344CB8AC3E}">
        <p14:creationId xmlns:p14="http://schemas.microsoft.com/office/powerpoint/2010/main" val="3211756212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2"/>
            <a:ext cx="12192000" cy="6857295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dirty="0"/>
              <a:t>Contenido</a:t>
            </a:r>
          </a:p>
        </p:txBody>
      </p:sp>
    </p:spTree>
    <p:extLst>
      <p:ext uri="{BB962C8B-B14F-4D97-AF65-F5344CB8AC3E}">
        <p14:creationId xmlns:p14="http://schemas.microsoft.com/office/powerpoint/2010/main" val="2565217097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" y="0"/>
            <a:ext cx="121807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568877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2"/>
            <a:ext cx="12192000" cy="6857295"/>
          </a:xfrm>
          <a:prstGeom prst="rect">
            <a:avLst/>
          </a:prstGeom>
        </p:spPr>
      </p:pic>
      <p:sp>
        <p:nvSpPr>
          <p:cNvPr id="7" name="Marcador de texto 2"/>
          <p:cNvSpPr>
            <a:spLocks noGrp="1"/>
          </p:cNvSpPr>
          <p:nvPr>
            <p:ph type="body" idx="1" hasCustomPrompt="1"/>
          </p:nvPr>
        </p:nvSpPr>
        <p:spPr>
          <a:xfrm>
            <a:off x="831850" y="469339"/>
            <a:ext cx="10515600" cy="5620312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Contenido</a:t>
            </a:r>
          </a:p>
        </p:txBody>
      </p:sp>
    </p:spTree>
    <p:extLst>
      <p:ext uri="{BB962C8B-B14F-4D97-AF65-F5344CB8AC3E}">
        <p14:creationId xmlns:p14="http://schemas.microsoft.com/office/powerpoint/2010/main" val="3402706399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sp>
        <p:nvSpPr>
          <p:cNvPr id="3" name="Marcador de texto 2"/>
          <p:cNvSpPr>
            <a:spLocks noGrp="1"/>
          </p:cNvSpPr>
          <p:nvPr>
            <p:ph type="body" idx="1" hasCustomPrompt="1"/>
          </p:nvPr>
        </p:nvSpPr>
        <p:spPr>
          <a:xfrm>
            <a:off x="831850" y="469339"/>
            <a:ext cx="10515600" cy="5620312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Contenido</a:t>
            </a:r>
          </a:p>
        </p:txBody>
      </p:sp>
      <p:sp>
        <p:nvSpPr>
          <p:cNvPr id="9" name="CuadroTexto 8"/>
          <p:cNvSpPr txBox="1"/>
          <p:nvPr userDrawn="1"/>
        </p:nvSpPr>
        <p:spPr>
          <a:xfrm>
            <a:off x="831850" y="6457444"/>
            <a:ext cx="10515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dirty="0">
                <a:solidFill>
                  <a:schemeClr val="bg1"/>
                </a:solidFill>
                <a:latin typeface="Formular" panose="02000000000000000000" pitchFamily="50" charset="0"/>
              </a:rPr>
              <a:t>Datos/Observaciones</a:t>
            </a:r>
          </a:p>
        </p:txBody>
      </p:sp>
    </p:spTree>
    <p:extLst>
      <p:ext uri="{BB962C8B-B14F-4D97-AF65-F5344CB8AC3E}">
        <p14:creationId xmlns:p14="http://schemas.microsoft.com/office/powerpoint/2010/main" val="2233170259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2"/>
            <a:ext cx="12192000" cy="6857295"/>
          </a:xfrm>
          <a:prstGeom prst="rect">
            <a:avLst/>
          </a:prstGeom>
        </p:spPr>
      </p:pic>
      <p:sp>
        <p:nvSpPr>
          <p:cNvPr id="3" name="Marcador de texto 2"/>
          <p:cNvSpPr>
            <a:spLocks noGrp="1"/>
          </p:cNvSpPr>
          <p:nvPr>
            <p:ph type="body" idx="1" hasCustomPrompt="1"/>
          </p:nvPr>
        </p:nvSpPr>
        <p:spPr>
          <a:xfrm>
            <a:off x="831850" y="469339"/>
            <a:ext cx="10515600" cy="5620312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Contenido</a:t>
            </a:r>
          </a:p>
        </p:txBody>
      </p:sp>
      <p:sp>
        <p:nvSpPr>
          <p:cNvPr id="7" name="Marcador de texto 2"/>
          <p:cNvSpPr>
            <a:spLocks noGrp="1"/>
          </p:cNvSpPr>
          <p:nvPr>
            <p:ph type="body" idx="10" hasCustomPrompt="1"/>
          </p:nvPr>
        </p:nvSpPr>
        <p:spPr>
          <a:xfrm>
            <a:off x="831850" y="6382418"/>
            <a:ext cx="10515600" cy="274290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Contenido</a:t>
            </a:r>
          </a:p>
        </p:txBody>
      </p:sp>
    </p:spTree>
    <p:extLst>
      <p:ext uri="{BB962C8B-B14F-4D97-AF65-F5344CB8AC3E}">
        <p14:creationId xmlns:p14="http://schemas.microsoft.com/office/powerpoint/2010/main" val="3963536785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3" y="0"/>
            <a:ext cx="1218197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dirty="0"/>
              <a:t>Contenido</a:t>
            </a:r>
          </a:p>
        </p:txBody>
      </p:sp>
    </p:spTree>
    <p:extLst>
      <p:ext uri="{BB962C8B-B14F-4D97-AF65-F5344CB8AC3E}">
        <p14:creationId xmlns:p14="http://schemas.microsoft.com/office/powerpoint/2010/main" val="1567136894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2"/>
            <a:ext cx="12192000" cy="6857295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dirty="0"/>
              <a:t>Contenido</a:t>
            </a:r>
          </a:p>
        </p:txBody>
      </p:sp>
    </p:spTree>
    <p:extLst>
      <p:ext uri="{BB962C8B-B14F-4D97-AF65-F5344CB8AC3E}">
        <p14:creationId xmlns:p14="http://schemas.microsoft.com/office/powerpoint/2010/main" val="1771437373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2"/>
            <a:ext cx="12192000" cy="6857295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dirty="0"/>
              <a:t>Contenido</a:t>
            </a:r>
          </a:p>
        </p:txBody>
      </p:sp>
    </p:spTree>
    <p:extLst>
      <p:ext uri="{BB962C8B-B14F-4D97-AF65-F5344CB8AC3E}">
        <p14:creationId xmlns:p14="http://schemas.microsoft.com/office/powerpoint/2010/main" val="797896827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2"/>
            <a:ext cx="12192000" cy="6857295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dirty="0"/>
              <a:t>Contenido</a:t>
            </a:r>
          </a:p>
        </p:txBody>
      </p:sp>
    </p:spTree>
    <p:extLst>
      <p:ext uri="{BB962C8B-B14F-4D97-AF65-F5344CB8AC3E}">
        <p14:creationId xmlns:p14="http://schemas.microsoft.com/office/powerpoint/2010/main" val="4205771459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3" y="0"/>
            <a:ext cx="1218197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dirty="0"/>
              <a:t>Contenido</a:t>
            </a:r>
          </a:p>
        </p:txBody>
      </p:sp>
    </p:spTree>
    <p:extLst>
      <p:ext uri="{BB962C8B-B14F-4D97-AF65-F5344CB8AC3E}">
        <p14:creationId xmlns:p14="http://schemas.microsoft.com/office/powerpoint/2010/main" val="3940062521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/>
              <a:t>Haga clic para modificar el estilo de título del patrón</a:t>
            </a:r>
            <a:endParaRPr lang="es-PE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PE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E8B476-64AF-442B-B647-1D469B51304D}" type="datetimeFigureOut">
              <a:rPr lang="es-PE" smtClean="0"/>
              <a:t>12/07/2021</a:t>
            </a:fld>
            <a:endParaRPr lang="es-PE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PE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A88CB-ED8E-49B3-BD27-63CB9A3E8672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7711403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9" r:id="rId2"/>
    <p:sldLayoutId id="2147483678" r:id="rId3"/>
    <p:sldLayoutId id="2147483666" r:id="rId4"/>
    <p:sldLayoutId id="2147483671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  <p:sldLayoutId id="2147483677" r:id="rId16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Formular" panose="02000000000000000000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Formular" panose="02000000000000000000" pitchFamily="50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Formular" panose="02000000000000000000" pitchFamily="50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Formular" panose="02000000000000000000" pitchFamily="50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Formular" panose="02000000000000000000" pitchFamily="50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Formular" panose="02000000000000000000" pitchFamily="50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70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12" Type="http://schemas.openxmlformats.org/officeDocument/2006/relationships/image" Target="../media/image69.png"/><Relationship Id="rId2" Type="http://schemas.openxmlformats.org/officeDocument/2006/relationships/image" Target="../media/image59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11" Type="http://schemas.openxmlformats.org/officeDocument/2006/relationships/image" Target="../media/image68.png"/><Relationship Id="rId5" Type="http://schemas.openxmlformats.org/officeDocument/2006/relationships/image" Target="../media/image62.png"/><Relationship Id="rId15" Type="http://schemas.openxmlformats.org/officeDocument/2006/relationships/image" Target="../media/image72.png"/><Relationship Id="rId10" Type="http://schemas.openxmlformats.org/officeDocument/2006/relationships/image" Target="../media/image67.png"/><Relationship Id="rId4" Type="http://schemas.openxmlformats.org/officeDocument/2006/relationships/image" Target="../media/image61.png"/><Relationship Id="rId9" Type="http://schemas.openxmlformats.org/officeDocument/2006/relationships/image" Target="../media/image66.png"/><Relationship Id="rId14" Type="http://schemas.openxmlformats.org/officeDocument/2006/relationships/image" Target="../media/image7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gif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13" Type="http://schemas.openxmlformats.org/officeDocument/2006/relationships/image" Target="../media/image91.png"/><Relationship Id="rId3" Type="http://schemas.openxmlformats.org/officeDocument/2006/relationships/image" Target="../media/image81.png"/><Relationship Id="rId7" Type="http://schemas.openxmlformats.org/officeDocument/2006/relationships/image" Target="../media/image85.png"/><Relationship Id="rId12" Type="http://schemas.openxmlformats.org/officeDocument/2006/relationships/image" Target="../media/image90.png"/><Relationship Id="rId2" Type="http://schemas.openxmlformats.org/officeDocument/2006/relationships/image" Target="../media/image61.gi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4.png"/><Relationship Id="rId11" Type="http://schemas.openxmlformats.org/officeDocument/2006/relationships/image" Target="../media/image89.png"/><Relationship Id="rId5" Type="http://schemas.openxmlformats.org/officeDocument/2006/relationships/image" Target="../media/image83.png"/><Relationship Id="rId10" Type="http://schemas.openxmlformats.org/officeDocument/2006/relationships/image" Target="../media/image88.png"/><Relationship Id="rId4" Type="http://schemas.openxmlformats.org/officeDocument/2006/relationships/image" Target="../media/image82.png"/><Relationship Id="rId9" Type="http://schemas.openxmlformats.org/officeDocument/2006/relationships/image" Target="../media/image8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13" Type="http://schemas.openxmlformats.org/officeDocument/2006/relationships/image" Target="../media/image102.png"/><Relationship Id="rId18" Type="http://schemas.openxmlformats.org/officeDocument/2006/relationships/image" Target="../media/image107.png"/><Relationship Id="rId3" Type="http://schemas.openxmlformats.org/officeDocument/2006/relationships/image" Target="../media/image93.png"/><Relationship Id="rId7" Type="http://schemas.openxmlformats.org/officeDocument/2006/relationships/image" Target="../media/image96.png"/><Relationship Id="rId12" Type="http://schemas.openxmlformats.org/officeDocument/2006/relationships/image" Target="../media/image101.png"/><Relationship Id="rId17" Type="http://schemas.openxmlformats.org/officeDocument/2006/relationships/image" Target="../media/image106.png"/><Relationship Id="rId2" Type="http://schemas.openxmlformats.org/officeDocument/2006/relationships/image" Target="../media/image62.gif"/><Relationship Id="rId16" Type="http://schemas.openxmlformats.org/officeDocument/2006/relationships/image" Target="../media/image10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5.png"/><Relationship Id="rId11" Type="http://schemas.openxmlformats.org/officeDocument/2006/relationships/image" Target="../media/image100.png"/><Relationship Id="rId5" Type="http://schemas.openxmlformats.org/officeDocument/2006/relationships/image" Target="../media/image94.png"/><Relationship Id="rId15" Type="http://schemas.openxmlformats.org/officeDocument/2006/relationships/image" Target="../media/image104.png"/><Relationship Id="rId10" Type="http://schemas.openxmlformats.org/officeDocument/2006/relationships/image" Target="../media/image99.png"/><Relationship Id="rId4" Type="http://schemas.openxmlformats.org/officeDocument/2006/relationships/image" Target="../media/image260.png"/><Relationship Id="rId9" Type="http://schemas.openxmlformats.org/officeDocument/2006/relationships/image" Target="../media/image98.png"/><Relationship Id="rId14" Type="http://schemas.openxmlformats.org/officeDocument/2006/relationships/image" Target="../media/image10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3" Type="http://schemas.openxmlformats.org/officeDocument/2006/relationships/image" Target="../media/image109.png"/><Relationship Id="rId7" Type="http://schemas.openxmlformats.org/officeDocument/2006/relationships/image" Target="../media/image113.png"/><Relationship Id="rId12" Type="http://schemas.openxmlformats.org/officeDocument/2006/relationships/image" Target="../media/image118.png"/><Relationship Id="rId2" Type="http://schemas.openxmlformats.org/officeDocument/2006/relationships/image" Target="../media/image63.gi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2.png"/><Relationship Id="rId11" Type="http://schemas.openxmlformats.org/officeDocument/2006/relationships/image" Target="../media/image117.png"/><Relationship Id="rId5" Type="http://schemas.openxmlformats.org/officeDocument/2006/relationships/image" Target="../media/image111.png"/><Relationship Id="rId10" Type="http://schemas.openxmlformats.org/officeDocument/2006/relationships/image" Target="../media/image116.png"/><Relationship Id="rId4" Type="http://schemas.openxmlformats.org/officeDocument/2006/relationships/image" Target="../media/image110.png"/><Relationship Id="rId9" Type="http://schemas.openxmlformats.org/officeDocument/2006/relationships/image" Target="../media/image11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sv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3.svg"/><Relationship Id="rId4" Type="http://schemas.openxmlformats.org/officeDocument/2006/relationships/image" Target="../media/image9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sv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0.xml"/><Relationship Id="rId3" Type="http://schemas.openxmlformats.org/officeDocument/2006/relationships/diagramLayout" Target="../diagrams/layout2.xml"/><Relationship Id="rId7" Type="http://schemas.openxmlformats.org/officeDocument/2006/relationships/diagramData" Target="../diagrams/data4.xml"/><Relationship Id="rId12" Type="http://schemas.openxmlformats.org/officeDocument/2006/relationships/image" Target="../media/image23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2.xml"/><Relationship Id="rId11" Type="http://schemas.openxmlformats.org/officeDocument/2006/relationships/image" Target="../media/image121.png"/><Relationship Id="rId5" Type="http://schemas.openxmlformats.org/officeDocument/2006/relationships/diagramColors" Target="../diagrams/colors2.xml"/><Relationship Id="rId10" Type="http://schemas.openxmlformats.org/officeDocument/2006/relationships/diagramColors" Target="../diagrams/colors30.xml"/><Relationship Id="rId4" Type="http://schemas.openxmlformats.org/officeDocument/2006/relationships/diagramQuickStyle" Target="../diagrams/quickStyle2.xml"/><Relationship Id="rId9" Type="http://schemas.openxmlformats.org/officeDocument/2006/relationships/diagramQuickStyle" Target="../diagrams/quickStyle3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128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0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24.jp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5.png"/><Relationship Id="rId7" Type="http://schemas.openxmlformats.org/officeDocument/2006/relationships/image" Target="../media/image24.png"/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0.png"/><Relationship Id="rId5" Type="http://schemas.openxmlformats.org/officeDocument/2006/relationships/image" Target="../media/image23.png"/><Relationship Id="rId4" Type="http://schemas.openxmlformats.org/officeDocument/2006/relationships/image" Target="../media/image2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2.png"/><Relationship Id="rId3" Type="http://schemas.openxmlformats.org/officeDocument/2006/relationships/image" Target="../media/image260.png"/><Relationship Id="rId12" Type="http://schemas.microsoft.com/office/2007/relationships/hdphoto" Target="../media/hdphoto3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6" Type="http://schemas.microsoft.com/office/2007/relationships/hdphoto" Target="../media/hdphoto1.wdp"/><Relationship Id="rId11" Type="http://schemas.openxmlformats.org/officeDocument/2006/relationships/image" Target="../media/image31.png"/><Relationship Id="rId5" Type="http://schemas.openxmlformats.org/officeDocument/2006/relationships/image" Target="../media/image28.png"/><Relationship Id="rId10" Type="http://schemas.microsoft.com/office/2007/relationships/hdphoto" Target="../media/hdphoto2.wdp"/><Relationship Id="rId4" Type="http://schemas.openxmlformats.org/officeDocument/2006/relationships/image" Target="../media/image270.png"/><Relationship Id="rId9" Type="http://schemas.openxmlformats.org/officeDocument/2006/relationships/image" Target="../media/image29.png"/><Relationship Id="rId14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microsoft.com/office/2007/relationships/hdphoto" Target="../media/hdphoto4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png"/><Relationship Id="rId5" Type="http://schemas.openxmlformats.org/officeDocument/2006/relationships/image" Target="../media/image260.png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png"/><Relationship Id="rId18" Type="http://schemas.openxmlformats.org/officeDocument/2006/relationships/image" Target="../media/image52.png"/><Relationship Id="rId3" Type="http://schemas.openxmlformats.org/officeDocument/2006/relationships/image" Target="../media/image37.png"/><Relationship Id="rId21" Type="http://schemas.openxmlformats.org/officeDocument/2006/relationships/image" Target="../media/image55.png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17" Type="http://schemas.openxmlformats.org/officeDocument/2006/relationships/image" Target="../media/image51.png"/><Relationship Id="rId2" Type="http://schemas.openxmlformats.org/officeDocument/2006/relationships/image" Target="../media/image36.gif"/><Relationship Id="rId16" Type="http://schemas.openxmlformats.org/officeDocument/2006/relationships/image" Target="../media/image50.png"/><Relationship Id="rId20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5" Type="http://schemas.openxmlformats.org/officeDocument/2006/relationships/image" Target="../media/image49.png"/><Relationship Id="rId23" Type="http://schemas.openxmlformats.org/officeDocument/2006/relationships/image" Target="../media/image57.png"/><Relationship Id="rId10" Type="http://schemas.openxmlformats.org/officeDocument/2006/relationships/image" Target="../media/image44.png"/><Relationship Id="rId19" Type="http://schemas.openxmlformats.org/officeDocument/2006/relationships/image" Target="../media/image53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Relationship Id="rId14" Type="http://schemas.openxmlformats.org/officeDocument/2006/relationships/image" Target="../media/image48.png"/><Relationship Id="rId22" Type="http://schemas.openxmlformats.org/officeDocument/2006/relationships/image" Target="../media/image5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0.png"/><Relationship Id="rId3" Type="http://schemas.openxmlformats.org/officeDocument/2006/relationships/image" Target="../media/image560.png"/><Relationship Id="rId7" Type="http://schemas.openxmlformats.org/officeDocument/2006/relationships/image" Target="../media/image510.png"/><Relationship Id="rId2" Type="http://schemas.openxmlformats.org/officeDocument/2006/relationships/image" Target="../media/image460.png"/><Relationship Id="rId1" Type="http://schemas.openxmlformats.org/officeDocument/2006/relationships/slideLayout" Target="../slideLayouts/slideLayout4.xml"/><Relationship Id="rId11" Type="http://schemas.openxmlformats.org/officeDocument/2006/relationships/image" Target="../media/image59.png"/><Relationship Id="rId10" Type="http://schemas.microsoft.com/office/2007/relationships/hdphoto" Target="../media/hdphoto5.wdp"/><Relationship Id="rId4" Type="http://schemas.openxmlformats.org/officeDocument/2006/relationships/image" Target="../media/image570.png"/><Relationship Id="rId9" Type="http://schemas.openxmlformats.org/officeDocument/2006/relationships/image" Target="../media/image5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ítulo 1"/>
              <p:cNvSpPr>
                <a:spLocks noGrp="1"/>
              </p:cNvSpPr>
              <p:nvPr>
                <p:ph type="ctrTitle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s-PE" sz="4800" dirty="0"/>
                  <a:t>ESPACIO VECTORIAL EN </a:t>
                </a:r>
                <a14:m>
                  <m:oMath xmlns:m="http://schemas.openxmlformats.org/officeDocument/2006/math">
                    <m:r>
                      <a:rPr lang="es-PE" sz="48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ℛ</m:t>
                    </m:r>
                    <m:r>
                      <a:rPr lang="es-PE" sz="4800" i="1" baseline="30000" dirty="0">
                        <a:latin typeface="Cambria Math" panose="02040503050406030204" pitchFamily="18" charset="0"/>
                      </a:rPr>
                      <m:t>𝟑</m:t>
                    </m:r>
                  </m:oMath>
                </a14:m>
                <a:endParaRPr lang="es-PE" sz="4800" baseline="30000" dirty="0"/>
              </a:p>
            </p:txBody>
          </p:sp>
        </mc:Choice>
        <mc:Fallback xmlns="">
          <p:sp>
            <p:nvSpPr>
              <p:cNvPr id="2" name="Título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ctrTitle"/>
              </p:nvPr>
            </p:nvSpPr>
            <p:spPr>
              <a:blipFill>
                <a:blip r:embed="rId2"/>
                <a:stretch>
                  <a:fillRect b="-16352"/>
                </a:stretch>
              </a:blipFill>
            </p:spPr>
            <p:txBody>
              <a:bodyPr/>
              <a:lstStyle/>
              <a:p>
                <a:r>
                  <a:rPr lang="es-P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ubtítulo 2">
            <a:extLst>
              <a:ext uri="{FF2B5EF4-FFF2-40B4-BE49-F238E27FC236}">
                <a16:creationId xmlns:a16="http://schemas.microsoft.com/office/drawing/2014/main" id="{33A998FC-C248-4327-94AE-988AEE9ECE0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PE" b="1" dirty="0"/>
              <a:t>ECUACIONES DE LAS RECTAS Y DISTANCIAS</a:t>
            </a:r>
          </a:p>
        </p:txBody>
      </p:sp>
    </p:spTree>
    <p:extLst>
      <p:ext uri="{BB962C8B-B14F-4D97-AF65-F5344CB8AC3E}">
        <p14:creationId xmlns:p14="http://schemas.microsoft.com/office/powerpoint/2010/main" val="1304678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>
            <a:extLst>
              <a:ext uri="{FF2B5EF4-FFF2-40B4-BE49-F238E27FC236}">
                <a16:creationId xmlns:a16="http://schemas.microsoft.com/office/drawing/2014/main" id="{F421EBBC-C074-4297-9578-96AEF7683F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1095" y="1192876"/>
            <a:ext cx="8195752" cy="4629493"/>
          </a:xfrm>
          <a:prstGeom prst="rect">
            <a:avLst/>
          </a:prstGeom>
        </p:spPr>
      </p:pic>
      <p:grpSp>
        <p:nvGrpSpPr>
          <p:cNvPr id="16" name="Grupo 15">
            <a:extLst>
              <a:ext uri="{FF2B5EF4-FFF2-40B4-BE49-F238E27FC236}">
                <a16:creationId xmlns:a16="http://schemas.microsoft.com/office/drawing/2014/main" id="{09E1A91D-1AD5-4FB3-A64B-B5F69FDB4602}"/>
              </a:ext>
            </a:extLst>
          </p:cNvPr>
          <p:cNvGrpSpPr/>
          <p:nvPr/>
        </p:nvGrpSpPr>
        <p:grpSpPr>
          <a:xfrm>
            <a:off x="610030" y="335787"/>
            <a:ext cx="10380828" cy="625877"/>
            <a:chOff x="5897193" y="2043912"/>
            <a:chExt cx="5867126" cy="49643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Rectángulo 16">
                  <a:extLst>
                    <a:ext uri="{FF2B5EF4-FFF2-40B4-BE49-F238E27FC236}">
                      <a16:creationId xmlns:a16="http://schemas.microsoft.com/office/drawing/2014/main" id="{E547D0AB-B39D-44A4-AE44-F0BEC5649FB9}"/>
                    </a:ext>
                  </a:extLst>
                </p:cNvPr>
                <p:cNvSpPr/>
                <p:nvPr/>
              </p:nvSpPr>
              <p:spPr>
                <a:xfrm>
                  <a:off x="6925395" y="2043912"/>
                  <a:ext cx="4838924" cy="496436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s-PE" sz="2000" i="1" dirty="0">
                      <a:latin typeface="F26"/>
                    </a:rPr>
                    <a:t>Hallar la distancia desde el punto</a:t>
                  </a:r>
                  <a14:m>
                    <m:oMath xmlns:m="http://schemas.openxmlformats.org/officeDocument/2006/math">
                      <m:r>
                        <a:rPr lang="es-PE" sz="20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s-PE" sz="2000" b="1" i="1" smtClean="0">
                          <a:latin typeface="Cambria Math" panose="02040503050406030204" pitchFamily="18" charset="0"/>
                        </a:rPr>
                        <m:t>𝑸</m:t>
                      </m:r>
                      <m:d>
                        <m:dPr>
                          <m:ctrlPr>
                            <a:rPr lang="es-PE" sz="20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PE" sz="2000" b="1" i="1" smtClean="0">
                              <a:latin typeface="Cambria Math" panose="02040503050406030204" pitchFamily="18" charset="0"/>
                            </a:rPr>
                            <m:t>𝟑</m:t>
                          </m:r>
                          <m:r>
                            <a:rPr lang="es-PE" sz="2000" b="1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s-PE" sz="20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es-PE" sz="2000" b="1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s-PE" sz="2000" b="1" i="1" smtClean="0">
                              <a:latin typeface="Cambria Math" panose="02040503050406030204" pitchFamily="18" charset="0"/>
                            </a:rPr>
                            <m:t>𝟎</m:t>
                          </m:r>
                        </m:e>
                      </m:d>
                      <m:r>
                        <a:rPr lang="es-PE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sSup>
                        <m:sSupPr>
                          <m:ctrlPr>
                            <a:rPr lang="es-PE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s-PE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ℝ</m:t>
                          </m:r>
                        </m:e>
                        <m:sup>
                          <m:r>
                            <a:rPr lang="es-PE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a14:m>
                  <a:r>
                    <a:rPr lang="es-PE" sz="2000" i="1" dirty="0">
                      <a:latin typeface="F26"/>
                    </a:rPr>
                    <a:t> a la recta 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s-PE" sz="24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PE" sz="24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  <m:r>
                            <a:rPr lang="es-PE" sz="24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s-PE" sz="24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s-PE" sz="24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  <m:r>
                        <a:rPr lang="es-PE" sz="24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PE" sz="24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PE" sz="24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𝒚</m:t>
                          </m:r>
                          <m:r>
                            <a:rPr lang="es-PE" sz="24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s-PE" sz="24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s-PE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  <m:r>
                        <a:rPr lang="es-PE" sz="24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PE" sz="24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PE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  <m:r>
                            <a:rPr lang="es-PE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s-PE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𝒛</m:t>
                          </m:r>
                        </m:num>
                        <m:den>
                          <m:r>
                            <a:rPr lang="es-PE" sz="24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a14:m>
                  <a:endParaRPr lang="es-PE" sz="2000" b="1" i="1" dirty="0">
                    <a:latin typeface="F26"/>
                  </a:endParaRPr>
                </a:p>
              </p:txBody>
            </p:sp>
          </mc:Choice>
          <mc:Fallback xmlns="">
            <p:sp>
              <p:nvSpPr>
                <p:cNvPr id="17" name="Rectángulo 16">
                  <a:extLst>
                    <a:ext uri="{FF2B5EF4-FFF2-40B4-BE49-F238E27FC236}">
                      <a16:creationId xmlns:a16="http://schemas.microsoft.com/office/drawing/2014/main" id="{E547D0AB-B39D-44A4-AE44-F0BEC5649FB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25395" y="2043912"/>
                  <a:ext cx="4838924" cy="496436"/>
                </a:xfrm>
                <a:prstGeom prst="rect">
                  <a:avLst/>
                </a:prstGeom>
                <a:blipFill>
                  <a:blip r:embed="rId3"/>
                  <a:stretch>
                    <a:fillRect l="-783" b="-1942"/>
                  </a:stretch>
                </a:blipFill>
              </p:spPr>
              <p:txBody>
                <a:bodyPr/>
                <a:lstStyle/>
                <a:p>
                  <a:r>
                    <a:rPr lang="es-PE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9" name="Rectángulo 18">
              <a:extLst>
                <a:ext uri="{FF2B5EF4-FFF2-40B4-BE49-F238E27FC236}">
                  <a16:creationId xmlns:a16="http://schemas.microsoft.com/office/drawing/2014/main" id="{5F4045E5-98CC-49D4-A30F-39BF2335091C}"/>
                </a:ext>
              </a:extLst>
            </p:cNvPr>
            <p:cNvSpPr/>
            <p:nvPr/>
          </p:nvSpPr>
          <p:spPr>
            <a:xfrm>
              <a:off x="5897193" y="2103019"/>
              <a:ext cx="747630" cy="31736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PE" sz="2000" b="1" i="1" dirty="0">
                  <a:solidFill>
                    <a:srgbClr val="0000FF"/>
                  </a:solidFill>
                </a:rPr>
                <a:t>Ejemplo</a:t>
              </a:r>
              <a:r>
                <a:rPr lang="es-PE" sz="2000" dirty="0">
                  <a:solidFill>
                    <a:srgbClr val="0000FF"/>
                  </a:solidFill>
                </a:rPr>
                <a:t>. </a:t>
              </a:r>
              <a:endParaRPr lang="es-PE" sz="2000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uadroTexto 7">
                <a:extLst>
                  <a:ext uri="{FF2B5EF4-FFF2-40B4-BE49-F238E27FC236}">
                    <a16:creationId xmlns:a16="http://schemas.microsoft.com/office/drawing/2014/main" id="{C4B560F0-1496-476E-B937-36EB8B686822}"/>
                  </a:ext>
                </a:extLst>
              </p:cNvPr>
              <p:cNvSpPr txBox="1"/>
              <p:nvPr/>
            </p:nvSpPr>
            <p:spPr>
              <a:xfrm>
                <a:off x="3981225" y="1617028"/>
                <a:ext cx="141981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s-PE" sz="18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s-PE" sz="18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acc>
                      <m:r>
                        <a:rPr lang="es-PE" sz="18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s-PE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PE" sz="1800" b="0" i="1" smtClean="0">
                              <a:latin typeface="Cambria Math" panose="02040503050406030204" pitchFamily="18" charset="0"/>
                            </a:rPr>
                            <m:t>3, 4, −5</m:t>
                          </m:r>
                        </m:e>
                      </m:d>
                    </m:oMath>
                  </m:oMathPara>
                </a14:m>
                <a:endParaRPr lang="es-PE" sz="1800" dirty="0"/>
              </a:p>
            </p:txBody>
          </p:sp>
        </mc:Choice>
        <mc:Fallback xmlns="">
          <p:sp>
            <p:nvSpPr>
              <p:cNvPr id="8" name="CuadroTexto 7">
                <a:extLst>
                  <a:ext uri="{FF2B5EF4-FFF2-40B4-BE49-F238E27FC236}">
                    <a16:creationId xmlns:a16="http://schemas.microsoft.com/office/drawing/2014/main" id="{C4B560F0-1496-476E-B937-36EB8B6868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81225" y="1617028"/>
                <a:ext cx="1419812" cy="276999"/>
              </a:xfrm>
              <a:prstGeom prst="rect">
                <a:avLst/>
              </a:prstGeom>
              <a:blipFill>
                <a:blip r:embed="rId4"/>
                <a:stretch>
                  <a:fillRect l="-3004" t="-43478" b="-10870"/>
                </a:stretch>
              </a:blipFill>
            </p:spPr>
            <p:txBody>
              <a:bodyPr/>
              <a:lstStyle/>
              <a:p>
                <a:r>
                  <a:rPr lang="es-P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CuadroTexto 37">
            <a:extLst>
              <a:ext uri="{FF2B5EF4-FFF2-40B4-BE49-F238E27FC236}">
                <a16:creationId xmlns:a16="http://schemas.microsoft.com/office/drawing/2014/main" id="{5F0DD87C-E319-444F-AB09-849533755FB4}"/>
              </a:ext>
            </a:extLst>
          </p:cNvPr>
          <p:cNvSpPr txBox="1"/>
          <p:nvPr/>
        </p:nvSpPr>
        <p:spPr>
          <a:xfrm>
            <a:off x="591369" y="999992"/>
            <a:ext cx="195386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PE" sz="1800" b="1" dirty="0">
                <a:solidFill>
                  <a:srgbClr val="C00000"/>
                </a:solidFill>
              </a:rPr>
              <a:t>SOLUCIÓN</a:t>
            </a:r>
            <a:r>
              <a:rPr lang="es-PE" sz="1600" b="1" dirty="0">
                <a:solidFill>
                  <a:srgbClr val="C00000"/>
                </a:solidFill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ángulo 1">
                <a:extLst>
                  <a:ext uri="{FF2B5EF4-FFF2-40B4-BE49-F238E27FC236}">
                    <a16:creationId xmlns:a16="http://schemas.microsoft.com/office/drawing/2014/main" id="{25F791F6-B1DA-4AFA-A56D-C781FB21AF5E}"/>
                  </a:ext>
                </a:extLst>
              </p:cNvPr>
              <p:cNvSpPr/>
              <p:nvPr/>
            </p:nvSpPr>
            <p:spPr>
              <a:xfrm>
                <a:off x="610030" y="1600240"/>
                <a:ext cx="2443811" cy="61279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s-PE" sz="1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PE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s-PE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−2</m:t>
                          </m:r>
                        </m:num>
                        <m:den>
                          <m:r>
                            <a:rPr lang="es-PE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s-PE" sz="1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PE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PE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  <m:r>
                            <a:rPr lang="es-PE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num>
                        <m:den>
                          <m:r>
                            <a:rPr lang="es-PE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s-PE" sz="1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PE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PE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  <m:r>
                            <a:rPr lang="es-PE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−2</m:t>
                          </m:r>
                        </m:num>
                        <m:den>
                          <m:r>
                            <a:rPr lang="es-PE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s-PE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s-PE" sz="1800" dirty="0"/>
              </a:p>
            </p:txBody>
          </p:sp>
        </mc:Choice>
        <mc:Fallback xmlns="">
          <p:sp>
            <p:nvSpPr>
              <p:cNvPr id="2" name="Rectángulo 1">
                <a:extLst>
                  <a:ext uri="{FF2B5EF4-FFF2-40B4-BE49-F238E27FC236}">
                    <a16:creationId xmlns:a16="http://schemas.microsoft.com/office/drawing/2014/main" id="{25F791F6-B1DA-4AFA-A56D-C781FB21AF5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0030" y="1600240"/>
                <a:ext cx="2443811" cy="61279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P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CuadroTexto 19">
                <a:extLst>
                  <a:ext uri="{FF2B5EF4-FFF2-40B4-BE49-F238E27FC236}">
                    <a16:creationId xmlns:a16="http://schemas.microsoft.com/office/drawing/2014/main" id="{D39CFBB0-74A4-4AD0-836A-2D579D61B1E5}"/>
                  </a:ext>
                </a:extLst>
              </p:cNvPr>
              <p:cNvSpPr txBox="1"/>
              <p:nvPr/>
            </p:nvSpPr>
            <p:spPr>
              <a:xfrm>
                <a:off x="3981225" y="2043746"/>
                <a:ext cx="134011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PE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PE" sz="18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s-PE" sz="18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s-PE" sz="18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s-PE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PE" sz="1800" b="0" i="1" smtClean="0">
                              <a:latin typeface="Cambria Math" panose="02040503050406030204" pitchFamily="18" charset="0"/>
                            </a:rPr>
                            <m:t>2, 1, 2</m:t>
                          </m:r>
                        </m:e>
                      </m:d>
                    </m:oMath>
                  </m:oMathPara>
                </a14:m>
                <a:endParaRPr lang="es-PE" sz="1800" dirty="0"/>
              </a:p>
            </p:txBody>
          </p:sp>
        </mc:Choice>
        <mc:Fallback xmlns="">
          <p:sp>
            <p:nvSpPr>
              <p:cNvPr id="20" name="CuadroTexto 19">
                <a:extLst>
                  <a:ext uri="{FF2B5EF4-FFF2-40B4-BE49-F238E27FC236}">
                    <a16:creationId xmlns:a16="http://schemas.microsoft.com/office/drawing/2014/main" id="{D39CFBB0-74A4-4AD0-836A-2D579D61B1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81225" y="2043746"/>
                <a:ext cx="1340110" cy="276999"/>
              </a:xfrm>
              <a:prstGeom prst="rect">
                <a:avLst/>
              </a:prstGeom>
              <a:blipFill>
                <a:blip r:embed="rId6"/>
                <a:stretch>
                  <a:fillRect l="-3182" b="-17391"/>
                </a:stretch>
              </a:blipFill>
            </p:spPr>
            <p:txBody>
              <a:bodyPr/>
              <a:lstStyle/>
              <a:p>
                <a:r>
                  <a:rPr lang="es-P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Flecha: a la derecha 2">
            <a:extLst>
              <a:ext uri="{FF2B5EF4-FFF2-40B4-BE49-F238E27FC236}">
                <a16:creationId xmlns:a16="http://schemas.microsoft.com/office/drawing/2014/main" id="{6B72AE88-59EC-4064-BC46-13E05BFAE0BD}"/>
              </a:ext>
            </a:extLst>
          </p:cNvPr>
          <p:cNvSpPr/>
          <p:nvPr/>
        </p:nvSpPr>
        <p:spPr>
          <a:xfrm>
            <a:off x="3120008" y="1778349"/>
            <a:ext cx="342363" cy="361318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4" name="Abrir llave 3">
            <a:extLst>
              <a:ext uri="{FF2B5EF4-FFF2-40B4-BE49-F238E27FC236}">
                <a16:creationId xmlns:a16="http://schemas.microsoft.com/office/drawing/2014/main" id="{0C33F7A2-7127-4137-85E2-1CF6C1B451F9}"/>
              </a:ext>
            </a:extLst>
          </p:cNvPr>
          <p:cNvSpPr/>
          <p:nvPr/>
        </p:nvSpPr>
        <p:spPr>
          <a:xfrm>
            <a:off x="3594936" y="1418079"/>
            <a:ext cx="386289" cy="1156561"/>
          </a:xfrm>
          <a:prstGeom prst="leftBrace">
            <a:avLst>
              <a:gd name="adj1" fmla="val 48299"/>
              <a:gd name="adj2" fmla="val 50000"/>
            </a:avLst>
          </a:prstGeom>
          <a:ln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ángulo 4">
                <a:extLst>
                  <a:ext uri="{FF2B5EF4-FFF2-40B4-BE49-F238E27FC236}">
                    <a16:creationId xmlns:a16="http://schemas.microsoft.com/office/drawing/2014/main" id="{035EF8D3-CCEC-447A-A704-6A5C8773E669}"/>
                  </a:ext>
                </a:extLst>
              </p:cNvPr>
              <p:cNvSpPr/>
              <p:nvPr/>
            </p:nvSpPr>
            <p:spPr>
              <a:xfrm>
                <a:off x="723289" y="2702265"/>
                <a:ext cx="3512628" cy="37010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s-PE" sz="16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s-PE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PE" sz="1600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s-PE" sz="16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s-PE" sz="1600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</m:acc>
                      <m:r>
                        <a:rPr lang="es-PE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s-PE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PE" sz="1600" i="1">
                              <a:latin typeface="Cambria Math" panose="02040503050406030204" pitchFamily="18" charset="0"/>
                            </a:rPr>
                            <m:t>3, 2, 0</m:t>
                          </m:r>
                        </m:e>
                      </m:d>
                      <m:r>
                        <a:rPr lang="es-PE" sz="1600" b="0" i="1" smtClean="0">
                          <a:latin typeface="Cambria Math" panose="02040503050406030204" pitchFamily="18" charset="0"/>
                        </a:rPr>
                        <m:t>−</m:t>
                      </m:r>
                      <m:d>
                        <m:dPr>
                          <m:ctrlPr>
                            <a:rPr lang="es-PE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PE" sz="1600" i="1">
                              <a:latin typeface="Cambria Math" panose="02040503050406030204" pitchFamily="18" charset="0"/>
                            </a:rPr>
                            <m:t>2, 1, 2</m:t>
                          </m:r>
                        </m:e>
                      </m:d>
                      <m:r>
                        <a:rPr lang="es-PE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s-PE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PE" sz="1600" b="0" i="1" smtClean="0">
                              <a:latin typeface="Cambria Math" panose="02040503050406030204" pitchFamily="18" charset="0"/>
                            </a:rPr>
                            <m:t>1, 1, −2</m:t>
                          </m:r>
                        </m:e>
                      </m:d>
                    </m:oMath>
                  </m:oMathPara>
                </a14:m>
                <a:endParaRPr lang="es-PE" sz="1600" dirty="0"/>
              </a:p>
            </p:txBody>
          </p:sp>
        </mc:Choice>
        <mc:Fallback xmlns="">
          <p:sp>
            <p:nvSpPr>
              <p:cNvPr id="5" name="Rectángulo 4">
                <a:extLst>
                  <a:ext uri="{FF2B5EF4-FFF2-40B4-BE49-F238E27FC236}">
                    <a16:creationId xmlns:a16="http://schemas.microsoft.com/office/drawing/2014/main" id="{035EF8D3-CCEC-447A-A704-6A5C8773E66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3289" y="2702265"/>
                <a:ext cx="3512628" cy="370101"/>
              </a:xfrm>
              <a:prstGeom prst="rect">
                <a:avLst/>
              </a:prstGeom>
              <a:blipFill>
                <a:blip r:embed="rId7"/>
                <a:stretch>
                  <a:fillRect b="-8197"/>
                </a:stretch>
              </a:blipFill>
            </p:spPr>
            <p:txBody>
              <a:bodyPr/>
              <a:lstStyle/>
              <a:p>
                <a:r>
                  <a:rPr lang="es-P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ángulo 5">
                <a:extLst>
                  <a:ext uri="{FF2B5EF4-FFF2-40B4-BE49-F238E27FC236}">
                    <a16:creationId xmlns:a16="http://schemas.microsoft.com/office/drawing/2014/main" id="{B9CAE493-CAA2-43E6-B993-F5B5B8A63DC3}"/>
                  </a:ext>
                </a:extLst>
              </p:cNvPr>
              <p:cNvSpPr/>
              <p:nvPr/>
            </p:nvSpPr>
            <p:spPr>
              <a:xfrm>
                <a:off x="723289" y="3461497"/>
                <a:ext cx="2906117" cy="37010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s-PE" sz="16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s-PE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PE" sz="1600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s-PE" sz="16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s-PE" sz="1600" i="1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</m:acc>
                      <m:r>
                        <a:rPr lang="es-PE" sz="1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acc>
                        <m:accPr>
                          <m:chr m:val="⃗"/>
                          <m:ctrlPr>
                            <a:rPr lang="es-PE" sz="16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s-PE" sz="1600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acc>
                      <m:r>
                        <a:rPr lang="es-PE" sz="1600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s-PE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PE" sz="1600" i="1">
                              <a:latin typeface="Cambria Math" panose="02040503050406030204" pitchFamily="18" charset="0"/>
                            </a:rPr>
                            <m:t>1, 1, −2</m:t>
                          </m:r>
                        </m:e>
                      </m:d>
                      <m:r>
                        <a:rPr lang="es-PE" sz="1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d>
                        <m:dPr>
                          <m:ctrlPr>
                            <a:rPr lang="es-PE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PE" sz="1600" i="1">
                              <a:latin typeface="Cambria Math" panose="02040503050406030204" pitchFamily="18" charset="0"/>
                            </a:rPr>
                            <m:t>3, 4, −5</m:t>
                          </m:r>
                        </m:e>
                      </m:d>
                    </m:oMath>
                  </m:oMathPara>
                </a14:m>
                <a:endParaRPr lang="es-PE" sz="1600" dirty="0"/>
              </a:p>
            </p:txBody>
          </p:sp>
        </mc:Choice>
        <mc:Fallback xmlns="">
          <p:sp>
            <p:nvSpPr>
              <p:cNvPr id="6" name="Rectángulo 5">
                <a:extLst>
                  <a:ext uri="{FF2B5EF4-FFF2-40B4-BE49-F238E27FC236}">
                    <a16:creationId xmlns:a16="http://schemas.microsoft.com/office/drawing/2014/main" id="{B9CAE493-CAA2-43E6-B993-F5B5B8A63DC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3289" y="3461497"/>
                <a:ext cx="2906117" cy="370101"/>
              </a:xfrm>
              <a:prstGeom prst="rect">
                <a:avLst/>
              </a:prstGeom>
              <a:blipFill>
                <a:blip r:embed="rId8"/>
                <a:stretch>
                  <a:fillRect t="-1639" b="-8197"/>
                </a:stretch>
              </a:blipFill>
            </p:spPr>
            <p:txBody>
              <a:bodyPr/>
              <a:lstStyle/>
              <a:p>
                <a:r>
                  <a:rPr lang="es-P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ángulo 6">
                <a:extLst>
                  <a:ext uri="{FF2B5EF4-FFF2-40B4-BE49-F238E27FC236}">
                    <a16:creationId xmlns:a16="http://schemas.microsoft.com/office/drawing/2014/main" id="{6323E136-52BD-4B77-B329-98DAF1AB9BF8}"/>
                  </a:ext>
                </a:extLst>
              </p:cNvPr>
              <p:cNvSpPr/>
              <p:nvPr/>
            </p:nvSpPr>
            <p:spPr>
              <a:xfrm>
                <a:off x="1379215" y="3945846"/>
                <a:ext cx="1894173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PE" sz="1600" i="1">
                          <a:latin typeface="Cambria Math" panose="02040503050406030204" pitchFamily="18" charset="0"/>
                        </a:rPr>
                        <m:t>=3+4+10=17</m:t>
                      </m:r>
                    </m:oMath>
                  </m:oMathPara>
                </a14:m>
                <a:endParaRPr lang="es-PE" sz="1600" dirty="0"/>
              </a:p>
            </p:txBody>
          </p:sp>
        </mc:Choice>
        <mc:Fallback xmlns="">
          <p:sp>
            <p:nvSpPr>
              <p:cNvPr id="7" name="Rectángulo 6">
                <a:extLst>
                  <a:ext uri="{FF2B5EF4-FFF2-40B4-BE49-F238E27FC236}">
                    <a16:creationId xmlns:a16="http://schemas.microsoft.com/office/drawing/2014/main" id="{6323E136-52BD-4B77-B329-98DAF1AB9BF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9215" y="3945846"/>
                <a:ext cx="1894173" cy="338554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P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ángulo 8">
                <a:extLst>
                  <a:ext uri="{FF2B5EF4-FFF2-40B4-BE49-F238E27FC236}">
                    <a16:creationId xmlns:a16="http://schemas.microsoft.com/office/drawing/2014/main" id="{6A7AE881-D00D-427D-A05C-E19D87A0BC87}"/>
                  </a:ext>
                </a:extLst>
              </p:cNvPr>
              <p:cNvSpPr/>
              <p:nvPr/>
            </p:nvSpPr>
            <p:spPr>
              <a:xfrm>
                <a:off x="723289" y="4312442"/>
                <a:ext cx="2669770" cy="37260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‖"/>
                          <m:endChr m:val="‖"/>
                          <m:ctrlPr>
                            <a:rPr lang="es-PE" sz="16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s-PE" sz="16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s-PE" sz="1600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acc>
                        </m:e>
                      </m:d>
                      <m:r>
                        <a:rPr lang="es-PE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s-PE" sz="16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s-PE" sz="1600" b="0" i="1" smtClean="0">
                              <a:latin typeface="Cambria Math" panose="02040503050406030204" pitchFamily="18" charset="0"/>
                            </a:rPr>
                            <m:t>9+16+25</m:t>
                          </m:r>
                        </m:e>
                      </m:rad>
                      <m:r>
                        <a:rPr lang="es-PE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s-PE" sz="16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s-PE" sz="1600" b="0" i="1" smtClean="0">
                              <a:latin typeface="Cambria Math" panose="02040503050406030204" pitchFamily="18" charset="0"/>
                            </a:rPr>
                            <m:t>50</m:t>
                          </m:r>
                        </m:e>
                      </m:rad>
                    </m:oMath>
                  </m:oMathPara>
                </a14:m>
                <a:endParaRPr lang="es-PE" sz="1600" dirty="0"/>
              </a:p>
            </p:txBody>
          </p:sp>
        </mc:Choice>
        <mc:Fallback xmlns="">
          <p:sp>
            <p:nvSpPr>
              <p:cNvPr id="9" name="Rectángulo 8">
                <a:extLst>
                  <a:ext uri="{FF2B5EF4-FFF2-40B4-BE49-F238E27FC236}">
                    <a16:creationId xmlns:a16="http://schemas.microsoft.com/office/drawing/2014/main" id="{6A7AE881-D00D-427D-A05C-E19D87A0BC8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3289" y="4312442"/>
                <a:ext cx="2669770" cy="372603"/>
              </a:xfrm>
              <a:prstGeom prst="rect">
                <a:avLst/>
              </a:prstGeom>
              <a:blipFill>
                <a:blip r:embed="rId10"/>
                <a:stretch>
                  <a:fillRect t="-1613"/>
                </a:stretch>
              </a:blipFill>
            </p:spPr>
            <p:txBody>
              <a:bodyPr/>
              <a:lstStyle/>
              <a:p>
                <a:r>
                  <a:rPr lang="es-P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ángulo 33">
                <a:extLst>
                  <a:ext uri="{FF2B5EF4-FFF2-40B4-BE49-F238E27FC236}">
                    <a16:creationId xmlns:a16="http://schemas.microsoft.com/office/drawing/2014/main" id="{1DBB723F-4CDE-409F-AD20-D3C962331643}"/>
                  </a:ext>
                </a:extLst>
              </p:cNvPr>
              <p:cNvSpPr/>
              <p:nvPr/>
            </p:nvSpPr>
            <p:spPr>
              <a:xfrm>
                <a:off x="679045" y="5085248"/>
                <a:ext cx="2578911" cy="81984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PE" sz="1600" b="0" i="1" smtClean="0">
                          <a:latin typeface="Cambria Math" panose="02040503050406030204" pitchFamily="18" charset="0"/>
                        </a:rPr>
                        <m:t>𝑑</m:t>
                      </m:r>
                      <m:d>
                        <m:dPr>
                          <m:ctrlPr>
                            <a:rPr lang="es-PE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PE" sz="1600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  <m:r>
                            <a:rPr lang="es-PE" sz="1600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s-PE" sz="16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</m:d>
                      <m:r>
                        <a:rPr lang="es-PE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s-PE" sz="16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s-PE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ad>
                                <m:radPr>
                                  <m:degHide m:val="on"/>
                                  <m:ctrlPr>
                                    <a:rPr lang="es-PE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s-PE" sz="1600" b="0" i="1" smtClean="0">
                                      <a:latin typeface="Cambria Math" panose="02040503050406030204" pitchFamily="18" charset="0"/>
                                    </a:rPr>
                                    <m:t>6</m:t>
                                  </m:r>
                                </m:e>
                              </m:rad>
                            </m:e>
                            <m:sup>
                              <m:r>
                                <a:rPr lang="es-PE" sz="16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s-PE" sz="16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s-PE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s-PE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s-PE" sz="16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s-PE" sz="1600" b="0" i="1" smtClean="0">
                                          <a:latin typeface="Cambria Math" panose="02040503050406030204" pitchFamily="18" charset="0"/>
                                        </a:rPr>
                                        <m:t>17</m:t>
                                      </m:r>
                                    </m:num>
                                    <m:den>
                                      <m:rad>
                                        <m:radPr>
                                          <m:degHide m:val="on"/>
                                          <m:ctrlPr>
                                            <a:rPr lang="es-PE" sz="16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radPr>
                                        <m:deg/>
                                        <m:e>
                                          <m:r>
                                            <a:rPr lang="es-PE" sz="1600" b="0" i="1" smtClean="0">
                                              <a:latin typeface="Cambria Math" panose="02040503050406030204" pitchFamily="18" charset="0"/>
                                            </a:rPr>
                                            <m:t>50</m:t>
                                          </m:r>
                                        </m:e>
                                      </m:rad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es-PE" sz="16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lang="es-PE" sz="1600" dirty="0"/>
              </a:p>
            </p:txBody>
          </p:sp>
        </mc:Choice>
        <mc:Fallback xmlns="">
          <p:sp>
            <p:nvSpPr>
              <p:cNvPr id="34" name="Rectángulo 33">
                <a:extLst>
                  <a:ext uri="{FF2B5EF4-FFF2-40B4-BE49-F238E27FC236}">
                    <a16:creationId xmlns:a16="http://schemas.microsoft.com/office/drawing/2014/main" id="{1DBB723F-4CDE-409F-AD20-D3C96233164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9045" y="5085248"/>
                <a:ext cx="2578911" cy="81984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P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ángulo 34">
                <a:extLst>
                  <a:ext uri="{FF2B5EF4-FFF2-40B4-BE49-F238E27FC236}">
                    <a16:creationId xmlns:a16="http://schemas.microsoft.com/office/drawing/2014/main" id="{3254FC31-EDEC-4412-9EDE-7E774A03F5F5}"/>
                  </a:ext>
                </a:extLst>
              </p:cNvPr>
              <p:cNvSpPr/>
              <p:nvPr/>
            </p:nvSpPr>
            <p:spPr>
              <a:xfrm>
                <a:off x="679045" y="3054947"/>
                <a:ext cx="2555251" cy="38985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‖"/>
                          <m:endChr m:val="‖"/>
                          <m:ctrlPr>
                            <a:rPr lang="es-PE" sz="16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s-PE" sz="16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s-PE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s-PE" sz="1600" i="1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s-PE" sz="1600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s-PE" sz="1600" i="1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</m:acc>
                        </m:e>
                      </m:d>
                      <m:r>
                        <a:rPr lang="es-PE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s-PE" sz="16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s-PE" sz="1600" b="0" i="1" smtClean="0">
                              <a:latin typeface="Cambria Math" panose="02040503050406030204" pitchFamily="18" charset="0"/>
                            </a:rPr>
                            <m:t>1+1+4</m:t>
                          </m:r>
                        </m:e>
                      </m:rad>
                      <m:r>
                        <a:rPr lang="es-PE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s-PE" sz="16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s-PE" sz="16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e>
                      </m:rad>
                    </m:oMath>
                  </m:oMathPara>
                </a14:m>
                <a:endParaRPr lang="es-PE" sz="1600" dirty="0"/>
              </a:p>
            </p:txBody>
          </p:sp>
        </mc:Choice>
        <mc:Fallback xmlns="">
          <p:sp>
            <p:nvSpPr>
              <p:cNvPr id="35" name="Rectángulo 34">
                <a:extLst>
                  <a:ext uri="{FF2B5EF4-FFF2-40B4-BE49-F238E27FC236}">
                    <a16:creationId xmlns:a16="http://schemas.microsoft.com/office/drawing/2014/main" id="{3254FC31-EDEC-4412-9EDE-7E774A03F5F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9045" y="3054947"/>
                <a:ext cx="2555251" cy="389850"/>
              </a:xfrm>
              <a:prstGeom prst="rect">
                <a:avLst/>
              </a:prstGeom>
              <a:blipFill>
                <a:blip r:embed="rId12"/>
                <a:stretch>
                  <a:fillRect b="-3125"/>
                </a:stretch>
              </a:blipFill>
            </p:spPr>
            <p:txBody>
              <a:bodyPr/>
              <a:lstStyle/>
              <a:p>
                <a:r>
                  <a:rPr lang="es-P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ángulo 10">
                <a:extLst>
                  <a:ext uri="{FF2B5EF4-FFF2-40B4-BE49-F238E27FC236}">
                    <a16:creationId xmlns:a16="http://schemas.microsoft.com/office/drawing/2014/main" id="{46FC84CB-5A62-4B4C-83FC-C009D7023668}"/>
                  </a:ext>
                </a:extLst>
              </p:cNvPr>
              <p:cNvSpPr/>
              <p:nvPr/>
            </p:nvSpPr>
            <p:spPr>
              <a:xfrm>
                <a:off x="1371198" y="5780204"/>
                <a:ext cx="1291764" cy="81984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PE" sz="1600" i="1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s-PE" sz="1600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s-PE" sz="1600" i="1">
                              <a:latin typeface="Cambria Math" panose="02040503050406030204" pitchFamily="18" charset="0"/>
                            </a:rPr>
                            <m:t>6−</m:t>
                          </m:r>
                          <m:f>
                            <m:fPr>
                              <m:ctrlPr>
                                <a:rPr lang="es-PE" sz="16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s-PE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s-PE" sz="1600" i="1">
                                      <a:latin typeface="Cambria Math" panose="02040503050406030204" pitchFamily="18" charset="0"/>
                                    </a:rPr>
                                    <m:t>17</m:t>
                                  </m:r>
                                </m:e>
                                <m:sup>
                                  <m:r>
                                    <a:rPr lang="es-PE" sz="16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s-PE" sz="1600" i="1">
                                  <a:latin typeface="Cambria Math" panose="02040503050406030204" pitchFamily="18" charset="0"/>
                                </a:rPr>
                                <m:t>50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es-PE" sz="1600" dirty="0"/>
              </a:p>
            </p:txBody>
          </p:sp>
        </mc:Choice>
        <mc:Fallback xmlns="">
          <p:sp>
            <p:nvSpPr>
              <p:cNvPr id="11" name="Rectángulo 10">
                <a:extLst>
                  <a:ext uri="{FF2B5EF4-FFF2-40B4-BE49-F238E27FC236}">
                    <a16:creationId xmlns:a16="http://schemas.microsoft.com/office/drawing/2014/main" id="{46FC84CB-5A62-4B4C-83FC-C009D702366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1198" y="5780204"/>
                <a:ext cx="1291764" cy="819840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P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ángulo 11">
                <a:extLst>
                  <a:ext uri="{FF2B5EF4-FFF2-40B4-BE49-F238E27FC236}">
                    <a16:creationId xmlns:a16="http://schemas.microsoft.com/office/drawing/2014/main" id="{EEC735A6-C14D-4C69-98C6-39A69E709190}"/>
                  </a:ext>
                </a:extLst>
              </p:cNvPr>
              <p:cNvSpPr/>
              <p:nvPr/>
            </p:nvSpPr>
            <p:spPr>
              <a:xfrm>
                <a:off x="2662962" y="5884527"/>
                <a:ext cx="815673" cy="61119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PE" sz="16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PE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s-PE" sz="1600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s-PE" sz="1600" i="1">
                                  <a:latin typeface="Cambria Math" panose="02040503050406030204" pitchFamily="18" charset="0"/>
                                </a:rPr>
                                <m:t>22</m:t>
                              </m:r>
                            </m:e>
                          </m:rad>
                        </m:num>
                        <m:den>
                          <m:r>
                            <a:rPr lang="es-PE" sz="1600" i="1"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es-PE" sz="1600" dirty="0"/>
              </a:p>
            </p:txBody>
          </p:sp>
        </mc:Choice>
        <mc:Fallback xmlns="">
          <p:sp>
            <p:nvSpPr>
              <p:cNvPr id="12" name="Rectángulo 11">
                <a:extLst>
                  <a:ext uri="{FF2B5EF4-FFF2-40B4-BE49-F238E27FC236}">
                    <a16:creationId xmlns:a16="http://schemas.microsoft.com/office/drawing/2014/main" id="{EEC735A6-C14D-4C69-98C6-39A69E70919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2962" y="5884527"/>
                <a:ext cx="815673" cy="611193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P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CuadroTexto 35">
            <a:extLst>
              <a:ext uri="{FF2B5EF4-FFF2-40B4-BE49-F238E27FC236}">
                <a16:creationId xmlns:a16="http://schemas.microsoft.com/office/drawing/2014/main" id="{54033DEC-1437-4835-BAAF-C20A35AFE984}"/>
              </a:ext>
            </a:extLst>
          </p:cNvPr>
          <p:cNvSpPr txBox="1"/>
          <p:nvPr/>
        </p:nvSpPr>
        <p:spPr>
          <a:xfrm>
            <a:off x="3891094" y="6192704"/>
            <a:ext cx="820989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PE" sz="1600" b="1" dirty="0">
                <a:solidFill>
                  <a:srgbClr val="C00000"/>
                </a:solidFill>
              </a:rPr>
              <a:t>RPTA: </a:t>
            </a:r>
            <a:endParaRPr lang="es-PE" b="1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ángulo 12">
                <a:extLst>
                  <a:ext uri="{FF2B5EF4-FFF2-40B4-BE49-F238E27FC236}">
                    <a16:creationId xmlns:a16="http://schemas.microsoft.com/office/drawing/2014/main" id="{DED05490-B9AB-4BCF-876A-5EF74C0E5216}"/>
                  </a:ext>
                </a:extLst>
              </p:cNvPr>
              <p:cNvSpPr/>
              <p:nvPr/>
            </p:nvSpPr>
            <p:spPr>
              <a:xfrm>
                <a:off x="4649677" y="5988851"/>
                <a:ext cx="1502719" cy="61119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PE" sz="1600" i="1">
                          <a:latin typeface="Cambria Math" panose="02040503050406030204" pitchFamily="18" charset="0"/>
                        </a:rPr>
                        <m:t>𝑑</m:t>
                      </m:r>
                      <m:d>
                        <m:dPr>
                          <m:ctrlPr>
                            <a:rPr lang="es-PE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PE" sz="1600" i="1">
                              <a:latin typeface="Cambria Math" panose="02040503050406030204" pitchFamily="18" charset="0"/>
                            </a:rPr>
                            <m:t>𝑄</m:t>
                          </m:r>
                          <m:r>
                            <a:rPr lang="es-PE" sz="1600" i="1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s-PE" sz="1600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</m:d>
                      <m:r>
                        <a:rPr lang="es-PE" sz="160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PE" sz="160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s-PE" sz="16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s-PE" sz="16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22</m:t>
                              </m:r>
                            </m:e>
                          </m:rad>
                        </m:num>
                        <m:den>
                          <m:r>
                            <a:rPr lang="es-PE" sz="16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es-PE" sz="1600" dirty="0"/>
              </a:p>
            </p:txBody>
          </p:sp>
        </mc:Choice>
        <mc:Fallback xmlns="">
          <p:sp>
            <p:nvSpPr>
              <p:cNvPr id="13" name="Rectángulo 12">
                <a:extLst>
                  <a:ext uri="{FF2B5EF4-FFF2-40B4-BE49-F238E27FC236}">
                    <a16:creationId xmlns:a16="http://schemas.microsoft.com/office/drawing/2014/main" id="{DED05490-B9AB-4BCF-876A-5EF74C0E521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9677" y="5988851"/>
                <a:ext cx="1502719" cy="611193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P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Flecha: a la derecha 26">
            <a:extLst>
              <a:ext uri="{FF2B5EF4-FFF2-40B4-BE49-F238E27FC236}">
                <a16:creationId xmlns:a16="http://schemas.microsoft.com/office/drawing/2014/main" id="{4A23B198-75F1-4F47-84F1-C673FC84745C}"/>
              </a:ext>
            </a:extLst>
          </p:cNvPr>
          <p:cNvSpPr/>
          <p:nvPr/>
        </p:nvSpPr>
        <p:spPr>
          <a:xfrm>
            <a:off x="369933" y="2732030"/>
            <a:ext cx="342363" cy="361318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30" name="Flecha: a la derecha 29">
            <a:extLst>
              <a:ext uri="{FF2B5EF4-FFF2-40B4-BE49-F238E27FC236}">
                <a16:creationId xmlns:a16="http://schemas.microsoft.com/office/drawing/2014/main" id="{29916C2B-736E-45F7-A5BD-371F4EEEA64E}"/>
              </a:ext>
            </a:extLst>
          </p:cNvPr>
          <p:cNvSpPr/>
          <p:nvPr/>
        </p:nvSpPr>
        <p:spPr>
          <a:xfrm>
            <a:off x="369932" y="5314509"/>
            <a:ext cx="342363" cy="361318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578462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/>
      <p:bldP spid="20" grpId="0"/>
      <p:bldP spid="3" grpId="0" animBg="1"/>
      <p:bldP spid="4" grpId="0" animBg="1"/>
      <p:bldP spid="5" grpId="0"/>
      <p:bldP spid="6" grpId="0"/>
      <p:bldP spid="7" grpId="0"/>
      <p:bldP spid="9" grpId="0"/>
      <p:bldP spid="34" grpId="0"/>
      <p:bldP spid="35" grpId="0"/>
      <p:bldP spid="11" grpId="0"/>
      <p:bldP spid="12" grpId="0"/>
      <p:bldP spid="36" grpId="0" animBg="1"/>
      <p:bldP spid="13" grpId="0"/>
      <p:bldP spid="27" grpId="0" animBg="1"/>
      <p:bldP spid="3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ángulo 2">
                <a:extLst>
                  <a:ext uri="{FF2B5EF4-FFF2-40B4-BE49-F238E27FC236}">
                    <a16:creationId xmlns:a16="http://schemas.microsoft.com/office/drawing/2014/main" id="{C0997433-B3CB-48D9-96ED-BB172D16082F}"/>
                  </a:ext>
                </a:extLst>
              </p:cNvPr>
              <p:cNvSpPr/>
              <p:nvPr/>
            </p:nvSpPr>
            <p:spPr>
              <a:xfrm>
                <a:off x="1175347" y="1160572"/>
                <a:ext cx="9689175" cy="70788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r>
                  <a:rPr lang="es-PE" sz="2000" i="1" dirty="0">
                    <a:latin typeface="F26"/>
                  </a:rPr>
                  <a:t>Dadas las rectas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PE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PE" sz="20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s-PE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s-PE" sz="2000" b="0" i="1" smtClean="0">
                        <a:latin typeface="Cambria Math" panose="02040503050406030204" pitchFamily="18" charset="0"/>
                      </a:rPr>
                      <m:t>:</m:t>
                    </m:r>
                    <m:r>
                      <a:rPr lang="es-PE" sz="2000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s-PE" sz="20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s-PE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PE" sz="20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s-PE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s-PE" sz="20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s-PE" sz="2000" b="0" i="1" smtClean="0">
                        <a:latin typeface="Cambria Math" panose="02040503050406030204" pitchFamily="18" charset="0"/>
                      </a:rPr>
                      <m:t>𝑡</m:t>
                    </m:r>
                    <m:sSub>
                      <m:sSubPr>
                        <m:ctrlPr>
                          <a:rPr lang="es-PE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s-PE" sz="20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s-PE" sz="2000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</m:acc>
                      </m:e>
                      <m:sub>
                        <m:r>
                          <a:rPr lang="es-PE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s-PE" sz="2000" b="0" i="1" smtClean="0">
                        <a:latin typeface="Cambria Math" panose="02040503050406030204" pitchFamily="18" charset="0"/>
                      </a:rPr>
                      <m:t>  ; </m:t>
                    </m:r>
                    <m:sSub>
                      <m:sSubPr>
                        <m:ctrlPr>
                          <a:rPr lang="es-PE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PE" sz="2000" b="0" i="1" smtClean="0"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es-PE" sz="2000" i="1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s-PE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s-PE" sz="2000" i="1">
                        <a:latin typeface="Cambria Math" panose="02040503050406030204" pitchFamily="18" charset="0"/>
                      </a:rPr>
                      <m:t>:</m:t>
                    </m:r>
                    <m:r>
                      <a:rPr lang="es-PE" sz="2000" i="1">
                        <a:latin typeface="Cambria Math" panose="02040503050406030204" pitchFamily="18" charset="0"/>
                      </a:rPr>
                      <m:t>𝑃</m:t>
                    </m:r>
                    <m:r>
                      <a:rPr lang="es-PE" sz="2000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s-PE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PE" sz="2000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s-PE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s-PE" sz="20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s-PE" sz="2000" i="1">
                        <a:latin typeface="Cambria Math" panose="02040503050406030204" pitchFamily="18" charset="0"/>
                      </a:rPr>
                      <m:t>𝑡</m:t>
                    </m:r>
                    <m:sSub>
                      <m:sSubPr>
                        <m:ctrlPr>
                          <a:rPr lang="es-PE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s-PE" sz="20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s-PE" sz="2000" i="1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</m:acc>
                      </m:e>
                      <m:sub>
                        <m:r>
                          <a:rPr lang="es-PE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s-PE" sz="2000" b="1" i="1" dirty="0">
                    <a:latin typeface="F26"/>
                  </a:rPr>
                  <a:t>  ambas son paralelas si sus</a:t>
                </a:r>
              </a:p>
              <a:p>
                <a:r>
                  <a:rPr lang="es-PE" sz="2000" b="1" i="1" dirty="0">
                    <a:latin typeface="F26"/>
                  </a:rPr>
                  <a:t>vectores directores lo son</a:t>
                </a:r>
                <a:r>
                  <a:rPr lang="es-PE" sz="2000" i="1" dirty="0">
                    <a:latin typeface="F26"/>
                  </a:rPr>
                  <a:t>, es decir:</a:t>
                </a:r>
              </a:p>
            </p:txBody>
          </p:sp>
        </mc:Choice>
        <mc:Fallback xmlns="">
          <p:sp>
            <p:nvSpPr>
              <p:cNvPr id="3" name="Rectángulo 2">
                <a:extLst>
                  <a:ext uri="{FF2B5EF4-FFF2-40B4-BE49-F238E27FC236}">
                    <a16:creationId xmlns:a16="http://schemas.microsoft.com/office/drawing/2014/main" id="{C0997433-B3CB-48D9-96ED-BB172D16082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5347" y="1160572"/>
                <a:ext cx="9689175" cy="707886"/>
              </a:xfrm>
              <a:prstGeom prst="rect">
                <a:avLst/>
              </a:prstGeom>
              <a:blipFill>
                <a:blip r:embed="rId2"/>
                <a:stretch>
                  <a:fillRect l="-692" t="-10256" b="-13675"/>
                </a:stretch>
              </a:blipFill>
            </p:spPr>
            <p:txBody>
              <a:bodyPr/>
              <a:lstStyle/>
              <a:p>
                <a:r>
                  <a:rPr lang="es-P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ángulo 12">
            <a:extLst>
              <a:ext uri="{FF2B5EF4-FFF2-40B4-BE49-F238E27FC236}">
                <a16:creationId xmlns:a16="http://schemas.microsoft.com/office/drawing/2014/main" id="{CA40DB71-3678-4676-A5BE-C9D8A98D7B09}"/>
              </a:ext>
            </a:extLst>
          </p:cNvPr>
          <p:cNvSpPr/>
          <p:nvPr/>
        </p:nvSpPr>
        <p:spPr>
          <a:xfrm>
            <a:off x="618994" y="521045"/>
            <a:ext cx="828551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96925" indent="-796925"/>
            <a:r>
              <a:rPr lang="es-PE" sz="2800" b="1" dirty="0">
                <a:solidFill>
                  <a:srgbClr val="008080"/>
                </a:solidFill>
              </a:rPr>
              <a:t>III. </a:t>
            </a:r>
            <a:r>
              <a:rPr lang="es-PE" sz="2800" b="1" dirty="0">
                <a:solidFill>
                  <a:srgbClr val="008080"/>
                </a:solidFill>
                <a:latin typeface="+mj-lt"/>
                <a:cs typeface="+mn-cs"/>
              </a:rPr>
              <a:t>RECTAS PARALELAS</a:t>
            </a:r>
          </a:p>
        </p:txBody>
      </p:sp>
      <p:sp>
        <p:nvSpPr>
          <p:cNvPr id="31" name="Marcador de texto 2">
            <a:extLst>
              <a:ext uri="{FF2B5EF4-FFF2-40B4-BE49-F238E27FC236}">
                <a16:creationId xmlns:a16="http://schemas.microsoft.com/office/drawing/2014/main" id="{E0D0D2F3-168C-4774-B13F-A118C2F1B6C1}"/>
              </a:ext>
            </a:extLst>
          </p:cNvPr>
          <p:cNvSpPr txBox="1">
            <a:spLocks noGrp="1"/>
          </p:cNvSpPr>
          <p:nvPr>
            <p:ph type="body" idx="10"/>
          </p:nvPr>
        </p:nvSpPr>
        <p:spPr>
          <a:xfrm>
            <a:off x="831850" y="6381750"/>
            <a:ext cx="10515600" cy="27463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Formular" panose="02000000000000000000" pitchFamily="50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Formular" panose="02000000000000000000" pitchFamily="50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Formular" panose="02000000000000000000" pitchFamily="50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Formular" panose="02000000000000000000" pitchFamily="50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s-PE" dirty="0"/>
              <a:t>RECTAS PARALELAS Y PERPENDICULARES EN R</a:t>
            </a:r>
            <a:r>
              <a:rPr lang="es-PE" baseline="30000" dirty="0"/>
              <a:t>3</a:t>
            </a:r>
            <a:endParaRPr lang="es-P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CuadroTexto 1"/>
              <p:cNvSpPr txBox="1"/>
              <p:nvPr/>
            </p:nvSpPr>
            <p:spPr>
              <a:xfrm>
                <a:off x="2543654" y="2123433"/>
                <a:ext cx="2416495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type m:val="lin"/>
                          <m:ctrlPr>
                            <a:rPr lang="es-PE" sz="20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s-PE" sz="2000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PE" sz="2000" b="1" i="1">
                                  <a:latin typeface="Cambria Math" panose="02040503050406030204" pitchFamily="18" charset="0"/>
                                </a:rPr>
                                <m:t>𝑳</m:t>
                              </m:r>
                            </m:e>
                            <m:sub>
                              <m:r>
                                <a:rPr lang="es-PE" sz="2000" b="1" i="1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sub>
                          </m:sSub>
                        </m:num>
                        <m:den>
                          <m:r>
                            <a:rPr lang="es-PE" sz="20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∕</m:t>
                          </m:r>
                          <m:sSub>
                            <m:sSubPr>
                              <m:ctrlPr>
                                <a:rPr lang="es-PE" sz="2000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PE" sz="2000" b="1" i="1">
                                  <a:latin typeface="Cambria Math" panose="02040503050406030204" pitchFamily="18" charset="0"/>
                                </a:rPr>
                                <m:t>𝑳</m:t>
                              </m:r>
                            </m:e>
                            <m:sub>
                              <m:r>
                                <a:rPr lang="es-PE" sz="2000" b="1" i="1" smtClean="0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b>
                          </m:sSub>
                        </m:den>
                      </m:f>
                      <m:r>
                        <a:rPr lang="es-PE" sz="20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⟺</m:t>
                      </m:r>
                      <m:sSub>
                        <m:sSubPr>
                          <m:ctrlPr>
                            <a:rPr lang="es-PE" sz="20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s-PE" sz="2000" b="1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s-PE" sz="2000" b="1" i="1">
                                  <a:latin typeface="Cambria Math" panose="02040503050406030204" pitchFamily="18" charset="0"/>
                                </a:rPr>
                                <m:t>𝒗</m:t>
                              </m:r>
                            </m:e>
                          </m:acc>
                        </m:e>
                        <m:sub>
                          <m:r>
                            <a:rPr lang="es-PE" sz="2000" b="1" i="1"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  <m:r>
                        <a:rPr lang="es-PE" sz="2000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s-PE" sz="20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𝝀</m:t>
                      </m:r>
                      <m:sSub>
                        <m:sSubPr>
                          <m:ctrlPr>
                            <a:rPr lang="es-PE" sz="20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s-PE" sz="2000" b="1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s-PE" sz="2000" b="1" i="1">
                                  <a:latin typeface="Cambria Math" panose="02040503050406030204" pitchFamily="18" charset="0"/>
                                </a:rPr>
                                <m:t>𝒗</m:t>
                              </m:r>
                            </m:e>
                          </m:acc>
                        </m:e>
                        <m:sub>
                          <m:r>
                            <a:rPr lang="es-PE" sz="20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</m:oMath>
                  </m:oMathPara>
                </a14:m>
                <a:endParaRPr lang="es-PE" b="1" dirty="0"/>
              </a:p>
            </p:txBody>
          </p:sp>
        </mc:Choice>
        <mc:Fallback xmlns="">
          <p:sp>
            <p:nvSpPr>
              <p:cNvPr id="2" name="CuadroText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43654" y="2123433"/>
                <a:ext cx="2416495" cy="307777"/>
              </a:xfrm>
              <a:prstGeom prst="rect">
                <a:avLst/>
              </a:prstGeom>
              <a:blipFill>
                <a:blip r:embed="rId3"/>
                <a:stretch>
                  <a:fillRect l="-5542" t="-160784" r="-504" b="-249020"/>
                </a:stretch>
              </a:blipFill>
            </p:spPr>
            <p:txBody>
              <a:bodyPr/>
              <a:lstStyle/>
              <a:p>
                <a:r>
                  <a:rPr lang="es-P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CuadroTexto 8"/>
              <p:cNvSpPr txBox="1"/>
              <p:nvPr/>
            </p:nvSpPr>
            <p:spPr>
              <a:xfrm>
                <a:off x="6338661" y="2123433"/>
                <a:ext cx="2722861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type m:val="lin"/>
                          <m:ctrlPr>
                            <a:rPr lang="es-PE" sz="20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s-PE" sz="2000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PE" sz="2000" b="1" i="1">
                                  <a:latin typeface="Cambria Math" panose="02040503050406030204" pitchFamily="18" charset="0"/>
                                </a:rPr>
                                <m:t>𝑳</m:t>
                              </m:r>
                            </m:e>
                            <m:sub>
                              <m:r>
                                <a:rPr lang="es-PE" sz="2000" b="1" i="1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sub>
                          </m:sSub>
                        </m:num>
                        <m:den>
                          <m:r>
                            <a:rPr lang="es-PE" sz="20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∕</m:t>
                          </m:r>
                          <m:sSub>
                            <m:sSubPr>
                              <m:ctrlPr>
                                <a:rPr lang="es-PE" sz="2000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PE" sz="2000" b="1" i="1">
                                  <a:latin typeface="Cambria Math" panose="02040503050406030204" pitchFamily="18" charset="0"/>
                                </a:rPr>
                                <m:t>𝑳</m:t>
                              </m:r>
                            </m:e>
                            <m:sub>
                              <m:r>
                                <a:rPr lang="es-PE" sz="2000" b="1" i="1" smtClean="0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b>
                          </m:sSub>
                        </m:den>
                      </m:f>
                      <m:r>
                        <a:rPr lang="es-PE" sz="20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⟺</m:t>
                      </m:r>
                      <m:sSub>
                        <m:sSubPr>
                          <m:ctrlPr>
                            <a:rPr lang="es-PE" sz="20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s-PE" sz="2000" b="1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s-PE" sz="2000" b="1" i="1">
                                  <a:latin typeface="Cambria Math" panose="02040503050406030204" pitchFamily="18" charset="0"/>
                                </a:rPr>
                                <m:t>𝒗</m:t>
                              </m:r>
                            </m:e>
                          </m:acc>
                        </m:e>
                        <m:sub>
                          <m:r>
                            <a:rPr lang="es-PE" sz="2000" b="1" i="1"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  <m:r>
                        <a:rPr lang="es-PE" sz="2000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sSub>
                        <m:sSubPr>
                          <m:ctrlPr>
                            <a:rPr lang="es-PE" sz="20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s-PE" sz="2000" b="1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s-PE" sz="2000" b="1" i="1">
                                  <a:latin typeface="Cambria Math" panose="02040503050406030204" pitchFamily="18" charset="0"/>
                                </a:rPr>
                                <m:t>𝒗</m:t>
                              </m:r>
                            </m:e>
                          </m:acc>
                        </m:e>
                        <m:sub>
                          <m:r>
                            <a:rPr lang="es-PE" sz="20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  <m:r>
                        <a:rPr lang="es-PE" sz="2000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s-PE" sz="2000" b="1" i="1" smtClean="0"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es-PE" sz="2000" b="1" dirty="0"/>
              </a:p>
            </p:txBody>
          </p:sp>
        </mc:Choice>
        <mc:Fallback xmlns="">
          <p:sp>
            <p:nvSpPr>
              <p:cNvPr id="9" name="CuadroTexto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38661" y="2123433"/>
                <a:ext cx="2722861" cy="307777"/>
              </a:xfrm>
              <a:prstGeom prst="rect">
                <a:avLst/>
              </a:prstGeom>
              <a:blipFill>
                <a:blip r:embed="rId4"/>
                <a:stretch>
                  <a:fillRect l="-5157" t="-160784" r="-1570" b="-249020"/>
                </a:stretch>
              </a:blipFill>
            </p:spPr>
            <p:txBody>
              <a:bodyPr/>
              <a:lstStyle/>
              <a:p>
                <a:r>
                  <a:rPr lang="es-P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upo 9">
            <a:extLst>
              <a:ext uri="{FF2B5EF4-FFF2-40B4-BE49-F238E27FC236}">
                <a16:creationId xmlns:a16="http://schemas.microsoft.com/office/drawing/2014/main" id="{09E1A91D-1AD5-4FB3-A64B-B5F69FDB4602}"/>
              </a:ext>
            </a:extLst>
          </p:cNvPr>
          <p:cNvGrpSpPr/>
          <p:nvPr/>
        </p:nvGrpSpPr>
        <p:grpSpPr>
          <a:xfrm>
            <a:off x="344651" y="2765391"/>
            <a:ext cx="5008234" cy="2020857"/>
            <a:chOff x="5897193" y="2103019"/>
            <a:chExt cx="5102006" cy="141169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Rectángulo 10">
                  <a:extLst>
                    <a:ext uri="{FF2B5EF4-FFF2-40B4-BE49-F238E27FC236}">
                      <a16:creationId xmlns:a16="http://schemas.microsoft.com/office/drawing/2014/main" id="{E547D0AB-B39D-44A4-AE44-F0BEC5649FB9}"/>
                    </a:ext>
                  </a:extLst>
                </p:cNvPr>
                <p:cNvSpPr/>
                <p:nvPr/>
              </p:nvSpPr>
              <p:spPr>
                <a:xfrm>
                  <a:off x="5924749" y="2321381"/>
                  <a:ext cx="5074450" cy="707886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s-PE" sz="2000" i="1" dirty="0">
                      <a:latin typeface="F26"/>
                    </a:rPr>
                    <a:t>Hallar la ecuación simétrica de la recta que pasa por el punto </a:t>
                  </a:r>
                  <a14:m>
                    <m:oMath xmlns:m="http://schemas.openxmlformats.org/officeDocument/2006/math">
                      <m:r>
                        <a:rPr lang="es-PE" sz="2000" b="0" i="1" smtClean="0">
                          <a:latin typeface="Cambria Math" panose="02040503050406030204" pitchFamily="18" charset="0"/>
                        </a:rPr>
                        <m:t>𝐴</m:t>
                      </m:r>
                      <m:d>
                        <m:dPr>
                          <m:ctrlPr>
                            <a:rPr lang="es-PE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PE" sz="2000" b="0" i="1" smtClean="0">
                              <a:latin typeface="Cambria Math" panose="02040503050406030204" pitchFamily="18" charset="0"/>
                            </a:rPr>
                            <m:t>2, 1, 4</m:t>
                          </m:r>
                        </m:e>
                      </m:d>
                    </m:oMath>
                  </a14:m>
                  <a:r>
                    <a:rPr lang="es-PE" sz="2000" i="1" dirty="0">
                      <a:latin typeface="F26"/>
                    </a:rPr>
                    <a:t> y es paralela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s-PE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PE" sz="2000" i="1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s-PE" sz="20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s-PE" sz="2000" i="1">
                          <a:latin typeface="Cambria Math" panose="02040503050406030204" pitchFamily="18" charset="0"/>
                        </a:rPr>
                        <m:t>:</m:t>
                      </m:r>
                      <m:r>
                        <a:rPr lang="es-PE" sz="20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s-PE" sz="2000" b="0" i="1" smtClean="0">
                          <a:latin typeface="Cambria Math" panose="02040503050406030204" pitchFamily="18" charset="0"/>
                        </a:rPr>
                        <m:t>=3</m:t>
                      </m:r>
                      <m:r>
                        <a:rPr lang="es-PE" sz="20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s-PE" sz="2000" b="0" i="1" smtClean="0">
                          <a:latin typeface="Cambria Math" panose="02040503050406030204" pitchFamily="18" charset="0"/>
                        </a:rPr>
                        <m:t>  ;  </m:t>
                      </m:r>
                      <m:r>
                        <a:rPr lang="es-PE" sz="2000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s-PE" sz="2000" b="0" i="1" smtClean="0">
                          <a:latin typeface="Cambria Math" panose="02040503050406030204" pitchFamily="18" charset="0"/>
                        </a:rPr>
                        <m:t>=−2+4</m:t>
                      </m:r>
                      <m:r>
                        <a:rPr lang="es-PE" sz="20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s-PE" sz="2000" b="0" i="1" smtClean="0">
                          <a:latin typeface="Cambria Math" panose="02040503050406030204" pitchFamily="18" charset="0"/>
                        </a:rPr>
                        <m:t>  ; </m:t>
                      </m:r>
                      <m:r>
                        <a:rPr lang="es-PE" sz="2000" b="0" i="1" smtClean="0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s-PE" sz="2000" b="0" i="1" smtClean="0">
                          <a:latin typeface="Cambria Math" panose="02040503050406030204" pitchFamily="18" charset="0"/>
                        </a:rPr>
                        <m:t>=−5</m:t>
                      </m:r>
                      <m:r>
                        <a:rPr lang="es-PE" sz="2000" b="0" i="1" smtClean="0">
                          <a:latin typeface="Cambria Math" panose="02040503050406030204" pitchFamily="18" charset="0"/>
                        </a:rPr>
                        <m:t>𝑡</m:t>
                      </m:r>
                    </m:oMath>
                  </a14:m>
                  <a:endParaRPr lang="es-PE" sz="2000" i="1" dirty="0">
                    <a:solidFill>
                      <a:srgbClr val="008080"/>
                    </a:solidFill>
                    <a:latin typeface="F26"/>
                  </a:endParaRPr>
                </a:p>
              </p:txBody>
            </p:sp>
          </mc:Choice>
          <mc:Fallback xmlns="">
            <p:sp>
              <p:nvSpPr>
                <p:cNvPr id="11" name="Rectángulo 10">
                  <a:extLst>
                    <a:ext uri="{FF2B5EF4-FFF2-40B4-BE49-F238E27FC236}">
                      <a16:creationId xmlns:a16="http://schemas.microsoft.com/office/drawing/2014/main" id="{E547D0AB-B39D-44A4-AE44-F0BEC5649FB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24749" y="2321381"/>
                  <a:ext cx="5074450" cy="707886"/>
                </a:xfrm>
                <a:prstGeom prst="rect">
                  <a:avLst/>
                </a:prstGeom>
                <a:blipFill>
                  <a:blip r:embed="rId5"/>
                  <a:stretch>
                    <a:fillRect l="-1346" t="-3614" b="-2410"/>
                  </a:stretch>
                </a:blipFill>
              </p:spPr>
              <p:txBody>
                <a:bodyPr/>
                <a:lstStyle/>
                <a:p>
                  <a:r>
                    <a:rPr lang="es-PE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2" name="Rectángulo 11">
              <a:extLst>
                <a:ext uri="{FF2B5EF4-FFF2-40B4-BE49-F238E27FC236}">
                  <a16:creationId xmlns:a16="http://schemas.microsoft.com/office/drawing/2014/main" id="{5F4045E5-98CC-49D4-A30F-39BF2335091C}"/>
                </a:ext>
              </a:extLst>
            </p:cNvPr>
            <p:cNvSpPr/>
            <p:nvPr/>
          </p:nvSpPr>
          <p:spPr>
            <a:xfrm>
              <a:off x="5897193" y="2103019"/>
              <a:ext cx="69536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PE" sz="1800" b="1" i="1" dirty="0">
                  <a:solidFill>
                    <a:srgbClr val="0000FF"/>
                  </a:solidFill>
                </a:rPr>
                <a:t>Ejemplo. </a:t>
              </a:r>
              <a:endParaRPr lang="es-PE" sz="1800" b="1" i="1" dirty="0"/>
            </a:p>
          </p:txBody>
        </p:sp>
        <p:sp>
          <p:nvSpPr>
            <p:cNvPr id="14" name="CuadroTexto 13">
              <a:extLst>
                <a:ext uri="{FF2B5EF4-FFF2-40B4-BE49-F238E27FC236}">
                  <a16:creationId xmlns:a16="http://schemas.microsoft.com/office/drawing/2014/main" id="{8AAE35C9-9794-48DB-A15A-273BE460B1CA}"/>
                </a:ext>
              </a:extLst>
            </p:cNvPr>
            <p:cNvSpPr txBox="1"/>
            <p:nvPr/>
          </p:nvSpPr>
          <p:spPr>
            <a:xfrm>
              <a:off x="5924749" y="3176159"/>
              <a:ext cx="133562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PE" sz="1600" b="1" dirty="0">
                  <a:solidFill>
                    <a:srgbClr val="C00000"/>
                  </a:solidFill>
                </a:rPr>
                <a:t>SOLUCIÓN: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uadroTexto 16">
                <a:extLst>
                  <a:ext uri="{FF2B5EF4-FFF2-40B4-BE49-F238E27FC236}">
                    <a16:creationId xmlns:a16="http://schemas.microsoft.com/office/drawing/2014/main" id="{ECC51AE1-A31A-44B4-87A6-3CCC7528DB4C}"/>
                  </a:ext>
                </a:extLst>
              </p:cNvPr>
              <p:cNvSpPr txBox="1"/>
              <p:nvPr/>
            </p:nvSpPr>
            <p:spPr>
              <a:xfrm>
                <a:off x="1573929" y="4728937"/>
                <a:ext cx="1576907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s-PE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s-PE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acc>
                      <m:r>
                        <a:rPr lang="es-PE" sz="20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s-PE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PE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3, 4, −5</m:t>
                          </m:r>
                        </m:e>
                      </m:d>
                    </m:oMath>
                  </m:oMathPara>
                </a14:m>
                <a:endParaRPr lang="es-PE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7" name="CuadroTexto 16">
                <a:extLst>
                  <a:ext uri="{FF2B5EF4-FFF2-40B4-BE49-F238E27FC236}">
                    <a16:creationId xmlns:a16="http://schemas.microsoft.com/office/drawing/2014/main" id="{ECC51AE1-A31A-44B4-87A6-3CCC7528DB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3929" y="4728937"/>
                <a:ext cx="1576907" cy="307777"/>
              </a:xfrm>
              <a:prstGeom prst="rect">
                <a:avLst/>
              </a:prstGeom>
              <a:blipFill>
                <a:blip r:embed="rId6"/>
                <a:stretch>
                  <a:fillRect l="-2317" t="-36000" b="-12000"/>
                </a:stretch>
              </a:blipFill>
            </p:spPr>
            <p:txBody>
              <a:bodyPr/>
              <a:lstStyle/>
              <a:p>
                <a:r>
                  <a:rPr lang="es-P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CuadroTexto 17">
                <a:extLst>
                  <a:ext uri="{FF2B5EF4-FFF2-40B4-BE49-F238E27FC236}">
                    <a16:creationId xmlns:a16="http://schemas.microsoft.com/office/drawing/2014/main" id="{2AE1AC5D-D2C1-44AE-B151-403D15579FCE}"/>
                  </a:ext>
                </a:extLst>
              </p:cNvPr>
              <p:cNvSpPr txBox="1"/>
              <p:nvPr/>
            </p:nvSpPr>
            <p:spPr>
              <a:xfrm>
                <a:off x="1573929" y="5408310"/>
                <a:ext cx="2866900" cy="57823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s-PE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PE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s-PE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−2</m:t>
                          </m:r>
                        </m:num>
                        <m:den>
                          <m:r>
                            <a:rPr lang="es-PE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s-PE" sz="20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PE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PE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s-PE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num>
                        <m:den>
                          <m:r>
                            <a:rPr lang="es-PE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s-PE" sz="20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PE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PE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s-PE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−4</m:t>
                          </m:r>
                        </m:num>
                        <m:den>
                          <m:r>
                            <a:rPr lang="es-PE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−5</m:t>
                          </m:r>
                        </m:den>
                      </m:f>
                    </m:oMath>
                  </m:oMathPara>
                </a14:m>
                <a:endParaRPr lang="es-PE" sz="20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8" name="CuadroTexto 17">
                <a:extLst>
                  <a:ext uri="{FF2B5EF4-FFF2-40B4-BE49-F238E27FC236}">
                    <a16:creationId xmlns:a16="http://schemas.microsoft.com/office/drawing/2014/main" id="{2AE1AC5D-D2C1-44AE-B151-403D15579F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3929" y="5408310"/>
                <a:ext cx="2866900" cy="57823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P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CuadroTexto 18">
            <a:extLst>
              <a:ext uri="{FF2B5EF4-FFF2-40B4-BE49-F238E27FC236}">
                <a16:creationId xmlns:a16="http://schemas.microsoft.com/office/drawing/2014/main" id="{FBEB597E-5909-4818-BCDD-7BDF23EF18B6}"/>
              </a:ext>
            </a:extLst>
          </p:cNvPr>
          <p:cNvSpPr txBox="1"/>
          <p:nvPr/>
        </p:nvSpPr>
        <p:spPr>
          <a:xfrm>
            <a:off x="456212" y="5528150"/>
            <a:ext cx="7945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1600" b="1" dirty="0">
                <a:solidFill>
                  <a:srgbClr val="C00000"/>
                </a:solidFill>
              </a:rPr>
              <a:t>RPTA: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DCB03A2-7FEE-43FB-95ED-0D33C7ABBB2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34000" y="1995826"/>
            <a:ext cx="6858000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364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/>
      <p:bldP spid="9" grpId="0"/>
      <p:bldP spid="17" grpId="0"/>
      <p:bldP spid="18" grpId="0"/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AE977B97-7283-4530-9417-DC7735F0A0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6400" y="2354020"/>
            <a:ext cx="6705600" cy="386180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ángulo 2">
                <a:extLst>
                  <a:ext uri="{FF2B5EF4-FFF2-40B4-BE49-F238E27FC236}">
                    <a16:creationId xmlns:a16="http://schemas.microsoft.com/office/drawing/2014/main" id="{C0997433-B3CB-48D9-96ED-BB172D16082F}"/>
                  </a:ext>
                </a:extLst>
              </p:cNvPr>
              <p:cNvSpPr/>
              <p:nvPr/>
            </p:nvSpPr>
            <p:spPr>
              <a:xfrm>
                <a:off x="699442" y="1157475"/>
                <a:ext cx="9689175" cy="70788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r>
                  <a:rPr lang="es-PE" sz="2000" i="1" dirty="0">
                    <a:latin typeface="F26"/>
                  </a:rPr>
                  <a:t>Dadas las rectas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PE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PE" sz="20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s-PE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s-PE" sz="2000" b="0" i="1" smtClean="0">
                        <a:latin typeface="Cambria Math" panose="02040503050406030204" pitchFamily="18" charset="0"/>
                      </a:rPr>
                      <m:t>:</m:t>
                    </m:r>
                    <m:r>
                      <a:rPr lang="es-PE" sz="2000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s-PE" sz="20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s-PE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PE" sz="20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s-PE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s-PE" sz="20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s-PE" sz="2000" b="0" i="1" smtClean="0">
                        <a:latin typeface="Cambria Math" panose="02040503050406030204" pitchFamily="18" charset="0"/>
                      </a:rPr>
                      <m:t>𝑡</m:t>
                    </m:r>
                    <m:sSub>
                      <m:sSubPr>
                        <m:ctrlPr>
                          <a:rPr lang="es-PE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s-PE" sz="20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s-PE" sz="2000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</m:acc>
                      </m:e>
                      <m:sub>
                        <m:r>
                          <a:rPr lang="es-PE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s-PE" sz="2000" b="0" i="1" smtClean="0">
                        <a:latin typeface="Cambria Math" panose="02040503050406030204" pitchFamily="18" charset="0"/>
                      </a:rPr>
                      <m:t>  ; </m:t>
                    </m:r>
                    <m:sSub>
                      <m:sSubPr>
                        <m:ctrlPr>
                          <a:rPr lang="es-PE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PE" sz="2000" b="0" i="1" smtClean="0"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es-PE" sz="2000" i="1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s-PE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s-PE" sz="2000" i="1">
                        <a:latin typeface="Cambria Math" panose="02040503050406030204" pitchFamily="18" charset="0"/>
                      </a:rPr>
                      <m:t>:</m:t>
                    </m:r>
                    <m:r>
                      <a:rPr lang="es-PE" sz="2000" i="1">
                        <a:latin typeface="Cambria Math" panose="02040503050406030204" pitchFamily="18" charset="0"/>
                      </a:rPr>
                      <m:t>𝑃</m:t>
                    </m:r>
                    <m:r>
                      <a:rPr lang="es-PE" sz="2000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s-PE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PE" sz="2000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s-PE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s-PE" sz="20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s-PE" sz="2000" i="1">
                        <a:latin typeface="Cambria Math" panose="02040503050406030204" pitchFamily="18" charset="0"/>
                      </a:rPr>
                      <m:t>𝑡</m:t>
                    </m:r>
                    <m:sSub>
                      <m:sSubPr>
                        <m:ctrlPr>
                          <a:rPr lang="es-PE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s-PE" sz="20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s-PE" sz="2000" i="1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</m:acc>
                      </m:e>
                      <m:sub>
                        <m:r>
                          <a:rPr lang="es-PE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s-PE" sz="2000" b="1" i="1" dirty="0">
                    <a:latin typeface="F26"/>
                  </a:rPr>
                  <a:t>  ambas son ortogonales si sus vectores directores lo son</a:t>
                </a:r>
                <a:r>
                  <a:rPr lang="es-PE" sz="2000" i="1" dirty="0">
                    <a:latin typeface="F26"/>
                  </a:rPr>
                  <a:t>, es decir:</a:t>
                </a:r>
              </a:p>
            </p:txBody>
          </p:sp>
        </mc:Choice>
        <mc:Fallback xmlns="">
          <p:sp>
            <p:nvSpPr>
              <p:cNvPr id="3" name="Rectángulo 2">
                <a:extLst>
                  <a:ext uri="{FF2B5EF4-FFF2-40B4-BE49-F238E27FC236}">
                    <a16:creationId xmlns:a16="http://schemas.microsoft.com/office/drawing/2014/main" id="{C0997433-B3CB-48D9-96ED-BB172D16082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9442" y="1157475"/>
                <a:ext cx="9689175" cy="707886"/>
              </a:xfrm>
              <a:prstGeom prst="rect">
                <a:avLst/>
              </a:prstGeom>
              <a:blipFill>
                <a:blip r:embed="rId3"/>
                <a:stretch>
                  <a:fillRect l="-692" t="-10345" b="-14655"/>
                </a:stretch>
              </a:blipFill>
            </p:spPr>
            <p:txBody>
              <a:bodyPr/>
              <a:lstStyle/>
              <a:p>
                <a:r>
                  <a:rPr lang="es-P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ángulo 12">
            <a:extLst>
              <a:ext uri="{FF2B5EF4-FFF2-40B4-BE49-F238E27FC236}">
                <a16:creationId xmlns:a16="http://schemas.microsoft.com/office/drawing/2014/main" id="{CA40DB71-3678-4676-A5BE-C9D8A98D7B09}"/>
              </a:ext>
            </a:extLst>
          </p:cNvPr>
          <p:cNvSpPr/>
          <p:nvPr/>
        </p:nvSpPr>
        <p:spPr>
          <a:xfrm>
            <a:off x="571127" y="278244"/>
            <a:ext cx="828551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96925" indent="-796925"/>
            <a:r>
              <a:rPr lang="es-PE" sz="2800" b="1" dirty="0">
                <a:solidFill>
                  <a:srgbClr val="008080"/>
                </a:solidFill>
              </a:rPr>
              <a:t>IV. </a:t>
            </a:r>
            <a:r>
              <a:rPr lang="es-PE" sz="2800" b="1" dirty="0">
                <a:solidFill>
                  <a:srgbClr val="008080"/>
                </a:solidFill>
                <a:latin typeface="+mj-lt"/>
                <a:cs typeface="+mn-cs"/>
              </a:rPr>
              <a:t>RECTAS ORTOGONALES</a:t>
            </a:r>
          </a:p>
        </p:txBody>
      </p:sp>
      <p:sp>
        <p:nvSpPr>
          <p:cNvPr id="10" name="Marcador de texto 2">
            <a:extLst>
              <a:ext uri="{FF2B5EF4-FFF2-40B4-BE49-F238E27FC236}">
                <a16:creationId xmlns:a16="http://schemas.microsoft.com/office/drawing/2014/main" id="{EEFDFF00-F83A-4644-85CE-59634DA5DEA7}"/>
              </a:ext>
            </a:extLst>
          </p:cNvPr>
          <p:cNvSpPr txBox="1">
            <a:spLocks noGrp="1"/>
          </p:cNvSpPr>
          <p:nvPr>
            <p:ph type="body" idx="10"/>
          </p:nvPr>
        </p:nvSpPr>
        <p:spPr>
          <a:xfrm>
            <a:off x="831850" y="6381750"/>
            <a:ext cx="10515600" cy="27463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Formular" panose="02000000000000000000" pitchFamily="50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Formular" panose="02000000000000000000" pitchFamily="50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Formular" panose="02000000000000000000" pitchFamily="50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Formular" panose="02000000000000000000" pitchFamily="50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s-PE" dirty="0"/>
              <a:t>RECTAS PARALELAS Y PERPENDICULARES EN R</a:t>
            </a:r>
            <a:r>
              <a:rPr lang="es-PE" baseline="30000" dirty="0"/>
              <a:t>3</a:t>
            </a:r>
            <a:endParaRPr lang="es-P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CuadroTexto 8"/>
              <p:cNvSpPr txBox="1"/>
              <p:nvPr/>
            </p:nvSpPr>
            <p:spPr>
              <a:xfrm>
                <a:off x="2003278" y="1947835"/>
                <a:ext cx="2231701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PE" sz="20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PE" sz="2000" b="1" i="1">
                              <a:latin typeface="Cambria Math" panose="02040503050406030204" pitchFamily="18" charset="0"/>
                            </a:rPr>
                            <m:t>𝑳</m:t>
                          </m:r>
                        </m:e>
                        <m:sub>
                          <m:r>
                            <a:rPr lang="es-PE" sz="2000" b="1" i="1"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  <m:r>
                        <a:rPr lang="es-PE" sz="20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⊥</m:t>
                      </m:r>
                      <m:sSub>
                        <m:sSubPr>
                          <m:ctrlPr>
                            <a:rPr lang="es-PE" sz="20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PE" sz="2000" b="1" i="1">
                              <a:latin typeface="Cambria Math" panose="02040503050406030204" pitchFamily="18" charset="0"/>
                            </a:rPr>
                            <m:t>𝑳</m:t>
                          </m:r>
                        </m:e>
                        <m:sub>
                          <m:r>
                            <a:rPr lang="es-PE" sz="20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  <m:r>
                        <a:rPr lang="es-PE" sz="20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⟺</m:t>
                      </m:r>
                      <m:sSub>
                        <m:sSubPr>
                          <m:ctrlPr>
                            <a:rPr lang="es-PE" sz="20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s-PE" sz="2000" b="1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s-PE" sz="2000" b="1" i="1">
                                  <a:latin typeface="Cambria Math" panose="02040503050406030204" pitchFamily="18" charset="0"/>
                                </a:rPr>
                                <m:t>𝒗</m:t>
                              </m:r>
                            </m:e>
                          </m:acc>
                        </m:e>
                        <m:sub>
                          <m:r>
                            <a:rPr lang="es-PE" sz="2000" b="1" i="1"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  <m:r>
                        <a:rPr lang="es-PE" sz="2000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⊥</m:t>
                      </m:r>
                      <m:sSub>
                        <m:sSubPr>
                          <m:ctrlPr>
                            <a:rPr lang="es-PE" sz="20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s-PE" sz="2000" b="1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s-PE" sz="2000" b="1" i="1">
                                  <a:latin typeface="Cambria Math" panose="02040503050406030204" pitchFamily="18" charset="0"/>
                                </a:rPr>
                                <m:t>𝒗</m:t>
                              </m:r>
                            </m:e>
                          </m:acc>
                        </m:e>
                        <m:sub>
                          <m:r>
                            <a:rPr lang="es-PE" sz="20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</m:oMath>
                  </m:oMathPara>
                </a14:m>
                <a:endParaRPr lang="es-PE" b="1" dirty="0"/>
              </a:p>
            </p:txBody>
          </p:sp>
        </mc:Choice>
        <mc:Fallback xmlns="">
          <p:sp>
            <p:nvSpPr>
              <p:cNvPr id="9" name="CuadroTexto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03278" y="1947835"/>
                <a:ext cx="2231701" cy="307777"/>
              </a:xfrm>
              <a:prstGeom prst="rect">
                <a:avLst/>
              </a:prstGeom>
              <a:blipFill>
                <a:blip r:embed="rId4"/>
                <a:stretch>
                  <a:fillRect l="-2186" r="-820" b="-22000"/>
                </a:stretch>
              </a:blipFill>
            </p:spPr>
            <p:txBody>
              <a:bodyPr/>
              <a:lstStyle/>
              <a:p>
                <a:r>
                  <a:rPr lang="es-P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uadroTexto 10"/>
              <p:cNvSpPr txBox="1"/>
              <p:nvPr/>
            </p:nvSpPr>
            <p:spPr>
              <a:xfrm>
                <a:off x="5649177" y="1966190"/>
                <a:ext cx="2594172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PE" sz="20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PE" sz="2000" b="1" i="1">
                              <a:latin typeface="Cambria Math" panose="02040503050406030204" pitchFamily="18" charset="0"/>
                            </a:rPr>
                            <m:t>𝑳</m:t>
                          </m:r>
                        </m:e>
                        <m:sub>
                          <m:r>
                            <a:rPr lang="es-PE" sz="2000" b="1" i="1"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  <m:r>
                        <a:rPr lang="es-PE" sz="20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⊥</m:t>
                      </m:r>
                      <m:sSub>
                        <m:sSubPr>
                          <m:ctrlPr>
                            <a:rPr lang="es-PE" sz="20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PE" sz="2000" b="1" i="1">
                              <a:latin typeface="Cambria Math" panose="02040503050406030204" pitchFamily="18" charset="0"/>
                            </a:rPr>
                            <m:t>𝑳</m:t>
                          </m:r>
                        </m:e>
                        <m:sub>
                          <m:r>
                            <a:rPr lang="es-PE" sz="20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  <m:r>
                        <a:rPr lang="es-PE" sz="20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⟺</m:t>
                      </m:r>
                      <m:sSub>
                        <m:sSubPr>
                          <m:ctrlPr>
                            <a:rPr lang="es-PE" sz="20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s-PE" sz="2000" b="1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s-PE" sz="2000" b="1" i="1">
                                  <a:latin typeface="Cambria Math" panose="02040503050406030204" pitchFamily="18" charset="0"/>
                                </a:rPr>
                                <m:t>𝒗</m:t>
                              </m:r>
                            </m:e>
                          </m:acc>
                        </m:e>
                        <m:sub>
                          <m:r>
                            <a:rPr lang="es-PE" sz="2000" b="1" i="1"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  <m:r>
                        <a:rPr lang="es-PE" sz="20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⋅</m:t>
                      </m:r>
                      <m:sSub>
                        <m:sSubPr>
                          <m:ctrlPr>
                            <a:rPr lang="es-PE" sz="20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s-PE" sz="2000" b="1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s-PE" sz="2000" b="1" i="1">
                                  <a:latin typeface="Cambria Math" panose="02040503050406030204" pitchFamily="18" charset="0"/>
                                </a:rPr>
                                <m:t>𝒗</m:t>
                              </m:r>
                            </m:e>
                          </m:acc>
                        </m:e>
                        <m:sub>
                          <m:r>
                            <a:rPr lang="es-PE" sz="20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  <m:r>
                        <a:rPr lang="es-PE" sz="2000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s-PE" sz="2000" b="1" i="1" smtClean="0"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es-PE" b="1" dirty="0"/>
              </a:p>
            </p:txBody>
          </p:sp>
        </mc:Choice>
        <mc:Fallback xmlns="">
          <p:sp>
            <p:nvSpPr>
              <p:cNvPr id="11" name="CuadroTexto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49177" y="1966190"/>
                <a:ext cx="2594172" cy="307777"/>
              </a:xfrm>
              <a:prstGeom prst="rect">
                <a:avLst/>
              </a:prstGeom>
              <a:blipFill>
                <a:blip r:embed="rId5"/>
                <a:stretch>
                  <a:fillRect l="-1647" r="-1647" b="-22000"/>
                </a:stretch>
              </a:blipFill>
            </p:spPr>
            <p:txBody>
              <a:bodyPr/>
              <a:lstStyle/>
              <a:p>
                <a:r>
                  <a:rPr lang="es-P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" name="Grupo 11">
            <a:extLst>
              <a:ext uri="{FF2B5EF4-FFF2-40B4-BE49-F238E27FC236}">
                <a16:creationId xmlns:a16="http://schemas.microsoft.com/office/drawing/2014/main" id="{0A621848-3C34-410A-8937-A49CBB9FD394}"/>
              </a:ext>
            </a:extLst>
          </p:cNvPr>
          <p:cNvGrpSpPr/>
          <p:nvPr/>
        </p:nvGrpSpPr>
        <p:grpSpPr>
          <a:xfrm>
            <a:off x="250021" y="2313828"/>
            <a:ext cx="6243169" cy="1860984"/>
            <a:chOff x="5705412" y="1792003"/>
            <a:chExt cx="5177779" cy="186098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Rectángulo 13">
                  <a:extLst>
                    <a:ext uri="{FF2B5EF4-FFF2-40B4-BE49-F238E27FC236}">
                      <a16:creationId xmlns:a16="http://schemas.microsoft.com/office/drawing/2014/main" id="{207EE2C4-B50E-4436-9C5B-88D7B76E665A}"/>
                    </a:ext>
                  </a:extLst>
                </p:cNvPr>
                <p:cNvSpPr/>
                <p:nvPr/>
              </p:nvSpPr>
              <p:spPr>
                <a:xfrm>
                  <a:off x="5705412" y="2178999"/>
                  <a:ext cx="5177779" cy="707886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s-PE" sz="2000" i="1" dirty="0">
                      <a:latin typeface="F26"/>
                    </a:rPr>
                    <a:t>Hallar la ecuación vectorial de la recta que pasa por el punto </a:t>
                  </a:r>
                  <a14:m>
                    <m:oMath xmlns:m="http://schemas.openxmlformats.org/officeDocument/2006/math">
                      <m:r>
                        <a:rPr lang="es-PE" sz="2000" b="0" i="1" smtClean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s-PE" sz="2000" b="0" i="1" smtClean="0">
                          <a:latin typeface="Cambria Math" panose="02040503050406030204" pitchFamily="18" charset="0"/>
                        </a:rPr>
                        <m:t>(3, 0, −1)</m:t>
                      </m:r>
                    </m:oMath>
                  </a14:m>
                  <a:r>
                    <a:rPr lang="es-PE" sz="2000" i="1" dirty="0">
                      <a:latin typeface="F26"/>
                    </a:rPr>
                    <a:t> y es perpendicular en su punto de intersección con la recta</a:t>
                  </a:r>
                  <a14:m>
                    <m:oMath xmlns:m="http://schemas.openxmlformats.org/officeDocument/2006/math">
                      <m:r>
                        <a:rPr lang="es-PE" sz="20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s-PE" sz="20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PE" sz="20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s-PE" sz="20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s-PE" sz="2000" i="1" dirty="0" smtClean="0">
                          <a:latin typeface="Cambria Math" panose="02040503050406030204" pitchFamily="18" charset="0"/>
                        </a:rPr>
                        <m:t>:</m:t>
                      </m:r>
                      <m:r>
                        <a:rPr lang="es-PE" sz="2000" i="1" dirty="0" smtClean="0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s-PE" sz="2000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s-PE" sz="2000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PE" sz="2000" b="0" i="1" dirty="0" smtClean="0">
                              <a:latin typeface="Cambria Math" panose="02040503050406030204" pitchFamily="18" charset="0"/>
                            </a:rPr>
                            <m:t>2, 3, 2</m:t>
                          </m:r>
                        </m:e>
                      </m:d>
                      <m:r>
                        <a:rPr lang="es-PE" sz="2000" b="0" i="1" dirty="0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s-PE" sz="2000" b="0" i="1" dirty="0" smtClean="0">
                          <a:latin typeface="Cambria Math" panose="02040503050406030204" pitchFamily="18" charset="0"/>
                        </a:rPr>
                        <m:t>𝑡</m:t>
                      </m:r>
                      <m:d>
                        <m:dPr>
                          <m:ctrlPr>
                            <a:rPr lang="es-PE" sz="2000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PE" sz="2000" b="0" i="1" dirty="0" smtClean="0">
                              <a:latin typeface="Cambria Math" panose="02040503050406030204" pitchFamily="18" charset="0"/>
                            </a:rPr>
                            <m:t>2, −1, 0</m:t>
                          </m:r>
                        </m:e>
                      </m:d>
                    </m:oMath>
                  </a14:m>
                  <a:endParaRPr lang="es-PE" sz="2000" i="1" dirty="0">
                    <a:solidFill>
                      <a:srgbClr val="008080"/>
                    </a:solidFill>
                    <a:latin typeface="F26"/>
                  </a:endParaRPr>
                </a:p>
              </p:txBody>
            </p:sp>
          </mc:Choice>
          <mc:Fallback xmlns="">
            <p:sp>
              <p:nvSpPr>
                <p:cNvPr id="14" name="Rectángulo 13">
                  <a:extLst>
                    <a:ext uri="{FF2B5EF4-FFF2-40B4-BE49-F238E27FC236}">
                      <a16:creationId xmlns:a16="http://schemas.microsoft.com/office/drawing/2014/main" id="{207EE2C4-B50E-4436-9C5B-88D7B76E665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05412" y="2178999"/>
                  <a:ext cx="5177779" cy="707886"/>
                </a:xfrm>
                <a:prstGeom prst="rect">
                  <a:avLst/>
                </a:prstGeom>
                <a:blipFill>
                  <a:blip r:embed="rId6"/>
                  <a:stretch>
                    <a:fillRect l="-977" t="-4310" b="-57759"/>
                  </a:stretch>
                </a:blipFill>
              </p:spPr>
              <p:txBody>
                <a:bodyPr/>
                <a:lstStyle/>
                <a:p>
                  <a:r>
                    <a:rPr lang="es-PE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5" name="Rectángulo 14">
              <a:extLst>
                <a:ext uri="{FF2B5EF4-FFF2-40B4-BE49-F238E27FC236}">
                  <a16:creationId xmlns:a16="http://schemas.microsoft.com/office/drawing/2014/main" id="{E58361BD-CD93-4BE5-A495-04986C34DFF5}"/>
                </a:ext>
              </a:extLst>
            </p:cNvPr>
            <p:cNvSpPr/>
            <p:nvPr/>
          </p:nvSpPr>
          <p:spPr>
            <a:xfrm>
              <a:off x="5836725" y="1792003"/>
              <a:ext cx="70366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PE" sz="1800" b="1" i="1" dirty="0">
                  <a:solidFill>
                    <a:srgbClr val="0000FF"/>
                  </a:solidFill>
                </a:rPr>
                <a:t>Ejemplo. </a:t>
              </a:r>
              <a:endParaRPr lang="es-PE" sz="1800" b="1" i="1" dirty="0"/>
            </a:p>
          </p:txBody>
        </p:sp>
        <p:sp>
          <p:nvSpPr>
            <p:cNvPr id="16" name="CuadroTexto 15">
              <a:extLst>
                <a:ext uri="{FF2B5EF4-FFF2-40B4-BE49-F238E27FC236}">
                  <a16:creationId xmlns:a16="http://schemas.microsoft.com/office/drawing/2014/main" id="{371F582A-EDF7-4E77-B9B1-7BD9E456E604}"/>
                </a:ext>
              </a:extLst>
            </p:cNvPr>
            <p:cNvSpPr txBox="1"/>
            <p:nvPr/>
          </p:nvSpPr>
          <p:spPr>
            <a:xfrm>
              <a:off x="5836725" y="3314433"/>
              <a:ext cx="133562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PE" sz="1600" b="1" dirty="0">
                  <a:solidFill>
                    <a:srgbClr val="C00000"/>
                  </a:solidFill>
                </a:rPr>
                <a:t>SOLUCIÓN: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ángulo 27">
                <a:extLst>
                  <a:ext uri="{FF2B5EF4-FFF2-40B4-BE49-F238E27FC236}">
                    <a16:creationId xmlns:a16="http://schemas.microsoft.com/office/drawing/2014/main" id="{581F0DE8-414F-449E-9C29-4756C826082E}"/>
                  </a:ext>
                </a:extLst>
              </p:cNvPr>
              <p:cNvSpPr/>
              <p:nvPr/>
            </p:nvSpPr>
            <p:spPr>
              <a:xfrm>
                <a:off x="323489" y="4404595"/>
                <a:ext cx="2992614" cy="40479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s-PE" sz="1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s-PE" sz="1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s-PE" sz="1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</m:acc>
                      </m:e>
                      <m:sub>
                        <m:r>
                          <a:rPr lang="es-PE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s-PE" sz="1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⃗"/>
                        <m:ctrlPr>
                          <a:rPr lang="es-PE" sz="1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s-PE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𝐴𝐵</m:t>
                        </m:r>
                      </m:e>
                    </m:acc>
                    <m:r>
                      <a:rPr lang="es-PE" sz="1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s-PE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s-PE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s-PE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s-PE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−1, 3−</m:t>
                        </m:r>
                        <m:r>
                          <a:rPr lang="es-PE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s-PE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 3</m:t>
                        </m:r>
                      </m:e>
                    </m:d>
                  </m:oMath>
                </a14:m>
                <a:r>
                  <a:rPr lang="es-PE" sz="1800" i="1" dirty="0">
                    <a:solidFill>
                      <a:schemeClr val="tx1"/>
                    </a:solidFill>
                    <a:latin typeface="F26"/>
                  </a:rPr>
                  <a:t> </a:t>
                </a:r>
                <a:endParaRPr lang="es-PE" sz="1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8" name="Rectángulo 27">
                <a:extLst>
                  <a:ext uri="{FF2B5EF4-FFF2-40B4-BE49-F238E27FC236}">
                    <a16:creationId xmlns:a16="http://schemas.microsoft.com/office/drawing/2014/main" id="{581F0DE8-414F-449E-9C29-4756C826082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489" y="4404595"/>
                <a:ext cx="2992614" cy="404791"/>
              </a:xfrm>
              <a:prstGeom prst="rect">
                <a:avLst/>
              </a:prstGeom>
              <a:blipFill>
                <a:blip r:embed="rId7"/>
                <a:stretch>
                  <a:fillRect t="-12121"/>
                </a:stretch>
              </a:blipFill>
            </p:spPr>
            <p:txBody>
              <a:bodyPr/>
              <a:lstStyle/>
              <a:p>
                <a:r>
                  <a:rPr lang="es-P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ángulo 30">
                <a:extLst>
                  <a:ext uri="{FF2B5EF4-FFF2-40B4-BE49-F238E27FC236}">
                    <a16:creationId xmlns:a16="http://schemas.microsoft.com/office/drawing/2014/main" id="{437A14E3-B5E0-4BFC-A7FC-A6390078A2F4}"/>
                  </a:ext>
                </a:extLst>
              </p:cNvPr>
              <p:cNvSpPr/>
              <p:nvPr/>
            </p:nvSpPr>
            <p:spPr>
              <a:xfrm>
                <a:off x="323489" y="4799162"/>
                <a:ext cx="339240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s-PE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PE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2, −1, 0</m:t>
                          </m:r>
                        </m:e>
                      </m:d>
                      <m:r>
                        <a:rPr lang="es-PE" sz="18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d>
                        <m:dPr>
                          <m:ctrlPr>
                            <a:rPr lang="es-PE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PE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s-PE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s-PE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−1, 3−</m:t>
                          </m:r>
                          <m:r>
                            <a:rPr lang="es-PE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s-PE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 3</m:t>
                          </m:r>
                        </m:e>
                      </m:d>
                      <m:r>
                        <a:rPr lang="es-PE" sz="1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s-PE" sz="1800" dirty="0"/>
              </a:p>
            </p:txBody>
          </p:sp>
        </mc:Choice>
        <mc:Fallback xmlns="">
          <p:sp>
            <p:nvSpPr>
              <p:cNvPr id="31" name="Rectángulo 30">
                <a:extLst>
                  <a:ext uri="{FF2B5EF4-FFF2-40B4-BE49-F238E27FC236}">
                    <a16:creationId xmlns:a16="http://schemas.microsoft.com/office/drawing/2014/main" id="{437A14E3-B5E0-4BFC-A7FC-A6390078A2F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489" y="4799162"/>
                <a:ext cx="3392404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P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ángulo 31">
                <a:extLst>
                  <a:ext uri="{FF2B5EF4-FFF2-40B4-BE49-F238E27FC236}">
                    <a16:creationId xmlns:a16="http://schemas.microsoft.com/office/drawing/2014/main" id="{64D5A09A-05B2-40BA-ACB2-D145510782A7}"/>
                  </a:ext>
                </a:extLst>
              </p:cNvPr>
              <p:cNvSpPr/>
              <p:nvPr/>
            </p:nvSpPr>
            <p:spPr>
              <a:xfrm>
                <a:off x="323489" y="5169094"/>
                <a:ext cx="208428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PE" sz="1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  <m:r>
                        <a:rPr lang="es-PE" sz="1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s-PE" sz="1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−2−3+</m:t>
                      </m:r>
                      <m:r>
                        <a:rPr lang="es-PE" sz="1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s-PE" sz="1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s-PE" sz="1800" dirty="0"/>
              </a:p>
            </p:txBody>
          </p:sp>
        </mc:Choice>
        <mc:Fallback xmlns="">
          <p:sp>
            <p:nvSpPr>
              <p:cNvPr id="32" name="Rectángulo 31">
                <a:extLst>
                  <a:ext uri="{FF2B5EF4-FFF2-40B4-BE49-F238E27FC236}">
                    <a16:creationId xmlns:a16="http://schemas.microsoft.com/office/drawing/2014/main" id="{64D5A09A-05B2-40BA-ACB2-D145510782A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489" y="5169094"/>
                <a:ext cx="2084289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P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ángulo 32">
                <a:extLst>
                  <a:ext uri="{FF2B5EF4-FFF2-40B4-BE49-F238E27FC236}">
                    <a16:creationId xmlns:a16="http://schemas.microsoft.com/office/drawing/2014/main" id="{284659BC-00B4-4DBE-B9D9-0AC9DD267E0E}"/>
                  </a:ext>
                </a:extLst>
              </p:cNvPr>
              <p:cNvSpPr/>
              <p:nvPr/>
            </p:nvSpPr>
            <p:spPr>
              <a:xfrm>
                <a:off x="380233" y="5552852"/>
                <a:ext cx="77540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PE" sz="1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s-PE" sz="1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s-PE" sz="1800" dirty="0"/>
              </a:p>
            </p:txBody>
          </p:sp>
        </mc:Choice>
        <mc:Fallback xmlns="">
          <p:sp>
            <p:nvSpPr>
              <p:cNvPr id="33" name="Rectángulo 32">
                <a:extLst>
                  <a:ext uri="{FF2B5EF4-FFF2-40B4-BE49-F238E27FC236}">
                    <a16:creationId xmlns:a16="http://schemas.microsoft.com/office/drawing/2014/main" id="{284659BC-00B4-4DBE-B9D9-0AC9DD267E0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0233" y="5552852"/>
                <a:ext cx="775405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P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ángulo 33">
                <a:extLst>
                  <a:ext uri="{FF2B5EF4-FFF2-40B4-BE49-F238E27FC236}">
                    <a16:creationId xmlns:a16="http://schemas.microsoft.com/office/drawing/2014/main" id="{E69BF901-D2AD-43CB-B56B-1D3678BF3F24}"/>
                  </a:ext>
                </a:extLst>
              </p:cNvPr>
              <p:cNvSpPr/>
              <p:nvPr/>
            </p:nvSpPr>
            <p:spPr>
              <a:xfrm>
                <a:off x="1055360" y="5585314"/>
                <a:ext cx="445956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PE" i="1" dirty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</m:t>
                      </m:r>
                    </m:oMath>
                  </m:oMathPara>
                </a14:m>
                <a:endParaRPr lang="es-PE" dirty="0"/>
              </a:p>
            </p:txBody>
          </p:sp>
        </mc:Choice>
        <mc:Fallback xmlns="">
          <p:sp>
            <p:nvSpPr>
              <p:cNvPr id="34" name="Rectángulo 33">
                <a:extLst>
                  <a:ext uri="{FF2B5EF4-FFF2-40B4-BE49-F238E27FC236}">
                    <a16:creationId xmlns:a16="http://schemas.microsoft.com/office/drawing/2014/main" id="{E69BF901-D2AD-43CB-B56B-1D3678BF3F2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5360" y="5585314"/>
                <a:ext cx="445956" cy="307777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P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ángulo 34">
                <a:extLst>
                  <a:ext uri="{FF2B5EF4-FFF2-40B4-BE49-F238E27FC236}">
                    <a16:creationId xmlns:a16="http://schemas.microsoft.com/office/drawing/2014/main" id="{1F2E676D-CAC6-4FC6-B5B1-EA4A75BFF75D}"/>
                  </a:ext>
                </a:extLst>
              </p:cNvPr>
              <p:cNvSpPr/>
              <p:nvPr/>
            </p:nvSpPr>
            <p:spPr>
              <a:xfrm>
                <a:off x="1433398" y="5522422"/>
                <a:ext cx="151849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s-PE" sz="1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s-PE" sz="1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s-PE" sz="1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</m:acc>
                      </m:e>
                      <m:sub>
                        <m:r>
                          <a:rPr lang="es-PE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s-PE" sz="1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s-PE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s-PE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1, 2, 3</m:t>
                        </m:r>
                      </m:e>
                    </m:d>
                  </m:oMath>
                </a14:m>
                <a:r>
                  <a:rPr lang="es-PE" sz="1800" i="1" dirty="0">
                    <a:solidFill>
                      <a:schemeClr val="tx1"/>
                    </a:solidFill>
                    <a:latin typeface="F26"/>
                  </a:rPr>
                  <a:t> </a:t>
                </a:r>
                <a:endParaRPr lang="es-PE" sz="1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5" name="Rectángulo 34">
                <a:extLst>
                  <a:ext uri="{FF2B5EF4-FFF2-40B4-BE49-F238E27FC236}">
                    <a16:creationId xmlns:a16="http://schemas.microsoft.com/office/drawing/2014/main" id="{1F2E676D-CAC6-4FC6-B5B1-EA4A75BFF75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3398" y="5522422"/>
                <a:ext cx="1518493" cy="369332"/>
              </a:xfrm>
              <a:prstGeom prst="rect">
                <a:avLst/>
              </a:prstGeom>
              <a:blipFill>
                <a:blip r:embed="rId12"/>
                <a:stretch>
                  <a:fillRect t="-23333"/>
                </a:stretch>
              </a:blipFill>
            </p:spPr>
            <p:txBody>
              <a:bodyPr/>
              <a:lstStyle/>
              <a:p>
                <a:r>
                  <a:rPr lang="es-P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ángulo 35">
                <a:extLst>
                  <a:ext uri="{FF2B5EF4-FFF2-40B4-BE49-F238E27FC236}">
                    <a16:creationId xmlns:a16="http://schemas.microsoft.com/office/drawing/2014/main" id="{FC9BF71E-E144-4012-BA6A-ADC78DF0AB65}"/>
                  </a:ext>
                </a:extLst>
              </p:cNvPr>
              <p:cNvSpPr/>
              <p:nvPr/>
            </p:nvSpPr>
            <p:spPr>
              <a:xfrm>
                <a:off x="4256538" y="5806249"/>
                <a:ext cx="307411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PE" sz="180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PE" sz="1800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s-PE" sz="1800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s-PE" sz="1800" i="1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:</m:t>
                      </m:r>
                      <m:r>
                        <a:rPr lang="es-PE" sz="1800" i="1" dirty="0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s-PE" sz="1800" i="1" dirty="0">
                          <a:latin typeface="Cambria Math" panose="02040503050406030204" pitchFamily="18" charset="0"/>
                        </a:rPr>
                        <m:t>=(3, 0, −1)+</m:t>
                      </m:r>
                      <m:r>
                        <a:rPr lang="es-PE" sz="1800" i="1" dirty="0">
                          <a:latin typeface="Cambria Math" panose="02040503050406030204" pitchFamily="18" charset="0"/>
                        </a:rPr>
                        <m:t>𝑡</m:t>
                      </m:r>
                      <m:d>
                        <m:dPr>
                          <m:ctrlPr>
                            <a:rPr lang="es-PE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PE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1, 2, </m:t>
                          </m:r>
                          <m:r>
                            <a:rPr lang="es-PE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e>
                      </m:d>
                    </m:oMath>
                  </m:oMathPara>
                </a14:m>
                <a:endParaRPr lang="es-PE" sz="1800" dirty="0"/>
              </a:p>
            </p:txBody>
          </p:sp>
        </mc:Choice>
        <mc:Fallback xmlns="">
          <p:sp>
            <p:nvSpPr>
              <p:cNvPr id="36" name="Rectángulo 35">
                <a:extLst>
                  <a:ext uri="{FF2B5EF4-FFF2-40B4-BE49-F238E27FC236}">
                    <a16:creationId xmlns:a16="http://schemas.microsoft.com/office/drawing/2014/main" id="{FC9BF71E-E144-4012-BA6A-ADC78DF0AB6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56538" y="5806249"/>
                <a:ext cx="3074111" cy="369332"/>
              </a:xfrm>
              <a:prstGeom prst="rect">
                <a:avLst/>
              </a:prstGeom>
              <a:blipFill>
                <a:blip r:embed="rId13"/>
                <a:stretch>
                  <a:fillRect b="-14754"/>
                </a:stretch>
              </a:blipFill>
            </p:spPr>
            <p:txBody>
              <a:bodyPr/>
              <a:lstStyle/>
              <a:p>
                <a:r>
                  <a:rPr lang="es-P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CuadroTexto 36">
            <a:extLst>
              <a:ext uri="{FF2B5EF4-FFF2-40B4-BE49-F238E27FC236}">
                <a16:creationId xmlns:a16="http://schemas.microsoft.com/office/drawing/2014/main" id="{E215065C-DEE7-4FA2-9774-50D790A18884}"/>
              </a:ext>
            </a:extLst>
          </p:cNvPr>
          <p:cNvSpPr txBox="1"/>
          <p:nvPr/>
        </p:nvSpPr>
        <p:spPr>
          <a:xfrm>
            <a:off x="3542336" y="5823269"/>
            <a:ext cx="9369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1600" b="1" dirty="0">
                <a:solidFill>
                  <a:srgbClr val="C00000"/>
                </a:solidFill>
              </a:rPr>
              <a:t>RPTA:</a:t>
            </a:r>
          </a:p>
        </p:txBody>
      </p:sp>
    </p:spTree>
    <p:extLst>
      <p:ext uri="{BB962C8B-B14F-4D97-AF65-F5344CB8AC3E}">
        <p14:creationId xmlns:p14="http://schemas.microsoft.com/office/powerpoint/2010/main" val="1948791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/>
      <p:bldP spid="11" grpId="0"/>
      <p:bldP spid="28" grpId="0"/>
      <p:bldP spid="31" grpId="0"/>
      <p:bldP spid="32" grpId="0"/>
      <p:bldP spid="33" grpId="0"/>
      <p:bldP spid="34" grpId="0"/>
      <p:bldP spid="35" grpId="0"/>
      <p:bldP spid="36" grpId="0"/>
      <p:bldP spid="3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9C5430EE-7F7B-4531-9BF8-4EA1B1105D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4358" y="2001617"/>
            <a:ext cx="6743700" cy="4191000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0FAEFAAA-D0E4-4AE4-B600-CE4F8A0A6528}"/>
              </a:ext>
            </a:extLst>
          </p:cNvPr>
          <p:cNvSpPr txBox="1"/>
          <p:nvPr/>
        </p:nvSpPr>
        <p:spPr>
          <a:xfrm>
            <a:off x="416048" y="486937"/>
            <a:ext cx="45466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3200" b="1" dirty="0">
                <a:solidFill>
                  <a:srgbClr val="0000FF"/>
                </a:solidFill>
              </a:rPr>
              <a:t>EJERCICIOS EXPLICATIVOS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uadroTexto 10">
                <a:extLst>
                  <a:ext uri="{FF2B5EF4-FFF2-40B4-BE49-F238E27FC236}">
                    <a16:creationId xmlns:a16="http://schemas.microsoft.com/office/drawing/2014/main" id="{2778FDB2-2A54-4A18-B7C4-91636C7C87A7}"/>
                  </a:ext>
                </a:extLst>
              </p:cNvPr>
              <p:cNvSpPr txBox="1"/>
              <p:nvPr/>
            </p:nvSpPr>
            <p:spPr>
              <a:xfrm>
                <a:off x="385337" y="1171740"/>
                <a:ext cx="10772058" cy="78386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+mj-lt"/>
                  <a:buAutoNum type="arabicPeriod"/>
                </a:pPr>
                <a:r>
                  <a:rPr lang="es-PE" sz="1800" dirty="0">
                    <a:solidFill>
                      <a:schemeClr val="tx1"/>
                    </a:solidFill>
                  </a:rPr>
                  <a:t>Hallar todas las ecuaciones de la recta que pasa por los puntos </a:t>
                </a:r>
                <a14:m>
                  <m:oMath xmlns:m="http://schemas.openxmlformats.org/officeDocument/2006/math">
                    <m:r>
                      <a:rPr lang="es-PE" sz="1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d>
                      <m:dPr>
                        <m:ctrlPr>
                          <a:rPr lang="es-PE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s-PE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1, 0, 2</m:t>
                        </m:r>
                      </m:e>
                    </m:d>
                  </m:oMath>
                </a14:m>
                <a:r>
                  <a:rPr lang="es-PE" sz="1800" dirty="0">
                    <a:solidFill>
                      <a:schemeClr val="tx1"/>
                    </a:solidFill>
                  </a:rPr>
                  <a:t> y  </a:t>
                </a:r>
                <a14:m>
                  <m:oMath xmlns:m="http://schemas.openxmlformats.org/officeDocument/2006/math">
                    <m:r>
                      <a:rPr lang="es-PE" sz="1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𝐵</m:t>
                    </m:r>
                    <m:d>
                      <m:dPr>
                        <m:ctrlPr>
                          <a:rPr lang="es-PE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s-PE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−1,</m:t>
                        </m:r>
                        <m:f>
                          <m:fPr>
                            <m:ctrlPr>
                              <a:rPr lang="es-PE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s-PE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s-PE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  <m:r>
                          <a:rPr lang="es-PE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f>
                          <m:fPr>
                            <m:ctrlPr>
                              <a:rPr lang="es-PE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s-PE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s-PE" sz="18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</m:e>
                    </m:d>
                  </m:oMath>
                </a14:m>
                <a:r>
                  <a:rPr lang="es-PE" sz="1800" dirty="0">
                    <a:solidFill>
                      <a:schemeClr val="tx1"/>
                    </a:solidFill>
                  </a:rPr>
                  <a:t> y encuentre otros dos puntos.</a:t>
                </a:r>
                <a:endParaRPr lang="es-PE" sz="1800" dirty="0">
                  <a:solidFill>
                    <a:schemeClr val="tx1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11" name="CuadroTexto 10">
                <a:extLst>
                  <a:ext uri="{FF2B5EF4-FFF2-40B4-BE49-F238E27FC236}">
                    <a16:creationId xmlns:a16="http://schemas.microsoft.com/office/drawing/2014/main" id="{2778FDB2-2A54-4A18-B7C4-91636C7C87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337" y="1171740"/>
                <a:ext cx="10772058" cy="783869"/>
              </a:xfrm>
              <a:prstGeom prst="rect">
                <a:avLst/>
              </a:prstGeom>
              <a:blipFill>
                <a:blip r:embed="rId3"/>
                <a:stretch>
                  <a:fillRect l="-340" b="-11628"/>
                </a:stretch>
              </a:blipFill>
            </p:spPr>
            <p:txBody>
              <a:bodyPr/>
              <a:lstStyle/>
              <a:p>
                <a:r>
                  <a:rPr lang="es-P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CuadroTexto 6">
            <a:extLst>
              <a:ext uri="{FF2B5EF4-FFF2-40B4-BE49-F238E27FC236}">
                <a16:creationId xmlns:a16="http://schemas.microsoft.com/office/drawing/2014/main" id="{40DECDC8-84E6-42D2-BE0C-29EE8401B5E0}"/>
              </a:ext>
            </a:extLst>
          </p:cNvPr>
          <p:cNvSpPr txBox="1"/>
          <p:nvPr/>
        </p:nvSpPr>
        <p:spPr>
          <a:xfrm>
            <a:off x="362861" y="1955609"/>
            <a:ext cx="13356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1600" b="1" dirty="0">
                <a:solidFill>
                  <a:srgbClr val="C00000"/>
                </a:solidFill>
              </a:rPr>
              <a:t>SOLUCIÓN: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0" name="Marcador de texto 2">
                <a:extLst>
                  <a:ext uri="{FF2B5EF4-FFF2-40B4-BE49-F238E27FC236}">
                    <a16:creationId xmlns:a16="http://schemas.microsoft.com/office/drawing/2014/main" id="{5E614587-B61C-4D57-96DA-D28B5251F208}"/>
                  </a:ext>
                </a:extLst>
              </p:cNvPr>
              <p:cNvSpPr txBox="1">
                <a:spLocks noGrp="1"/>
              </p:cNvSpPr>
              <p:nvPr>
                <p:ph type="body" idx="10"/>
              </p:nvPr>
            </p:nvSpPr>
            <p:spPr>
              <a:xfrm>
                <a:off x="831850" y="6381750"/>
                <a:ext cx="10515600" cy="27463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92500" lnSpcReduction="10000"/>
              </a:bodyPr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bg1"/>
                    </a:solidFill>
                    <a:latin typeface="+mj-lt"/>
                    <a:ea typeface="+mn-ea"/>
                    <a:cs typeface="+mn-cs"/>
                  </a:defRPr>
                </a:lvl1pPr>
                <a:lvl2pPr marL="4572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Formular" panose="02000000000000000000" pitchFamily="50" charset="0"/>
                    <a:ea typeface="+mn-ea"/>
                    <a:cs typeface="+mn-cs"/>
                  </a:defRPr>
                </a:lvl2pPr>
                <a:lvl3pPr marL="9144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>
                        <a:tint val="75000"/>
                      </a:schemeClr>
                    </a:solidFill>
                    <a:latin typeface="Formular" panose="02000000000000000000" pitchFamily="50" charset="0"/>
                    <a:ea typeface="+mn-ea"/>
                    <a:cs typeface="+mn-cs"/>
                  </a:defRPr>
                </a:lvl3pPr>
                <a:lvl4pPr marL="13716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>
                        <a:tint val="75000"/>
                      </a:schemeClr>
                    </a:solidFill>
                    <a:latin typeface="Formular" panose="02000000000000000000" pitchFamily="50" charset="0"/>
                    <a:ea typeface="+mn-ea"/>
                    <a:cs typeface="+mn-cs"/>
                  </a:defRPr>
                </a:lvl4pPr>
                <a:lvl5pPr marL="18288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>
                        <a:tint val="75000"/>
                      </a:schemeClr>
                    </a:solidFill>
                    <a:latin typeface="Formular" panose="02000000000000000000" pitchFamily="50" charset="0"/>
                    <a:ea typeface="+mn-ea"/>
                    <a:cs typeface="+mn-cs"/>
                  </a:defRPr>
                </a:lvl5pPr>
                <a:lvl6pPr marL="22860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s-PE" dirty="0"/>
                  <a:t>LA RECTA EN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s-PE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s-PE" i="1" dirty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p>
                        <m:r>
                          <a:rPr lang="es-PE" i="1" dirty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lang="es-PE" dirty="0"/>
              </a:p>
            </p:txBody>
          </p:sp>
        </mc:Choice>
        <mc:Fallback xmlns="">
          <p:sp>
            <p:nvSpPr>
              <p:cNvPr id="70" name="Marcador de texto 2">
                <a:extLst>
                  <a:ext uri="{FF2B5EF4-FFF2-40B4-BE49-F238E27FC236}">
                    <a16:creationId xmlns:a16="http://schemas.microsoft.com/office/drawing/2014/main" id="{5E614587-B61C-4D57-96DA-D28B5251F208}"/>
                  </a:ext>
                </a:extLst>
              </p:cNvPr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0"/>
              </p:nvPr>
            </p:nvSpPr>
            <p:spPr>
              <a:xfrm>
                <a:off x="831850" y="6381750"/>
                <a:ext cx="10515600" cy="274638"/>
              </a:xfrm>
              <a:prstGeom prst="rect">
                <a:avLst/>
              </a:prstGeom>
              <a:blipFill>
                <a:blip r:embed="rId4"/>
                <a:stretch>
                  <a:fillRect l="-232" t="-20000" b="-24444"/>
                </a:stretch>
              </a:blipFill>
            </p:spPr>
            <p:txBody>
              <a:bodyPr/>
              <a:lstStyle/>
              <a:p>
                <a:r>
                  <a:rPr lang="es-P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CuadroTexto 18">
                <a:extLst>
                  <a:ext uri="{FF2B5EF4-FFF2-40B4-BE49-F238E27FC236}">
                    <a16:creationId xmlns:a16="http://schemas.microsoft.com/office/drawing/2014/main" id="{C2F05B0E-3F90-4493-83E5-5C9ED76AEDC5}"/>
                  </a:ext>
                </a:extLst>
              </p:cNvPr>
              <p:cNvSpPr txBox="1"/>
              <p:nvPr/>
            </p:nvSpPr>
            <p:spPr>
              <a:xfrm>
                <a:off x="416048" y="2296533"/>
                <a:ext cx="2348848" cy="62235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s-PE" sz="18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s-PE" sz="1800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acc>
                      <m:r>
                        <a:rPr lang="es-PE" sz="18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⃗"/>
                          <m:ctrlPr>
                            <a:rPr lang="es-PE" sz="18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s-PE" sz="18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𝐴𝐵</m:t>
                          </m:r>
                        </m:e>
                      </m:acc>
                      <m:r>
                        <a:rPr lang="es-PE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s-PE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PE" sz="1800" b="0" i="1" smtClean="0">
                              <a:latin typeface="Cambria Math" panose="02040503050406030204" pitchFamily="18" charset="0"/>
                            </a:rPr>
                            <m:t>−2,</m:t>
                          </m:r>
                          <m:f>
                            <m:fPr>
                              <m:ctrlPr>
                                <a:rPr lang="es-PE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s-PE" sz="18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s-PE" sz="18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  <m:r>
                            <a:rPr lang="es-PE" sz="1800" b="0" i="1" smtClean="0">
                              <a:latin typeface="Cambria Math" panose="02040503050406030204" pitchFamily="18" charset="0"/>
                            </a:rPr>
                            <m:t>,−</m:t>
                          </m:r>
                          <m:f>
                            <m:fPr>
                              <m:ctrlPr>
                                <a:rPr lang="es-PE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s-PE" sz="1800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num>
                            <m:den>
                              <m:r>
                                <a:rPr lang="es-PE" sz="18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s-PE" sz="1800" dirty="0"/>
              </a:p>
            </p:txBody>
          </p:sp>
        </mc:Choice>
        <mc:Fallback xmlns="">
          <p:sp>
            <p:nvSpPr>
              <p:cNvPr id="19" name="CuadroTexto 18">
                <a:extLst>
                  <a:ext uri="{FF2B5EF4-FFF2-40B4-BE49-F238E27FC236}">
                    <a16:creationId xmlns:a16="http://schemas.microsoft.com/office/drawing/2014/main" id="{C2F05B0E-3F90-4493-83E5-5C9ED76AED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6048" y="2296533"/>
                <a:ext cx="2348848" cy="62235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P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ángulo 26">
                <a:extLst>
                  <a:ext uri="{FF2B5EF4-FFF2-40B4-BE49-F238E27FC236}">
                    <a16:creationId xmlns:a16="http://schemas.microsoft.com/office/drawing/2014/main" id="{C5A57DF4-D8B3-4D5C-933E-9E55FD018705}"/>
                  </a:ext>
                </a:extLst>
              </p:cNvPr>
              <p:cNvSpPr/>
              <p:nvPr/>
            </p:nvSpPr>
            <p:spPr>
              <a:xfrm>
                <a:off x="203840" y="2995150"/>
                <a:ext cx="1622752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PE" sz="180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s-PE" sz="1800" b="0" i="1" smtClean="0"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s-PE" sz="1800" b="0" i="1" smtClean="0">
                          <a:latin typeface="Cambria Math" panose="02040503050406030204" pitchFamily="18" charset="0"/>
                        </a:rPr>
                        <m:t>. </m:t>
                      </m:r>
                      <m:r>
                        <a:rPr lang="es-PE" sz="1800" b="0" i="1" smtClean="0">
                          <a:latin typeface="Cambria Math" panose="02040503050406030204" pitchFamily="18" charset="0"/>
                        </a:rPr>
                        <m:t>𝑉𝑒𝑐𝑡𝑜𝑟𝑖𝑎𝑙</m:t>
                      </m:r>
                      <m:r>
                        <a:rPr lang="es-PE" sz="1800" b="0" i="0" smtClean="0">
                          <a:latin typeface="Cambria Math" panose="02040503050406030204" pitchFamily="18" charset="0"/>
                        </a:rPr>
                        <m:t>:</m:t>
                      </m:r>
                    </m:oMath>
                  </m:oMathPara>
                </a14:m>
                <a:endParaRPr lang="es-PE" sz="1800" dirty="0"/>
              </a:p>
            </p:txBody>
          </p:sp>
        </mc:Choice>
        <mc:Fallback xmlns="">
          <p:sp>
            <p:nvSpPr>
              <p:cNvPr id="27" name="Rectángulo 26">
                <a:extLst>
                  <a:ext uri="{FF2B5EF4-FFF2-40B4-BE49-F238E27FC236}">
                    <a16:creationId xmlns:a16="http://schemas.microsoft.com/office/drawing/2014/main" id="{C5A57DF4-D8B3-4D5C-933E-9E55FD01870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840" y="2995150"/>
                <a:ext cx="1622752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P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ángulo 29">
                <a:extLst>
                  <a:ext uri="{FF2B5EF4-FFF2-40B4-BE49-F238E27FC236}">
                    <a16:creationId xmlns:a16="http://schemas.microsoft.com/office/drawing/2014/main" id="{1A89BC4B-842E-455B-9578-D3991AC481F8}"/>
                  </a:ext>
                </a:extLst>
              </p:cNvPr>
              <p:cNvSpPr/>
              <p:nvPr/>
            </p:nvSpPr>
            <p:spPr>
              <a:xfrm>
                <a:off x="241951" y="3611412"/>
                <a:ext cx="198176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PE" sz="1800" i="1">
                          <a:latin typeface="Cambria Math" panose="02040503050406030204" pitchFamily="18" charset="0"/>
                        </a:rPr>
                        <m:t>𝐸𝑐</m:t>
                      </m:r>
                      <m:r>
                        <a:rPr lang="es-PE" sz="1800" i="1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s-PE" sz="1800" i="1">
                          <a:latin typeface="Cambria Math" panose="02040503050406030204" pitchFamily="18" charset="0"/>
                        </a:rPr>
                        <m:t>𝑃𝑎𝑟𝑎𝑚</m:t>
                      </m:r>
                      <m:r>
                        <a:rPr lang="es-PE" sz="1800" i="1">
                          <a:latin typeface="Cambria Math" panose="02040503050406030204" pitchFamily="18" charset="0"/>
                        </a:rPr>
                        <m:t>é</m:t>
                      </m:r>
                      <m:r>
                        <a:rPr lang="es-PE" sz="1800" i="1">
                          <a:latin typeface="Cambria Math" panose="02040503050406030204" pitchFamily="18" charset="0"/>
                        </a:rPr>
                        <m:t>𝑡𝑟𝑖𝑐𝑎</m:t>
                      </m:r>
                      <m:r>
                        <a:rPr lang="es-PE" sz="1800" b="0" i="1" smtClean="0">
                          <a:latin typeface="Cambria Math" panose="02040503050406030204" pitchFamily="18" charset="0"/>
                        </a:rPr>
                        <m:t>:</m:t>
                      </m:r>
                    </m:oMath>
                  </m:oMathPara>
                </a14:m>
                <a:endParaRPr lang="es-PE" sz="1800" dirty="0"/>
              </a:p>
            </p:txBody>
          </p:sp>
        </mc:Choice>
        <mc:Fallback xmlns="">
          <p:sp>
            <p:nvSpPr>
              <p:cNvPr id="30" name="Rectángulo 29">
                <a:extLst>
                  <a:ext uri="{FF2B5EF4-FFF2-40B4-BE49-F238E27FC236}">
                    <a16:creationId xmlns:a16="http://schemas.microsoft.com/office/drawing/2014/main" id="{1A89BC4B-842E-455B-9578-D3991AC481F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951" y="3611412"/>
                <a:ext cx="1981761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P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ángulo 31">
                <a:extLst>
                  <a:ext uri="{FF2B5EF4-FFF2-40B4-BE49-F238E27FC236}">
                    <a16:creationId xmlns:a16="http://schemas.microsoft.com/office/drawing/2014/main" id="{7969DF7D-D352-4B37-94CF-F9BA4984A9AC}"/>
                  </a:ext>
                </a:extLst>
              </p:cNvPr>
              <p:cNvSpPr/>
              <p:nvPr/>
            </p:nvSpPr>
            <p:spPr>
              <a:xfrm>
                <a:off x="203840" y="4287734"/>
                <a:ext cx="166917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PE" sz="1800" i="1" smtClean="0">
                          <a:latin typeface="Cambria Math" panose="02040503050406030204" pitchFamily="18" charset="0"/>
                        </a:rPr>
                        <m:t>𝐸𝑐</m:t>
                      </m:r>
                      <m:r>
                        <a:rPr lang="es-PE" sz="1800" i="1" smtClean="0">
                          <a:latin typeface="Cambria Math" panose="02040503050406030204" pitchFamily="18" charset="0"/>
                        </a:rPr>
                        <m:t>. </m:t>
                      </m:r>
                      <m:r>
                        <a:rPr lang="es-PE" sz="1800" i="1">
                          <a:latin typeface="Cambria Math" panose="02040503050406030204" pitchFamily="18" charset="0"/>
                        </a:rPr>
                        <m:t>𝑆𝑖𝑚</m:t>
                      </m:r>
                      <m:r>
                        <a:rPr lang="es-PE" sz="1800" i="1">
                          <a:latin typeface="Cambria Math" panose="02040503050406030204" pitchFamily="18" charset="0"/>
                        </a:rPr>
                        <m:t>é</m:t>
                      </m:r>
                      <m:r>
                        <a:rPr lang="es-PE" sz="1800" i="1">
                          <a:latin typeface="Cambria Math" panose="02040503050406030204" pitchFamily="18" charset="0"/>
                        </a:rPr>
                        <m:t>𝑡𝑟𝑖𝑐𝑎</m:t>
                      </m:r>
                      <m:r>
                        <a:rPr lang="es-PE" sz="1800" b="0" i="1" smtClean="0">
                          <a:latin typeface="Cambria Math" panose="02040503050406030204" pitchFamily="18" charset="0"/>
                        </a:rPr>
                        <m:t>:</m:t>
                      </m:r>
                    </m:oMath>
                  </m:oMathPara>
                </a14:m>
                <a:endParaRPr lang="es-PE" sz="1800" dirty="0"/>
              </a:p>
            </p:txBody>
          </p:sp>
        </mc:Choice>
        <mc:Fallback xmlns="">
          <p:sp>
            <p:nvSpPr>
              <p:cNvPr id="32" name="Rectángulo 31">
                <a:extLst>
                  <a:ext uri="{FF2B5EF4-FFF2-40B4-BE49-F238E27FC236}">
                    <a16:creationId xmlns:a16="http://schemas.microsoft.com/office/drawing/2014/main" id="{7969DF7D-D352-4B37-94CF-F9BA4984A9A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840" y="4287734"/>
                <a:ext cx="1669175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P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tángulo 40">
                <a:extLst>
                  <a:ext uri="{FF2B5EF4-FFF2-40B4-BE49-F238E27FC236}">
                    <a16:creationId xmlns:a16="http://schemas.microsoft.com/office/drawing/2014/main" id="{43EB8887-0CBA-4E8C-84E1-CC410631BC1A}"/>
                  </a:ext>
                </a:extLst>
              </p:cNvPr>
              <p:cNvSpPr/>
              <p:nvPr/>
            </p:nvSpPr>
            <p:spPr>
              <a:xfrm>
                <a:off x="2073361" y="3065971"/>
                <a:ext cx="2595582" cy="3385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PE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s-PE" sz="16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s-PE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PE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1, 0, 2</m:t>
                          </m:r>
                        </m:e>
                      </m:d>
                      <m:r>
                        <a:rPr lang="es-PE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s-PE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</m:t>
                      </m:r>
                      <m:d>
                        <m:dPr>
                          <m:ctrlPr>
                            <a:rPr lang="es-PE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PE" sz="1600" b="0" i="1" smtClean="0">
                              <a:latin typeface="Cambria Math" panose="02040503050406030204" pitchFamily="18" charset="0"/>
                            </a:rPr>
                            <m:t>−6, 1, −4</m:t>
                          </m:r>
                        </m:e>
                      </m:d>
                    </m:oMath>
                  </m:oMathPara>
                </a14:m>
                <a:endParaRPr lang="es-PE" sz="1600" dirty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41" name="Rectángulo 40">
                <a:extLst>
                  <a:ext uri="{FF2B5EF4-FFF2-40B4-BE49-F238E27FC236}">
                    <a16:creationId xmlns:a16="http://schemas.microsoft.com/office/drawing/2014/main" id="{43EB8887-0CBA-4E8C-84E1-CC410631BC1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3361" y="3065971"/>
                <a:ext cx="2595582" cy="338554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P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ángulo 41">
                <a:extLst>
                  <a:ext uri="{FF2B5EF4-FFF2-40B4-BE49-F238E27FC236}">
                    <a16:creationId xmlns:a16="http://schemas.microsoft.com/office/drawing/2014/main" id="{51BA2F2C-C049-4FED-BD99-FCFCF534D234}"/>
                  </a:ext>
                </a:extLst>
              </p:cNvPr>
              <p:cNvSpPr/>
              <p:nvPr/>
            </p:nvSpPr>
            <p:spPr>
              <a:xfrm>
                <a:off x="2075887" y="3379946"/>
                <a:ext cx="1722843" cy="87844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s-PE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s-PE" sz="1600" i="1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s-PE" sz="16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s-PE" sz="16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s-PE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1−6</m:t>
                              </m:r>
                              <m:r>
                                <a:rPr lang="es-PE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s-PE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     </m:t>
                              </m:r>
                            </m:e>
                            <m:e>
                              <m:r>
                                <a:rPr lang="es-PE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s-PE" sz="160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s-PE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s-PE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                </m:t>
                              </m:r>
                            </m:e>
                            <m:e>
                              <m:r>
                                <a:rPr lang="es-PE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𝑧</m:t>
                              </m:r>
                              <m:r>
                                <a:rPr lang="es-PE" sz="16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s-PE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2−4</m:t>
                              </m:r>
                              <m:r>
                                <a:rPr lang="es-PE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s-PE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    </m:t>
                              </m:r>
                            </m:e>
                          </m:eqArr>
                        </m:e>
                      </m:d>
                      <m:r>
                        <a:rPr lang="es-PE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</m:t>
                      </m:r>
                    </m:oMath>
                  </m:oMathPara>
                </a14:m>
                <a:endParaRPr lang="es-PE" sz="16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42" name="Rectángulo 41">
                <a:extLst>
                  <a:ext uri="{FF2B5EF4-FFF2-40B4-BE49-F238E27FC236}">
                    <a16:creationId xmlns:a16="http://schemas.microsoft.com/office/drawing/2014/main" id="{51BA2F2C-C049-4FED-BD99-FCFCF534D23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5887" y="3379946"/>
                <a:ext cx="1722843" cy="878446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P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ctángulo 42">
                <a:extLst>
                  <a:ext uri="{FF2B5EF4-FFF2-40B4-BE49-F238E27FC236}">
                    <a16:creationId xmlns:a16="http://schemas.microsoft.com/office/drawing/2014/main" id="{ED163E99-FC24-4A21-8FB8-56E1A852FF89}"/>
                  </a:ext>
                </a:extLst>
              </p:cNvPr>
              <p:cNvSpPr/>
              <p:nvPr/>
            </p:nvSpPr>
            <p:spPr>
              <a:xfrm>
                <a:off x="1927067" y="4299925"/>
                <a:ext cx="1820177" cy="55496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s-PE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PE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s-PE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num>
                        <m:den>
                          <m:r>
                            <a:rPr lang="es-PE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−6</m:t>
                          </m:r>
                        </m:den>
                      </m:f>
                      <m:r>
                        <a:rPr lang="es-PE" sz="16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s-PE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𝑦</m:t>
                      </m:r>
                      <m:r>
                        <a:rPr lang="es-PE" sz="160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PE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PE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  <m:r>
                            <a:rPr lang="es-PE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−2</m:t>
                          </m:r>
                        </m:num>
                        <m:den>
                          <m:r>
                            <a:rPr lang="es-PE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−4</m:t>
                          </m:r>
                        </m:den>
                      </m:f>
                    </m:oMath>
                  </m:oMathPara>
                </a14:m>
                <a:endParaRPr lang="es-PE" sz="1600" dirty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43" name="Rectángulo 42">
                <a:extLst>
                  <a:ext uri="{FF2B5EF4-FFF2-40B4-BE49-F238E27FC236}">
                    <a16:creationId xmlns:a16="http://schemas.microsoft.com/office/drawing/2014/main" id="{ED163E99-FC24-4A21-8FB8-56E1A852FF8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7067" y="4299925"/>
                <a:ext cx="1820177" cy="55496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P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Flecha: a la derecha 12">
            <a:extLst>
              <a:ext uri="{FF2B5EF4-FFF2-40B4-BE49-F238E27FC236}">
                <a16:creationId xmlns:a16="http://schemas.microsoft.com/office/drawing/2014/main" id="{D0B7AA32-7E9C-4BB4-B84F-A3A06FF39DD1}"/>
              </a:ext>
            </a:extLst>
          </p:cNvPr>
          <p:cNvSpPr/>
          <p:nvPr/>
        </p:nvSpPr>
        <p:spPr>
          <a:xfrm>
            <a:off x="2937049" y="2453902"/>
            <a:ext cx="342363" cy="361318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uadroTexto 14">
                <a:extLst>
                  <a:ext uri="{FF2B5EF4-FFF2-40B4-BE49-F238E27FC236}">
                    <a16:creationId xmlns:a16="http://schemas.microsoft.com/office/drawing/2014/main" id="{A3DB6141-3ED1-411B-900C-81709C50948D}"/>
                  </a:ext>
                </a:extLst>
              </p:cNvPr>
              <p:cNvSpPr txBox="1"/>
              <p:nvPr/>
            </p:nvSpPr>
            <p:spPr>
              <a:xfrm>
                <a:off x="3451565" y="2496061"/>
                <a:ext cx="159293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s-PE" sz="18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s-PE" sz="1800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acc>
                      <m:r>
                        <a:rPr lang="es-PE" sz="18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s-PE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PE" sz="1800" b="0" i="1" smtClean="0">
                              <a:latin typeface="Cambria Math" panose="02040503050406030204" pitchFamily="18" charset="0"/>
                            </a:rPr>
                            <m:t>−6, 1,−4</m:t>
                          </m:r>
                        </m:e>
                      </m:d>
                    </m:oMath>
                  </m:oMathPara>
                </a14:m>
                <a:endParaRPr lang="es-PE" sz="1800" dirty="0"/>
              </a:p>
            </p:txBody>
          </p:sp>
        </mc:Choice>
        <mc:Fallback xmlns="">
          <p:sp>
            <p:nvSpPr>
              <p:cNvPr id="15" name="CuadroTexto 14">
                <a:extLst>
                  <a:ext uri="{FF2B5EF4-FFF2-40B4-BE49-F238E27FC236}">
                    <a16:creationId xmlns:a16="http://schemas.microsoft.com/office/drawing/2014/main" id="{A3DB6141-3ED1-411B-900C-81709C5094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51565" y="2496061"/>
                <a:ext cx="1592937" cy="276999"/>
              </a:xfrm>
              <a:prstGeom prst="rect">
                <a:avLst/>
              </a:prstGeom>
              <a:blipFill>
                <a:blip r:embed="rId12"/>
                <a:stretch>
                  <a:fillRect l="-2672" t="-43478" b="-10870"/>
                </a:stretch>
              </a:blipFill>
            </p:spPr>
            <p:txBody>
              <a:bodyPr/>
              <a:lstStyle/>
              <a:p>
                <a:r>
                  <a:rPr lang="es-P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CuadroTexto 17">
                <a:extLst>
                  <a:ext uri="{FF2B5EF4-FFF2-40B4-BE49-F238E27FC236}">
                    <a16:creationId xmlns:a16="http://schemas.microsoft.com/office/drawing/2014/main" id="{D5F2DF43-67CA-4CD3-A456-A4B6510E557F}"/>
                  </a:ext>
                </a:extLst>
              </p:cNvPr>
              <p:cNvSpPr txBox="1"/>
              <p:nvPr/>
            </p:nvSpPr>
            <p:spPr>
              <a:xfrm>
                <a:off x="420494" y="5226949"/>
                <a:ext cx="94179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s-PE" sz="1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s-PE" sz="1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s-PE" sz="1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ℛ</m:t>
                    </m:r>
                    <m:r>
                      <a:rPr lang="es-PE" sz="1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⟹</m:t>
                    </m:r>
                  </m:oMath>
                </a14:m>
                <a:r>
                  <a:rPr lang="es-PE" sz="1800" dirty="0">
                    <a:solidFill>
                      <a:schemeClr val="tx1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18" name="CuadroTexto 17">
                <a:extLst>
                  <a:ext uri="{FF2B5EF4-FFF2-40B4-BE49-F238E27FC236}">
                    <a16:creationId xmlns:a16="http://schemas.microsoft.com/office/drawing/2014/main" id="{D5F2DF43-67CA-4CD3-A456-A4B6510E55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0494" y="5226949"/>
                <a:ext cx="941796" cy="276999"/>
              </a:xfrm>
              <a:prstGeom prst="rect">
                <a:avLst/>
              </a:prstGeom>
              <a:blipFill>
                <a:blip r:embed="rId13"/>
                <a:stretch>
                  <a:fillRect l="-8442" b="-8696"/>
                </a:stretch>
              </a:blipFill>
            </p:spPr>
            <p:txBody>
              <a:bodyPr/>
              <a:lstStyle/>
              <a:p>
                <a:r>
                  <a:rPr lang="es-P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CuadroTexto 19">
                <a:extLst>
                  <a:ext uri="{FF2B5EF4-FFF2-40B4-BE49-F238E27FC236}">
                    <a16:creationId xmlns:a16="http://schemas.microsoft.com/office/drawing/2014/main" id="{6AD97850-D180-40EA-8171-9AD13DE53FD0}"/>
                  </a:ext>
                </a:extLst>
              </p:cNvPr>
              <p:cNvSpPr txBox="1"/>
              <p:nvPr/>
            </p:nvSpPr>
            <p:spPr>
              <a:xfrm>
                <a:off x="3407817" y="5229586"/>
                <a:ext cx="605166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PE" sz="1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s-PE" sz="1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s-PE" sz="1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0" name="CuadroTexto 19">
                <a:extLst>
                  <a:ext uri="{FF2B5EF4-FFF2-40B4-BE49-F238E27FC236}">
                    <a16:creationId xmlns:a16="http://schemas.microsoft.com/office/drawing/2014/main" id="{6AD97850-D180-40EA-8171-9AD13DE53F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07817" y="5229586"/>
                <a:ext cx="605166" cy="276999"/>
              </a:xfrm>
              <a:prstGeom prst="rect">
                <a:avLst/>
              </a:prstGeom>
              <a:blipFill>
                <a:blip r:embed="rId14"/>
                <a:stretch>
                  <a:fillRect l="-5051" r="-8081" b="-8889"/>
                </a:stretch>
              </a:blipFill>
            </p:spPr>
            <p:txBody>
              <a:bodyPr/>
              <a:lstStyle/>
              <a:p>
                <a:r>
                  <a:rPr lang="es-P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ángulo 2">
                <a:extLst>
                  <a:ext uri="{FF2B5EF4-FFF2-40B4-BE49-F238E27FC236}">
                    <a16:creationId xmlns:a16="http://schemas.microsoft.com/office/drawing/2014/main" id="{BC39936B-2793-4E6B-A0AA-92FBF5282450}"/>
                  </a:ext>
                </a:extLst>
              </p:cNvPr>
              <p:cNvSpPr/>
              <p:nvPr/>
            </p:nvSpPr>
            <p:spPr>
              <a:xfrm>
                <a:off x="4362839" y="5198808"/>
                <a:ext cx="1408527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PE" sz="16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PE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s-PE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s-PE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PE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−5, 1, −2</m:t>
                          </m:r>
                        </m:e>
                      </m:d>
                    </m:oMath>
                  </m:oMathPara>
                </a14:m>
                <a:endParaRPr lang="es-PE" sz="1600" dirty="0"/>
              </a:p>
            </p:txBody>
          </p:sp>
        </mc:Choice>
        <mc:Fallback xmlns="">
          <p:sp>
            <p:nvSpPr>
              <p:cNvPr id="3" name="Rectángulo 2">
                <a:extLst>
                  <a:ext uri="{FF2B5EF4-FFF2-40B4-BE49-F238E27FC236}">
                    <a16:creationId xmlns:a16="http://schemas.microsoft.com/office/drawing/2014/main" id="{BC39936B-2793-4E6B-A0AA-92FBF528245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62839" y="5198808"/>
                <a:ext cx="1408527" cy="338554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P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ángulo 20">
                <a:extLst>
                  <a:ext uri="{FF2B5EF4-FFF2-40B4-BE49-F238E27FC236}">
                    <a16:creationId xmlns:a16="http://schemas.microsoft.com/office/drawing/2014/main" id="{59B7324B-C3EB-4FC6-817E-7B118C921F6F}"/>
                  </a:ext>
                </a:extLst>
              </p:cNvPr>
              <p:cNvSpPr/>
              <p:nvPr/>
            </p:nvSpPr>
            <p:spPr>
              <a:xfrm>
                <a:off x="1362290" y="5146506"/>
                <a:ext cx="1722843" cy="87844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s-PE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s-PE" sz="1600" i="1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s-PE" sz="16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s-PE" sz="16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s-PE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1−6</m:t>
                              </m:r>
                              <m:r>
                                <a:rPr lang="es-PE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s-PE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     </m:t>
                              </m:r>
                            </m:e>
                            <m:e>
                              <m:r>
                                <a:rPr lang="es-PE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s-PE" sz="160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s-PE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s-PE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                </m:t>
                              </m:r>
                            </m:e>
                            <m:e>
                              <m:r>
                                <a:rPr lang="es-PE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𝑧</m:t>
                              </m:r>
                              <m:r>
                                <a:rPr lang="es-PE" sz="16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s-PE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2−4</m:t>
                              </m:r>
                              <m:r>
                                <a:rPr lang="es-PE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s-PE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    </m:t>
                              </m:r>
                            </m:e>
                          </m:eqArr>
                        </m:e>
                      </m:d>
                      <m:r>
                        <a:rPr lang="es-PE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</m:t>
                      </m:r>
                    </m:oMath>
                  </m:oMathPara>
                </a14:m>
                <a:endParaRPr lang="es-PE" sz="16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1" name="Rectángulo 20">
                <a:extLst>
                  <a:ext uri="{FF2B5EF4-FFF2-40B4-BE49-F238E27FC236}">
                    <a16:creationId xmlns:a16="http://schemas.microsoft.com/office/drawing/2014/main" id="{59B7324B-C3EB-4FC6-817E-7B118C921F6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2290" y="5146506"/>
                <a:ext cx="1722843" cy="878446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P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ángulo 21">
                <a:extLst>
                  <a:ext uri="{FF2B5EF4-FFF2-40B4-BE49-F238E27FC236}">
                    <a16:creationId xmlns:a16="http://schemas.microsoft.com/office/drawing/2014/main" id="{3F1040A8-FFA8-43FE-82B0-C91A85B5A831}"/>
                  </a:ext>
                </a:extLst>
              </p:cNvPr>
              <p:cNvSpPr/>
              <p:nvPr/>
            </p:nvSpPr>
            <p:spPr>
              <a:xfrm>
                <a:off x="4362839" y="5585729"/>
                <a:ext cx="1392882" cy="64556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PE" sz="16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PE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s-PE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es-PE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PE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−2,</m:t>
                          </m:r>
                          <m:f>
                            <m:fPr>
                              <m:ctrlPr>
                                <a:rPr lang="es-PE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s-PE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s-PE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es-PE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 0</m:t>
                          </m:r>
                        </m:e>
                      </m:d>
                    </m:oMath>
                  </m:oMathPara>
                </a14:m>
                <a:endParaRPr lang="es-PE" sz="1600" dirty="0"/>
              </a:p>
            </p:txBody>
          </p:sp>
        </mc:Choice>
        <mc:Fallback xmlns="">
          <p:sp>
            <p:nvSpPr>
              <p:cNvPr id="22" name="Rectángulo 21">
                <a:extLst>
                  <a:ext uri="{FF2B5EF4-FFF2-40B4-BE49-F238E27FC236}">
                    <a16:creationId xmlns:a16="http://schemas.microsoft.com/office/drawing/2014/main" id="{3F1040A8-FFA8-43FE-82B0-C91A85B5A83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62839" y="5585729"/>
                <a:ext cx="1392882" cy="645561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P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CuadroTexto 22">
                <a:extLst>
                  <a:ext uri="{FF2B5EF4-FFF2-40B4-BE49-F238E27FC236}">
                    <a16:creationId xmlns:a16="http://schemas.microsoft.com/office/drawing/2014/main" id="{6905DE86-46B4-42B7-A8F7-A8002A7055EA}"/>
                  </a:ext>
                </a:extLst>
              </p:cNvPr>
              <p:cNvSpPr txBox="1"/>
              <p:nvPr/>
            </p:nvSpPr>
            <p:spPr>
              <a:xfrm>
                <a:off x="3342209" y="5686757"/>
                <a:ext cx="763554" cy="51860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PE" sz="1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s-PE" sz="1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PE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PE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s-PE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s-PE" sz="1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3" name="CuadroTexto 22">
                <a:extLst>
                  <a:ext uri="{FF2B5EF4-FFF2-40B4-BE49-F238E27FC236}">
                    <a16:creationId xmlns:a16="http://schemas.microsoft.com/office/drawing/2014/main" id="{6905DE86-46B4-42B7-A8F7-A8002A7055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2209" y="5686757"/>
                <a:ext cx="763554" cy="518604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P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22638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9" grpId="0"/>
      <p:bldP spid="27" grpId="0" animBg="1"/>
      <p:bldP spid="30" grpId="0"/>
      <p:bldP spid="32" grpId="0"/>
      <p:bldP spid="41" grpId="0" animBg="1"/>
      <p:bldP spid="42" grpId="0"/>
      <p:bldP spid="43" grpId="0"/>
      <p:bldP spid="13" grpId="0" animBg="1"/>
      <p:bldP spid="15" grpId="0"/>
      <p:bldP spid="18" grpId="0"/>
      <p:bldP spid="20" grpId="0"/>
      <p:bldP spid="3" grpId="0"/>
      <p:bldP spid="21" grpId="0"/>
      <p:bldP spid="22" grpId="0"/>
      <p:bldP spid="2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936A0AC8-E3A1-4828-B052-88AC831256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8300" y="1931808"/>
            <a:ext cx="6743700" cy="4191000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98AD005E-C928-4256-BFC5-950A3BA539F3}"/>
              </a:ext>
            </a:extLst>
          </p:cNvPr>
          <p:cNvSpPr txBox="1"/>
          <p:nvPr/>
        </p:nvSpPr>
        <p:spPr>
          <a:xfrm>
            <a:off x="453111" y="309144"/>
            <a:ext cx="45466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3200" b="1" dirty="0">
                <a:solidFill>
                  <a:srgbClr val="0000FF"/>
                </a:solidFill>
              </a:rPr>
              <a:t>EJERCICIOS EXPLICATIVOS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uadroTexto 7">
                <a:extLst>
                  <a:ext uri="{FF2B5EF4-FFF2-40B4-BE49-F238E27FC236}">
                    <a16:creationId xmlns:a16="http://schemas.microsoft.com/office/drawing/2014/main" id="{0B5C2DDE-3EBA-45E3-998A-5B29E31F004F}"/>
                  </a:ext>
                </a:extLst>
              </p:cNvPr>
              <p:cNvSpPr txBox="1"/>
              <p:nvPr/>
            </p:nvSpPr>
            <p:spPr>
              <a:xfrm>
                <a:off x="445974" y="1165444"/>
                <a:ext cx="9878009" cy="7663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52425" indent="-352425">
                  <a:buFont typeface="+mj-lt"/>
                  <a:buAutoNum type="arabicPeriod" startAt="2"/>
                </a:pPr>
                <a:r>
                  <a:rPr lang="es-PE" sz="1800" dirty="0"/>
                  <a:t>Hallar la ecuación de la recta </a:t>
                </a:r>
                <a14:m>
                  <m:oMath xmlns:m="http://schemas.openxmlformats.org/officeDocument/2006/math">
                    <m:r>
                      <a:rPr lang="es-PE" sz="1800" i="1" dirty="0" smtClean="0">
                        <a:latin typeface="Cambria Math" panose="02040503050406030204" pitchFamily="18" charset="0"/>
                      </a:rPr>
                      <m:t>𝐿</m:t>
                    </m:r>
                  </m:oMath>
                </a14:m>
                <a:r>
                  <a:rPr lang="es-PE" sz="1800" dirty="0"/>
                  <a:t> que pasa por el punto </a:t>
                </a:r>
                <a14:m>
                  <m:oMath xmlns:m="http://schemas.openxmlformats.org/officeDocument/2006/math">
                    <m:r>
                      <a:rPr lang="es-PE" sz="1800" b="0" i="1" smtClean="0">
                        <a:latin typeface="Cambria Math" panose="02040503050406030204" pitchFamily="18" charset="0"/>
                      </a:rPr>
                      <m:t>𝑇</m:t>
                    </m:r>
                    <m:d>
                      <m:dPr>
                        <m:ctrlPr>
                          <a:rPr lang="es-PE" sz="1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s-PE" sz="1800" b="0" i="1" smtClean="0">
                            <a:latin typeface="Cambria Math" panose="02040503050406030204" pitchFamily="18" charset="0"/>
                          </a:rPr>
                          <m:t>−1, −2, 0 </m:t>
                        </m:r>
                      </m:e>
                    </m:d>
                  </m:oMath>
                </a14:m>
                <a:r>
                  <a:rPr lang="es-PE" sz="1800" dirty="0"/>
                  <a:t> que es perpendicular a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PE" sz="18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PE" sz="1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s-PE" sz="1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s-PE" sz="1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:</m:t>
                    </m:r>
                    <m:f>
                      <m:fPr>
                        <m:ctrlPr>
                          <a:rPr lang="es-PE" sz="1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s-PE" sz="1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s-PE" sz="1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num>
                      <m:den>
                        <m:r>
                          <a:rPr lang="es-PE" sz="1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s-PE" sz="1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s-PE" sz="1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s-PE" sz="1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s-PE" sz="1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+2</m:t>
                        </m:r>
                      </m:num>
                      <m:den>
                        <m:r>
                          <a:rPr lang="es-PE" sz="1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−3</m:t>
                        </m:r>
                      </m:den>
                    </m:f>
                    <m:r>
                      <a:rPr lang="es-PE" sz="1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s-PE" sz="1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s-PE" sz="1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5−</m:t>
                        </m:r>
                        <m:r>
                          <a:rPr lang="es-PE" sz="1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num>
                      <m:den>
                        <m:r>
                          <a:rPr lang="es-PE" sz="1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  <m:r>
                      <a:rPr lang="es-PE" sz="18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s-PE" sz="1800" dirty="0"/>
                  <a:t>en el espacio y corta a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PE" sz="18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PE" sz="18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s-PE" sz="1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s-PE" sz="18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:</m:t>
                    </m:r>
                    <m:r>
                      <a:rPr lang="es-PE" sz="1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s-PE" sz="1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=−2 ; </m:t>
                    </m:r>
                    <m:r>
                      <a:rPr lang="es-PE" sz="1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s-PE" sz="1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−1=</m:t>
                    </m:r>
                    <m:f>
                      <m:fPr>
                        <m:ctrlPr>
                          <a:rPr lang="es-PE" sz="1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s-PE" sz="1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  <m:r>
                          <a:rPr lang="es-PE" sz="1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+2</m:t>
                        </m:r>
                      </m:num>
                      <m:den>
                        <m:r>
                          <a:rPr lang="es-PE" sz="1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s-PE" sz="1800" b="0" dirty="0"/>
              </a:p>
            </p:txBody>
          </p:sp>
        </mc:Choice>
        <mc:Fallback xmlns="">
          <p:sp>
            <p:nvSpPr>
              <p:cNvPr id="8" name="CuadroTexto 7">
                <a:extLst>
                  <a:ext uri="{FF2B5EF4-FFF2-40B4-BE49-F238E27FC236}">
                    <a16:creationId xmlns:a16="http://schemas.microsoft.com/office/drawing/2014/main" id="{0B5C2DDE-3EBA-45E3-998A-5B29E31F00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5974" y="1165444"/>
                <a:ext cx="9878009" cy="766364"/>
              </a:xfrm>
              <a:prstGeom prst="rect">
                <a:avLst/>
              </a:prstGeom>
              <a:blipFill>
                <a:blip r:embed="rId3"/>
                <a:stretch>
                  <a:fillRect l="-370" t="-3968" b="-3175"/>
                </a:stretch>
              </a:blipFill>
            </p:spPr>
            <p:txBody>
              <a:bodyPr/>
              <a:lstStyle/>
              <a:p>
                <a:r>
                  <a:rPr lang="es-P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CuadroTexto 4">
            <a:extLst>
              <a:ext uri="{FF2B5EF4-FFF2-40B4-BE49-F238E27FC236}">
                <a16:creationId xmlns:a16="http://schemas.microsoft.com/office/drawing/2014/main" id="{9552C52E-3382-4D24-934E-1D44ABFC3B4C}"/>
              </a:ext>
            </a:extLst>
          </p:cNvPr>
          <p:cNvSpPr txBox="1"/>
          <p:nvPr/>
        </p:nvSpPr>
        <p:spPr>
          <a:xfrm>
            <a:off x="786344" y="1908746"/>
            <a:ext cx="13356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1600" b="1" dirty="0">
                <a:solidFill>
                  <a:srgbClr val="C00000"/>
                </a:solidFill>
              </a:rPr>
              <a:t>SOLUCIÓN:</a:t>
            </a:r>
          </a:p>
        </p:txBody>
      </p:sp>
      <p:sp>
        <p:nvSpPr>
          <p:cNvPr id="14" name="Marcador de texto 2">
            <a:extLst>
              <a:ext uri="{FF2B5EF4-FFF2-40B4-BE49-F238E27FC236}">
                <a16:creationId xmlns:a16="http://schemas.microsoft.com/office/drawing/2014/main" id="{D033F8FB-DB5B-4E85-82EB-A5C796358795}"/>
              </a:ext>
            </a:extLst>
          </p:cNvPr>
          <p:cNvSpPr txBox="1">
            <a:spLocks noGrp="1"/>
          </p:cNvSpPr>
          <p:nvPr>
            <p:ph type="body" idx="10"/>
          </p:nvPr>
        </p:nvSpPr>
        <p:spPr>
          <a:xfrm>
            <a:off x="831850" y="6381750"/>
            <a:ext cx="10515600" cy="27463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Formular" panose="02000000000000000000" pitchFamily="50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Formular" panose="02000000000000000000" pitchFamily="50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Formular" panose="02000000000000000000" pitchFamily="50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Formular" panose="02000000000000000000" pitchFamily="50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s-PE"/>
              <a:t>VECTORES EN R2</a:t>
            </a:r>
            <a:endParaRPr lang="es-P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ángulo 34">
                <a:extLst>
                  <a:ext uri="{FF2B5EF4-FFF2-40B4-BE49-F238E27FC236}">
                    <a16:creationId xmlns:a16="http://schemas.microsoft.com/office/drawing/2014/main" id="{7BD40D62-E3FB-4A7F-B024-12D5DD0B097C}"/>
                  </a:ext>
                </a:extLst>
              </p:cNvPr>
              <p:cNvSpPr/>
              <p:nvPr/>
            </p:nvSpPr>
            <p:spPr>
              <a:xfrm>
                <a:off x="651164" y="3196329"/>
                <a:ext cx="2372381" cy="37010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s-PE" sz="16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s-PE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𝑇𝑄</m:t>
                          </m:r>
                        </m:e>
                      </m:acc>
                      <m:r>
                        <a:rPr lang="es-PE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s-PE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PE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−1, </m:t>
                          </m:r>
                          <m:r>
                            <a:rPr lang="es-PE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s-PE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+3, 2</m:t>
                          </m:r>
                          <m:r>
                            <a:rPr lang="es-PE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s-PE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−2</m:t>
                          </m:r>
                        </m:e>
                      </m:d>
                    </m:oMath>
                  </m:oMathPara>
                </a14:m>
                <a:endParaRPr lang="es-PE" sz="1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5" name="Rectángulo 34">
                <a:extLst>
                  <a:ext uri="{FF2B5EF4-FFF2-40B4-BE49-F238E27FC236}">
                    <a16:creationId xmlns:a16="http://schemas.microsoft.com/office/drawing/2014/main" id="{7BD40D62-E3FB-4A7F-B024-12D5DD0B097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1164" y="3196329"/>
                <a:ext cx="2372381" cy="370101"/>
              </a:xfrm>
              <a:prstGeom prst="rect">
                <a:avLst/>
              </a:prstGeom>
              <a:blipFill>
                <a:blip r:embed="rId4"/>
                <a:stretch>
                  <a:fillRect b="-8197"/>
                </a:stretch>
              </a:blipFill>
            </p:spPr>
            <p:txBody>
              <a:bodyPr/>
              <a:lstStyle/>
              <a:p>
                <a:r>
                  <a:rPr lang="es-P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ectángulo 37">
                <a:extLst>
                  <a:ext uri="{FF2B5EF4-FFF2-40B4-BE49-F238E27FC236}">
                    <a16:creationId xmlns:a16="http://schemas.microsoft.com/office/drawing/2014/main" id="{2264FC1C-4B06-4DFC-9F7F-CE62F0426711}"/>
                  </a:ext>
                </a:extLst>
              </p:cNvPr>
              <p:cNvSpPr/>
              <p:nvPr/>
            </p:nvSpPr>
            <p:spPr>
              <a:xfrm>
                <a:off x="2723984" y="3785807"/>
                <a:ext cx="1245597" cy="37010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s-PE" sz="16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s-PE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𝑇𝑄</m:t>
                          </m:r>
                        </m:e>
                      </m:acc>
                      <m:r>
                        <a:rPr lang="es-PE" sz="16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es-PE" sz="1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s-PE" sz="160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s-PE" sz="16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</m:acc>
                        </m:e>
                        <m:sub>
                          <m:r>
                            <a:rPr lang="es-PE" sz="16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s-PE" sz="16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s-PE" sz="1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8" name="Rectángulo 37">
                <a:extLst>
                  <a:ext uri="{FF2B5EF4-FFF2-40B4-BE49-F238E27FC236}">
                    <a16:creationId xmlns:a16="http://schemas.microsoft.com/office/drawing/2014/main" id="{2264FC1C-4B06-4DFC-9F7F-CE62F042671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23984" y="3785807"/>
                <a:ext cx="1245597" cy="370101"/>
              </a:xfrm>
              <a:prstGeom prst="rect">
                <a:avLst/>
              </a:prstGeom>
              <a:blipFill>
                <a:blip r:embed="rId5"/>
                <a:stretch>
                  <a:fillRect t="-1639" b="-8197"/>
                </a:stretch>
              </a:blipFill>
            </p:spPr>
            <p:txBody>
              <a:bodyPr/>
              <a:lstStyle/>
              <a:p>
                <a:r>
                  <a:rPr lang="es-P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ángulo 38">
                <a:extLst>
                  <a:ext uri="{FF2B5EF4-FFF2-40B4-BE49-F238E27FC236}">
                    <a16:creationId xmlns:a16="http://schemas.microsoft.com/office/drawing/2014/main" id="{DFEF4B9A-B8AE-4DF9-9EEB-D24748CF2E72}"/>
                  </a:ext>
                </a:extLst>
              </p:cNvPr>
              <p:cNvSpPr/>
              <p:nvPr/>
            </p:nvSpPr>
            <p:spPr>
              <a:xfrm>
                <a:off x="613805" y="4170471"/>
                <a:ext cx="3338991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s-PE" sz="16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PE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−1, </m:t>
                          </m:r>
                          <m:r>
                            <a:rPr lang="es-PE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s-PE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+3, 2</m:t>
                          </m:r>
                          <m:r>
                            <a:rPr lang="es-PE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s-PE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−2</m:t>
                          </m:r>
                        </m:e>
                      </m:d>
                      <m:r>
                        <a:rPr lang="es-PE" sz="16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d>
                        <m:dPr>
                          <m:ctrlPr>
                            <a:rPr lang="es-PE" sz="16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PE" sz="16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2, −3, −4</m:t>
                          </m:r>
                        </m:e>
                      </m:d>
                      <m:r>
                        <a:rPr lang="es-PE" sz="16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s-PE" sz="1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9" name="Rectángulo 38">
                <a:extLst>
                  <a:ext uri="{FF2B5EF4-FFF2-40B4-BE49-F238E27FC236}">
                    <a16:creationId xmlns:a16="http://schemas.microsoft.com/office/drawing/2014/main" id="{DFEF4B9A-B8AE-4DF9-9EEB-D24748CF2E7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3805" y="4170471"/>
                <a:ext cx="3338991" cy="33855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P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Rectángulo 46">
                <a:extLst>
                  <a:ext uri="{FF2B5EF4-FFF2-40B4-BE49-F238E27FC236}">
                    <a16:creationId xmlns:a16="http://schemas.microsoft.com/office/drawing/2014/main" id="{73009B14-B694-410D-AC9C-DC578272DEE9}"/>
                  </a:ext>
                </a:extLst>
              </p:cNvPr>
              <p:cNvSpPr/>
              <p:nvPr/>
            </p:nvSpPr>
            <p:spPr>
              <a:xfrm>
                <a:off x="1473578" y="4538150"/>
                <a:ext cx="2500813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PE" sz="16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s-PE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2−3</m:t>
                      </m:r>
                      <m:r>
                        <a:rPr lang="es-PE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s-PE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−9−8</m:t>
                      </m:r>
                      <m:r>
                        <a:rPr lang="es-PE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s-PE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+8=0</m:t>
                      </m:r>
                    </m:oMath>
                  </m:oMathPara>
                </a14:m>
                <a:endParaRPr lang="es-PE" sz="1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7" name="Rectángulo 46">
                <a:extLst>
                  <a:ext uri="{FF2B5EF4-FFF2-40B4-BE49-F238E27FC236}">
                    <a16:creationId xmlns:a16="http://schemas.microsoft.com/office/drawing/2014/main" id="{73009B14-B694-410D-AC9C-DC578272DEE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3578" y="4538150"/>
                <a:ext cx="2500813" cy="33855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P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Rectángulo 47">
                <a:extLst>
                  <a:ext uri="{FF2B5EF4-FFF2-40B4-BE49-F238E27FC236}">
                    <a16:creationId xmlns:a16="http://schemas.microsoft.com/office/drawing/2014/main" id="{1B3590F0-85B9-408B-957E-5A682EB08834}"/>
                  </a:ext>
                </a:extLst>
              </p:cNvPr>
              <p:cNvSpPr/>
              <p:nvPr/>
            </p:nvSpPr>
            <p:spPr>
              <a:xfrm>
                <a:off x="624822" y="4974870"/>
                <a:ext cx="1012713" cy="57458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PE" sz="16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s-PE" sz="16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s-PE" sz="16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PE" sz="16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s-PE" sz="16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11</m:t>
                          </m:r>
                        </m:den>
                      </m:f>
                    </m:oMath>
                  </m:oMathPara>
                </a14:m>
                <a:endParaRPr lang="es-PE" sz="1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8" name="Rectángulo 47">
                <a:extLst>
                  <a:ext uri="{FF2B5EF4-FFF2-40B4-BE49-F238E27FC236}">
                    <a16:creationId xmlns:a16="http://schemas.microsoft.com/office/drawing/2014/main" id="{1B3590F0-85B9-408B-957E-5A682EB0883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822" y="4974870"/>
                <a:ext cx="1012713" cy="57458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P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ángulo 10">
                <a:extLst>
                  <a:ext uri="{FF2B5EF4-FFF2-40B4-BE49-F238E27FC236}">
                    <a16:creationId xmlns:a16="http://schemas.microsoft.com/office/drawing/2014/main" id="{DE21F814-E33C-4BD2-A7F2-DB87A2F2C2C6}"/>
                  </a:ext>
                </a:extLst>
              </p:cNvPr>
              <p:cNvSpPr/>
              <p:nvPr/>
            </p:nvSpPr>
            <p:spPr>
              <a:xfrm>
                <a:off x="1921798" y="4974870"/>
                <a:ext cx="2104038" cy="64556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s-PE" sz="16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s-PE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𝑇𝑄</m:t>
                          </m:r>
                        </m:e>
                      </m:acc>
                      <m:r>
                        <a:rPr lang="es-PE" sz="16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s-PE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PE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−1,</m:t>
                          </m:r>
                          <m:f>
                            <m:fPr>
                              <m:ctrlPr>
                                <a:rPr lang="es-PE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s-PE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30</m:t>
                              </m:r>
                            </m:num>
                            <m:den>
                              <m:r>
                                <a:rPr lang="es-PE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11</m:t>
                              </m:r>
                            </m:den>
                          </m:f>
                          <m:r>
                            <a:rPr lang="es-PE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 −</m:t>
                          </m:r>
                          <m:f>
                            <m:fPr>
                              <m:ctrlPr>
                                <a:rPr lang="es-PE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s-PE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28</m:t>
                              </m:r>
                            </m:num>
                            <m:den>
                              <m:r>
                                <a:rPr lang="es-PE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11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s-PE" sz="1600" dirty="0"/>
              </a:p>
            </p:txBody>
          </p:sp>
        </mc:Choice>
        <mc:Fallback xmlns="">
          <p:sp>
            <p:nvSpPr>
              <p:cNvPr id="11" name="Rectángulo 10">
                <a:extLst>
                  <a:ext uri="{FF2B5EF4-FFF2-40B4-BE49-F238E27FC236}">
                    <a16:creationId xmlns:a16="http://schemas.microsoft.com/office/drawing/2014/main" id="{DE21F814-E33C-4BD2-A7F2-DB87A2F2C2C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1798" y="4974870"/>
                <a:ext cx="2104038" cy="64556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P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ángulo 11">
                <a:extLst>
                  <a:ext uri="{FF2B5EF4-FFF2-40B4-BE49-F238E27FC236}">
                    <a16:creationId xmlns:a16="http://schemas.microsoft.com/office/drawing/2014/main" id="{D89419BA-7252-4807-89BB-7D3C70F4DFCC}"/>
                  </a:ext>
                </a:extLst>
              </p:cNvPr>
              <p:cNvSpPr/>
              <p:nvPr/>
            </p:nvSpPr>
            <p:spPr>
              <a:xfrm>
                <a:off x="2969497" y="5825733"/>
                <a:ext cx="3596690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PE" sz="16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PE" sz="1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s-PE" sz="1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s-PE" sz="16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:</m:t>
                      </m:r>
                      <m:r>
                        <a:rPr lang="es-PE" sz="16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s-PE" sz="16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s-PE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PE" sz="1600" i="1">
                              <a:latin typeface="Cambria Math" panose="02040503050406030204" pitchFamily="18" charset="0"/>
                            </a:rPr>
                            <m:t>−1, −2, 0 </m:t>
                          </m:r>
                        </m:e>
                      </m:d>
                      <m:r>
                        <a:rPr lang="es-PE" sz="1600" b="0" i="0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s-PE" sz="1600" b="0" i="0" smtClean="0">
                          <a:latin typeface="Cambria Math" panose="02040503050406030204" pitchFamily="18" charset="0"/>
                        </a:rPr>
                        <m:t>s</m:t>
                      </m:r>
                      <m:d>
                        <m:dPr>
                          <m:ctrlPr>
                            <a:rPr lang="es-PE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PE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−11, 30, −28</m:t>
                          </m:r>
                        </m:e>
                      </m:d>
                    </m:oMath>
                  </m:oMathPara>
                </a14:m>
                <a:endParaRPr lang="es-PE" sz="1600" dirty="0"/>
              </a:p>
            </p:txBody>
          </p:sp>
        </mc:Choice>
        <mc:Fallback xmlns="">
          <p:sp>
            <p:nvSpPr>
              <p:cNvPr id="12" name="Rectángulo 11">
                <a:extLst>
                  <a:ext uri="{FF2B5EF4-FFF2-40B4-BE49-F238E27FC236}">
                    <a16:creationId xmlns:a16="http://schemas.microsoft.com/office/drawing/2014/main" id="{D89419BA-7252-4807-89BB-7D3C70F4DFC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69497" y="5825733"/>
                <a:ext cx="3596690" cy="338554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P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" name="CuadroTexto 48">
            <a:extLst>
              <a:ext uri="{FF2B5EF4-FFF2-40B4-BE49-F238E27FC236}">
                <a16:creationId xmlns:a16="http://schemas.microsoft.com/office/drawing/2014/main" id="{34EB67FC-7437-4174-AB50-0E21BAD3890E}"/>
              </a:ext>
            </a:extLst>
          </p:cNvPr>
          <p:cNvSpPr txBox="1"/>
          <p:nvPr/>
        </p:nvSpPr>
        <p:spPr>
          <a:xfrm>
            <a:off x="2174921" y="5825733"/>
            <a:ext cx="7945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1600" b="1" dirty="0">
                <a:solidFill>
                  <a:srgbClr val="C00000"/>
                </a:solidFill>
              </a:rPr>
              <a:t>RPTA: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Rectángulo 49">
                <a:extLst>
                  <a:ext uri="{FF2B5EF4-FFF2-40B4-BE49-F238E27FC236}">
                    <a16:creationId xmlns:a16="http://schemas.microsoft.com/office/drawing/2014/main" id="{707C535C-40D6-4E8C-8D9A-A55DED7ADCE7}"/>
                  </a:ext>
                </a:extLst>
              </p:cNvPr>
              <p:cNvSpPr/>
              <p:nvPr/>
            </p:nvSpPr>
            <p:spPr>
              <a:xfrm>
                <a:off x="1519172" y="5112408"/>
                <a:ext cx="484428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PE" sz="1600" i="1" dirty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</m:t>
                      </m:r>
                    </m:oMath>
                  </m:oMathPara>
                </a14:m>
                <a:endParaRPr lang="es-PE" sz="1600" dirty="0"/>
              </a:p>
            </p:txBody>
          </p:sp>
        </mc:Choice>
        <mc:Fallback xmlns="">
          <p:sp>
            <p:nvSpPr>
              <p:cNvPr id="50" name="Rectángulo 49">
                <a:extLst>
                  <a:ext uri="{FF2B5EF4-FFF2-40B4-BE49-F238E27FC236}">
                    <a16:creationId xmlns:a16="http://schemas.microsoft.com/office/drawing/2014/main" id="{707C535C-40D6-4E8C-8D9A-A55DED7ADCE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9172" y="5112408"/>
                <a:ext cx="484428" cy="338554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P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ángulo 29">
                <a:extLst>
                  <a:ext uri="{FF2B5EF4-FFF2-40B4-BE49-F238E27FC236}">
                    <a16:creationId xmlns:a16="http://schemas.microsoft.com/office/drawing/2014/main" id="{B8D348DD-109F-41C9-B0E3-C42586E2E965}"/>
                  </a:ext>
                </a:extLst>
              </p:cNvPr>
              <p:cNvSpPr/>
              <p:nvPr/>
            </p:nvSpPr>
            <p:spPr>
              <a:xfrm>
                <a:off x="651164" y="2235887"/>
                <a:ext cx="1741311" cy="87844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PE" sz="1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PE" sz="1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s-PE" sz="1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s-PE" sz="16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:</m:t>
                      </m:r>
                      <m:d>
                        <m:dPr>
                          <m:begChr m:val="{"/>
                          <m:endChr m:val=""/>
                          <m:ctrlPr>
                            <a:rPr lang="es-PE" sz="16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s-PE" sz="16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s-PE" sz="1600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s-PE" sz="1600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=−2</m:t>
                                </m:r>
                              </m:e>
                            </m:mr>
                            <m:mr>
                              <m:e>
                                <m:r>
                                  <a:rPr lang="es-PE" sz="1600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s-PE" sz="1600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=1+</m:t>
                                </m:r>
                                <m:r>
                                  <a:rPr lang="es-PE" sz="1600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mr>
                            <m:mr>
                              <m:e>
                                <m:r>
                                  <a:rPr lang="es-PE" sz="1600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  <m:r>
                                  <a:rPr lang="es-PE" sz="1600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=−2+2</m:t>
                                </m:r>
                                <m:r>
                                  <a:rPr lang="es-PE" sz="1600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s-PE" sz="1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0" name="Rectángulo 29">
                <a:extLst>
                  <a:ext uri="{FF2B5EF4-FFF2-40B4-BE49-F238E27FC236}">
                    <a16:creationId xmlns:a16="http://schemas.microsoft.com/office/drawing/2014/main" id="{B8D348DD-109F-41C9-B0E3-C42586E2E96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1164" y="2235887"/>
                <a:ext cx="1741311" cy="878446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P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36376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8" grpId="0"/>
      <p:bldP spid="39" grpId="0"/>
      <p:bldP spid="47" grpId="0"/>
      <p:bldP spid="48" grpId="0"/>
      <p:bldP spid="11" grpId="0"/>
      <p:bldP spid="12" grpId="0"/>
      <p:bldP spid="49" grpId="0"/>
      <p:bldP spid="50" grpId="0"/>
      <p:bldP spid="3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AFE8E867-DF57-47C1-A874-A7C407896B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131"/>
          <a:stretch/>
        </p:blipFill>
        <p:spPr>
          <a:xfrm>
            <a:off x="2705100" y="171450"/>
            <a:ext cx="6298223" cy="6515100"/>
          </a:xfrm>
          <a:prstGeom prst="rect">
            <a:avLst/>
          </a:prstGeom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752E23B0-1113-4690-B30F-37C4DC7C06A8}"/>
              </a:ext>
            </a:extLst>
          </p:cNvPr>
          <p:cNvSpPr txBox="1">
            <a:spLocks/>
          </p:cNvSpPr>
          <p:nvPr/>
        </p:nvSpPr>
        <p:spPr>
          <a:xfrm>
            <a:off x="1001561" y="3429000"/>
            <a:ext cx="10515600" cy="1325563"/>
          </a:xfrm>
          <a:prstGeom prst="rect">
            <a:avLst/>
          </a:prstGeom>
          <a:solidFill>
            <a:srgbClr val="C00000">
              <a:alpha val="62000"/>
            </a:srgbClr>
          </a:solidFill>
          <a:ln>
            <a:noFill/>
          </a:ln>
        </p:spPr>
        <p:txBody>
          <a:bodyPr anchor="ctr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Formular" panose="02000000000000000000" pitchFamily="50" charset="0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s-PE" b="1" dirty="0">
                <a:solidFill>
                  <a:schemeClr val="bg1"/>
                </a:solidFill>
              </a:rPr>
              <a:t>LISTO PARA MIS EJERCICIOS RETOS</a:t>
            </a:r>
          </a:p>
        </p:txBody>
      </p:sp>
    </p:spTree>
    <p:extLst>
      <p:ext uri="{BB962C8B-B14F-4D97-AF65-F5344CB8AC3E}">
        <p14:creationId xmlns:p14="http://schemas.microsoft.com/office/powerpoint/2010/main" val="560220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806D896E-155B-47B0-AC0C-22E3ADF83B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98015" y="2416862"/>
            <a:ext cx="5141438" cy="196454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PE" sz="4600" b="1" dirty="0">
                <a:solidFill>
                  <a:srgbClr val="00A8A4"/>
                </a:solidFill>
              </a:rPr>
              <a:t>Experiencia Grupal</a:t>
            </a:r>
            <a:br>
              <a:rPr lang="es-PE" sz="4600" dirty="0">
                <a:solidFill>
                  <a:schemeClr val="tx1"/>
                </a:solidFill>
              </a:rPr>
            </a:br>
            <a:r>
              <a:rPr lang="es-PE" dirty="0">
                <a:solidFill>
                  <a:schemeClr val="tx1"/>
                </a:solidFill>
              </a:rPr>
              <a:t>Desarrollar los ejercicios en equipos </a:t>
            </a:r>
            <a:endParaRPr lang="es-PE" sz="4600" dirty="0">
              <a:solidFill>
                <a:schemeClr val="tx1"/>
              </a:solidFill>
            </a:endParaRPr>
          </a:p>
        </p:txBody>
      </p:sp>
      <p:pic>
        <p:nvPicPr>
          <p:cNvPr id="4" name="Gráfico 3" descr="Lluvia de ideas de grupo">
            <a:extLst>
              <a:ext uri="{FF2B5EF4-FFF2-40B4-BE49-F238E27FC236}">
                <a16:creationId xmlns:a16="http://schemas.microsoft.com/office/drawing/2014/main" id="{5FDC3620-BE48-4AC4-922F-62A7A63683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/>
        </p:blipFill>
        <p:spPr>
          <a:xfrm>
            <a:off x="6242465" y="283506"/>
            <a:ext cx="2552007" cy="2552007"/>
          </a:xfrm>
          <a:prstGeom prst="rect">
            <a:avLst/>
          </a:prstGeom>
        </p:spPr>
      </p:pic>
      <p:sp>
        <p:nvSpPr>
          <p:cNvPr id="5" name="Marcador de contenido 2">
            <a:extLst>
              <a:ext uri="{FF2B5EF4-FFF2-40B4-BE49-F238E27FC236}">
                <a16:creationId xmlns:a16="http://schemas.microsoft.com/office/drawing/2014/main" id="{B5201108-9BC9-482A-93F0-2A5DBFE841C5}"/>
              </a:ext>
            </a:extLst>
          </p:cNvPr>
          <p:cNvSpPr txBox="1">
            <a:spLocks/>
          </p:cNvSpPr>
          <p:nvPr/>
        </p:nvSpPr>
        <p:spPr>
          <a:xfrm>
            <a:off x="8794470" y="1559510"/>
            <a:ext cx="2873733" cy="37648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Formular" panose="02000000000000000000" pitchFamily="50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Formular" panose="02000000000000000000" pitchFamily="50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Formular" panose="02000000000000000000" pitchFamily="50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Formular" panose="02000000000000000000" pitchFamily="50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s-PE" sz="2000" b="1" dirty="0">
                <a:solidFill>
                  <a:schemeClr val="tx1"/>
                </a:solidFill>
              </a:rPr>
              <a:t>Equipos de 5 estudiantes</a:t>
            </a:r>
          </a:p>
        </p:txBody>
      </p:sp>
      <p:pic>
        <p:nvPicPr>
          <p:cNvPr id="6" name="Gráfico 5" descr="Cronómetro">
            <a:extLst>
              <a:ext uri="{FF2B5EF4-FFF2-40B4-BE49-F238E27FC236}">
                <a16:creationId xmlns:a16="http://schemas.microsoft.com/office/drawing/2014/main" id="{F5F550D2-B1E6-4996-AE8D-630BDCC5E0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/>
        </p:blipFill>
        <p:spPr>
          <a:xfrm>
            <a:off x="6242465" y="3275375"/>
            <a:ext cx="2552007" cy="2552007"/>
          </a:xfrm>
          <a:prstGeom prst="rect">
            <a:avLst/>
          </a:prstGeom>
        </p:spPr>
      </p:pic>
      <p:sp>
        <p:nvSpPr>
          <p:cNvPr id="7" name="Marcador de contenido 2">
            <a:extLst>
              <a:ext uri="{FF2B5EF4-FFF2-40B4-BE49-F238E27FC236}">
                <a16:creationId xmlns:a16="http://schemas.microsoft.com/office/drawing/2014/main" id="{EA5CF1DE-094A-4DD2-92CB-A91EF069E46E}"/>
              </a:ext>
            </a:extLst>
          </p:cNvPr>
          <p:cNvSpPr txBox="1">
            <a:spLocks/>
          </p:cNvSpPr>
          <p:nvPr/>
        </p:nvSpPr>
        <p:spPr>
          <a:xfrm>
            <a:off x="7683229" y="4369892"/>
            <a:ext cx="4754838" cy="420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000" b="1" dirty="0"/>
              <a:t>Tiempo : 20 min</a:t>
            </a:r>
          </a:p>
        </p:txBody>
      </p:sp>
    </p:spTree>
    <p:extLst>
      <p:ext uri="{BB962C8B-B14F-4D97-AF65-F5344CB8AC3E}">
        <p14:creationId xmlns:p14="http://schemas.microsoft.com/office/powerpoint/2010/main" val="26972657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>
            <a:extLst>
              <a:ext uri="{FF2B5EF4-FFF2-40B4-BE49-F238E27FC236}">
                <a16:creationId xmlns:a16="http://schemas.microsoft.com/office/drawing/2014/main" id="{14C1C41C-99C5-47B3-886F-3BA06F9DBE26}"/>
              </a:ext>
            </a:extLst>
          </p:cNvPr>
          <p:cNvSpPr txBox="1">
            <a:spLocks/>
          </p:cNvSpPr>
          <p:nvPr/>
        </p:nvSpPr>
        <p:spPr>
          <a:xfrm>
            <a:off x="838200" y="408874"/>
            <a:ext cx="10515600" cy="82999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anchor="ctr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Formular" panose="02000000000000000000" pitchFamily="50" charset="0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s-PE" b="1" dirty="0">
                <a:solidFill>
                  <a:schemeClr val="bg1"/>
                </a:solidFill>
              </a:rPr>
              <a:t>EJERCICIOS RETOS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Rectángulo 5">
                <a:extLst>
                  <a:ext uri="{FF2B5EF4-FFF2-40B4-BE49-F238E27FC236}">
                    <a16:creationId xmlns:a16="http://schemas.microsoft.com/office/drawing/2014/main" id="{5109F036-CD99-4A97-81B0-FAFF54F737B6}"/>
                  </a:ext>
                </a:extLst>
              </p:cNvPr>
              <p:cNvSpPr/>
              <p:nvPr/>
            </p:nvSpPr>
            <p:spPr>
              <a:xfrm>
                <a:off x="838200" y="1564885"/>
                <a:ext cx="10515600" cy="440120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57200" indent="-457200">
                  <a:buAutoNum type="arabicPeriod"/>
                </a:pPr>
                <a:r>
                  <a:rPr lang="es-PE" sz="2000" dirty="0">
                    <a:solidFill>
                      <a:schemeClr val="tx1"/>
                    </a:solidFill>
                  </a:rPr>
                  <a:t>Determine la ecuación vectorial y paramétrica de la recta que pasa por el punto</a:t>
                </a:r>
                <a14:m>
                  <m:oMath xmlns:m="http://schemas.openxmlformats.org/officeDocument/2006/math">
                    <m:r>
                      <a:rPr lang="es-PE" sz="2000" b="0" i="0" smtClean="0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es-PE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s-PE" sz="2000" b="0" i="1" smtClean="0">
                            <a:latin typeface="Cambria Math" panose="02040503050406030204" pitchFamily="18" charset="0"/>
                          </a:rPr>
                          <m:t>0, 14, −10</m:t>
                        </m:r>
                      </m:e>
                    </m:d>
                  </m:oMath>
                </a14:m>
                <a:r>
                  <a:rPr lang="es-PE" sz="2000" dirty="0">
                    <a:solidFill>
                      <a:schemeClr val="tx1"/>
                    </a:solidFill>
                  </a:rPr>
                  <a:t> y es paralela a la recta </a:t>
                </a:r>
                <a14:m>
                  <m:oMath xmlns:m="http://schemas.openxmlformats.org/officeDocument/2006/math">
                    <m:r>
                      <a:rPr lang="es-PE" sz="2000" b="0" i="1" smtClean="0">
                        <a:latin typeface="Cambria Math" panose="02040503050406030204" pitchFamily="18" charset="0"/>
                      </a:rPr>
                      <m:t>𝐿</m:t>
                    </m:r>
                    <m:r>
                      <a:rPr lang="es-PE" sz="2000" b="0" i="1" smtClean="0">
                        <a:latin typeface="Cambria Math" panose="02040503050406030204" pitchFamily="18" charset="0"/>
                      </a:rPr>
                      <m:t>:</m:t>
                    </m:r>
                    <m:r>
                      <a:rPr lang="es-PE" sz="20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s-PE" sz="2000" b="0" i="1" smtClean="0">
                        <a:latin typeface="Cambria Math" panose="02040503050406030204" pitchFamily="18" charset="0"/>
                      </a:rPr>
                      <m:t>=−1+2</m:t>
                    </m:r>
                    <m:r>
                      <a:rPr lang="es-PE" sz="2000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s-PE" sz="2000" b="0" i="1" smtClean="0">
                        <a:latin typeface="Cambria Math" panose="02040503050406030204" pitchFamily="18" charset="0"/>
                      </a:rPr>
                      <m:t> ;  </m:t>
                    </m:r>
                    <m:r>
                      <a:rPr lang="es-PE" sz="2000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s-PE" sz="2000" b="0" i="1" smtClean="0">
                        <a:latin typeface="Cambria Math" panose="02040503050406030204" pitchFamily="18" charset="0"/>
                      </a:rPr>
                      <m:t>=6−3</m:t>
                    </m:r>
                    <m:r>
                      <a:rPr lang="es-PE" sz="2000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s-PE" sz="2000" b="0" i="1" smtClean="0">
                        <a:latin typeface="Cambria Math" panose="02040503050406030204" pitchFamily="18" charset="0"/>
                      </a:rPr>
                      <m:t> ;  </m:t>
                    </m:r>
                    <m:r>
                      <a:rPr lang="es-PE" sz="2000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es-PE" sz="2000" b="0" i="1" smtClean="0">
                        <a:latin typeface="Cambria Math" panose="02040503050406030204" pitchFamily="18" charset="0"/>
                      </a:rPr>
                      <m:t>=3+9</m:t>
                    </m:r>
                    <m:r>
                      <a:rPr lang="es-PE" sz="2000" b="0" i="1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endParaRPr lang="es-PE" sz="2000" dirty="0">
                  <a:solidFill>
                    <a:schemeClr val="tx1"/>
                  </a:solidFill>
                </a:endParaRPr>
              </a:p>
              <a:p>
                <a:pPr marL="457200" indent="-457200">
                  <a:buAutoNum type="arabicPeriod"/>
                </a:pPr>
                <a:endParaRPr lang="es-PE" sz="2000" dirty="0">
                  <a:solidFill>
                    <a:schemeClr val="tx1"/>
                  </a:solidFill>
                </a:endParaRPr>
              </a:p>
              <a:p>
                <a:pPr marL="457200" indent="-457200">
                  <a:buAutoNum type="arabicPeriod"/>
                </a:pPr>
                <a:r>
                  <a:rPr lang="es-PE" sz="2000" dirty="0">
                    <a:solidFill>
                      <a:schemeClr val="tx1"/>
                    </a:solidFill>
                  </a:rPr>
                  <a:t>Hallar la ecuación de la recta que pasa por el punto </a:t>
                </a:r>
                <a14:m>
                  <m:oMath xmlns:m="http://schemas.openxmlformats.org/officeDocument/2006/math">
                    <m:r>
                      <a:rPr lang="es-PE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(3,0,−1)</m:t>
                    </m:r>
                  </m:oMath>
                </a14:m>
                <a:r>
                  <a:rPr lang="es-PE" sz="2000" dirty="0">
                    <a:solidFill>
                      <a:schemeClr val="tx1"/>
                    </a:solidFill>
                  </a:rPr>
                  <a:t>  y es perpendicular. En su punto de intersección con la recta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PE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PE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s-PE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s-PE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={</m:t>
                    </m:r>
                    <m:d>
                      <m:dPr>
                        <m:ctrlPr>
                          <a:rPr lang="es-PE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s-PE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2,3,2</m:t>
                        </m:r>
                      </m:e>
                    </m:d>
                    <m:r>
                      <a:rPr lang="es-PE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s-PE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d>
                      <m:dPr>
                        <m:ctrlPr>
                          <a:rPr lang="es-PE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s-PE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2,−1,0</m:t>
                        </m:r>
                      </m:e>
                    </m:d>
                    <m:r>
                      <a:rPr lang="es-PE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s-PE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s-PE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∈</m:t>
                    </m:r>
                    <m:r>
                      <a:rPr lang="es-PE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ℝ</m:t>
                    </m:r>
                    <m:r>
                      <a:rPr lang="es-PE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s-PE" sz="2000" dirty="0">
                    <a:solidFill>
                      <a:schemeClr val="tx1"/>
                    </a:solidFill>
                  </a:rPr>
                  <a:t>.</a:t>
                </a:r>
              </a:p>
              <a:p>
                <a:pPr marL="457200" indent="-457200">
                  <a:buAutoNum type="arabicPeriod"/>
                </a:pPr>
                <a:endParaRPr lang="es-PE" sz="2000" dirty="0">
                  <a:solidFill>
                    <a:schemeClr val="tx1"/>
                  </a:solidFill>
                </a:endParaRPr>
              </a:p>
              <a:p>
                <a:pPr marL="457200" indent="-457200">
                  <a:buFontTx/>
                  <a:buAutoNum type="arabicPeriod"/>
                </a:pPr>
                <a:r>
                  <a:rPr lang="es-PE" sz="2000" dirty="0">
                    <a:solidFill>
                      <a:schemeClr val="tx1"/>
                    </a:solidFill>
                  </a:rPr>
                  <a:t>Dadas las siguientes rectas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PE" sz="20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PE" sz="20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s-PE" sz="20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s-PE" sz="2000" dirty="0">
                    <a:solidFill>
                      <a:schemeClr val="tx1"/>
                    </a:solidFill>
                  </a:rPr>
                  <a:t> que pasa por </a:t>
                </a:r>
                <a14:m>
                  <m:oMath xmlns:m="http://schemas.openxmlformats.org/officeDocument/2006/math">
                    <m:r>
                      <a:rPr lang="es-PE" sz="20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es-PE" sz="20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(3; 2; 1) </m:t>
                    </m:r>
                  </m:oMath>
                </a14:m>
                <a:r>
                  <a:rPr lang="es-PE" sz="2000" dirty="0">
                    <a:solidFill>
                      <a:schemeClr val="tx1"/>
                    </a:solidFill>
                  </a:rPr>
                  <a:t>y </a:t>
                </a:r>
                <a14:m>
                  <m:oMath xmlns:m="http://schemas.openxmlformats.org/officeDocument/2006/math">
                    <m:r>
                      <a:rPr lang="es-PE" sz="20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(−1 ; 2 ;−1 ) </m:t>
                    </m:r>
                  </m:oMath>
                </a14:m>
                <a:r>
                  <a:rPr lang="es-PE" sz="2000" dirty="0">
                    <a:solidFill>
                      <a:schemeClr val="tx1"/>
                    </a:solidFill>
                  </a:rPr>
                  <a:t>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PE" sz="20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PE" sz="20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s-PE" sz="20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2 </m:t>
                        </m:r>
                      </m:sub>
                    </m:sSub>
                  </m:oMath>
                </a14:m>
                <a:r>
                  <a:rPr lang="es-PE" sz="2000" dirty="0">
                    <a:solidFill>
                      <a:schemeClr val="tx1"/>
                    </a:solidFill>
                  </a:rPr>
                  <a:t>que pasa por </a:t>
                </a:r>
                <a14:m>
                  <m:oMath xmlns:m="http://schemas.openxmlformats.org/officeDocument/2006/math">
                    <m:r>
                      <a:rPr lang="es-PE" sz="20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𝐶</m:t>
                    </m:r>
                    <m:r>
                      <a:rPr lang="es-PE" sz="20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(2;−2; 7) </m:t>
                    </m:r>
                  </m:oMath>
                </a14:m>
                <a:r>
                  <a:rPr lang="es-PE" sz="2000" dirty="0">
                    <a:solidFill>
                      <a:schemeClr val="tx1"/>
                    </a:solidFill>
                  </a:rPr>
                  <a:t>y </a:t>
                </a:r>
                <a14:m>
                  <m:oMath xmlns:m="http://schemas.openxmlformats.org/officeDocument/2006/math">
                    <m:r>
                      <a:rPr lang="es-PE" sz="20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𝐷</m:t>
                    </m:r>
                    <m:r>
                      <a:rPr lang="es-PE" sz="20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(5 ;−2 ; 1 )</m:t>
                    </m:r>
                  </m:oMath>
                </a14:m>
                <a:r>
                  <a:rPr lang="es-PE" sz="2000" dirty="0">
                    <a:solidFill>
                      <a:schemeClr val="tx1"/>
                    </a:solidFill>
                  </a:rPr>
                  <a:t>. Determine si las rectas son paralelas u ortogonales.</a:t>
                </a:r>
              </a:p>
              <a:p>
                <a:pPr marL="457200" indent="-457200">
                  <a:buAutoNum type="arabicPeriod"/>
                </a:pPr>
                <a:endParaRPr lang="es-PE" sz="2000" dirty="0">
                  <a:solidFill>
                    <a:schemeClr val="tx1"/>
                  </a:solidFill>
                </a:endParaRPr>
              </a:p>
              <a:p>
                <a:pPr marL="457200" indent="-457200">
                  <a:buAutoNum type="arabicPeriod"/>
                </a:pPr>
                <a:r>
                  <a:rPr lang="es-PE" sz="2000" dirty="0">
                    <a:solidFill>
                      <a:schemeClr val="tx1"/>
                    </a:solidFill>
                  </a:rPr>
                  <a:t>Hallar las coordenadas de los puntos de trisección del segmento cuyos extremos son </a:t>
                </a:r>
                <a14:m>
                  <m:oMath xmlns:m="http://schemas.openxmlformats.org/officeDocument/2006/math">
                    <m:r>
                      <a:rPr lang="es-PE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𝑆</m:t>
                    </m:r>
                    <m:r>
                      <a:rPr lang="es-PE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(6,0,−3)</m:t>
                    </m:r>
                  </m:oMath>
                </a14:m>
                <a:r>
                  <a:rPr lang="es-PE" sz="2000" dirty="0">
                    <a:solidFill>
                      <a:schemeClr val="tx1"/>
                    </a:solidFill>
                  </a:rPr>
                  <a:t>  y </a:t>
                </a:r>
                <a14:m>
                  <m:oMath xmlns:m="http://schemas.openxmlformats.org/officeDocument/2006/math">
                    <m:r>
                      <a:rPr lang="es-PE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𝑇</m:t>
                    </m:r>
                    <m:r>
                      <a:rPr lang="es-PE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(−6,9,−12)</m:t>
                    </m:r>
                  </m:oMath>
                </a14:m>
                <a:r>
                  <a:rPr lang="es-PE" sz="2000" dirty="0">
                    <a:solidFill>
                      <a:schemeClr val="tx1"/>
                    </a:solidFill>
                  </a:rPr>
                  <a:t>.</a:t>
                </a:r>
              </a:p>
              <a:p>
                <a:pPr marL="457200" indent="-457200">
                  <a:buAutoNum type="arabicPeriod"/>
                </a:pPr>
                <a:endParaRPr lang="es-PE" sz="2000" dirty="0">
                  <a:solidFill>
                    <a:schemeClr val="tx1"/>
                  </a:solidFill>
                </a:endParaRPr>
              </a:p>
              <a:p>
                <a:pPr marL="457200" indent="-457200">
                  <a:buAutoNum type="arabicPeriod"/>
                </a:pPr>
                <a:r>
                  <a:rPr lang="es-PE" sz="2000" dirty="0">
                    <a:solidFill>
                      <a:schemeClr val="tx1"/>
                    </a:solidFill>
                  </a:rPr>
                  <a:t>Hallar la ecuación de la recta que pasa por </a:t>
                </a:r>
                <a14:m>
                  <m:oMath xmlns:m="http://schemas.openxmlformats.org/officeDocument/2006/math">
                    <m:r>
                      <a:rPr lang="es-PE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r>
                      <a:rPr lang="es-PE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(0,1,1)</m:t>
                    </m:r>
                  </m:oMath>
                </a14:m>
                <a:r>
                  <a:rPr lang="es-PE" sz="2000" dirty="0">
                    <a:solidFill>
                      <a:schemeClr val="tx1"/>
                    </a:solidFill>
                  </a:rPr>
                  <a:t> y corta a las rectas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PE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PE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s-PE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s-PE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:</m:t>
                    </m:r>
                    <m:r>
                      <a:rPr lang="es-PE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s-PE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s-PE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s-PE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;2</m:t>
                    </m:r>
                    <m:r>
                      <a:rPr lang="es-PE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s-PE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s-PE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r>
                  <a:rPr lang="es-PE" sz="2000" dirty="0">
                    <a:solidFill>
                      <a:schemeClr val="tx1"/>
                    </a:solidFill>
                  </a:rPr>
                  <a:t>  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PE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PE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s-PE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s-PE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={</m:t>
                    </m:r>
                    <m:d>
                      <m:dPr>
                        <m:ctrlPr>
                          <a:rPr lang="es-PE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s-PE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1,−2,0</m:t>
                        </m:r>
                      </m:e>
                    </m:d>
                    <m:r>
                      <a:rPr lang="es-PE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s-PE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𝑠</m:t>
                    </m:r>
                    <m:d>
                      <m:dPr>
                        <m:ctrlPr>
                          <a:rPr lang="es-PE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s-PE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1,2,1</m:t>
                        </m:r>
                      </m:e>
                    </m:d>
                    <m:r>
                      <a:rPr lang="es-PE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s-PE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𝑠</m:t>
                    </m:r>
                    <m:r>
                      <a:rPr lang="es-PE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∈</m:t>
                    </m:r>
                    <m:r>
                      <a:rPr lang="es-PE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ℝ</m:t>
                    </m:r>
                    <m:r>
                      <a:rPr lang="es-PE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s-PE" sz="2000" dirty="0">
                    <a:solidFill>
                      <a:schemeClr val="tx1"/>
                    </a:solidFill>
                  </a:rPr>
                  <a:t>.</a:t>
                </a:r>
              </a:p>
            </p:txBody>
          </p:sp>
        </mc:Choice>
        <mc:Fallback>
          <p:sp>
            <p:nvSpPr>
              <p:cNvPr id="6" name="Rectángulo 5">
                <a:extLst>
                  <a:ext uri="{FF2B5EF4-FFF2-40B4-BE49-F238E27FC236}">
                    <a16:creationId xmlns:a16="http://schemas.microsoft.com/office/drawing/2014/main" id="{5109F036-CD99-4A97-81B0-FAFF54F737B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1564885"/>
                <a:ext cx="10515600" cy="4401205"/>
              </a:xfrm>
              <a:prstGeom prst="rect">
                <a:avLst/>
              </a:prstGeom>
              <a:blipFill>
                <a:blip r:embed="rId2"/>
                <a:stretch>
                  <a:fillRect l="-522" t="-693" r="-812" b="-1662"/>
                </a:stretch>
              </a:blipFill>
            </p:spPr>
            <p:txBody>
              <a:bodyPr/>
              <a:lstStyle/>
              <a:p>
                <a:r>
                  <a:rPr lang="es-P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78508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806D896E-155B-47B0-AC0C-22E3ADF83B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5087" y="1726280"/>
            <a:ext cx="5590914" cy="1845976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es-PE" sz="4600" b="1" dirty="0">
                <a:solidFill>
                  <a:srgbClr val="00A8A4"/>
                </a:solidFill>
              </a:rPr>
              <a:t>Espacio de Preguntas</a:t>
            </a:r>
            <a:br>
              <a:rPr lang="es-PE" sz="4600" dirty="0">
                <a:solidFill>
                  <a:srgbClr val="00A8A4"/>
                </a:solidFill>
              </a:rPr>
            </a:br>
            <a:endParaRPr lang="es-PE" sz="4600" dirty="0">
              <a:solidFill>
                <a:srgbClr val="00A8A4"/>
              </a:solidFill>
            </a:endParaRPr>
          </a:p>
        </p:txBody>
      </p:sp>
      <p:pic>
        <p:nvPicPr>
          <p:cNvPr id="6" name="Gráfico 5" descr="Cronómetro">
            <a:extLst>
              <a:ext uri="{FF2B5EF4-FFF2-40B4-BE49-F238E27FC236}">
                <a16:creationId xmlns:a16="http://schemas.microsoft.com/office/drawing/2014/main" id="{F5F550D2-B1E6-4996-AE8D-630BDCC5E0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/>
        </p:blipFill>
        <p:spPr>
          <a:xfrm>
            <a:off x="6681098" y="2496000"/>
            <a:ext cx="2398382" cy="2398382"/>
          </a:xfrm>
          <a:prstGeom prst="rect">
            <a:avLst/>
          </a:prstGeom>
        </p:spPr>
      </p:pic>
      <p:sp>
        <p:nvSpPr>
          <p:cNvPr id="7" name="Marcador de contenido 2">
            <a:extLst>
              <a:ext uri="{FF2B5EF4-FFF2-40B4-BE49-F238E27FC236}">
                <a16:creationId xmlns:a16="http://schemas.microsoft.com/office/drawing/2014/main" id="{EA5CF1DE-094A-4DD2-92CB-A91EF069E46E}"/>
              </a:ext>
            </a:extLst>
          </p:cNvPr>
          <p:cNvSpPr txBox="1">
            <a:spLocks/>
          </p:cNvSpPr>
          <p:nvPr/>
        </p:nvSpPr>
        <p:spPr>
          <a:xfrm>
            <a:off x="7792957" y="3572256"/>
            <a:ext cx="4754838" cy="420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000" b="1" dirty="0"/>
              <a:t>Tiempo : 10 min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D42F2024-4B2E-4B72-A6B2-9AF1066BA54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718" r="307" b="-1"/>
          <a:stretch/>
        </p:blipFill>
        <p:spPr>
          <a:xfrm>
            <a:off x="3889008" y="634525"/>
            <a:ext cx="2370818" cy="2239728"/>
          </a:xfrm>
          <a:prstGeom prst="rect">
            <a:avLst/>
          </a:prstGeom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id="{0FD54781-F53C-44A9-84EF-2A053A43CEDB}"/>
              </a:ext>
            </a:extLst>
          </p:cNvPr>
          <p:cNvSpPr txBox="1">
            <a:spLocks/>
          </p:cNvSpPr>
          <p:nvPr/>
        </p:nvSpPr>
        <p:spPr>
          <a:xfrm>
            <a:off x="532531" y="2419076"/>
            <a:ext cx="5727295" cy="340544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Formular" panose="02000000000000000000" pitchFamily="50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Formular" panose="02000000000000000000" pitchFamily="50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Formular" panose="02000000000000000000" pitchFamily="50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Formular" panose="02000000000000000000" pitchFamily="50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fontAlgn="auto">
              <a:spcAft>
                <a:spcPts val="0"/>
              </a:spcAft>
            </a:pPr>
            <a:br>
              <a:rPr lang="es-PE" sz="4600" dirty="0">
                <a:solidFill>
                  <a:schemeClr val="tx1"/>
                </a:solidFill>
              </a:rPr>
            </a:br>
            <a:r>
              <a:rPr lang="es-PE" dirty="0">
                <a:solidFill>
                  <a:schemeClr val="tx1"/>
                </a:solidFill>
              </a:rPr>
              <a:t>Pregunta a través del chat o levantando la mano en el Zoom. Comparte tus dudas de la sesión o de los ejercicios y problemas que acaban de trabajar en los grupos. Si no tienes preguntas el profesor realizará algunas  </a:t>
            </a:r>
            <a:endParaRPr lang="es-PE" sz="4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77711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1">
            <a:extLst>
              <a:ext uri="{FF2B5EF4-FFF2-40B4-BE49-F238E27FC236}">
                <a16:creationId xmlns:a16="http://schemas.microsoft.com/office/drawing/2014/main" id="{69ACBCE6-D3AA-4668-96EB-70CBF46F40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4915" y="908304"/>
            <a:ext cx="5590914" cy="184597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PE" sz="4600" b="1" dirty="0">
                <a:solidFill>
                  <a:srgbClr val="00A8A4"/>
                </a:solidFill>
              </a:rPr>
              <a:t>Conclusiones </a:t>
            </a:r>
            <a:br>
              <a:rPr lang="es-PE" sz="4600" dirty="0">
                <a:solidFill>
                  <a:srgbClr val="00A8A4"/>
                </a:solidFill>
              </a:rPr>
            </a:br>
            <a:endParaRPr lang="es-PE" sz="4600" dirty="0">
              <a:solidFill>
                <a:srgbClr val="00A8A4"/>
              </a:solidFill>
            </a:endParaRPr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id="{9FA8716A-F268-4791-B420-9E66937BF025}"/>
              </a:ext>
            </a:extLst>
          </p:cNvPr>
          <p:cNvSpPr txBox="1">
            <a:spLocks/>
          </p:cNvSpPr>
          <p:nvPr/>
        </p:nvSpPr>
        <p:spPr>
          <a:xfrm>
            <a:off x="614815" y="1894820"/>
            <a:ext cx="8309729" cy="4054876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Formular" panose="02000000000000000000" pitchFamily="50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Formular" panose="02000000000000000000" pitchFamily="50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Formular" panose="02000000000000000000" pitchFamily="50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Formular" panose="02000000000000000000" pitchFamily="50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lvl="0" indent="-514350" algn="l">
              <a:buAutoNum type="arabicPeriod"/>
            </a:pPr>
            <a:r>
              <a:rPr lang="es-PE" sz="2800" kern="1200" dirty="0">
                <a:solidFill>
                  <a:schemeClr val="tx1"/>
                </a:solidFill>
              </a:rPr>
              <a:t>Los elementos importantes para una recta son: un punto de paso y un vector director.</a:t>
            </a:r>
          </a:p>
          <a:p>
            <a:pPr lvl="0" algn="l"/>
            <a:endParaRPr lang="es-PE" sz="2800" kern="1200" dirty="0">
              <a:solidFill>
                <a:schemeClr val="tx1"/>
              </a:solidFill>
            </a:endParaRPr>
          </a:p>
          <a:p>
            <a:pPr marL="176213" lvl="0" indent="-176213" algn="l"/>
            <a:r>
              <a:rPr lang="es-PE" sz="2800" kern="1200" dirty="0">
                <a:solidFill>
                  <a:schemeClr val="tx1"/>
                </a:solidFill>
              </a:rPr>
              <a:t>2. Las rectas paralelas pueden tener el mismo vector director</a:t>
            </a:r>
            <a:r>
              <a:rPr lang="es-PE" sz="2800" dirty="0">
                <a:solidFill>
                  <a:schemeClr val="tx1"/>
                </a:solidFill>
              </a:rPr>
              <a:t>.</a:t>
            </a:r>
          </a:p>
          <a:p>
            <a:pPr marL="176213" lvl="0" indent="-176213" algn="l"/>
            <a:endParaRPr lang="es-PE" sz="2800" dirty="0">
              <a:solidFill>
                <a:schemeClr val="tx1"/>
              </a:solidFill>
            </a:endParaRPr>
          </a:p>
          <a:p>
            <a:pPr marL="176213" lvl="0" indent="-176213" algn="l"/>
            <a:r>
              <a:rPr lang="es-PE" sz="2800" kern="1200" dirty="0">
                <a:solidFill>
                  <a:schemeClr val="tx1"/>
                </a:solidFill>
              </a:rPr>
              <a:t>3. Las rectas perpendiculares tienen vectores directores perpendiculares donde su producto escalar es cero.</a:t>
            </a:r>
          </a:p>
          <a:p>
            <a:pPr marL="176213" lvl="0" indent="-176213" algn="l"/>
            <a:r>
              <a:rPr lang="es-PE" sz="4800" kern="1200" dirty="0"/>
              <a:t> </a:t>
            </a:r>
          </a:p>
          <a:p>
            <a:pPr algn="just" fontAlgn="auto">
              <a:spcAft>
                <a:spcPts val="0"/>
              </a:spcAft>
            </a:pPr>
            <a:endParaRPr lang="es-PE" sz="4600" dirty="0">
              <a:solidFill>
                <a:schemeClr val="tx1"/>
              </a:solidFill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3D071F4F-686A-44C8-91BA-3C196DC202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911"/>
          <a:stretch/>
        </p:blipFill>
        <p:spPr>
          <a:xfrm>
            <a:off x="8831629" y="1981325"/>
            <a:ext cx="3360371" cy="3128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4684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Marcador de texto 1"/>
              <p:cNvSpPr>
                <a:spLocks noGrp="1"/>
              </p:cNvSpPr>
              <p:nvPr>
                <p:ph type="body" idx="1"/>
              </p:nvPr>
            </p:nvSpPr>
            <p:spPr>
              <a:xfrm>
                <a:off x="300952" y="468772"/>
                <a:ext cx="10515600" cy="1162959"/>
              </a:xfrm>
            </p:spPr>
            <p:txBody>
              <a:bodyPr>
                <a:normAutofit/>
              </a:bodyPr>
              <a:lstStyle/>
              <a:p>
                <a:r>
                  <a:rPr lang="es-PE" sz="3600" b="1" dirty="0">
                    <a:solidFill>
                      <a:srgbClr val="C00000"/>
                    </a:solidFill>
                  </a:rPr>
                  <a:t>¿Cuál es la utilidad de la recta en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s-PE" sz="36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s-PE" sz="36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s-PE" sz="36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sup>
                    </m:sSup>
                  </m:oMath>
                </a14:m>
                <a:r>
                  <a:rPr lang="es-PE" sz="3600" b="1" dirty="0">
                    <a:solidFill>
                      <a:srgbClr val="C00000"/>
                    </a:solidFill>
                  </a:rPr>
                  <a:t>?</a:t>
                </a:r>
                <a:endParaRPr lang="es-PE" sz="36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" name="Marcador de texto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300952" y="468772"/>
                <a:ext cx="10515600" cy="1162959"/>
              </a:xfrm>
              <a:blipFill>
                <a:blip r:embed="rId2"/>
                <a:stretch>
                  <a:fillRect l="-1739" t="-12042"/>
                </a:stretch>
              </a:blipFill>
            </p:spPr>
            <p:txBody>
              <a:bodyPr/>
              <a:lstStyle/>
              <a:p>
                <a:r>
                  <a:rPr lang="es-P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CuadroTexto 16">
            <a:extLst>
              <a:ext uri="{FF2B5EF4-FFF2-40B4-BE49-F238E27FC236}">
                <a16:creationId xmlns:a16="http://schemas.microsoft.com/office/drawing/2014/main" id="{A6504679-BF81-4A18-9298-B4BDA1E3EF79}"/>
              </a:ext>
            </a:extLst>
          </p:cNvPr>
          <p:cNvSpPr txBox="1"/>
          <p:nvPr/>
        </p:nvSpPr>
        <p:spPr>
          <a:xfrm>
            <a:off x="1121727" y="1110459"/>
            <a:ext cx="104904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PE" sz="2000" i="1" dirty="0">
                <a:latin typeface="F26"/>
              </a:rPr>
              <a:t>Sirve para determinar, representar y calcular las ecuaciones de la rectas en tres dimensiones.</a:t>
            </a:r>
          </a:p>
          <a:p>
            <a:pPr algn="just"/>
            <a:r>
              <a:rPr lang="es-PE" sz="2000" i="1" dirty="0">
                <a:latin typeface="F26"/>
              </a:rPr>
              <a:t>Se encuentran en el estudio del álgebra lineal, las ecuaciones diferenciales, análisis matemático, calculo, etc.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39BBD2B7-29DD-4D49-A7F6-793E062FB169}"/>
              </a:ext>
            </a:extLst>
          </p:cNvPr>
          <p:cNvSpPr/>
          <p:nvPr/>
        </p:nvSpPr>
        <p:spPr>
          <a:xfrm>
            <a:off x="4720470" y="2300298"/>
            <a:ext cx="30482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PE" b="1" dirty="0">
                <a:solidFill>
                  <a:srgbClr val="008080"/>
                </a:solidFill>
                <a:latin typeface="Helvetica" panose="020B0604020202020204" pitchFamily="34" charset="0"/>
              </a:rPr>
              <a:t>Jugar al billar (conociendo el ángulo apropiado) </a:t>
            </a:r>
            <a:endParaRPr lang="es-PE" dirty="0">
              <a:solidFill>
                <a:srgbClr val="008080"/>
              </a:solidFill>
              <a:latin typeface="Helvetica" panose="020B0604020202020204" pitchFamily="34" charset="0"/>
            </a:endParaRP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D1BF621B-870B-4B85-A085-782722EB8F45}"/>
              </a:ext>
            </a:extLst>
          </p:cNvPr>
          <p:cNvSpPr/>
          <p:nvPr/>
        </p:nvSpPr>
        <p:spPr>
          <a:xfrm>
            <a:off x="1026314" y="2212489"/>
            <a:ext cx="3120898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PE" b="1" dirty="0">
                <a:solidFill>
                  <a:srgbClr val="7030A0"/>
                </a:solidFill>
                <a:latin typeface="Helvetica" panose="020B0604020202020204" pitchFamily="34" charset="0"/>
              </a:rPr>
              <a:t>En un viaje, tienes un origen y un destino, conoces distancias, con esto puedes sacar el tiempo que te tomara llegar el destino. </a:t>
            </a:r>
            <a:endParaRPr lang="es-PE" dirty="0">
              <a:solidFill>
                <a:srgbClr val="7030A0"/>
              </a:solidFill>
              <a:latin typeface="Helvetica" panose="020B0604020202020204" pitchFamily="34" charset="0"/>
            </a:endParaRPr>
          </a:p>
          <a:p>
            <a:endParaRPr lang="es-PE" dirty="0">
              <a:solidFill>
                <a:srgbClr val="7030A0"/>
              </a:solidFill>
              <a:latin typeface="Helvetica" panose="020B0604020202020204" pitchFamily="34" charset="0"/>
            </a:endParaRPr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74BFD063-0FA6-4DC3-A5EF-C73261821B73}"/>
              </a:ext>
            </a:extLst>
          </p:cNvPr>
          <p:cNvSpPr/>
          <p:nvPr/>
        </p:nvSpPr>
        <p:spPr>
          <a:xfrm>
            <a:off x="8210587" y="2300298"/>
            <a:ext cx="313686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PE" dirty="0">
                <a:solidFill>
                  <a:srgbClr val="7030A0"/>
                </a:solidFill>
                <a:latin typeface="Helvetica" panose="020B0604020202020204" pitchFamily="34" charset="0"/>
              </a:rPr>
              <a:t>Se utilizar para hacer estructuras paralelas y perpendiculares en el espacio.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Marcador de texto 2">
                <a:extLst>
                  <a:ext uri="{FF2B5EF4-FFF2-40B4-BE49-F238E27FC236}">
                    <a16:creationId xmlns:a16="http://schemas.microsoft.com/office/drawing/2014/main" id="{59807256-E6FE-4AE6-8244-AF716B0F5FA7}"/>
                  </a:ext>
                </a:extLst>
              </p:cNvPr>
              <p:cNvSpPr txBox="1">
                <a:spLocks noGrp="1"/>
              </p:cNvSpPr>
              <p:nvPr>
                <p:ph type="body" idx="10"/>
              </p:nvPr>
            </p:nvSpPr>
            <p:spPr>
              <a:xfrm>
                <a:off x="831850" y="6381750"/>
                <a:ext cx="10515600" cy="27463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92500" lnSpcReduction="10000"/>
              </a:bodyPr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bg1"/>
                    </a:solidFill>
                    <a:latin typeface="+mj-lt"/>
                    <a:ea typeface="+mn-ea"/>
                    <a:cs typeface="+mn-cs"/>
                  </a:defRPr>
                </a:lvl1pPr>
                <a:lvl2pPr marL="4572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>
                        <a:tint val="75000"/>
                      </a:schemeClr>
                    </a:solidFill>
                    <a:latin typeface="Formular" panose="02000000000000000000" pitchFamily="50" charset="0"/>
                    <a:ea typeface="+mn-ea"/>
                    <a:cs typeface="+mn-cs"/>
                  </a:defRPr>
                </a:lvl2pPr>
                <a:lvl3pPr marL="9144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>
                        <a:tint val="75000"/>
                      </a:schemeClr>
                    </a:solidFill>
                    <a:latin typeface="Formular" panose="02000000000000000000" pitchFamily="50" charset="0"/>
                    <a:ea typeface="+mn-ea"/>
                    <a:cs typeface="+mn-cs"/>
                  </a:defRPr>
                </a:lvl3pPr>
                <a:lvl4pPr marL="13716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>
                        <a:tint val="75000"/>
                      </a:schemeClr>
                    </a:solidFill>
                    <a:latin typeface="Formular" panose="02000000000000000000" pitchFamily="50" charset="0"/>
                    <a:ea typeface="+mn-ea"/>
                    <a:cs typeface="+mn-cs"/>
                  </a:defRPr>
                </a:lvl4pPr>
                <a:lvl5pPr marL="18288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>
                        <a:tint val="75000"/>
                      </a:schemeClr>
                    </a:solidFill>
                    <a:latin typeface="Formular" panose="02000000000000000000" pitchFamily="50" charset="0"/>
                    <a:ea typeface="+mn-ea"/>
                    <a:cs typeface="+mn-cs"/>
                  </a:defRPr>
                </a:lvl5pPr>
                <a:lvl6pPr marL="22860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spcAft>
                    <a:spcPts val="0"/>
                  </a:spcAft>
                </a:pPr>
                <a:r>
                  <a:rPr lang="es-PE" dirty="0"/>
                  <a:t>LA RECTA EN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s-PE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s-PE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p>
                        <m:r>
                          <a:rPr lang="es-PE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lang="es-PE" dirty="0"/>
              </a:p>
            </p:txBody>
          </p:sp>
        </mc:Choice>
        <mc:Fallback xmlns="">
          <p:sp>
            <p:nvSpPr>
              <p:cNvPr id="35" name="Marcador de texto 2">
                <a:extLst>
                  <a:ext uri="{FF2B5EF4-FFF2-40B4-BE49-F238E27FC236}">
                    <a16:creationId xmlns:a16="http://schemas.microsoft.com/office/drawing/2014/main" id="{59807256-E6FE-4AE6-8244-AF716B0F5FA7}"/>
                  </a:ext>
                </a:extLst>
              </p:cNvPr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0"/>
              </p:nvPr>
            </p:nvSpPr>
            <p:spPr>
              <a:xfrm>
                <a:off x="831850" y="6381750"/>
                <a:ext cx="10515600" cy="274638"/>
              </a:xfrm>
              <a:prstGeom prst="rect">
                <a:avLst/>
              </a:prstGeom>
              <a:blipFill>
                <a:blip r:embed="rId3"/>
                <a:stretch>
                  <a:fillRect l="-232" t="-20000" b="-24444"/>
                </a:stretch>
              </a:blipFill>
            </p:spPr>
            <p:txBody>
              <a:bodyPr/>
              <a:lstStyle/>
              <a:p>
                <a:r>
                  <a:rPr lang="es-P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Imagen 4">
            <a:extLst>
              <a:ext uri="{FF2B5EF4-FFF2-40B4-BE49-F238E27FC236}">
                <a16:creationId xmlns:a16="http://schemas.microsoft.com/office/drawing/2014/main" id="{C9CAEFF1-9256-4713-B4D8-1D141C79C9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1727" y="3342569"/>
            <a:ext cx="3050671" cy="1783264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C85D496A-E7C1-4483-A473-63C812B560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0470" y="3237776"/>
            <a:ext cx="2588941" cy="1866103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2EADF2D6-7074-4876-A06D-31ADDD336D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10587" y="3122434"/>
            <a:ext cx="1858040" cy="2700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548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uiExpand="1" build="p"/>
      <p:bldP spid="8" grpId="0"/>
      <p:bldP spid="15" grpId="0"/>
      <p:bldP spid="2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Marcador de contenido 3">
                <a:extLst>
                  <a:ext uri="{FF2B5EF4-FFF2-40B4-BE49-F238E27FC236}">
                    <a16:creationId xmlns:a16="http://schemas.microsoft.com/office/drawing/2014/main" id="{AD13FC8A-1028-4F61-86B1-020224860D11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102880611"/>
                  </p:ext>
                </p:extLst>
              </p:nvPr>
            </p:nvGraphicFramePr>
            <p:xfrm>
              <a:off x="1164885" y="1720193"/>
              <a:ext cx="4931115" cy="3417613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2" r:lo="rId3" r:qs="rId4" r:cs="rId5"/>
              </a:graphicData>
            </a:graphic>
          </p:graphicFrame>
        </mc:Choice>
        <mc:Fallback xmlns="">
          <p:graphicFrame>
            <p:nvGraphicFramePr>
              <p:cNvPr id="5" name="Marcador de contenido 3">
                <a:extLst>
                  <a:ext uri="{FF2B5EF4-FFF2-40B4-BE49-F238E27FC236}">
                    <a16:creationId xmlns:a16="http://schemas.microsoft.com/office/drawing/2014/main" id="{AD13FC8A-1028-4F61-86B1-020224860D11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102880611"/>
                  </p:ext>
                </p:extLst>
              </p:nvPr>
            </p:nvGraphicFramePr>
            <p:xfrm>
              <a:off x="1164885" y="1720193"/>
              <a:ext cx="4931115" cy="3417613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7" r:lo="rId8" r:qs="rId9" r:cs="rId10"/>
              </a:graphicData>
            </a:graphic>
          </p:graphicFrame>
        </mc:Fallback>
      </mc:AlternateContent>
      <p:pic>
        <p:nvPicPr>
          <p:cNvPr id="6" name="Imagen 5">
            <a:extLst>
              <a:ext uri="{FF2B5EF4-FFF2-40B4-BE49-F238E27FC236}">
                <a16:creationId xmlns:a16="http://schemas.microsoft.com/office/drawing/2014/main" id="{A9BB651B-174B-4D23-8114-08D3340BB6CD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685"/>
          <a:stretch/>
        </p:blipFill>
        <p:spPr>
          <a:xfrm>
            <a:off x="2073042" y="4174312"/>
            <a:ext cx="3742857" cy="1339938"/>
          </a:xfrm>
          <a:prstGeom prst="rect">
            <a:avLst/>
          </a:prstGeom>
        </p:spPr>
      </p:pic>
      <p:pic>
        <p:nvPicPr>
          <p:cNvPr id="7" name="Picture 2" descr="Resultado de imagen para logro ESTUDIANTES CLIPART">
            <a:extLst>
              <a:ext uri="{FF2B5EF4-FFF2-40B4-BE49-F238E27FC236}">
                <a16:creationId xmlns:a16="http://schemas.microsoft.com/office/drawing/2014/main" id="{2BBC7AAF-0131-4ED8-85A1-57BD932001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30"/>
          <a:stretch/>
        </p:blipFill>
        <p:spPr bwMode="auto">
          <a:xfrm>
            <a:off x="6538998" y="1720193"/>
            <a:ext cx="3868434" cy="312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0572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PE" sz="6000" b="1" dirty="0">
                <a:solidFill>
                  <a:srgbClr val="00A8A4"/>
                </a:solidFill>
              </a:rPr>
              <a:t>3</a:t>
            </a:r>
            <a:r>
              <a:rPr lang="es-PE" sz="4800" b="1" dirty="0">
                <a:solidFill>
                  <a:srgbClr val="00A8A4"/>
                </a:solidFill>
              </a:rPr>
              <a:t> </a:t>
            </a:r>
            <a:r>
              <a:rPr lang="es-PE" sz="2800" b="1" dirty="0">
                <a:solidFill>
                  <a:srgbClr val="C00000"/>
                </a:solidFill>
              </a:rPr>
              <a:t>FINALMENTE</a:t>
            </a:r>
            <a:endParaRPr lang="es-PE" sz="2800" dirty="0">
              <a:solidFill>
                <a:srgbClr val="C00000"/>
              </a:solidFill>
            </a:endParaRPr>
          </a:p>
          <a:p>
            <a:endParaRPr lang="es-PE" dirty="0"/>
          </a:p>
        </p:txBody>
      </p:sp>
      <p:graphicFrame>
        <p:nvGraphicFramePr>
          <p:cNvPr id="4" name="Marcador de contenido 3">
            <a:extLst>
              <a:ext uri="{FF2B5EF4-FFF2-40B4-BE49-F238E27FC236}">
                <a16:creationId xmlns:a16="http://schemas.microsoft.com/office/drawing/2014/main" id="{A0E2AF65-47BB-49A6-8249-9CBB2390ED7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69420226"/>
              </p:ext>
            </p:extLst>
          </p:nvPr>
        </p:nvGraphicFramePr>
        <p:xfrm>
          <a:off x="3315453" y="1478028"/>
          <a:ext cx="8232533" cy="46238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Imagen 4">
            <a:extLst>
              <a:ext uri="{FF2B5EF4-FFF2-40B4-BE49-F238E27FC236}">
                <a16:creationId xmlns:a16="http://schemas.microsoft.com/office/drawing/2014/main" id="{2DF50908-8675-4854-AAE4-BEE11EC1E0F1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805" y="1953950"/>
            <a:ext cx="2126405" cy="367196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31464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54E1EEF-95A4-4137-BA22-40233273DD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graphicEl>
                                              <a:dgm id="{654E1EEF-95A4-4137-BA22-40233273DD8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4B17DAE-514E-42CE-9C09-0DF0A64F2C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graphicEl>
                                              <a:dgm id="{E4B17DAE-514E-42CE-9C09-0DF0A64F2C8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716B73C-0F75-49CA-9027-74E99E576F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4">
                                            <p:graphicEl>
                                              <a:dgm id="{D716B73C-0F75-49CA-9027-74E99E576F3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1EFDFA8-6048-448D-A6F0-628956AB67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500"/>
                                        <p:tgtEl>
                                          <p:spTgt spid="4">
                                            <p:graphicEl>
                                              <a:dgm id="{11EFDFA8-6048-448D-A6F0-628956AB67B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225E939-B844-47B8-883C-D284995866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8" dur="500"/>
                                        <p:tgtEl>
                                          <p:spTgt spid="4">
                                            <p:graphicEl>
                                              <a:dgm id="{F225E939-B844-47B8-883C-D284995866D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817A655-5861-4856-B7A6-4E4983635E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3" dur="500"/>
                                        <p:tgtEl>
                                          <p:spTgt spid="4">
                                            <p:graphicEl>
                                              <a:dgm id="{C817A655-5861-4856-B7A6-4E4983635EA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567B16B-2620-489B-94DE-1803E2C1657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6" dur="500"/>
                                        <p:tgtEl>
                                          <p:spTgt spid="4">
                                            <p:graphicEl>
                                              <a:dgm id="{B567B16B-2620-489B-94DE-1803E2C1657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 uiExpand="1">
        <p:bldSub>
          <a:bldDgm bld="one"/>
        </p:bldSub>
      </p:bldGraphic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33282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Resultado de imagen para logro ESTUDIANTES CLIPART">
            <a:extLst>
              <a:ext uri="{FF2B5EF4-FFF2-40B4-BE49-F238E27FC236}">
                <a16:creationId xmlns:a16="http://schemas.microsoft.com/office/drawing/2014/main" id="{43BE369F-8B66-41D2-A5E0-1FF5885379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30"/>
          <a:stretch/>
        </p:blipFill>
        <p:spPr bwMode="auto">
          <a:xfrm>
            <a:off x="4659382" y="3072698"/>
            <a:ext cx="3416162" cy="2755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79C2CEE2-4C09-4DE1-B1EA-BC37410E22EA}"/>
              </a:ext>
            </a:extLst>
          </p:cNvPr>
          <p:cNvSpPr txBox="1">
            <a:spLocks/>
          </p:cNvSpPr>
          <p:nvPr/>
        </p:nvSpPr>
        <p:spPr>
          <a:xfrm>
            <a:off x="1236406" y="954965"/>
            <a:ext cx="9987116" cy="178345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Formular" panose="02000000000000000000" pitchFamily="50" charset="0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s-PE" sz="3600" b="1" dirty="0"/>
              <a:t>LOGRO DE SESIÓN</a:t>
            </a:r>
            <a:br>
              <a:rPr lang="es-PE" sz="2800" dirty="0"/>
            </a:br>
            <a:r>
              <a:rPr lang="es-PE" sz="2800" dirty="0"/>
              <a:t>Al finalizar la sesión, el estudiante determina las distintas ecuaciones de la recta en el espacio e identifica el punto de paso y vector director en todas ellas. Así también determina la distancia de un punto a una recta o entre rectas.</a:t>
            </a:r>
          </a:p>
        </p:txBody>
      </p:sp>
    </p:spTree>
    <p:extLst>
      <p:ext uri="{BB962C8B-B14F-4D97-AF65-F5344CB8AC3E}">
        <p14:creationId xmlns:p14="http://schemas.microsoft.com/office/powerpoint/2010/main" val="2230397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Marcador de contenido 3">
            <a:extLst>
              <a:ext uri="{FF2B5EF4-FFF2-40B4-BE49-F238E27FC236}">
                <a16:creationId xmlns:a16="http://schemas.microsoft.com/office/drawing/2014/main" id="{A0E2AF65-47BB-49A6-8249-9CBB2390ED7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64381171"/>
              </p:ext>
            </p:extLst>
          </p:nvPr>
        </p:nvGraphicFramePr>
        <p:xfrm>
          <a:off x="512956" y="1720193"/>
          <a:ext cx="6171917" cy="34176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Imagen 4">
            <a:extLst>
              <a:ext uri="{FF2B5EF4-FFF2-40B4-BE49-F238E27FC236}">
                <a16:creationId xmlns:a16="http://schemas.microsoft.com/office/drawing/2014/main" id="{E0F8FA0D-0837-4506-8318-52AFF6281A0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56322" y="1242998"/>
            <a:ext cx="4473678" cy="469924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CuadroTexto 5">
                <a:extLst>
                  <a:ext uri="{FF2B5EF4-FFF2-40B4-BE49-F238E27FC236}">
                    <a16:creationId xmlns:a16="http://schemas.microsoft.com/office/drawing/2014/main" id="{D1F0C65C-F602-4C36-9600-3A8043B06CF9}"/>
                  </a:ext>
                </a:extLst>
              </p:cNvPr>
              <p:cNvSpPr txBox="1"/>
              <p:nvPr/>
            </p:nvSpPr>
            <p:spPr>
              <a:xfrm>
                <a:off x="925690" y="1937800"/>
                <a:ext cx="346867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PE" sz="1800" b="1" dirty="0"/>
                  <a:t>ESPACIO VECTORIAL EN </a:t>
                </a:r>
                <a14:m>
                  <m:oMath xmlns:m="http://schemas.openxmlformats.org/officeDocument/2006/math">
                    <m:r>
                      <a:rPr lang="es-PE" sz="1800" b="1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𝓡</m:t>
                    </m:r>
                    <m:r>
                      <a:rPr lang="es-PE" sz="1800" b="1" i="1" baseline="30000" dirty="0">
                        <a:latin typeface="Cambria Math" panose="02040503050406030204" pitchFamily="18" charset="0"/>
                      </a:rPr>
                      <m:t>𝟑</m:t>
                    </m:r>
                  </m:oMath>
                </a14:m>
                <a:endParaRPr lang="es-PE" sz="1800" b="1" dirty="0"/>
              </a:p>
            </p:txBody>
          </p:sp>
        </mc:Choice>
        <mc:Fallback xmlns="">
          <p:sp>
            <p:nvSpPr>
              <p:cNvPr id="6" name="CuadroTexto 5">
                <a:extLst>
                  <a:ext uri="{FF2B5EF4-FFF2-40B4-BE49-F238E27FC236}">
                    <a16:creationId xmlns:a16="http://schemas.microsoft.com/office/drawing/2014/main" id="{D1F0C65C-F602-4C36-9600-3A8043B06C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5690" y="1937800"/>
                <a:ext cx="3468670" cy="369332"/>
              </a:xfrm>
              <a:prstGeom prst="rect">
                <a:avLst/>
              </a:prstGeom>
              <a:blipFill>
                <a:blip r:embed="rId8"/>
                <a:stretch>
                  <a:fillRect l="-1582" t="-10000" b="-26667"/>
                </a:stretch>
              </a:blipFill>
            </p:spPr>
            <p:txBody>
              <a:bodyPr/>
              <a:lstStyle/>
              <a:p>
                <a:r>
                  <a:rPr lang="es-P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10509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681F9A2-734F-476C-9B4C-3780DF4793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graphicEl>
                                              <a:dgm id="{9681F9A2-734F-476C-9B4C-3780DF47932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7587EEA-C9E6-4E05-AAF1-ED08A62237A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graphicEl>
                                              <a:dgm id="{97587EEA-C9E6-4E05-AAF1-ED08A62237A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4CEA6E5-B05A-485D-9F13-F1F7FDA8DE4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graphicEl>
                                              <a:dgm id="{84CEA6E5-B05A-485D-9F13-F1F7FDA8DE4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 uiExpand="1">
        <p:bldSub>
          <a:bldDgm bld="one"/>
        </p:bldSub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ángulo 2">
                <a:extLst>
                  <a:ext uri="{FF2B5EF4-FFF2-40B4-BE49-F238E27FC236}">
                    <a16:creationId xmlns:a16="http://schemas.microsoft.com/office/drawing/2014/main" id="{C0997433-B3CB-48D9-96ED-BB172D16082F}"/>
                  </a:ext>
                </a:extLst>
              </p:cNvPr>
              <p:cNvSpPr/>
              <p:nvPr/>
            </p:nvSpPr>
            <p:spPr>
              <a:xfrm>
                <a:off x="1221937" y="1468192"/>
                <a:ext cx="9748125" cy="1015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s-PE" sz="2000" i="1" dirty="0">
                    <a:latin typeface="F26"/>
                  </a:rPr>
                  <a:t>Una recta en el espacio está bien determinada, si se especifica su </a:t>
                </a:r>
                <a:r>
                  <a:rPr lang="es-PE" sz="2000" b="1" i="1" dirty="0">
                    <a:solidFill>
                      <a:srgbClr val="C00000"/>
                    </a:solidFill>
                    <a:latin typeface="F26"/>
                  </a:rPr>
                  <a:t>dirección</a:t>
                </a:r>
                <a:r>
                  <a:rPr lang="es-PE" sz="2000" i="1" dirty="0">
                    <a:latin typeface="F26"/>
                  </a:rPr>
                  <a:t> y uno de sus </a:t>
                </a:r>
                <a:r>
                  <a:rPr lang="es-PE" sz="2000" b="1" i="1" dirty="0">
                    <a:solidFill>
                      <a:srgbClr val="C00000"/>
                    </a:solidFill>
                    <a:latin typeface="F26"/>
                  </a:rPr>
                  <a:t>puntos</a:t>
                </a:r>
                <a:r>
                  <a:rPr lang="es-PE" sz="2000" i="1" dirty="0">
                    <a:latin typeface="F26"/>
                  </a:rPr>
                  <a:t>; es así que podemos denotar la ecuación de una recta </a:t>
                </a:r>
                <a14:m>
                  <m:oMath xmlns:m="http://schemas.openxmlformats.org/officeDocument/2006/math">
                    <m:r>
                      <a:rPr lang="es-PE" sz="2000" b="1" i="1" dirty="0" smtClean="0">
                        <a:solidFill>
                          <a:srgbClr val="008080"/>
                        </a:solidFill>
                        <a:latin typeface="Cambria Math" panose="02040503050406030204" pitchFamily="18" charset="0"/>
                      </a:rPr>
                      <m:t>𝑳</m:t>
                    </m:r>
                  </m:oMath>
                </a14:m>
                <a:r>
                  <a:rPr lang="es-PE" sz="2000" i="1" dirty="0">
                    <a:latin typeface="F26"/>
                  </a:rPr>
                  <a:t> como aquella que pasa por un punto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PE" sz="2000" b="1" i="1" dirty="0" smtClean="0">
                            <a:solidFill>
                              <a:srgbClr val="00808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PE" sz="2000" b="1" i="1" dirty="0" smtClean="0">
                            <a:solidFill>
                              <a:srgbClr val="008080"/>
                            </a:solidFill>
                            <a:latin typeface="Cambria Math" panose="02040503050406030204" pitchFamily="18" charset="0"/>
                          </a:rPr>
                          <m:t>𝑷</m:t>
                        </m:r>
                      </m:e>
                      <m:sub>
                        <m:r>
                          <a:rPr lang="es-PE" sz="2000" b="1" i="1" dirty="0" smtClean="0">
                            <a:solidFill>
                              <a:srgbClr val="008080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</m:sSub>
                  </m:oMath>
                </a14:m>
                <a:r>
                  <a:rPr lang="es-PE" sz="2000" b="1" i="1" dirty="0">
                    <a:solidFill>
                      <a:srgbClr val="0070C0"/>
                    </a:solidFill>
                    <a:latin typeface="F26"/>
                  </a:rPr>
                  <a:t> </a:t>
                </a:r>
                <a:r>
                  <a:rPr lang="es-PE" sz="2000" i="1" dirty="0">
                    <a:latin typeface="F26"/>
                  </a:rPr>
                  <a:t>y en la dirección de un vector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s-PE" sz="2000" b="1" i="1" smtClean="0">
                            <a:solidFill>
                              <a:srgbClr val="00808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s-PE" sz="2000" b="1" i="1" smtClean="0">
                            <a:solidFill>
                              <a:srgbClr val="008080"/>
                            </a:solidFill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</m:acc>
                  </m:oMath>
                </a14:m>
                <a:r>
                  <a:rPr lang="es-PE" sz="2000" b="1" i="1" dirty="0">
                    <a:solidFill>
                      <a:srgbClr val="FF0000"/>
                    </a:solidFill>
                    <a:latin typeface="F26"/>
                  </a:rPr>
                  <a:t> </a:t>
                </a:r>
                <a:r>
                  <a:rPr lang="es-PE" sz="2000" i="1" dirty="0">
                    <a:latin typeface="F26"/>
                  </a:rPr>
                  <a:t>paralelo a ella.</a:t>
                </a:r>
                <a:endParaRPr lang="es-PE" sz="2000" b="1" i="1" dirty="0">
                  <a:latin typeface="F26"/>
                </a:endParaRPr>
              </a:p>
            </p:txBody>
          </p:sp>
        </mc:Choice>
        <mc:Fallback xmlns="">
          <p:sp>
            <p:nvSpPr>
              <p:cNvPr id="3" name="Rectángulo 2">
                <a:extLst>
                  <a:ext uri="{FF2B5EF4-FFF2-40B4-BE49-F238E27FC236}">
                    <a16:creationId xmlns:a16="http://schemas.microsoft.com/office/drawing/2014/main" id="{C0997433-B3CB-48D9-96ED-BB172D16082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1937" y="1468192"/>
                <a:ext cx="9748125" cy="1015663"/>
              </a:xfrm>
              <a:prstGeom prst="rect">
                <a:avLst/>
              </a:prstGeom>
              <a:blipFill>
                <a:blip r:embed="rId2"/>
                <a:stretch>
                  <a:fillRect l="-625" t="-3614" b="-10241"/>
                </a:stretch>
              </a:blipFill>
            </p:spPr>
            <p:txBody>
              <a:bodyPr/>
              <a:lstStyle/>
              <a:p>
                <a:r>
                  <a:rPr lang="es-P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Conector recto 4">
            <a:extLst>
              <a:ext uri="{FF2B5EF4-FFF2-40B4-BE49-F238E27FC236}">
                <a16:creationId xmlns:a16="http://schemas.microsoft.com/office/drawing/2014/main" id="{02435DFE-4FC8-46A4-827C-B026602D7D8B}"/>
              </a:ext>
            </a:extLst>
          </p:cNvPr>
          <p:cNvCxnSpPr/>
          <p:nvPr/>
        </p:nvCxnSpPr>
        <p:spPr>
          <a:xfrm flipV="1">
            <a:off x="3733821" y="3140276"/>
            <a:ext cx="4009292" cy="1869831"/>
          </a:xfrm>
          <a:prstGeom prst="line">
            <a:avLst/>
          </a:prstGeom>
          <a:ln w="9525" cap="flat" cmpd="sng" algn="ctr">
            <a:solidFill>
              <a:schemeClr val="tx1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7" name="Conector recto de flecha 6">
            <a:extLst>
              <a:ext uri="{FF2B5EF4-FFF2-40B4-BE49-F238E27FC236}">
                <a16:creationId xmlns:a16="http://schemas.microsoft.com/office/drawing/2014/main" id="{B18BFC12-B969-4A77-9ABE-A59309781365}"/>
              </a:ext>
            </a:extLst>
          </p:cNvPr>
          <p:cNvCxnSpPr/>
          <p:nvPr/>
        </p:nvCxnSpPr>
        <p:spPr>
          <a:xfrm flipV="1">
            <a:off x="4697458" y="3602202"/>
            <a:ext cx="2082018" cy="945977"/>
          </a:xfrm>
          <a:prstGeom prst="straightConnector1">
            <a:avLst/>
          </a:prstGeom>
          <a:ln w="38100">
            <a:solidFill>
              <a:srgbClr val="008080"/>
            </a:solidFill>
            <a:headEnd type="oval" w="med" len="med"/>
            <a:tailEnd type="stealth" w="lg" len="lg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uadroTexto 7">
                <a:extLst>
                  <a:ext uri="{FF2B5EF4-FFF2-40B4-BE49-F238E27FC236}">
                    <a16:creationId xmlns:a16="http://schemas.microsoft.com/office/drawing/2014/main" id="{58A71A8F-431A-4674-AA41-59CC7E25BB40}"/>
                  </a:ext>
                </a:extLst>
              </p:cNvPr>
              <p:cNvSpPr txBox="1"/>
              <p:nvPr/>
            </p:nvSpPr>
            <p:spPr>
              <a:xfrm>
                <a:off x="4613884" y="4671421"/>
                <a:ext cx="967829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PE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s-PE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s-PE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PE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s-PE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s-PE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s-PE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PE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s-PE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s-PE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s-PE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PE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s-PE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s-PE" dirty="0"/>
              </a:p>
            </p:txBody>
          </p:sp>
        </mc:Choice>
        <mc:Fallback xmlns="">
          <p:sp>
            <p:nvSpPr>
              <p:cNvPr id="8" name="CuadroTexto 7">
                <a:extLst>
                  <a:ext uri="{FF2B5EF4-FFF2-40B4-BE49-F238E27FC236}">
                    <a16:creationId xmlns:a16="http://schemas.microsoft.com/office/drawing/2014/main" id="{58A71A8F-431A-4674-AA41-59CC7E25BB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13884" y="4671421"/>
                <a:ext cx="967829" cy="215444"/>
              </a:xfrm>
              <a:prstGeom prst="rect">
                <a:avLst/>
              </a:prstGeom>
              <a:blipFill>
                <a:blip r:embed="rId3"/>
                <a:stretch>
                  <a:fillRect l="-3145" b="-25000"/>
                </a:stretch>
              </a:blipFill>
            </p:spPr>
            <p:txBody>
              <a:bodyPr/>
              <a:lstStyle/>
              <a:p>
                <a:r>
                  <a:rPr lang="es-P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CuadroTexto 8">
                <a:extLst>
                  <a:ext uri="{FF2B5EF4-FFF2-40B4-BE49-F238E27FC236}">
                    <a16:creationId xmlns:a16="http://schemas.microsoft.com/office/drawing/2014/main" id="{A427ED4C-505B-47E8-99A7-A59684C4B5F7}"/>
                  </a:ext>
                </a:extLst>
              </p:cNvPr>
              <p:cNvSpPr txBox="1"/>
              <p:nvPr/>
            </p:nvSpPr>
            <p:spPr>
              <a:xfrm>
                <a:off x="5643485" y="3721112"/>
                <a:ext cx="217495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s-PE" sz="2000" b="0" i="1" smtClean="0">
                              <a:solidFill>
                                <a:srgbClr val="00808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s-PE" sz="2000" b="0" i="1" smtClean="0">
                              <a:solidFill>
                                <a:srgbClr val="008080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acc>
                    </m:oMath>
                  </m:oMathPara>
                </a14:m>
                <a:endParaRPr lang="es-PE" sz="2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9" name="CuadroTexto 8">
                <a:extLst>
                  <a:ext uri="{FF2B5EF4-FFF2-40B4-BE49-F238E27FC236}">
                    <a16:creationId xmlns:a16="http://schemas.microsoft.com/office/drawing/2014/main" id="{A427ED4C-505B-47E8-99A7-A59684C4B5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43485" y="3721112"/>
                <a:ext cx="217495" cy="307777"/>
              </a:xfrm>
              <a:prstGeom prst="rect">
                <a:avLst/>
              </a:prstGeom>
              <a:blipFill>
                <a:blip r:embed="rId4"/>
                <a:stretch>
                  <a:fillRect l="-22857" t="-33333" r="-97143" b="-5882"/>
                </a:stretch>
              </a:blipFill>
            </p:spPr>
            <p:txBody>
              <a:bodyPr/>
              <a:lstStyle/>
              <a:p>
                <a:r>
                  <a:rPr lang="es-P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uadroTexto 9">
                <a:extLst>
                  <a:ext uri="{FF2B5EF4-FFF2-40B4-BE49-F238E27FC236}">
                    <a16:creationId xmlns:a16="http://schemas.microsoft.com/office/drawing/2014/main" id="{7C7E8E42-1BD1-455F-9646-0A99EACB0B0E}"/>
                  </a:ext>
                </a:extLst>
              </p:cNvPr>
              <p:cNvSpPr txBox="1"/>
              <p:nvPr/>
            </p:nvSpPr>
            <p:spPr>
              <a:xfrm>
                <a:off x="6820572" y="4820001"/>
                <a:ext cx="1928220" cy="34714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s-PE" sz="2000" b="1" i="1" smtClean="0">
                              <a:solidFill>
                                <a:srgbClr val="00808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s-PE" sz="2000" b="1" i="1" smtClean="0">
                              <a:solidFill>
                                <a:srgbClr val="008080"/>
                              </a:solidFill>
                              <a:latin typeface="Cambria Math" panose="02040503050406030204" pitchFamily="18" charset="0"/>
                            </a:rPr>
                            <m:t>𝒗</m:t>
                          </m:r>
                        </m:e>
                      </m:acc>
                      <m:r>
                        <a:rPr lang="es-PE" sz="2000" b="1" i="1" smtClean="0">
                          <a:solidFill>
                            <a:srgbClr val="00808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⃗"/>
                          <m:ctrlPr>
                            <a:rPr lang="es-PE" sz="2000" b="1" i="1" smtClean="0">
                              <a:solidFill>
                                <a:srgbClr val="00808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s-PE" sz="2000" b="1" i="1" smtClean="0">
                              <a:solidFill>
                                <a:srgbClr val="008080"/>
                              </a:solidFill>
                              <a:latin typeface="Cambria Math" panose="02040503050406030204" pitchFamily="18" charset="0"/>
                            </a:rPr>
                            <m:t>𝑷𝑸</m:t>
                          </m:r>
                        </m:e>
                      </m:acc>
                      <m:r>
                        <a:rPr lang="es-PE" sz="2000" b="1" i="1" smtClean="0">
                          <a:solidFill>
                            <a:srgbClr val="00808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s-PE" sz="2000" b="1" i="1" smtClean="0">
                          <a:solidFill>
                            <a:srgbClr val="008080"/>
                          </a:solidFill>
                          <a:latin typeface="Cambria Math" panose="02040503050406030204" pitchFamily="18" charset="0"/>
                        </a:rPr>
                        <m:t>𝑸</m:t>
                      </m:r>
                      <m:r>
                        <a:rPr lang="es-PE" sz="2000" b="1" i="1" smtClean="0">
                          <a:solidFill>
                            <a:srgbClr val="00808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s-PE" sz="2000" b="1" i="1" smtClean="0">
                          <a:solidFill>
                            <a:srgbClr val="008080"/>
                          </a:solidFill>
                          <a:latin typeface="Cambria Math" panose="02040503050406030204" pitchFamily="18" charset="0"/>
                        </a:rPr>
                        <m:t>𝑷</m:t>
                      </m:r>
                    </m:oMath>
                  </m:oMathPara>
                </a14:m>
                <a:endParaRPr lang="es-PE" sz="200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0" name="CuadroTexto 9">
                <a:extLst>
                  <a:ext uri="{FF2B5EF4-FFF2-40B4-BE49-F238E27FC236}">
                    <a16:creationId xmlns:a16="http://schemas.microsoft.com/office/drawing/2014/main" id="{7C7E8E42-1BD1-455F-9646-0A99EACB0B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20572" y="4820001"/>
                <a:ext cx="1928220" cy="347146"/>
              </a:xfrm>
              <a:prstGeom prst="rect">
                <a:avLst/>
              </a:prstGeom>
              <a:blipFill>
                <a:blip r:embed="rId5"/>
                <a:stretch>
                  <a:fillRect l="-1266" r="-2215" b="-28070"/>
                </a:stretch>
              </a:blipFill>
            </p:spPr>
            <p:txBody>
              <a:bodyPr/>
              <a:lstStyle/>
              <a:p>
                <a:r>
                  <a:rPr lang="es-P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uadroTexto 10">
                <a:extLst>
                  <a:ext uri="{FF2B5EF4-FFF2-40B4-BE49-F238E27FC236}">
                    <a16:creationId xmlns:a16="http://schemas.microsoft.com/office/drawing/2014/main" id="{4C6E4913-9F3D-42F3-83C7-8DA5FD1B752E}"/>
                  </a:ext>
                </a:extLst>
              </p:cNvPr>
              <p:cNvSpPr txBox="1"/>
              <p:nvPr/>
            </p:nvSpPr>
            <p:spPr>
              <a:xfrm>
                <a:off x="4618053" y="4155943"/>
                <a:ext cx="234936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PE" sz="2000" b="0" i="1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</m:oMath>
                  </m:oMathPara>
                </a14:m>
                <a:endParaRPr lang="es-PE" sz="2000" dirty="0">
                  <a:solidFill>
                    <a:schemeClr val="bg1">
                      <a:lumMod val="6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1" name="CuadroTexto 10">
                <a:extLst>
                  <a:ext uri="{FF2B5EF4-FFF2-40B4-BE49-F238E27FC236}">
                    <a16:creationId xmlns:a16="http://schemas.microsoft.com/office/drawing/2014/main" id="{4C6E4913-9F3D-42F3-83C7-8DA5FD1B75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18053" y="4155943"/>
                <a:ext cx="234936" cy="307777"/>
              </a:xfrm>
              <a:prstGeom prst="rect">
                <a:avLst/>
              </a:prstGeom>
              <a:blipFill>
                <a:blip r:embed="rId6"/>
                <a:stretch>
                  <a:fillRect l="-23684" r="-21053" b="-10000"/>
                </a:stretch>
              </a:blipFill>
            </p:spPr>
            <p:txBody>
              <a:bodyPr/>
              <a:lstStyle/>
              <a:p>
                <a:r>
                  <a:rPr lang="es-P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uadroTexto 11">
                <a:extLst>
                  <a:ext uri="{FF2B5EF4-FFF2-40B4-BE49-F238E27FC236}">
                    <a16:creationId xmlns:a16="http://schemas.microsoft.com/office/drawing/2014/main" id="{DC5F89A7-48A0-4E4F-9F19-D5752D947B64}"/>
                  </a:ext>
                </a:extLst>
              </p:cNvPr>
              <p:cNvSpPr txBox="1"/>
              <p:nvPr/>
            </p:nvSpPr>
            <p:spPr>
              <a:xfrm>
                <a:off x="6544540" y="3294425"/>
                <a:ext cx="251159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PE" sz="2000" b="0" i="1" smtClean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</m:oMath>
                  </m:oMathPara>
                </a14:m>
                <a:endParaRPr lang="es-PE" sz="2000" dirty="0">
                  <a:solidFill>
                    <a:schemeClr val="bg1">
                      <a:lumMod val="6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2" name="CuadroTexto 11">
                <a:extLst>
                  <a:ext uri="{FF2B5EF4-FFF2-40B4-BE49-F238E27FC236}">
                    <a16:creationId xmlns:a16="http://schemas.microsoft.com/office/drawing/2014/main" id="{DC5F89A7-48A0-4E4F-9F19-D5752D947B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4540" y="3294425"/>
                <a:ext cx="251159" cy="307777"/>
              </a:xfrm>
              <a:prstGeom prst="rect">
                <a:avLst/>
              </a:prstGeom>
              <a:blipFill>
                <a:blip r:embed="rId7"/>
                <a:stretch>
                  <a:fillRect l="-29268" r="-26829" b="-29412"/>
                </a:stretch>
              </a:blipFill>
            </p:spPr>
            <p:txBody>
              <a:bodyPr/>
              <a:lstStyle/>
              <a:p>
                <a:r>
                  <a:rPr lang="es-P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ángulo 12">
            <a:extLst>
              <a:ext uri="{FF2B5EF4-FFF2-40B4-BE49-F238E27FC236}">
                <a16:creationId xmlns:a16="http://schemas.microsoft.com/office/drawing/2014/main" id="{CA40DB71-3678-4676-A5BE-C9D8A98D7B09}"/>
              </a:ext>
            </a:extLst>
          </p:cNvPr>
          <p:cNvSpPr/>
          <p:nvPr/>
        </p:nvSpPr>
        <p:spPr>
          <a:xfrm>
            <a:off x="1042180" y="710305"/>
            <a:ext cx="234711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E" sz="3200" b="1" dirty="0">
                <a:solidFill>
                  <a:srgbClr val="00A8A4"/>
                </a:solidFill>
              </a:rPr>
              <a:t> </a:t>
            </a:r>
            <a:r>
              <a:rPr lang="es-PE" sz="3200" b="1" dirty="0">
                <a:solidFill>
                  <a:srgbClr val="008080"/>
                </a:solidFill>
              </a:rPr>
              <a:t>I. </a:t>
            </a:r>
            <a:r>
              <a:rPr lang="es-PE" sz="3200" b="1" dirty="0">
                <a:solidFill>
                  <a:srgbClr val="008080"/>
                </a:solidFill>
                <a:latin typeface="+mj-lt"/>
                <a:cs typeface="+mn-cs"/>
              </a:rPr>
              <a:t>La Recta</a:t>
            </a:r>
          </a:p>
        </p:txBody>
      </p:sp>
      <p:sp>
        <p:nvSpPr>
          <p:cNvPr id="21" name="Marcador de texto 20">
            <a:extLst>
              <a:ext uri="{FF2B5EF4-FFF2-40B4-BE49-F238E27FC236}">
                <a16:creationId xmlns:a16="http://schemas.microsoft.com/office/drawing/2014/main" id="{A15C7CF9-BB23-469C-BAF5-C953175B935D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s-PE" dirty="0"/>
              <a:t>LA RECTA EN R</a:t>
            </a:r>
            <a:r>
              <a:rPr lang="es-PE" baseline="30000" dirty="0"/>
              <a:t>3</a:t>
            </a:r>
            <a:endParaRPr lang="es-PE" dirty="0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D381F252-A899-4490-A65B-FAB2103620AF}"/>
              </a:ext>
            </a:extLst>
          </p:cNvPr>
          <p:cNvSpPr txBox="1"/>
          <p:nvPr/>
        </p:nvSpPr>
        <p:spPr>
          <a:xfrm>
            <a:off x="6668583" y="4248842"/>
            <a:ext cx="36043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i="1" dirty="0">
                <a:solidFill>
                  <a:schemeClr val="tx1"/>
                </a:solidFill>
              </a:rPr>
              <a:t>Recodemos que un vector  se determina de la siguiente forma: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uadroTexto 13">
                <a:extLst>
                  <a:ext uri="{FF2B5EF4-FFF2-40B4-BE49-F238E27FC236}">
                    <a16:creationId xmlns:a16="http://schemas.microsoft.com/office/drawing/2014/main" id="{67A9D253-C5BD-47CB-B265-CEB9AD5CFC51}"/>
                  </a:ext>
                </a:extLst>
              </p:cNvPr>
              <p:cNvSpPr txBox="1"/>
              <p:nvPr/>
            </p:nvSpPr>
            <p:spPr>
              <a:xfrm>
                <a:off x="6773188" y="3586837"/>
                <a:ext cx="930126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s-PE" b="0" dirty="0"/>
                  <a:t>Q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s-P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s-P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s-PE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s-PE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s-PE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s-P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s-PE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s-PE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s-PE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s-P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s-PE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s-PE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</m:oMath>
                </a14:m>
                <a:endParaRPr lang="es-PE" dirty="0"/>
              </a:p>
            </p:txBody>
          </p:sp>
        </mc:Choice>
        <mc:Fallback xmlns="">
          <p:sp>
            <p:nvSpPr>
              <p:cNvPr id="14" name="CuadroTexto 13">
                <a:extLst>
                  <a:ext uri="{FF2B5EF4-FFF2-40B4-BE49-F238E27FC236}">
                    <a16:creationId xmlns:a16="http://schemas.microsoft.com/office/drawing/2014/main" id="{67A9D253-C5BD-47CB-B265-CEB9AD5CFC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73188" y="3586837"/>
                <a:ext cx="930126" cy="215444"/>
              </a:xfrm>
              <a:prstGeom prst="rect">
                <a:avLst/>
              </a:prstGeom>
              <a:blipFill>
                <a:blip r:embed="rId8"/>
                <a:stretch>
                  <a:fillRect l="-11765" t="-25000" b="-47222"/>
                </a:stretch>
              </a:blipFill>
            </p:spPr>
            <p:txBody>
              <a:bodyPr/>
              <a:lstStyle/>
              <a:p>
                <a:r>
                  <a:rPr lang="es-P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939862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/>
          <p:cNvSpPr>
            <a:spLocks noGrp="1"/>
          </p:cNvSpPr>
          <p:nvPr>
            <p:ph type="body" idx="1"/>
          </p:nvPr>
        </p:nvSpPr>
        <p:spPr>
          <a:xfrm>
            <a:off x="389704" y="995205"/>
            <a:ext cx="6010914" cy="1711747"/>
          </a:xfrm>
        </p:spPr>
        <p:txBody>
          <a:bodyPr>
            <a:normAutofit/>
          </a:bodyPr>
          <a:lstStyle/>
          <a:p>
            <a:r>
              <a:rPr lang="es-PE" sz="7200" b="1" dirty="0">
                <a:solidFill>
                  <a:srgbClr val="C00000"/>
                </a:solidFill>
              </a:rPr>
              <a:t>1</a:t>
            </a:r>
            <a:r>
              <a:rPr lang="es-PE" sz="3600" b="1" dirty="0">
                <a:solidFill>
                  <a:srgbClr val="00A8A4"/>
                </a:solidFill>
              </a:rPr>
              <a:t> </a:t>
            </a:r>
            <a:r>
              <a:rPr lang="es-PE" sz="2800" b="1" dirty="0">
                <a:solidFill>
                  <a:srgbClr val="008080"/>
                </a:solidFill>
              </a:rPr>
              <a:t>ECUACIÓN VECTORIAL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F465B806-10C2-4940-9FA6-4A4554BD79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49780" y="5822971"/>
            <a:ext cx="1015141" cy="7690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Marcador de texto 2">
                <a:extLst>
                  <a:ext uri="{FF2B5EF4-FFF2-40B4-BE49-F238E27FC236}">
                    <a16:creationId xmlns:a16="http://schemas.microsoft.com/office/drawing/2014/main" id="{A78CDDE3-4547-4A42-A966-013F42272DAD}"/>
                  </a:ext>
                </a:extLst>
              </p:cNvPr>
              <p:cNvSpPr>
                <a:spLocks noGrp="1"/>
              </p:cNvSpPr>
              <p:nvPr>
                <p:ph type="body" idx="10"/>
              </p:nvPr>
            </p:nvSpPr>
            <p:spPr>
              <a:xfrm>
                <a:off x="831850" y="6381750"/>
                <a:ext cx="10515600" cy="274638"/>
              </a:xfrm>
            </p:spPr>
            <p:txBody>
              <a:bodyPr>
                <a:normAutofit fontScale="92500" lnSpcReduction="10000"/>
              </a:bodyPr>
              <a:lstStyle/>
              <a:p>
                <a:r>
                  <a:rPr lang="es-PE" dirty="0"/>
                  <a:t>LA RECTA EN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s-PE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s-PE" b="0" i="1" dirty="0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p>
                        <m:r>
                          <a:rPr lang="es-PE" b="0" i="1" dirty="0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lang="es-PE" dirty="0"/>
              </a:p>
            </p:txBody>
          </p:sp>
        </mc:Choice>
        <mc:Fallback xmlns="">
          <p:sp>
            <p:nvSpPr>
              <p:cNvPr id="12" name="Marcador de texto 2">
                <a:extLst>
                  <a:ext uri="{FF2B5EF4-FFF2-40B4-BE49-F238E27FC236}">
                    <a16:creationId xmlns:a16="http://schemas.microsoft.com/office/drawing/2014/main" id="{A78CDDE3-4547-4A42-A966-013F42272DA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0"/>
              </p:nvPr>
            </p:nvSpPr>
            <p:spPr>
              <a:xfrm>
                <a:off x="831850" y="6381750"/>
                <a:ext cx="10515600" cy="274638"/>
              </a:xfrm>
              <a:blipFill>
                <a:blip r:embed="rId3"/>
                <a:stretch>
                  <a:fillRect l="-232" t="-20000" b="-24444"/>
                </a:stretch>
              </a:blipFill>
            </p:spPr>
            <p:txBody>
              <a:bodyPr/>
              <a:lstStyle/>
              <a:p>
                <a:r>
                  <a:rPr lang="es-P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ángulo 2">
                <a:extLst>
                  <a:ext uri="{FF2B5EF4-FFF2-40B4-BE49-F238E27FC236}">
                    <a16:creationId xmlns:a16="http://schemas.microsoft.com/office/drawing/2014/main" id="{34099582-C503-411F-94D6-E70FD746C986}"/>
                  </a:ext>
                </a:extLst>
              </p:cNvPr>
              <p:cNvSpPr/>
              <p:nvPr/>
            </p:nvSpPr>
            <p:spPr>
              <a:xfrm>
                <a:off x="986716" y="2090290"/>
                <a:ext cx="4612574" cy="61555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tabLst>
                    <a:tab pos="1524000" algn="l"/>
                  </a:tabLst>
                </a:pPr>
                <a:r>
                  <a:rPr lang="es-PE" sz="1800" i="1" dirty="0">
                    <a:solidFill>
                      <a:schemeClr val="tx1"/>
                    </a:solidFill>
                    <a:latin typeface="F26"/>
                  </a:rPr>
                  <a:t>Aquella que pasa por un punto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PE" sz="1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PE" sz="1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𝑷</m:t>
                        </m:r>
                      </m:e>
                      <m:sub>
                        <m:r>
                          <a:rPr lang="es-PE" sz="1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</m:sSub>
                  </m:oMath>
                </a14:m>
                <a:r>
                  <a:rPr lang="es-PE" sz="1600" b="1" i="1" dirty="0">
                    <a:solidFill>
                      <a:schemeClr val="tx1"/>
                    </a:solidFill>
                    <a:latin typeface="F26"/>
                  </a:rPr>
                  <a:t> </a:t>
                </a:r>
                <a:r>
                  <a:rPr lang="es-PE" sz="1600" i="1" dirty="0">
                    <a:solidFill>
                      <a:schemeClr val="tx1"/>
                    </a:solidFill>
                    <a:latin typeface="F26"/>
                  </a:rPr>
                  <a:t>en la dirección de 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s-PE" sz="1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s-PE" sz="1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</m:acc>
                  </m:oMath>
                </a14:m>
                <a:r>
                  <a:rPr lang="es-PE" sz="1600" b="1" i="1" dirty="0">
                    <a:solidFill>
                      <a:schemeClr val="tx1"/>
                    </a:solidFill>
                    <a:latin typeface="F26"/>
                  </a:rPr>
                  <a:t>. </a:t>
                </a:r>
              </a:p>
            </p:txBody>
          </p:sp>
        </mc:Choice>
        <mc:Fallback xmlns="">
          <p:sp>
            <p:nvSpPr>
              <p:cNvPr id="3" name="Rectángulo 2">
                <a:extLst>
                  <a:ext uri="{FF2B5EF4-FFF2-40B4-BE49-F238E27FC236}">
                    <a16:creationId xmlns:a16="http://schemas.microsoft.com/office/drawing/2014/main" id="{34099582-C503-411F-94D6-E70FD746C98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6716" y="2090290"/>
                <a:ext cx="4612574" cy="615553"/>
              </a:xfrm>
              <a:prstGeom prst="rect">
                <a:avLst/>
              </a:prstGeom>
              <a:blipFill>
                <a:blip r:embed="rId4"/>
                <a:stretch>
                  <a:fillRect l="-1189" t="-5941" r="-661" b="-11881"/>
                </a:stretch>
              </a:blipFill>
            </p:spPr>
            <p:txBody>
              <a:bodyPr/>
              <a:lstStyle/>
              <a:p>
                <a:r>
                  <a:rPr lang="es-P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Marcador de texto 1">
            <a:extLst>
              <a:ext uri="{FF2B5EF4-FFF2-40B4-BE49-F238E27FC236}">
                <a16:creationId xmlns:a16="http://schemas.microsoft.com/office/drawing/2014/main" id="{779E3BB4-F249-421E-9C99-E33F7AF445CA}"/>
              </a:ext>
            </a:extLst>
          </p:cNvPr>
          <p:cNvSpPr txBox="1">
            <a:spLocks/>
          </p:cNvSpPr>
          <p:nvPr/>
        </p:nvSpPr>
        <p:spPr>
          <a:xfrm>
            <a:off x="5934620" y="1005988"/>
            <a:ext cx="5720862" cy="15288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Formular" panose="02000000000000000000" pitchFamily="50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Formular" panose="02000000000000000000" pitchFamily="50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Formular" panose="02000000000000000000" pitchFamily="50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Formular" panose="02000000000000000000" pitchFamily="50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s-PE" sz="7200" b="1" dirty="0">
                <a:solidFill>
                  <a:srgbClr val="C00000"/>
                </a:solidFill>
              </a:rPr>
              <a:t>2</a:t>
            </a:r>
            <a:r>
              <a:rPr lang="es-PE" sz="3600" b="1" dirty="0">
                <a:solidFill>
                  <a:srgbClr val="00A8A4"/>
                </a:solidFill>
              </a:rPr>
              <a:t> </a:t>
            </a:r>
            <a:r>
              <a:rPr lang="es-PE" sz="2800" b="1" dirty="0">
                <a:solidFill>
                  <a:srgbClr val="008080"/>
                </a:solidFill>
              </a:rPr>
              <a:t>ECUACIÓN PARAMÉTRICA</a:t>
            </a:r>
            <a:endParaRPr lang="es-PE" sz="3600" dirty="0">
              <a:solidFill>
                <a:srgbClr val="008080"/>
              </a:solidFill>
            </a:endParaRPr>
          </a:p>
        </p:txBody>
      </p:sp>
      <p:sp>
        <p:nvSpPr>
          <p:cNvPr id="32" name="Rectángulo 31">
            <a:extLst>
              <a:ext uri="{FF2B5EF4-FFF2-40B4-BE49-F238E27FC236}">
                <a16:creationId xmlns:a16="http://schemas.microsoft.com/office/drawing/2014/main" id="{AAB8F122-F7FA-499D-BC71-CE11A93A08B0}"/>
              </a:ext>
            </a:extLst>
          </p:cNvPr>
          <p:cNvSpPr/>
          <p:nvPr/>
        </p:nvSpPr>
        <p:spPr>
          <a:xfrm>
            <a:off x="6546197" y="2090290"/>
            <a:ext cx="496247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tabLst>
                <a:tab pos="1524000" algn="l"/>
              </a:tabLst>
            </a:pPr>
            <a:r>
              <a:rPr lang="es-PE" sz="1800" i="1" dirty="0">
                <a:solidFill>
                  <a:schemeClr val="tx1"/>
                </a:solidFill>
                <a:latin typeface="F26"/>
              </a:rPr>
              <a:t>Considerando que la ecuación vectorial se escribe de la siguiente forma:</a:t>
            </a:r>
          </a:p>
        </p:txBody>
      </p:sp>
      <p:grpSp>
        <p:nvGrpSpPr>
          <p:cNvPr id="13" name="Grupo 12">
            <a:extLst>
              <a:ext uri="{FF2B5EF4-FFF2-40B4-BE49-F238E27FC236}">
                <a16:creationId xmlns:a16="http://schemas.microsoft.com/office/drawing/2014/main" id="{191C5813-0677-4DD6-8C8B-E82441365D5B}"/>
              </a:ext>
            </a:extLst>
          </p:cNvPr>
          <p:cNvGrpSpPr/>
          <p:nvPr/>
        </p:nvGrpSpPr>
        <p:grpSpPr>
          <a:xfrm>
            <a:off x="1882752" y="2820468"/>
            <a:ext cx="2716980" cy="841965"/>
            <a:chOff x="1868186" y="2192314"/>
            <a:chExt cx="2716980" cy="841965"/>
          </a:xfrm>
        </p:grpSpPr>
        <p:sp>
          <p:nvSpPr>
            <p:cNvPr id="37" name="Rectángulo: esquinas diagonales redondeadas 36">
              <a:extLst>
                <a:ext uri="{FF2B5EF4-FFF2-40B4-BE49-F238E27FC236}">
                  <a16:creationId xmlns:a16="http://schemas.microsoft.com/office/drawing/2014/main" id="{A1C4B4FB-1304-4E92-80D8-6BE8D60C0E96}"/>
                </a:ext>
              </a:extLst>
            </p:cNvPr>
            <p:cNvSpPr/>
            <p:nvPr/>
          </p:nvSpPr>
          <p:spPr>
            <a:xfrm>
              <a:off x="1868186" y="2192314"/>
              <a:ext cx="2716980" cy="841965"/>
            </a:xfrm>
            <a:prstGeom prst="round2Diag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rgbClr val="00808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  <p:pic>
          <p:nvPicPr>
            <p:cNvPr id="8" name="Imagen 7">
              <a:extLst>
                <a:ext uri="{FF2B5EF4-FFF2-40B4-BE49-F238E27FC236}">
                  <a16:creationId xmlns:a16="http://schemas.microsoft.com/office/drawing/2014/main" id="{5DF9DC38-6283-4E46-ADA9-BCCBBBA1A5A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028156" y="2204998"/>
              <a:ext cx="2466975" cy="82867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uadroTexto 3">
                <a:extLst>
                  <a:ext uri="{FF2B5EF4-FFF2-40B4-BE49-F238E27FC236}">
                    <a16:creationId xmlns:a16="http://schemas.microsoft.com/office/drawing/2014/main" id="{420443A7-1F7A-4859-803D-8F7475875F59}"/>
                  </a:ext>
                </a:extLst>
              </p:cNvPr>
              <p:cNvSpPr txBox="1"/>
              <p:nvPr/>
            </p:nvSpPr>
            <p:spPr>
              <a:xfrm>
                <a:off x="10259696" y="6299776"/>
                <a:ext cx="80682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PE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s-PE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r>
                        <a:rPr lang="es-PE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ℝ</m:t>
                      </m:r>
                    </m:oMath>
                  </m:oMathPara>
                </a14:m>
                <a:endParaRPr lang="es-PE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" name="CuadroTexto 3">
                <a:extLst>
                  <a:ext uri="{FF2B5EF4-FFF2-40B4-BE49-F238E27FC236}">
                    <a16:creationId xmlns:a16="http://schemas.microsoft.com/office/drawing/2014/main" id="{420443A7-1F7A-4859-803D-8F7475875F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59696" y="6299776"/>
                <a:ext cx="806824" cy="369332"/>
              </a:xfrm>
              <a:prstGeom prst="rect">
                <a:avLst/>
              </a:prstGeom>
              <a:blipFill>
                <a:blip r:embed="rId8"/>
                <a:stretch>
                  <a:fillRect l="-5303" r="-8333" b="-9836"/>
                </a:stretch>
              </a:blipFill>
            </p:spPr>
            <p:txBody>
              <a:bodyPr/>
              <a:lstStyle/>
              <a:p>
                <a:r>
                  <a:rPr lang="es-P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upo 9">
            <a:extLst>
              <a:ext uri="{FF2B5EF4-FFF2-40B4-BE49-F238E27FC236}">
                <a16:creationId xmlns:a16="http://schemas.microsoft.com/office/drawing/2014/main" id="{D0F28E6F-7BB2-4D8D-A82D-A6F8BA0D1C70}"/>
              </a:ext>
            </a:extLst>
          </p:cNvPr>
          <p:cNvGrpSpPr/>
          <p:nvPr/>
        </p:nvGrpSpPr>
        <p:grpSpPr>
          <a:xfrm>
            <a:off x="6906129" y="4059704"/>
            <a:ext cx="3739312" cy="1403169"/>
            <a:chOff x="6906129" y="2833170"/>
            <a:chExt cx="3739312" cy="1403169"/>
          </a:xfrm>
        </p:grpSpPr>
        <p:sp>
          <p:nvSpPr>
            <p:cNvPr id="39" name="Rectángulo: esquinas diagonales redondeadas 38">
              <a:extLst>
                <a:ext uri="{FF2B5EF4-FFF2-40B4-BE49-F238E27FC236}">
                  <a16:creationId xmlns:a16="http://schemas.microsoft.com/office/drawing/2014/main" id="{465B49CD-759C-49AF-8524-FE23384E7039}"/>
                </a:ext>
              </a:extLst>
            </p:cNvPr>
            <p:cNvSpPr/>
            <p:nvPr/>
          </p:nvSpPr>
          <p:spPr>
            <a:xfrm>
              <a:off x="6906129" y="2833170"/>
              <a:ext cx="3739312" cy="1403169"/>
            </a:xfrm>
            <a:prstGeom prst="round2Diag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rgbClr val="00808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  <p:pic>
          <p:nvPicPr>
            <p:cNvPr id="6" name="Imagen 5">
              <a:extLst>
                <a:ext uri="{FF2B5EF4-FFF2-40B4-BE49-F238E27FC236}">
                  <a16:creationId xmlns:a16="http://schemas.microsoft.com/office/drawing/2014/main" id="{4F3DCFFC-FFC6-4C50-9F31-7F319B6803F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harpenSoften amount="5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023401" y="2954533"/>
              <a:ext cx="3531710" cy="121521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pic>
        <p:nvPicPr>
          <p:cNvPr id="9" name="Imagen 8">
            <a:extLst>
              <a:ext uri="{FF2B5EF4-FFF2-40B4-BE49-F238E27FC236}">
                <a16:creationId xmlns:a16="http://schemas.microsoft.com/office/drawing/2014/main" id="{8AD6DCEB-1AD5-4380-BC51-9159B63FE0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04448" y="3802037"/>
            <a:ext cx="3781425" cy="23241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CuadroTexto 4">
                <a:extLst>
                  <a:ext uri="{FF2B5EF4-FFF2-40B4-BE49-F238E27FC236}">
                    <a16:creationId xmlns:a16="http://schemas.microsoft.com/office/drawing/2014/main" id="{2C1CEB26-401D-4599-9A7D-17D41AF06EDD}"/>
                  </a:ext>
                </a:extLst>
              </p:cNvPr>
              <p:cNvSpPr txBox="1"/>
              <p:nvPr/>
            </p:nvSpPr>
            <p:spPr>
              <a:xfrm>
                <a:off x="6774297" y="3248488"/>
                <a:ext cx="4506269" cy="54765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s-PE" sz="1800" i="1" dirty="0">
                          <a:solidFill>
                            <a:schemeClr val="tx1"/>
                          </a:solidFill>
                          <a:latin typeface="F26"/>
                        </a:rPr>
                        <m:t>Se</m:t>
                      </m:r>
                      <m:r>
                        <m:rPr>
                          <m:nor/>
                        </m:rPr>
                        <a:rPr lang="es-PE" sz="1800" i="1" dirty="0">
                          <a:solidFill>
                            <a:schemeClr val="tx1"/>
                          </a:solidFill>
                          <a:latin typeface="F26"/>
                        </a:rPr>
                        <m:t> </m:t>
                      </m:r>
                      <m:r>
                        <m:rPr>
                          <m:nor/>
                        </m:rPr>
                        <a:rPr lang="es-PE" sz="1800" i="1" dirty="0">
                          <a:solidFill>
                            <a:schemeClr val="tx1"/>
                          </a:solidFill>
                          <a:latin typeface="F26"/>
                        </a:rPr>
                        <m:t>puede</m:t>
                      </m:r>
                      <m:r>
                        <m:rPr>
                          <m:nor/>
                        </m:rPr>
                        <a:rPr lang="es-PE" sz="1800" i="1" dirty="0">
                          <a:solidFill>
                            <a:schemeClr val="tx1"/>
                          </a:solidFill>
                          <a:latin typeface="F26"/>
                        </a:rPr>
                        <m:t> </m:t>
                      </m:r>
                      <m:r>
                        <m:rPr>
                          <m:nor/>
                        </m:rPr>
                        <a:rPr lang="es-PE" sz="1800" i="1" dirty="0">
                          <a:solidFill>
                            <a:schemeClr val="tx1"/>
                          </a:solidFill>
                          <a:latin typeface="F26"/>
                        </a:rPr>
                        <m:t>deducir</m:t>
                      </m:r>
                      <m:r>
                        <m:rPr>
                          <m:nor/>
                        </m:rPr>
                        <a:rPr lang="es-PE" sz="1800" i="1" dirty="0">
                          <a:solidFill>
                            <a:schemeClr val="tx1"/>
                          </a:solidFill>
                          <a:latin typeface="F26"/>
                        </a:rPr>
                        <m:t> </m:t>
                      </m:r>
                      <m:r>
                        <m:rPr>
                          <m:nor/>
                        </m:rPr>
                        <a:rPr lang="es-PE" sz="1800" i="1" dirty="0">
                          <a:solidFill>
                            <a:schemeClr val="tx1"/>
                          </a:solidFill>
                          <a:latin typeface="F26"/>
                        </a:rPr>
                        <m:t>la</m:t>
                      </m:r>
                      <m:r>
                        <m:rPr>
                          <m:nor/>
                        </m:rPr>
                        <a:rPr lang="es-PE" sz="1800" i="1" dirty="0">
                          <a:solidFill>
                            <a:schemeClr val="tx1"/>
                          </a:solidFill>
                          <a:latin typeface="F26"/>
                        </a:rPr>
                        <m:t> </m:t>
                      </m:r>
                      <m:r>
                        <m:rPr>
                          <m:nor/>
                        </m:rPr>
                        <a:rPr lang="es-PE" sz="1800" i="1" dirty="0">
                          <a:solidFill>
                            <a:schemeClr val="tx1"/>
                          </a:solidFill>
                          <a:latin typeface="F26"/>
                        </a:rPr>
                        <m:t>ecuaci</m:t>
                      </m:r>
                      <m:r>
                        <m:rPr>
                          <m:nor/>
                        </m:rPr>
                        <a:rPr lang="es-PE" sz="1800" i="1" dirty="0">
                          <a:solidFill>
                            <a:schemeClr val="tx1"/>
                          </a:solidFill>
                          <a:latin typeface="F26"/>
                        </a:rPr>
                        <m:t>ó</m:t>
                      </m:r>
                      <m:r>
                        <m:rPr>
                          <m:nor/>
                        </m:rPr>
                        <a:rPr lang="es-PE" sz="1800" i="1" dirty="0">
                          <a:solidFill>
                            <a:schemeClr val="tx1"/>
                          </a:solidFill>
                          <a:latin typeface="F26"/>
                        </a:rPr>
                        <m:t>n</m:t>
                      </m:r>
                      <m:r>
                        <m:rPr>
                          <m:nor/>
                        </m:rPr>
                        <a:rPr lang="es-PE" sz="1800" i="1" dirty="0">
                          <a:solidFill>
                            <a:schemeClr val="tx1"/>
                          </a:solidFill>
                          <a:latin typeface="F26"/>
                        </a:rPr>
                        <m:t> </m:t>
                      </m:r>
                      <m:r>
                        <m:rPr>
                          <m:nor/>
                        </m:rPr>
                        <a:rPr lang="es-PE" sz="1800" i="1" dirty="0">
                          <a:solidFill>
                            <a:schemeClr val="tx1"/>
                          </a:solidFill>
                          <a:latin typeface="F26"/>
                        </a:rPr>
                        <m:t>param</m:t>
                      </m:r>
                      <m:r>
                        <m:rPr>
                          <m:nor/>
                        </m:rPr>
                        <a:rPr lang="es-PE" sz="1800" i="1" dirty="0">
                          <a:solidFill>
                            <a:schemeClr val="tx1"/>
                          </a:solidFill>
                          <a:latin typeface="F26"/>
                        </a:rPr>
                        <m:t>é</m:t>
                      </m:r>
                      <m:r>
                        <m:rPr>
                          <m:nor/>
                        </m:rPr>
                        <a:rPr lang="es-PE" sz="1800" i="1" dirty="0">
                          <a:solidFill>
                            <a:schemeClr val="tx1"/>
                          </a:solidFill>
                          <a:latin typeface="F26"/>
                        </a:rPr>
                        <m:t>trica</m:t>
                      </m:r>
                      <m:r>
                        <m:rPr>
                          <m:nor/>
                        </m:rPr>
                        <a:rPr lang="es-PE" sz="1800" i="1" dirty="0">
                          <a:solidFill>
                            <a:schemeClr val="tx1"/>
                          </a:solidFill>
                          <a:latin typeface="F26"/>
                        </a:rPr>
                        <m:t> </m:t>
                      </m:r>
                      <m:r>
                        <m:rPr>
                          <m:nor/>
                        </m:rPr>
                        <a:rPr lang="es-PE" sz="1800" i="1" dirty="0">
                          <a:solidFill>
                            <a:schemeClr val="tx1"/>
                          </a:solidFill>
                          <a:latin typeface="F26"/>
                        </a:rPr>
                        <m:t>como</m:t>
                      </m:r>
                      <m:r>
                        <m:rPr>
                          <m:nor/>
                        </m:rPr>
                        <a:rPr lang="es-PE" sz="1800" i="1" dirty="0">
                          <a:solidFill>
                            <a:schemeClr val="tx1"/>
                          </a:solidFill>
                          <a:latin typeface="F26"/>
                        </a:rPr>
                        <m:t> </m:t>
                      </m:r>
                      <m:r>
                        <m:rPr>
                          <m:nor/>
                        </m:rPr>
                        <a:rPr lang="es-PE" sz="1800" i="1" dirty="0">
                          <a:solidFill>
                            <a:schemeClr val="tx1"/>
                          </a:solidFill>
                          <a:latin typeface="F26"/>
                        </a:rPr>
                        <m:t>sigue</m:t>
                      </m:r>
                      <m:r>
                        <m:rPr>
                          <m:nor/>
                        </m:rPr>
                        <a:rPr lang="es-PE" sz="1800" i="1" dirty="0">
                          <a:solidFill>
                            <a:schemeClr val="tx1"/>
                          </a:solidFill>
                          <a:latin typeface="F26"/>
                        </a:rPr>
                        <m:t>:</m:t>
                      </m:r>
                    </m:oMath>
                  </m:oMathPara>
                </a14:m>
                <a:endParaRPr lang="es-PE" sz="1800" i="1" dirty="0">
                  <a:solidFill>
                    <a:schemeClr val="tx1"/>
                  </a:solidFill>
                  <a:latin typeface="F26"/>
                </a:endParaRPr>
              </a:p>
            </p:txBody>
          </p:sp>
        </mc:Choice>
        <mc:Fallback xmlns="">
          <p:sp>
            <p:nvSpPr>
              <p:cNvPr id="5" name="CuadroTexto 4">
                <a:extLst>
                  <a:ext uri="{FF2B5EF4-FFF2-40B4-BE49-F238E27FC236}">
                    <a16:creationId xmlns:a16="http://schemas.microsoft.com/office/drawing/2014/main" id="{2C1CEB26-401D-4599-9A7D-17D41AF06E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74297" y="3248488"/>
                <a:ext cx="4506269" cy="547650"/>
              </a:xfrm>
              <a:prstGeom prst="rect">
                <a:avLst/>
              </a:prstGeom>
              <a:blipFill>
                <a:blip r:embed="rId13"/>
                <a:stretch>
                  <a:fillRect l="-1894" b="-13333"/>
                </a:stretch>
              </a:blipFill>
            </p:spPr>
            <p:txBody>
              <a:bodyPr/>
              <a:lstStyle/>
              <a:p>
                <a:r>
                  <a:rPr lang="es-P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uadroTexto 10">
                <a:extLst>
                  <a:ext uri="{FF2B5EF4-FFF2-40B4-BE49-F238E27FC236}">
                    <a16:creationId xmlns:a16="http://schemas.microsoft.com/office/drawing/2014/main" id="{5461EB55-82BE-4A10-81F6-016E03EE3B97}"/>
                  </a:ext>
                </a:extLst>
              </p:cNvPr>
              <p:cNvSpPr txBox="1"/>
              <p:nvPr/>
            </p:nvSpPr>
            <p:spPr>
              <a:xfrm>
                <a:off x="7095085" y="2777808"/>
                <a:ext cx="3550356" cy="3629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>
                  <a:tabLst>
                    <a:tab pos="1524000" algn="l"/>
                  </a:tabLst>
                </a:pPr>
                <a14:m>
                  <m:oMath xmlns:m="http://schemas.openxmlformats.org/officeDocument/2006/math">
                    <m:d>
                      <m:dPr>
                        <m:ctrlPr>
                          <a:rPr lang="es-PE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s-PE" sz="18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s-PE" sz="18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s-PE" sz="18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s-PE" sz="18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s-PE" sz="18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  <m:r>
                      <a:rPr lang="es-PE" sz="18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s-PE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s-PE" sz="1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s-PE" sz="1800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s-PE" sz="1800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s-PE" sz="18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s-PE" sz="1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s-PE" sz="1800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s-PE" sz="1800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s-PE" sz="18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s-PE" sz="1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s-PE" sz="1800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s-PE" sz="1800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e>
                    </m:d>
                    <m:r>
                      <a:rPr lang="es-PE" sz="18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s-PE" sz="18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d>
                      <m:dPr>
                        <m:ctrlPr>
                          <a:rPr lang="es-PE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s-PE" sz="16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s-PE" sz="16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s-PE" sz="16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s-PE" sz="16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s-PE" sz="16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</m:d>
                  </m:oMath>
                </a14:m>
                <a:r>
                  <a:rPr lang="es-PE" sz="1600" i="1" dirty="0">
                    <a:solidFill>
                      <a:schemeClr val="tx1"/>
                    </a:solidFill>
                    <a:latin typeface="F26"/>
                  </a:rPr>
                  <a:t> </a:t>
                </a:r>
              </a:p>
            </p:txBody>
          </p:sp>
        </mc:Choice>
        <mc:Fallback xmlns="">
          <p:sp>
            <p:nvSpPr>
              <p:cNvPr id="11" name="CuadroTexto 10">
                <a:extLst>
                  <a:ext uri="{FF2B5EF4-FFF2-40B4-BE49-F238E27FC236}">
                    <a16:creationId xmlns:a16="http://schemas.microsoft.com/office/drawing/2014/main" id="{5461EB55-82BE-4A10-81F6-016E03EE3B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95085" y="2777808"/>
                <a:ext cx="3550356" cy="362984"/>
              </a:xfrm>
              <a:prstGeom prst="rect">
                <a:avLst/>
              </a:prstGeom>
              <a:blipFill>
                <a:blip r:embed="rId14"/>
                <a:stretch>
                  <a:fillRect b="-8475"/>
                </a:stretch>
              </a:blipFill>
            </p:spPr>
            <p:txBody>
              <a:bodyPr/>
              <a:lstStyle/>
              <a:p>
                <a:r>
                  <a:rPr lang="es-P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35647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0" grpId="0"/>
      <p:bldP spid="32" grpId="0"/>
      <p:bldP spid="5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F465B806-10C2-4940-9FA6-4A4554BD79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49780" y="5822971"/>
            <a:ext cx="1015141" cy="7690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3" name="Marcador de texto 1">
            <a:extLst>
              <a:ext uri="{FF2B5EF4-FFF2-40B4-BE49-F238E27FC236}">
                <a16:creationId xmlns:a16="http://schemas.microsoft.com/office/drawing/2014/main" id="{F6DBC61B-37F6-4D51-A436-F6B58D92015E}"/>
              </a:ext>
            </a:extLst>
          </p:cNvPr>
          <p:cNvSpPr txBox="1">
            <a:spLocks/>
          </p:cNvSpPr>
          <p:nvPr/>
        </p:nvSpPr>
        <p:spPr>
          <a:xfrm>
            <a:off x="460242" y="575277"/>
            <a:ext cx="5688900" cy="15472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Formular" panose="02000000000000000000" pitchFamily="50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Formular" panose="02000000000000000000" pitchFamily="50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Formular" panose="02000000000000000000" pitchFamily="50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Formular" panose="02000000000000000000" pitchFamily="50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s-PE" sz="7200" b="1" dirty="0">
                <a:solidFill>
                  <a:srgbClr val="C00000"/>
                </a:solidFill>
              </a:rPr>
              <a:t>3</a:t>
            </a:r>
            <a:r>
              <a:rPr lang="es-PE" sz="3600" b="1" dirty="0">
                <a:solidFill>
                  <a:srgbClr val="00A8A4"/>
                </a:solidFill>
              </a:rPr>
              <a:t> </a:t>
            </a:r>
            <a:r>
              <a:rPr lang="es-PE" sz="2800" b="1" dirty="0">
                <a:solidFill>
                  <a:srgbClr val="008080"/>
                </a:solidFill>
              </a:rPr>
              <a:t>ECUACIÓN SIMÉTRICA</a:t>
            </a:r>
            <a:endParaRPr lang="es-PE" sz="3600" dirty="0">
              <a:solidFill>
                <a:srgbClr val="00808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ángulo 33">
                <a:extLst>
                  <a:ext uri="{FF2B5EF4-FFF2-40B4-BE49-F238E27FC236}">
                    <a16:creationId xmlns:a16="http://schemas.microsoft.com/office/drawing/2014/main" id="{4CF045A6-B818-40E3-A727-F8027EDEA339}"/>
                  </a:ext>
                </a:extLst>
              </p:cNvPr>
              <p:cNvSpPr/>
              <p:nvPr/>
            </p:nvSpPr>
            <p:spPr>
              <a:xfrm>
                <a:off x="1135356" y="1636711"/>
                <a:ext cx="9205266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s-PE" sz="1800" i="1" dirty="0">
                    <a:solidFill>
                      <a:schemeClr val="tx1"/>
                    </a:solidFill>
                    <a:latin typeface="F26"/>
                  </a:rPr>
                  <a:t>Es aquella ecuación que resulta de despejar el parámetro </a:t>
                </a:r>
                <a14:m>
                  <m:oMath xmlns:m="http://schemas.openxmlformats.org/officeDocument/2006/math">
                    <m:r>
                      <a:rPr lang="es-PE" sz="18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𝒕</m:t>
                    </m:r>
                    <m:r>
                      <a:rPr lang="es-PE" sz="18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s-PE" sz="1800" i="1" dirty="0">
                    <a:solidFill>
                      <a:schemeClr val="tx1"/>
                    </a:solidFill>
                    <a:latin typeface="F26"/>
                  </a:rPr>
                  <a:t>en cada una de las ecuaciones paramétricas para luego igualarlas, observemos:</a:t>
                </a:r>
                <a:endParaRPr lang="es-PE" sz="1800" i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4" name="Rectángulo 33">
                <a:extLst>
                  <a:ext uri="{FF2B5EF4-FFF2-40B4-BE49-F238E27FC236}">
                    <a16:creationId xmlns:a16="http://schemas.microsoft.com/office/drawing/2014/main" id="{4CF045A6-B818-40E3-A727-F8027EDEA33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5356" y="1636711"/>
                <a:ext cx="9205266" cy="646331"/>
              </a:xfrm>
              <a:prstGeom prst="rect">
                <a:avLst/>
              </a:prstGeom>
              <a:blipFill>
                <a:blip r:embed="rId3"/>
                <a:stretch>
                  <a:fillRect l="-530" t="-4673" b="-13084"/>
                </a:stretch>
              </a:blipFill>
            </p:spPr>
            <p:txBody>
              <a:bodyPr/>
              <a:lstStyle/>
              <a:p>
                <a:r>
                  <a:rPr lang="es-P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CuadroTexto 3">
                <a:extLst>
                  <a:ext uri="{FF2B5EF4-FFF2-40B4-BE49-F238E27FC236}">
                    <a16:creationId xmlns:a16="http://schemas.microsoft.com/office/drawing/2014/main" id="{420443A7-1F7A-4859-803D-8F7475875F59}"/>
                  </a:ext>
                </a:extLst>
              </p:cNvPr>
              <p:cNvSpPr txBox="1"/>
              <p:nvPr/>
            </p:nvSpPr>
            <p:spPr>
              <a:xfrm>
                <a:off x="10259696" y="6299776"/>
                <a:ext cx="80682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PE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s-PE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r>
                        <a:rPr lang="es-PE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ℝ</m:t>
                      </m:r>
                    </m:oMath>
                  </m:oMathPara>
                </a14:m>
                <a:endParaRPr lang="es-PE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" name="CuadroTexto 3">
                <a:extLst>
                  <a:ext uri="{FF2B5EF4-FFF2-40B4-BE49-F238E27FC236}">
                    <a16:creationId xmlns:a16="http://schemas.microsoft.com/office/drawing/2014/main" id="{420443A7-1F7A-4859-803D-8F7475875F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59696" y="6299776"/>
                <a:ext cx="806824" cy="369332"/>
              </a:xfrm>
              <a:prstGeom prst="rect">
                <a:avLst/>
              </a:prstGeom>
              <a:blipFill>
                <a:blip r:embed="rId4"/>
                <a:stretch>
                  <a:fillRect l="-5303" r="-8333" b="-9836"/>
                </a:stretch>
              </a:blipFill>
            </p:spPr>
            <p:txBody>
              <a:bodyPr/>
              <a:lstStyle/>
              <a:p>
                <a:r>
                  <a:rPr lang="es-P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Marcador de texto 2">
                <a:extLst>
                  <a:ext uri="{FF2B5EF4-FFF2-40B4-BE49-F238E27FC236}">
                    <a16:creationId xmlns:a16="http://schemas.microsoft.com/office/drawing/2014/main" id="{6D2BA705-AC05-44B9-90F9-C4D8D2BE7F9D}"/>
                  </a:ext>
                </a:extLst>
              </p:cNvPr>
              <p:cNvSpPr>
                <a:spLocks noGrp="1"/>
              </p:cNvSpPr>
              <p:nvPr>
                <p:ph type="body" idx="10"/>
              </p:nvPr>
            </p:nvSpPr>
            <p:spPr>
              <a:xfrm>
                <a:off x="831850" y="6381750"/>
                <a:ext cx="10515600" cy="274638"/>
              </a:xfrm>
            </p:spPr>
            <p:txBody>
              <a:bodyPr>
                <a:normAutofit fontScale="92500" lnSpcReduction="10000"/>
              </a:bodyPr>
              <a:lstStyle/>
              <a:p>
                <a:r>
                  <a:rPr lang="es-PE" dirty="0"/>
                  <a:t>LA RECTA EN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s-PE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s-PE" b="0" i="1" dirty="0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p>
                        <m:r>
                          <a:rPr lang="es-PE" b="0" i="1" dirty="0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lang="es-PE" dirty="0"/>
              </a:p>
            </p:txBody>
          </p:sp>
        </mc:Choice>
        <mc:Fallback xmlns="">
          <p:sp>
            <p:nvSpPr>
              <p:cNvPr id="29" name="Marcador de texto 2">
                <a:extLst>
                  <a:ext uri="{FF2B5EF4-FFF2-40B4-BE49-F238E27FC236}">
                    <a16:creationId xmlns:a16="http://schemas.microsoft.com/office/drawing/2014/main" id="{6D2BA705-AC05-44B9-90F9-C4D8D2BE7F9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0"/>
              </p:nvPr>
            </p:nvSpPr>
            <p:spPr>
              <a:xfrm>
                <a:off x="831850" y="6381750"/>
                <a:ext cx="10515600" cy="274638"/>
              </a:xfrm>
              <a:blipFill>
                <a:blip r:embed="rId5"/>
                <a:stretch>
                  <a:fillRect l="-232" t="-20000" b="-24444"/>
                </a:stretch>
              </a:blipFill>
            </p:spPr>
            <p:txBody>
              <a:bodyPr/>
              <a:lstStyle/>
              <a:p>
                <a:r>
                  <a:rPr lang="es-P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7" name="Grupo 16">
            <a:extLst>
              <a:ext uri="{FF2B5EF4-FFF2-40B4-BE49-F238E27FC236}">
                <a16:creationId xmlns:a16="http://schemas.microsoft.com/office/drawing/2014/main" id="{5A54DF13-7B4A-4678-9F05-639EF52D3508}"/>
              </a:ext>
            </a:extLst>
          </p:cNvPr>
          <p:cNvGrpSpPr/>
          <p:nvPr/>
        </p:nvGrpSpPr>
        <p:grpSpPr>
          <a:xfrm>
            <a:off x="3877484" y="2970096"/>
            <a:ext cx="4062579" cy="1164436"/>
            <a:chOff x="1407490" y="2887251"/>
            <a:chExt cx="4062579" cy="1164436"/>
          </a:xfrm>
        </p:grpSpPr>
        <p:sp>
          <p:nvSpPr>
            <p:cNvPr id="40" name="Rectángulo: esquinas diagonales redondeadas 39">
              <a:extLst>
                <a:ext uri="{FF2B5EF4-FFF2-40B4-BE49-F238E27FC236}">
                  <a16:creationId xmlns:a16="http://schemas.microsoft.com/office/drawing/2014/main" id="{42595BFC-3895-4F61-AE1C-D92395A033B9}"/>
                </a:ext>
              </a:extLst>
            </p:cNvPr>
            <p:cNvSpPr/>
            <p:nvPr/>
          </p:nvSpPr>
          <p:spPr>
            <a:xfrm>
              <a:off x="1407490" y="2887251"/>
              <a:ext cx="4062579" cy="1151715"/>
            </a:xfrm>
            <a:prstGeom prst="round2Diag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rgbClr val="00808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  <p:pic>
          <p:nvPicPr>
            <p:cNvPr id="15" name="Imagen 14">
              <a:extLst>
                <a:ext uri="{FF2B5EF4-FFF2-40B4-BE49-F238E27FC236}">
                  <a16:creationId xmlns:a16="http://schemas.microsoft.com/office/drawing/2014/main" id="{83B8323A-28FA-4D84-AF5C-A098008D0B6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517408" y="2899971"/>
              <a:ext cx="3842745" cy="115171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</p:spTree>
    <p:extLst>
      <p:ext uri="{BB962C8B-B14F-4D97-AF65-F5344CB8AC3E}">
        <p14:creationId xmlns:p14="http://schemas.microsoft.com/office/powerpoint/2010/main" val="2756957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FA4A0DA4-7E97-44D0-9DB4-3C274BEAA4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5920" y="1564417"/>
            <a:ext cx="6566079" cy="4362450"/>
          </a:xfrm>
          <a:prstGeom prst="rect">
            <a:avLst/>
          </a:prstGeom>
        </p:spPr>
      </p:pic>
      <p:grpSp>
        <p:nvGrpSpPr>
          <p:cNvPr id="16" name="Grupo 15">
            <a:extLst>
              <a:ext uri="{FF2B5EF4-FFF2-40B4-BE49-F238E27FC236}">
                <a16:creationId xmlns:a16="http://schemas.microsoft.com/office/drawing/2014/main" id="{09E1A91D-1AD5-4FB3-A64B-B5F69FDB4602}"/>
              </a:ext>
            </a:extLst>
          </p:cNvPr>
          <p:cNvGrpSpPr/>
          <p:nvPr/>
        </p:nvGrpSpPr>
        <p:grpSpPr>
          <a:xfrm>
            <a:off x="523483" y="487525"/>
            <a:ext cx="10641045" cy="1015663"/>
            <a:chOff x="5899086" y="2125691"/>
            <a:chExt cx="5638264" cy="80560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Rectángulo 16">
                  <a:extLst>
                    <a:ext uri="{FF2B5EF4-FFF2-40B4-BE49-F238E27FC236}">
                      <a16:creationId xmlns:a16="http://schemas.microsoft.com/office/drawing/2014/main" id="{E547D0AB-B39D-44A4-AE44-F0BEC5649FB9}"/>
                    </a:ext>
                  </a:extLst>
                </p:cNvPr>
                <p:cNvSpPr/>
                <p:nvPr/>
              </p:nvSpPr>
              <p:spPr>
                <a:xfrm>
                  <a:off x="6559463" y="2125691"/>
                  <a:ext cx="4977887" cy="805606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just">
                    <a:spcBef>
                      <a:spcPts val="300"/>
                    </a:spcBef>
                    <a:spcAft>
                      <a:spcPts val="300"/>
                    </a:spcAft>
                  </a:pPr>
                  <a:r>
                    <a:rPr lang="es-PE" sz="2000" i="1" dirty="0">
                      <a:latin typeface="F26"/>
                    </a:rPr>
                    <a:t>Determine la ecuación vectorial, paramétrica y simétrica de la recta que pasa por los puntos </a:t>
                  </a:r>
                  <a14:m>
                    <m:oMath xmlns:m="http://schemas.openxmlformats.org/officeDocument/2006/math">
                      <m:r>
                        <a:rPr lang="es-PE" sz="2000" b="0" i="1" smtClean="0">
                          <a:latin typeface="Cambria Math" panose="02040503050406030204" pitchFamily="18" charset="0"/>
                        </a:rPr>
                        <m:t>𝐴</m:t>
                      </m:r>
                      <m:d>
                        <m:dPr>
                          <m:ctrlPr>
                            <a:rPr lang="es-PE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PE" sz="2000" b="0" i="1" smtClean="0">
                              <a:latin typeface="Cambria Math" panose="02040503050406030204" pitchFamily="18" charset="0"/>
                            </a:rPr>
                            <m:t>2, −2, −3</m:t>
                          </m:r>
                        </m:e>
                      </m:d>
                      <m:r>
                        <a:rPr lang="es-PE" sz="2000" b="0" i="1" smtClean="0"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es-PE" sz="2000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s-PE" sz="20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s-PE" sz="2000" b="0" i="1" smtClean="0">
                          <a:latin typeface="Cambria Math" panose="02040503050406030204" pitchFamily="18" charset="0"/>
                        </a:rPr>
                        <m:t>𝐵</m:t>
                      </m:r>
                      <m:d>
                        <m:dPr>
                          <m:ctrlPr>
                            <a:rPr lang="es-PE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PE" sz="2000" b="0" i="1" smtClean="0">
                              <a:latin typeface="Cambria Math" panose="02040503050406030204" pitchFamily="18" charset="0"/>
                            </a:rPr>
                            <m:t>−1, 4, −2</m:t>
                          </m:r>
                        </m:e>
                      </m:d>
                      <m:r>
                        <a:rPr lang="es-PE" sz="2000" b="0" i="1" smtClean="0">
                          <a:latin typeface="Cambria Math" panose="02040503050406030204" pitchFamily="18" charset="0"/>
                        </a:rPr>
                        <m:t>.</m:t>
                      </m:r>
                    </m:oMath>
                  </a14:m>
                  <a:r>
                    <a:rPr lang="es-PE" sz="2000" i="1" dirty="0">
                      <a:latin typeface="F26"/>
                    </a:rPr>
                    <a:t> Encuentre un punto adicional y la intersección con el plano </a:t>
                  </a:r>
                  <a14:m>
                    <m:oMath xmlns:m="http://schemas.openxmlformats.org/officeDocument/2006/math">
                      <m:r>
                        <a:rPr lang="es-PE" sz="2000" i="1" dirty="0" smtClean="0">
                          <a:latin typeface="Cambria Math" panose="02040503050406030204" pitchFamily="18" charset="0"/>
                        </a:rPr>
                        <m:t>𝑋𝑍</m:t>
                      </m:r>
                    </m:oMath>
                  </a14:m>
                  <a:r>
                    <a:rPr lang="es-PE" sz="2000" i="1" dirty="0">
                      <a:latin typeface="F26"/>
                    </a:rPr>
                    <a:t>.</a:t>
                  </a:r>
                </a:p>
              </p:txBody>
            </p:sp>
          </mc:Choice>
          <mc:Fallback xmlns="">
            <p:sp>
              <p:nvSpPr>
                <p:cNvPr id="17" name="Rectángulo 16">
                  <a:extLst>
                    <a:ext uri="{FF2B5EF4-FFF2-40B4-BE49-F238E27FC236}">
                      <a16:creationId xmlns:a16="http://schemas.microsoft.com/office/drawing/2014/main" id="{E547D0AB-B39D-44A4-AE44-F0BEC5649FB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59463" y="2125691"/>
                  <a:ext cx="4977887" cy="805606"/>
                </a:xfrm>
                <a:prstGeom prst="rect">
                  <a:avLst/>
                </a:prstGeom>
                <a:blipFill>
                  <a:blip r:embed="rId3"/>
                  <a:stretch>
                    <a:fillRect l="-649" t="-3593" r="-714" b="-9581"/>
                  </a:stretch>
                </a:blipFill>
              </p:spPr>
              <p:txBody>
                <a:bodyPr/>
                <a:lstStyle/>
                <a:p>
                  <a:r>
                    <a:rPr lang="es-PE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9" name="Rectángulo 18">
              <a:extLst>
                <a:ext uri="{FF2B5EF4-FFF2-40B4-BE49-F238E27FC236}">
                  <a16:creationId xmlns:a16="http://schemas.microsoft.com/office/drawing/2014/main" id="{5F4045E5-98CC-49D4-A30F-39BF2335091C}"/>
                </a:ext>
              </a:extLst>
            </p:cNvPr>
            <p:cNvSpPr/>
            <p:nvPr/>
          </p:nvSpPr>
          <p:spPr>
            <a:xfrm>
              <a:off x="5899086" y="2129312"/>
              <a:ext cx="660377" cy="29294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es-PE" sz="1800" b="1" i="1" dirty="0">
                  <a:solidFill>
                    <a:srgbClr val="0000FF"/>
                  </a:solidFill>
                </a:rPr>
                <a:t>Ejemplo. </a:t>
              </a:r>
              <a:endParaRPr lang="es-PE" sz="1800" b="1" i="1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ángulo 25">
                <a:extLst>
                  <a:ext uri="{FF2B5EF4-FFF2-40B4-BE49-F238E27FC236}">
                    <a16:creationId xmlns:a16="http://schemas.microsoft.com/office/drawing/2014/main" id="{94113B8D-51DB-49F6-9FFF-2929C7339A7F}"/>
                  </a:ext>
                </a:extLst>
              </p:cNvPr>
              <p:cNvSpPr/>
              <p:nvPr/>
            </p:nvSpPr>
            <p:spPr>
              <a:xfrm>
                <a:off x="968397" y="2946195"/>
                <a:ext cx="2749471" cy="3385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PE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s-PE" sz="16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s-PE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PE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2, −2, −3</m:t>
                          </m:r>
                        </m:e>
                      </m:d>
                      <m:r>
                        <a:rPr lang="es-PE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s-PE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</m:t>
                      </m:r>
                      <m:d>
                        <m:dPr>
                          <m:ctrlPr>
                            <a:rPr lang="es-PE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PE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−3, 6, 1</m:t>
                          </m:r>
                        </m:e>
                      </m:d>
                    </m:oMath>
                  </m:oMathPara>
                </a14:m>
                <a:endParaRPr lang="es-PE" sz="1600" dirty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6" name="Rectángulo 25">
                <a:extLst>
                  <a:ext uri="{FF2B5EF4-FFF2-40B4-BE49-F238E27FC236}">
                    <a16:creationId xmlns:a16="http://schemas.microsoft.com/office/drawing/2014/main" id="{94113B8D-51DB-49F6-9FFF-2929C7339A7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8397" y="2946195"/>
                <a:ext cx="2749471" cy="33855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P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ángulo 26">
                <a:extLst>
                  <a:ext uri="{FF2B5EF4-FFF2-40B4-BE49-F238E27FC236}">
                    <a16:creationId xmlns:a16="http://schemas.microsoft.com/office/drawing/2014/main" id="{C6C9996E-6A10-4954-BFFC-6D3C09052716}"/>
                  </a:ext>
                </a:extLst>
              </p:cNvPr>
              <p:cNvSpPr/>
              <p:nvPr/>
            </p:nvSpPr>
            <p:spPr>
              <a:xfrm>
                <a:off x="374571" y="2515301"/>
                <a:ext cx="2218941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PE" sz="1800" i="1" smtClean="0">
                          <a:solidFill>
                            <a:srgbClr val="008080"/>
                          </a:solidFill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s-PE" sz="1800" b="0" i="1" smtClean="0">
                          <a:solidFill>
                            <a:srgbClr val="008080"/>
                          </a:solidFill>
                          <a:latin typeface="Cambria Math" panose="02040503050406030204" pitchFamily="18" charset="0"/>
                        </a:rPr>
                        <m:t>𝑐𝑢𝑎𝑐𝑖</m:t>
                      </m:r>
                      <m:r>
                        <a:rPr lang="es-PE" sz="1800" b="0" i="1" smtClean="0">
                          <a:solidFill>
                            <a:srgbClr val="008080"/>
                          </a:solidFill>
                          <a:latin typeface="Cambria Math" panose="02040503050406030204" pitchFamily="18" charset="0"/>
                        </a:rPr>
                        <m:t>ó</m:t>
                      </m:r>
                      <m:r>
                        <a:rPr lang="es-PE" sz="1800" b="0" i="1" smtClean="0">
                          <a:solidFill>
                            <a:srgbClr val="008080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s-PE" sz="1800" b="0" i="1" smtClean="0">
                          <a:solidFill>
                            <a:srgbClr val="00808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s-PE" sz="1800" b="0" i="1" smtClean="0">
                          <a:solidFill>
                            <a:srgbClr val="008080"/>
                          </a:solidFill>
                          <a:latin typeface="Cambria Math" panose="02040503050406030204" pitchFamily="18" charset="0"/>
                        </a:rPr>
                        <m:t>𝑉𝑒𝑐𝑡𝑜𝑟𝑖𝑎𝑙</m:t>
                      </m:r>
                    </m:oMath>
                  </m:oMathPara>
                </a14:m>
                <a:endParaRPr lang="es-PE" sz="1800" dirty="0">
                  <a:solidFill>
                    <a:srgbClr val="008080"/>
                  </a:solidFill>
                </a:endParaRPr>
              </a:p>
            </p:txBody>
          </p:sp>
        </mc:Choice>
        <mc:Fallback xmlns="">
          <p:sp>
            <p:nvSpPr>
              <p:cNvPr id="27" name="Rectángulo 26">
                <a:extLst>
                  <a:ext uri="{FF2B5EF4-FFF2-40B4-BE49-F238E27FC236}">
                    <a16:creationId xmlns:a16="http://schemas.microsoft.com/office/drawing/2014/main" id="{C6C9996E-6A10-4954-BFFC-6D3C0905271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4571" y="2515301"/>
                <a:ext cx="2218941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P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CuadroTexto 7">
                <a:extLst>
                  <a:ext uri="{FF2B5EF4-FFF2-40B4-BE49-F238E27FC236}">
                    <a16:creationId xmlns:a16="http://schemas.microsoft.com/office/drawing/2014/main" id="{C4B560F0-1496-476E-B937-36EB8B686822}"/>
                  </a:ext>
                </a:extLst>
              </p:cNvPr>
              <p:cNvSpPr txBox="1"/>
              <p:nvPr/>
            </p:nvSpPr>
            <p:spPr>
              <a:xfrm>
                <a:off x="1169134" y="2042307"/>
                <a:ext cx="801630" cy="31245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s-PE" sz="18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s-PE" sz="18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acc>
                      <m:r>
                        <a:rPr lang="es-PE" sz="18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⃗"/>
                          <m:ctrlPr>
                            <a:rPr lang="es-PE" sz="18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s-PE" sz="1800" b="0" i="1" smtClean="0">
                              <a:latin typeface="Cambria Math" panose="02040503050406030204" pitchFamily="18" charset="0"/>
                            </a:rPr>
                            <m:t>𝐴𝐵</m:t>
                          </m:r>
                        </m:e>
                      </m:acc>
                    </m:oMath>
                  </m:oMathPara>
                </a14:m>
                <a:endParaRPr lang="es-PE" sz="1800" dirty="0"/>
              </a:p>
            </p:txBody>
          </p:sp>
        </mc:Choice>
        <mc:Fallback xmlns="">
          <p:sp>
            <p:nvSpPr>
              <p:cNvPr id="8" name="CuadroTexto 7">
                <a:extLst>
                  <a:ext uri="{FF2B5EF4-FFF2-40B4-BE49-F238E27FC236}">
                    <a16:creationId xmlns:a16="http://schemas.microsoft.com/office/drawing/2014/main" id="{C4B560F0-1496-476E-B937-36EB8B6868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9134" y="2042307"/>
                <a:ext cx="801630" cy="312458"/>
              </a:xfrm>
              <a:prstGeom prst="rect">
                <a:avLst/>
              </a:prstGeom>
              <a:blipFill>
                <a:blip r:embed="rId6"/>
                <a:stretch>
                  <a:fillRect l="-6107" t="-27451" r="-5344" b="-11765"/>
                </a:stretch>
              </a:blipFill>
            </p:spPr>
            <p:txBody>
              <a:bodyPr/>
              <a:lstStyle/>
              <a:p>
                <a:r>
                  <a:rPr lang="es-P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ángulo 20">
                <a:extLst>
                  <a:ext uri="{FF2B5EF4-FFF2-40B4-BE49-F238E27FC236}">
                    <a16:creationId xmlns:a16="http://schemas.microsoft.com/office/drawing/2014/main" id="{3A6D67FE-C5BA-4663-8554-A8ED387A39AA}"/>
                  </a:ext>
                </a:extLst>
              </p:cNvPr>
              <p:cNvSpPr/>
              <p:nvPr/>
            </p:nvSpPr>
            <p:spPr>
              <a:xfrm>
                <a:off x="889381" y="3699421"/>
                <a:ext cx="1721049" cy="87844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es-PE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s-PE" sz="1600" i="1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s-PE" sz="16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s-PE" sz="16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s-PE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2−3</m:t>
                              </m:r>
                              <m:r>
                                <a:rPr lang="es-PE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s-PE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     </m:t>
                              </m:r>
                            </m:e>
                            <m:e>
                              <m:r>
                                <a:rPr lang="es-PE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s-PE" sz="160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s-PE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−2+6</m:t>
                              </m:r>
                              <m:r>
                                <a:rPr lang="es-PE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s-PE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  </m:t>
                              </m:r>
                            </m:e>
                            <m:e>
                              <m:r>
                                <a:rPr lang="es-PE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𝑧</m:t>
                              </m:r>
                              <m:r>
                                <a:rPr lang="es-PE" sz="16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s-PE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−3+</m:t>
                              </m:r>
                              <m:r>
                                <a:rPr lang="es-PE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s-PE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    </m:t>
                              </m:r>
                            </m:e>
                          </m:eqArr>
                        </m:e>
                      </m:d>
                      <m:r>
                        <a:rPr lang="es-PE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</m:t>
                      </m:r>
                    </m:oMath>
                  </m:oMathPara>
                </a14:m>
                <a:endParaRPr lang="es-PE" sz="16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1" name="Rectángulo 20">
                <a:extLst>
                  <a:ext uri="{FF2B5EF4-FFF2-40B4-BE49-F238E27FC236}">
                    <a16:creationId xmlns:a16="http://schemas.microsoft.com/office/drawing/2014/main" id="{3A6D67FE-C5BA-4663-8554-A8ED387A39A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9381" y="3699421"/>
                <a:ext cx="1721049" cy="87844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P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ángulo 21">
                <a:extLst>
                  <a:ext uri="{FF2B5EF4-FFF2-40B4-BE49-F238E27FC236}">
                    <a16:creationId xmlns:a16="http://schemas.microsoft.com/office/drawing/2014/main" id="{671649DB-706B-4067-9FA0-E3AF3EF63635}"/>
                  </a:ext>
                </a:extLst>
              </p:cNvPr>
              <p:cNvSpPr/>
              <p:nvPr/>
            </p:nvSpPr>
            <p:spPr>
              <a:xfrm>
                <a:off x="373187" y="3308257"/>
                <a:ext cx="257795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PE" sz="1800" i="1" smtClean="0">
                          <a:solidFill>
                            <a:srgbClr val="008080"/>
                          </a:solidFill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s-PE" sz="1800" b="0" i="1" smtClean="0">
                          <a:solidFill>
                            <a:srgbClr val="008080"/>
                          </a:solidFill>
                          <a:latin typeface="Cambria Math" panose="02040503050406030204" pitchFamily="18" charset="0"/>
                        </a:rPr>
                        <m:t>𝑐𝑢𝑎𝑐𝑖</m:t>
                      </m:r>
                      <m:r>
                        <a:rPr lang="es-PE" sz="1800" b="0" i="1" smtClean="0">
                          <a:solidFill>
                            <a:srgbClr val="008080"/>
                          </a:solidFill>
                          <a:latin typeface="Cambria Math" panose="02040503050406030204" pitchFamily="18" charset="0"/>
                        </a:rPr>
                        <m:t>ó</m:t>
                      </m:r>
                      <m:r>
                        <a:rPr lang="es-PE" sz="1800" b="0" i="1" smtClean="0">
                          <a:solidFill>
                            <a:srgbClr val="008080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s-PE" sz="1800" b="0" i="1" smtClean="0">
                          <a:solidFill>
                            <a:srgbClr val="00808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s-PE" sz="1800" b="0" i="1" smtClean="0">
                          <a:solidFill>
                            <a:srgbClr val="008080"/>
                          </a:solidFill>
                          <a:latin typeface="Cambria Math" panose="02040503050406030204" pitchFamily="18" charset="0"/>
                        </a:rPr>
                        <m:t>𝑃𝑎𝑟𝑎𝑚</m:t>
                      </m:r>
                      <m:r>
                        <a:rPr lang="es-PE" sz="1800" b="0" i="1" smtClean="0">
                          <a:solidFill>
                            <a:srgbClr val="008080"/>
                          </a:solidFill>
                          <a:latin typeface="Cambria Math" panose="02040503050406030204" pitchFamily="18" charset="0"/>
                        </a:rPr>
                        <m:t>é</m:t>
                      </m:r>
                      <m:r>
                        <a:rPr lang="es-PE" sz="1800" b="0" i="1" smtClean="0">
                          <a:solidFill>
                            <a:srgbClr val="008080"/>
                          </a:solidFill>
                          <a:latin typeface="Cambria Math" panose="02040503050406030204" pitchFamily="18" charset="0"/>
                        </a:rPr>
                        <m:t>𝑡𝑟𝑖𝑐𝑎</m:t>
                      </m:r>
                    </m:oMath>
                  </m:oMathPara>
                </a14:m>
                <a:endParaRPr lang="es-PE" sz="1800" dirty="0">
                  <a:solidFill>
                    <a:srgbClr val="008080"/>
                  </a:solidFill>
                </a:endParaRPr>
              </a:p>
            </p:txBody>
          </p:sp>
        </mc:Choice>
        <mc:Fallback xmlns="">
          <p:sp>
            <p:nvSpPr>
              <p:cNvPr id="22" name="Rectángulo 21">
                <a:extLst>
                  <a:ext uri="{FF2B5EF4-FFF2-40B4-BE49-F238E27FC236}">
                    <a16:creationId xmlns:a16="http://schemas.microsoft.com/office/drawing/2014/main" id="{671649DB-706B-4067-9FA0-E3AF3EF6363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3187" y="3308257"/>
                <a:ext cx="2577950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P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ángulo 23">
                <a:extLst>
                  <a:ext uri="{FF2B5EF4-FFF2-40B4-BE49-F238E27FC236}">
                    <a16:creationId xmlns:a16="http://schemas.microsoft.com/office/drawing/2014/main" id="{76DB4F77-A708-4528-98B1-AEB48508D3A2}"/>
                  </a:ext>
                </a:extLst>
              </p:cNvPr>
              <p:cNvSpPr/>
              <p:nvPr/>
            </p:nvSpPr>
            <p:spPr>
              <a:xfrm>
                <a:off x="892916" y="4945698"/>
                <a:ext cx="2826671" cy="56137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s-PE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PE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s-PE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−2</m:t>
                          </m:r>
                        </m:num>
                        <m:den>
                          <m:r>
                            <a:rPr lang="es-PE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−3</m:t>
                          </m:r>
                        </m:den>
                      </m:f>
                      <m:r>
                        <a:rPr lang="es-PE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PE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PE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  <m:r>
                            <a:rPr lang="es-PE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−(−2)</m:t>
                          </m:r>
                        </m:num>
                        <m:den>
                          <m:r>
                            <a:rPr lang="es-PE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6</m:t>
                          </m:r>
                        </m:den>
                      </m:f>
                      <m:r>
                        <a:rPr lang="es-PE" sz="16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PE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PE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  <m:r>
                            <a:rPr lang="es-PE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−(−3)</m:t>
                          </m:r>
                        </m:num>
                        <m:den>
                          <m:r>
                            <a:rPr lang="es-PE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den>
                      </m:f>
                    </m:oMath>
                  </m:oMathPara>
                </a14:m>
                <a:endParaRPr lang="es-PE" sz="1600" dirty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4" name="Rectángulo 23">
                <a:extLst>
                  <a:ext uri="{FF2B5EF4-FFF2-40B4-BE49-F238E27FC236}">
                    <a16:creationId xmlns:a16="http://schemas.microsoft.com/office/drawing/2014/main" id="{76DB4F77-A708-4528-98B1-AEB48508D3A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2916" y="4945698"/>
                <a:ext cx="2826671" cy="56137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P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ángulo 24">
                <a:extLst>
                  <a:ext uri="{FF2B5EF4-FFF2-40B4-BE49-F238E27FC236}">
                    <a16:creationId xmlns:a16="http://schemas.microsoft.com/office/drawing/2014/main" id="{206CE48C-EE32-41F4-9381-34CD977562F2}"/>
                  </a:ext>
                </a:extLst>
              </p:cNvPr>
              <p:cNvSpPr/>
              <p:nvPr/>
            </p:nvSpPr>
            <p:spPr>
              <a:xfrm>
                <a:off x="388219" y="4576167"/>
                <a:ext cx="226536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PE" sz="1800" i="1" smtClean="0">
                          <a:solidFill>
                            <a:srgbClr val="008080"/>
                          </a:solidFill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s-PE" sz="1800" b="0" i="1" smtClean="0">
                          <a:solidFill>
                            <a:srgbClr val="008080"/>
                          </a:solidFill>
                          <a:latin typeface="Cambria Math" panose="02040503050406030204" pitchFamily="18" charset="0"/>
                        </a:rPr>
                        <m:t>𝑐𝑢𝑎𝑐𝑖</m:t>
                      </m:r>
                      <m:r>
                        <a:rPr lang="es-PE" sz="1800" b="0" i="1" smtClean="0">
                          <a:solidFill>
                            <a:srgbClr val="008080"/>
                          </a:solidFill>
                          <a:latin typeface="Cambria Math" panose="02040503050406030204" pitchFamily="18" charset="0"/>
                        </a:rPr>
                        <m:t>ó</m:t>
                      </m:r>
                      <m:r>
                        <a:rPr lang="es-PE" sz="1800" b="0" i="1" smtClean="0">
                          <a:solidFill>
                            <a:srgbClr val="008080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s-PE" sz="1800" b="0" i="1" smtClean="0">
                          <a:solidFill>
                            <a:srgbClr val="00808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s-PE" sz="1800" b="0" i="1" smtClean="0">
                          <a:solidFill>
                            <a:srgbClr val="008080"/>
                          </a:solidFill>
                          <a:latin typeface="Cambria Math" panose="02040503050406030204" pitchFamily="18" charset="0"/>
                        </a:rPr>
                        <m:t>𝑆𝑖𝑚</m:t>
                      </m:r>
                      <m:r>
                        <a:rPr lang="es-PE" sz="1800" b="0" i="1" smtClean="0">
                          <a:solidFill>
                            <a:srgbClr val="008080"/>
                          </a:solidFill>
                          <a:latin typeface="Cambria Math" panose="02040503050406030204" pitchFamily="18" charset="0"/>
                        </a:rPr>
                        <m:t>é</m:t>
                      </m:r>
                      <m:r>
                        <a:rPr lang="es-PE" sz="1800" b="0" i="1" smtClean="0">
                          <a:solidFill>
                            <a:srgbClr val="008080"/>
                          </a:solidFill>
                          <a:latin typeface="Cambria Math" panose="02040503050406030204" pitchFamily="18" charset="0"/>
                        </a:rPr>
                        <m:t>𝑡𝑟𝑖𝑐𝑎</m:t>
                      </m:r>
                    </m:oMath>
                  </m:oMathPara>
                </a14:m>
                <a:endParaRPr lang="es-PE" sz="1800" dirty="0">
                  <a:solidFill>
                    <a:srgbClr val="008080"/>
                  </a:solidFill>
                </a:endParaRPr>
              </a:p>
            </p:txBody>
          </p:sp>
        </mc:Choice>
        <mc:Fallback xmlns="">
          <p:sp>
            <p:nvSpPr>
              <p:cNvPr id="25" name="Rectángulo 24">
                <a:extLst>
                  <a:ext uri="{FF2B5EF4-FFF2-40B4-BE49-F238E27FC236}">
                    <a16:creationId xmlns:a16="http://schemas.microsoft.com/office/drawing/2014/main" id="{206CE48C-EE32-41F4-9381-34CD977562F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8219" y="4576167"/>
                <a:ext cx="2265364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P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CuadroTexto 22">
                <a:extLst>
                  <a:ext uri="{FF2B5EF4-FFF2-40B4-BE49-F238E27FC236}">
                    <a16:creationId xmlns:a16="http://schemas.microsoft.com/office/drawing/2014/main" id="{849BE73F-A360-45B0-80C5-4A46DCE2F541}"/>
                  </a:ext>
                </a:extLst>
              </p:cNvPr>
              <p:cNvSpPr txBox="1"/>
              <p:nvPr/>
            </p:nvSpPr>
            <p:spPr>
              <a:xfrm>
                <a:off x="2951137" y="2080006"/>
                <a:ext cx="404367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PE" sz="18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d>
                        <m:dPr>
                          <m:ctrlPr>
                            <a:rPr lang="es-PE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PE" sz="1800" i="1">
                              <a:latin typeface="Cambria Math" panose="02040503050406030204" pitchFamily="18" charset="0"/>
                            </a:rPr>
                            <m:t>−1, 4, −2</m:t>
                          </m:r>
                        </m:e>
                      </m:d>
                      <m:r>
                        <a:rPr lang="es-PE" sz="1800" b="0" i="1" smtClean="0">
                          <a:latin typeface="Cambria Math" panose="02040503050406030204" pitchFamily="18" charset="0"/>
                        </a:rPr>
                        <m:t>−</m:t>
                      </m:r>
                      <m:d>
                        <m:dPr>
                          <m:ctrlPr>
                            <a:rPr lang="es-PE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PE" sz="1800" i="1">
                              <a:latin typeface="Cambria Math" panose="02040503050406030204" pitchFamily="18" charset="0"/>
                            </a:rPr>
                            <m:t>2, −2, −3</m:t>
                          </m:r>
                        </m:e>
                      </m:d>
                      <m:r>
                        <a:rPr lang="es-PE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s-PE" sz="18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PE" sz="18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−3, 6, 1</m:t>
                          </m:r>
                        </m:e>
                      </m:d>
                    </m:oMath>
                  </m:oMathPara>
                </a14:m>
                <a:endParaRPr lang="es-PE" sz="1800" dirty="0"/>
              </a:p>
            </p:txBody>
          </p:sp>
        </mc:Choice>
        <mc:Fallback xmlns="">
          <p:sp>
            <p:nvSpPr>
              <p:cNvPr id="23" name="CuadroTexto 22">
                <a:extLst>
                  <a:ext uri="{FF2B5EF4-FFF2-40B4-BE49-F238E27FC236}">
                    <a16:creationId xmlns:a16="http://schemas.microsoft.com/office/drawing/2014/main" id="{849BE73F-A360-45B0-80C5-4A46DCE2F5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1137" y="2080006"/>
                <a:ext cx="4043671" cy="276999"/>
              </a:xfrm>
              <a:prstGeom prst="rect">
                <a:avLst/>
              </a:prstGeom>
              <a:blipFill>
                <a:blip r:embed="rId11"/>
                <a:stretch>
                  <a:fillRect b="-8696"/>
                </a:stretch>
              </a:blipFill>
            </p:spPr>
            <p:txBody>
              <a:bodyPr/>
              <a:lstStyle/>
              <a:p>
                <a:r>
                  <a:rPr lang="es-P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CuadroTexto 29">
                <a:extLst>
                  <a:ext uri="{FF2B5EF4-FFF2-40B4-BE49-F238E27FC236}">
                    <a16:creationId xmlns:a16="http://schemas.microsoft.com/office/drawing/2014/main" id="{CBEADD13-F1DD-4A61-BCA6-AA909D192FCB}"/>
                  </a:ext>
                </a:extLst>
              </p:cNvPr>
              <p:cNvSpPr txBox="1"/>
              <p:nvPr/>
            </p:nvSpPr>
            <p:spPr>
              <a:xfrm>
                <a:off x="2054148" y="2080006"/>
                <a:ext cx="88370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PE" sz="18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s-PE" sz="1800" b="0" i="1" smtClean="0"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es-PE" sz="18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s-PE" sz="1800" b="0" i="1" smtClean="0">
                          <a:latin typeface="Cambria Math" panose="02040503050406030204" pitchFamily="18" charset="0"/>
                        </a:rPr>
                        <m:t>𝐴</m:t>
                      </m:r>
                    </m:oMath>
                  </m:oMathPara>
                </a14:m>
                <a:endParaRPr lang="es-PE" sz="1800" dirty="0"/>
              </a:p>
            </p:txBody>
          </p:sp>
        </mc:Choice>
        <mc:Fallback xmlns="">
          <p:sp>
            <p:nvSpPr>
              <p:cNvPr id="30" name="CuadroTexto 29">
                <a:extLst>
                  <a:ext uri="{FF2B5EF4-FFF2-40B4-BE49-F238E27FC236}">
                    <a16:creationId xmlns:a16="http://schemas.microsoft.com/office/drawing/2014/main" id="{CBEADD13-F1DD-4A61-BCA6-AA909D192F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4148" y="2080006"/>
                <a:ext cx="883703" cy="276999"/>
              </a:xfrm>
              <a:prstGeom prst="rect">
                <a:avLst/>
              </a:prstGeom>
              <a:blipFill>
                <a:blip r:embed="rId12"/>
                <a:stretch>
                  <a:fillRect l="-2069" r="-4828" b="-8696"/>
                </a:stretch>
              </a:blipFill>
            </p:spPr>
            <p:txBody>
              <a:bodyPr/>
              <a:lstStyle/>
              <a:p>
                <a:r>
                  <a:rPr lang="es-P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ángulo 30">
                <a:extLst>
                  <a:ext uri="{FF2B5EF4-FFF2-40B4-BE49-F238E27FC236}">
                    <a16:creationId xmlns:a16="http://schemas.microsoft.com/office/drawing/2014/main" id="{07E952FC-4EBA-46CF-A9B2-76CBF9AE8261}"/>
                  </a:ext>
                </a:extLst>
              </p:cNvPr>
              <p:cNvSpPr/>
              <p:nvPr/>
            </p:nvSpPr>
            <p:spPr>
              <a:xfrm>
                <a:off x="968397" y="5518575"/>
                <a:ext cx="2179058" cy="55496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s-PE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PE" sz="16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s-PE" sz="1600" b="0" i="1" smtClean="0">
                              <a:latin typeface="Cambria Math" panose="02040503050406030204" pitchFamily="18" charset="0"/>
                            </a:rPr>
                            <m:t>−2</m:t>
                          </m:r>
                        </m:num>
                        <m:den>
                          <m:r>
                            <a:rPr lang="es-PE" sz="1600" b="0" i="1" smtClean="0">
                              <a:latin typeface="Cambria Math" panose="02040503050406030204" pitchFamily="18" charset="0"/>
                            </a:rPr>
                            <m:t>−3</m:t>
                          </m:r>
                        </m:den>
                      </m:f>
                      <m:r>
                        <a:rPr lang="es-PE" sz="16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PE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PE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  <m:r>
                            <a:rPr lang="es-PE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+2</m:t>
                          </m:r>
                        </m:num>
                        <m:den>
                          <m:r>
                            <a:rPr lang="es-PE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6</m:t>
                          </m:r>
                        </m:den>
                      </m:f>
                      <m:r>
                        <a:rPr lang="es-PE" sz="16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s-PE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𝑧</m:t>
                      </m:r>
                      <m:r>
                        <a:rPr lang="es-PE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+3</m:t>
                      </m:r>
                    </m:oMath>
                  </m:oMathPara>
                </a14:m>
                <a:endParaRPr lang="es-PE" sz="16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1" name="Rectángulo 30">
                <a:extLst>
                  <a:ext uri="{FF2B5EF4-FFF2-40B4-BE49-F238E27FC236}">
                    <a16:creationId xmlns:a16="http://schemas.microsoft.com/office/drawing/2014/main" id="{07E952FC-4EBA-46CF-A9B2-76CBF9AE826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8397" y="5518575"/>
                <a:ext cx="2179058" cy="554960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P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2" name="Conector recto 31">
            <a:extLst>
              <a:ext uri="{FF2B5EF4-FFF2-40B4-BE49-F238E27FC236}">
                <a16:creationId xmlns:a16="http://schemas.microsoft.com/office/drawing/2014/main" id="{1E0BC53D-FE08-433D-BF2B-D8B37D538D07}"/>
              </a:ext>
            </a:extLst>
          </p:cNvPr>
          <p:cNvCxnSpPr>
            <a:cxnSpLocks/>
          </p:cNvCxnSpPr>
          <p:nvPr/>
        </p:nvCxnSpPr>
        <p:spPr>
          <a:xfrm flipH="1">
            <a:off x="3717868" y="2638109"/>
            <a:ext cx="1719" cy="38648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CuadroTexto 37">
            <a:extLst>
              <a:ext uri="{FF2B5EF4-FFF2-40B4-BE49-F238E27FC236}">
                <a16:creationId xmlns:a16="http://schemas.microsoft.com/office/drawing/2014/main" id="{5F0DD87C-E319-444F-AB09-849533755FB4}"/>
              </a:ext>
            </a:extLst>
          </p:cNvPr>
          <p:cNvSpPr txBox="1"/>
          <p:nvPr/>
        </p:nvSpPr>
        <p:spPr>
          <a:xfrm>
            <a:off x="717565" y="1583244"/>
            <a:ext cx="195386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PE" sz="1800" b="1" dirty="0">
                <a:solidFill>
                  <a:srgbClr val="C00000"/>
                </a:solidFill>
              </a:rPr>
              <a:t>SOLUCIÓN: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ángulo 19">
                <a:extLst>
                  <a:ext uri="{FF2B5EF4-FFF2-40B4-BE49-F238E27FC236}">
                    <a16:creationId xmlns:a16="http://schemas.microsoft.com/office/drawing/2014/main" id="{8E7DC9A9-0FFE-443F-A74B-5BA51F921AD7}"/>
                  </a:ext>
                </a:extLst>
              </p:cNvPr>
              <p:cNvSpPr/>
              <p:nvPr/>
            </p:nvSpPr>
            <p:spPr>
              <a:xfrm>
                <a:off x="3795035" y="2588840"/>
                <a:ext cx="1870256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r>
                  <a:rPr lang="es-PE" sz="1800" dirty="0"/>
                  <a:t>Como </a:t>
                </a:r>
                <a:r>
                  <a:rPr lang="es-PE" sz="1800" b="0" dirty="0"/>
                  <a:t>  </a:t>
                </a:r>
                <a14:m>
                  <m:oMath xmlns:m="http://schemas.openxmlformats.org/officeDocument/2006/math">
                    <m:r>
                      <a:rPr lang="es-PE" sz="1800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s-PE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s-PE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ℝ</m:t>
                    </m:r>
                    <m:r>
                      <a:rPr lang="es-PE" sz="1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⟹</m:t>
                    </m:r>
                  </m:oMath>
                </a14:m>
                <a:endParaRPr lang="es-PE" sz="1800" dirty="0"/>
              </a:p>
            </p:txBody>
          </p:sp>
        </mc:Choice>
        <mc:Fallback xmlns="">
          <p:sp>
            <p:nvSpPr>
              <p:cNvPr id="20" name="Rectángulo 19">
                <a:extLst>
                  <a:ext uri="{FF2B5EF4-FFF2-40B4-BE49-F238E27FC236}">
                    <a16:creationId xmlns:a16="http://schemas.microsoft.com/office/drawing/2014/main" id="{8E7DC9A9-0FFE-443F-A74B-5BA51F921AD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95035" y="2588840"/>
                <a:ext cx="1870256" cy="369332"/>
              </a:xfrm>
              <a:prstGeom prst="rect">
                <a:avLst/>
              </a:prstGeom>
              <a:blipFill>
                <a:blip r:embed="rId14"/>
                <a:stretch>
                  <a:fillRect l="-2941" t="-10000" b="-26667"/>
                </a:stretch>
              </a:blipFill>
            </p:spPr>
            <p:txBody>
              <a:bodyPr/>
              <a:lstStyle/>
              <a:p>
                <a:r>
                  <a:rPr lang="es-P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ángulo 27">
                <a:extLst>
                  <a:ext uri="{FF2B5EF4-FFF2-40B4-BE49-F238E27FC236}">
                    <a16:creationId xmlns:a16="http://schemas.microsoft.com/office/drawing/2014/main" id="{A1D2DD97-02DC-40CB-9D86-18FFAA0F8806}"/>
                  </a:ext>
                </a:extLst>
              </p:cNvPr>
              <p:cNvSpPr/>
              <p:nvPr/>
            </p:nvSpPr>
            <p:spPr>
              <a:xfrm>
                <a:off x="5568212" y="2582167"/>
                <a:ext cx="775405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PE" sz="18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s-PE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=2</m:t>
                      </m:r>
                    </m:oMath>
                  </m:oMathPara>
                </a14:m>
                <a:endParaRPr lang="es-PE" sz="1800" dirty="0"/>
              </a:p>
            </p:txBody>
          </p:sp>
        </mc:Choice>
        <mc:Fallback xmlns="">
          <p:sp>
            <p:nvSpPr>
              <p:cNvPr id="28" name="Rectángulo 27">
                <a:extLst>
                  <a:ext uri="{FF2B5EF4-FFF2-40B4-BE49-F238E27FC236}">
                    <a16:creationId xmlns:a16="http://schemas.microsoft.com/office/drawing/2014/main" id="{A1D2DD97-02DC-40CB-9D86-18FFAA0F880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8212" y="2582167"/>
                <a:ext cx="775405" cy="369332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P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ángulo 32">
                <a:extLst>
                  <a:ext uri="{FF2B5EF4-FFF2-40B4-BE49-F238E27FC236}">
                    <a16:creationId xmlns:a16="http://schemas.microsoft.com/office/drawing/2014/main" id="{5DE6A911-0C1D-4EE2-8F06-D8C81EB57EE2}"/>
                  </a:ext>
                </a:extLst>
              </p:cNvPr>
              <p:cNvSpPr/>
              <p:nvPr/>
            </p:nvSpPr>
            <p:spPr>
              <a:xfrm>
                <a:off x="3843892" y="3048838"/>
                <a:ext cx="2895242" cy="3385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PE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s-PE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s-PE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PE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2, −2, −3</m:t>
                          </m:r>
                        </m:e>
                      </m:d>
                      <m:r>
                        <a:rPr lang="es-PE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s-PE" sz="16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PE" sz="16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e>
                      </m:d>
                      <m:d>
                        <m:dPr>
                          <m:ctrlPr>
                            <a:rPr lang="es-PE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PE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−3, 6, 1</m:t>
                          </m:r>
                        </m:e>
                      </m:d>
                    </m:oMath>
                  </m:oMathPara>
                </a14:m>
                <a:endParaRPr lang="es-PE" sz="1600" dirty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3" name="Rectángulo 32">
                <a:extLst>
                  <a:ext uri="{FF2B5EF4-FFF2-40B4-BE49-F238E27FC236}">
                    <a16:creationId xmlns:a16="http://schemas.microsoft.com/office/drawing/2014/main" id="{5DE6A911-0C1D-4EE2-8F06-D8C81EB57EE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43892" y="3048838"/>
                <a:ext cx="2895242" cy="338554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P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ángulo 33">
                <a:extLst>
                  <a:ext uri="{FF2B5EF4-FFF2-40B4-BE49-F238E27FC236}">
                    <a16:creationId xmlns:a16="http://schemas.microsoft.com/office/drawing/2014/main" id="{8775736D-3D0A-4220-ABCF-9FC1DA2730D3}"/>
                  </a:ext>
                </a:extLst>
              </p:cNvPr>
              <p:cNvSpPr/>
              <p:nvPr/>
            </p:nvSpPr>
            <p:spPr>
              <a:xfrm>
                <a:off x="3795035" y="3492923"/>
                <a:ext cx="1714124" cy="3385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PE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s-PE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s-PE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PE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−4, 10, −1</m:t>
                          </m:r>
                        </m:e>
                      </m:d>
                    </m:oMath>
                  </m:oMathPara>
                </a14:m>
                <a:endParaRPr lang="es-PE" sz="1600" dirty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4" name="Rectángulo 33">
                <a:extLst>
                  <a:ext uri="{FF2B5EF4-FFF2-40B4-BE49-F238E27FC236}">
                    <a16:creationId xmlns:a16="http://schemas.microsoft.com/office/drawing/2014/main" id="{8775736D-3D0A-4220-ABCF-9FC1DA2730D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95035" y="3492923"/>
                <a:ext cx="1714124" cy="338554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P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ángulo 2">
                <a:extLst>
                  <a:ext uri="{FF2B5EF4-FFF2-40B4-BE49-F238E27FC236}">
                    <a16:creationId xmlns:a16="http://schemas.microsoft.com/office/drawing/2014/main" id="{221B926E-BFEA-455B-8BCF-9A37CA2224E2}"/>
                  </a:ext>
                </a:extLst>
              </p:cNvPr>
              <p:cNvSpPr/>
              <p:nvPr/>
            </p:nvSpPr>
            <p:spPr>
              <a:xfrm>
                <a:off x="3836349" y="4092161"/>
                <a:ext cx="187981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s-PE" sz="1800" b="0" dirty="0"/>
                  <a:t>Como </a:t>
                </a:r>
                <a14:m>
                  <m:oMath xmlns:m="http://schemas.openxmlformats.org/officeDocument/2006/math">
                    <m:r>
                      <a:rPr lang="es-PE" sz="1800" b="0" i="1" dirty="0" smtClean="0">
                        <a:latin typeface="Cambria Math" panose="02040503050406030204" pitchFamily="18" charset="0"/>
                      </a:rPr>
                      <m:t>𝐿</m:t>
                    </m:r>
                    <m:r>
                      <a:rPr lang="es-PE" sz="18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∩</m:t>
                    </m:r>
                    <m:r>
                      <a:rPr lang="es-PE" sz="1800" i="1" dirty="0">
                        <a:latin typeface="Cambria Math" panose="02040503050406030204" pitchFamily="18" charset="0"/>
                      </a:rPr>
                      <m:t>𝑋𝑍</m:t>
                    </m:r>
                    <m:r>
                      <a:rPr lang="es-PE" sz="18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⟹</m:t>
                    </m:r>
                  </m:oMath>
                </a14:m>
                <a:endParaRPr lang="es-PE" sz="1800" dirty="0"/>
              </a:p>
            </p:txBody>
          </p:sp>
        </mc:Choice>
        <mc:Fallback xmlns="">
          <p:sp>
            <p:nvSpPr>
              <p:cNvPr id="3" name="Rectángulo 2">
                <a:extLst>
                  <a:ext uri="{FF2B5EF4-FFF2-40B4-BE49-F238E27FC236}">
                    <a16:creationId xmlns:a16="http://schemas.microsoft.com/office/drawing/2014/main" id="{221B926E-BFEA-455B-8BCF-9A37CA2224E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6349" y="4092161"/>
                <a:ext cx="1879810" cy="369332"/>
              </a:xfrm>
              <a:prstGeom prst="rect">
                <a:avLst/>
              </a:prstGeom>
              <a:blipFill>
                <a:blip r:embed="rId18"/>
                <a:stretch>
                  <a:fillRect l="-2589" t="-8197" b="-24590"/>
                </a:stretch>
              </a:blipFill>
            </p:spPr>
            <p:txBody>
              <a:bodyPr/>
              <a:lstStyle/>
              <a:p>
                <a:r>
                  <a:rPr lang="es-P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ángulo 34">
                <a:extLst>
                  <a:ext uri="{FF2B5EF4-FFF2-40B4-BE49-F238E27FC236}">
                    <a16:creationId xmlns:a16="http://schemas.microsoft.com/office/drawing/2014/main" id="{F7B9C873-D3A6-46C4-B17A-9B5F20F9D7DE}"/>
                  </a:ext>
                </a:extLst>
              </p:cNvPr>
              <p:cNvSpPr/>
              <p:nvPr/>
            </p:nvSpPr>
            <p:spPr>
              <a:xfrm>
                <a:off x="5682918" y="4068488"/>
                <a:ext cx="812210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PE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𝑦</m:t>
                      </m:r>
                      <m:r>
                        <a:rPr lang="es-PE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s-PE" sz="1800" dirty="0"/>
              </a:p>
            </p:txBody>
          </p:sp>
        </mc:Choice>
        <mc:Fallback xmlns="">
          <p:sp>
            <p:nvSpPr>
              <p:cNvPr id="35" name="Rectángulo 34">
                <a:extLst>
                  <a:ext uri="{FF2B5EF4-FFF2-40B4-BE49-F238E27FC236}">
                    <a16:creationId xmlns:a16="http://schemas.microsoft.com/office/drawing/2014/main" id="{F7B9C873-D3A6-46C4-B17A-9B5F20F9D7D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82918" y="4068488"/>
                <a:ext cx="812210" cy="369332"/>
              </a:xfrm>
              <a:prstGeom prst="rect">
                <a:avLst/>
              </a:prstGeom>
              <a:blipFill>
                <a:blip r:embed="rId19"/>
                <a:stretch>
                  <a:fillRect b="-8197"/>
                </a:stretch>
              </a:blipFill>
            </p:spPr>
            <p:txBody>
              <a:bodyPr/>
              <a:lstStyle/>
              <a:p>
                <a:r>
                  <a:rPr lang="es-P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ángulo 3">
                <a:extLst>
                  <a:ext uri="{FF2B5EF4-FFF2-40B4-BE49-F238E27FC236}">
                    <a16:creationId xmlns:a16="http://schemas.microsoft.com/office/drawing/2014/main" id="{E1466587-2EB1-43E1-8616-581C78059CE2}"/>
                  </a:ext>
                </a:extLst>
              </p:cNvPr>
              <p:cNvSpPr/>
              <p:nvPr/>
            </p:nvSpPr>
            <p:spPr>
              <a:xfrm>
                <a:off x="5679760" y="4418289"/>
                <a:ext cx="1342547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PE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</m:t>
                      </m:r>
                      <m:r>
                        <a:rPr lang="es-PE" sz="16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s-PE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−2+6</m:t>
                      </m:r>
                      <m:r>
                        <a:rPr lang="es-PE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lang="es-PE" sz="1600" dirty="0"/>
              </a:p>
            </p:txBody>
          </p:sp>
        </mc:Choice>
        <mc:Fallback xmlns="">
          <p:sp>
            <p:nvSpPr>
              <p:cNvPr id="4" name="Rectángulo 3">
                <a:extLst>
                  <a:ext uri="{FF2B5EF4-FFF2-40B4-BE49-F238E27FC236}">
                    <a16:creationId xmlns:a16="http://schemas.microsoft.com/office/drawing/2014/main" id="{E1466587-2EB1-43E1-8616-581C78059CE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79760" y="4418289"/>
                <a:ext cx="1342547" cy="338554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P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ángulo 38">
                <a:extLst>
                  <a:ext uri="{FF2B5EF4-FFF2-40B4-BE49-F238E27FC236}">
                    <a16:creationId xmlns:a16="http://schemas.microsoft.com/office/drawing/2014/main" id="{8AC341BD-7251-4066-9F16-C0CC800FCBD4}"/>
                  </a:ext>
                </a:extLst>
              </p:cNvPr>
              <p:cNvSpPr/>
              <p:nvPr/>
            </p:nvSpPr>
            <p:spPr>
              <a:xfrm>
                <a:off x="5733605" y="4707921"/>
                <a:ext cx="710836" cy="55496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s-PE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PE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s-PE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s-PE" sz="16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s-PE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lang="es-PE" sz="1600" dirty="0"/>
              </a:p>
            </p:txBody>
          </p:sp>
        </mc:Choice>
        <mc:Fallback xmlns="">
          <p:sp>
            <p:nvSpPr>
              <p:cNvPr id="39" name="Rectángulo 38">
                <a:extLst>
                  <a:ext uri="{FF2B5EF4-FFF2-40B4-BE49-F238E27FC236}">
                    <a16:creationId xmlns:a16="http://schemas.microsoft.com/office/drawing/2014/main" id="{8AC341BD-7251-4066-9F16-C0CC800FCBD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33605" y="4707921"/>
                <a:ext cx="710836" cy="554960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P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ctángulo 39">
                <a:extLst>
                  <a:ext uri="{FF2B5EF4-FFF2-40B4-BE49-F238E27FC236}">
                    <a16:creationId xmlns:a16="http://schemas.microsoft.com/office/drawing/2014/main" id="{4AF70F06-86DE-4A33-94D4-4BEA59FD2997}"/>
                  </a:ext>
                </a:extLst>
              </p:cNvPr>
              <p:cNvSpPr/>
              <p:nvPr/>
            </p:nvSpPr>
            <p:spPr>
              <a:xfrm>
                <a:off x="3737263" y="5262269"/>
                <a:ext cx="3046155" cy="64556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PE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s-PE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s-PE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PE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2, −2, −3</m:t>
                          </m:r>
                        </m:e>
                      </m:d>
                      <m:r>
                        <a:rPr lang="es-PE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s-PE" sz="16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s-PE" sz="16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s-PE" sz="16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s-PE" sz="16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e>
                      </m:d>
                      <m:d>
                        <m:dPr>
                          <m:ctrlPr>
                            <a:rPr lang="es-PE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PE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−3, 6, 1</m:t>
                          </m:r>
                        </m:e>
                      </m:d>
                    </m:oMath>
                  </m:oMathPara>
                </a14:m>
                <a:endParaRPr lang="es-PE" sz="1600" dirty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40" name="Rectángulo 39">
                <a:extLst>
                  <a:ext uri="{FF2B5EF4-FFF2-40B4-BE49-F238E27FC236}">
                    <a16:creationId xmlns:a16="http://schemas.microsoft.com/office/drawing/2014/main" id="{4AF70F06-86DE-4A33-94D4-4BEA59FD299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37263" y="5262269"/>
                <a:ext cx="3046155" cy="645561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P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tángulo 40">
                <a:extLst>
                  <a:ext uri="{FF2B5EF4-FFF2-40B4-BE49-F238E27FC236}">
                    <a16:creationId xmlns:a16="http://schemas.microsoft.com/office/drawing/2014/main" id="{3F106D2F-A4D4-4C14-83EE-CD9738F2CAA9}"/>
                  </a:ext>
                </a:extLst>
              </p:cNvPr>
              <p:cNvSpPr/>
              <p:nvPr/>
            </p:nvSpPr>
            <p:spPr>
              <a:xfrm>
                <a:off x="4156871" y="5857380"/>
                <a:ext cx="2017860" cy="64556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PE" sz="1600" i="1" dirty="0"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es-PE" sz="16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∩</m:t>
                      </m:r>
                      <m:r>
                        <a:rPr lang="es-PE" sz="1600" i="1" dirty="0">
                          <a:latin typeface="Cambria Math" panose="02040503050406030204" pitchFamily="18" charset="0"/>
                        </a:rPr>
                        <m:t>𝑋𝑍</m:t>
                      </m:r>
                      <m:r>
                        <a:rPr lang="es-PE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s-PE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PE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1, 0, −</m:t>
                          </m:r>
                          <m:f>
                            <m:fPr>
                              <m:ctrlPr>
                                <a:rPr lang="es-PE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s-PE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8</m:t>
                              </m:r>
                            </m:num>
                            <m:den>
                              <m:r>
                                <a:rPr lang="es-PE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s-PE" sz="1600" dirty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41" name="Rectángulo 40">
                <a:extLst>
                  <a:ext uri="{FF2B5EF4-FFF2-40B4-BE49-F238E27FC236}">
                    <a16:creationId xmlns:a16="http://schemas.microsoft.com/office/drawing/2014/main" id="{3F106D2F-A4D4-4C14-83EE-CD9738F2CAA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56871" y="5857380"/>
                <a:ext cx="2017860" cy="645561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P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22850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8" grpId="0"/>
      <p:bldP spid="21" grpId="0"/>
      <p:bldP spid="22" grpId="0"/>
      <p:bldP spid="24" grpId="0" animBg="1"/>
      <p:bldP spid="25" grpId="0"/>
      <p:bldP spid="23" grpId="0"/>
      <p:bldP spid="30" grpId="0"/>
      <p:bldP spid="31" grpId="0" animBg="1"/>
      <p:bldP spid="20" grpId="0" animBg="1"/>
      <p:bldP spid="28" grpId="0" animBg="1"/>
      <p:bldP spid="33" grpId="0" animBg="1"/>
      <p:bldP spid="34" grpId="0" animBg="1"/>
      <p:bldP spid="3" grpId="0"/>
      <p:bldP spid="35" grpId="0" animBg="1"/>
      <p:bldP spid="4" grpId="0"/>
      <p:bldP spid="39" grpId="0"/>
      <p:bldP spid="40" grpId="0" animBg="1"/>
      <p:bldP spid="4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ángulo 13">
            <a:extLst>
              <a:ext uri="{FF2B5EF4-FFF2-40B4-BE49-F238E27FC236}">
                <a16:creationId xmlns:a16="http://schemas.microsoft.com/office/drawing/2014/main" id="{FDB28EBC-2BA4-42C2-A637-7AE9F5DB8F6D}"/>
              </a:ext>
            </a:extLst>
          </p:cNvPr>
          <p:cNvSpPr/>
          <p:nvPr/>
        </p:nvSpPr>
        <p:spPr>
          <a:xfrm>
            <a:off x="822587" y="1251625"/>
            <a:ext cx="108176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PE" sz="3200" b="1" dirty="0">
                <a:solidFill>
                  <a:srgbClr val="008080"/>
                </a:solidFill>
              </a:rPr>
              <a:t>II. </a:t>
            </a:r>
            <a:r>
              <a:rPr lang="es-PE" sz="3200" b="1" dirty="0">
                <a:solidFill>
                  <a:srgbClr val="008080"/>
                </a:solidFill>
                <a:latin typeface="+mj-lt"/>
                <a:cs typeface="+mn-cs"/>
              </a:rPr>
              <a:t>Distancia de un Punto a una Recta en el Espacio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Marcador de texto 3">
                <a:extLst>
                  <a:ext uri="{FF2B5EF4-FFF2-40B4-BE49-F238E27FC236}">
                    <a16:creationId xmlns:a16="http://schemas.microsoft.com/office/drawing/2014/main" id="{1D4CD725-E482-4C3C-A173-2461CCAB0499}"/>
                  </a:ext>
                </a:extLst>
              </p:cNvPr>
              <p:cNvSpPr>
                <a:spLocks noGrp="1"/>
              </p:cNvSpPr>
              <p:nvPr>
                <p:ph type="body" idx="10"/>
              </p:nvPr>
            </p:nvSpPr>
            <p:spPr/>
            <p:txBody>
              <a:bodyPr>
                <a:normAutofit fontScale="92500" lnSpcReduction="20000"/>
              </a:bodyPr>
              <a:lstStyle/>
              <a:p>
                <a:r>
                  <a:rPr lang="es-PE" dirty="0"/>
                  <a:t>LA RECTA EN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s-PE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s-PE" i="1" dirty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p>
                        <m:r>
                          <a:rPr lang="es-PE" i="1" dirty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lang="es-PE" dirty="0"/>
              </a:p>
              <a:p>
                <a:endParaRPr lang="es-PE" dirty="0"/>
              </a:p>
            </p:txBody>
          </p:sp>
        </mc:Choice>
        <mc:Fallback xmlns="">
          <p:sp>
            <p:nvSpPr>
              <p:cNvPr id="4" name="Marcador de texto 3">
                <a:extLst>
                  <a:ext uri="{FF2B5EF4-FFF2-40B4-BE49-F238E27FC236}">
                    <a16:creationId xmlns:a16="http://schemas.microsoft.com/office/drawing/2014/main" id="{1D4CD725-E482-4C3C-A173-2461CCAB049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0"/>
              </p:nvPr>
            </p:nvSpPr>
            <p:spPr>
              <a:blipFill>
                <a:blip r:embed="rId2"/>
                <a:stretch>
                  <a:fillRect l="-232" t="-26667" b="-17778"/>
                </a:stretch>
              </a:blipFill>
            </p:spPr>
            <p:txBody>
              <a:bodyPr/>
              <a:lstStyle/>
              <a:p>
                <a:r>
                  <a:rPr lang="es-P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ángulo 14">
                <a:extLst>
                  <a:ext uri="{FF2B5EF4-FFF2-40B4-BE49-F238E27FC236}">
                    <a16:creationId xmlns:a16="http://schemas.microsoft.com/office/drawing/2014/main" id="{E884E181-FC40-43F2-9B73-6BAAA60772BC}"/>
                  </a:ext>
                </a:extLst>
              </p:cNvPr>
              <p:cNvSpPr/>
              <p:nvPr/>
            </p:nvSpPr>
            <p:spPr>
              <a:xfrm>
                <a:off x="1655672" y="2051310"/>
                <a:ext cx="8097972" cy="7078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tabLst>
                    <a:tab pos="1524000" algn="l"/>
                  </a:tabLst>
                </a:pPr>
                <a:r>
                  <a:rPr lang="es-PE" sz="2000" i="1" dirty="0">
                    <a:solidFill>
                      <a:schemeClr val="tx1"/>
                    </a:solidFill>
                    <a:latin typeface="F26"/>
                  </a:rPr>
                  <a:t>La distancia de un punto </a:t>
                </a:r>
                <a14:m>
                  <m:oMath xmlns:m="http://schemas.openxmlformats.org/officeDocument/2006/math">
                    <m:r>
                      <a:rPr lang="es-PE" sz="2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𝑸</m:t>
                    </m:r>
                    <m:r>
                      <a:rPr lang="es-PE" sz="2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s-PE" sz="2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s-PE" sz="20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s-PE" sz="20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s-PE" sz="20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sub>
                        </m:sSub>
                        <m:r>
                          <a:rPr lang="es-PE" sz="2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s-PE" sz="20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s-PE" sz="20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𝒚</m:t>
                            </m:r>
                          </m:e>
                          <m:sub>
                            <m:r>
                              <a:rPr lang="es-PE" sz="20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sub>
                        </m:sSub>
                        <m:r>
                          <a:rPr lang="es-PE" sz="2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s-PE" sz="20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s-PE" sz="20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𝒛</m:t>
                            </m:r>
                          </m:e>
                          <m:sub>
                            <m:r>
                              <a:rPr lang="es-PE" sz="20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sub>
                        </m:sSub>
                      </m:e>
                    </m:d>
                    <m:r>
                      <a:rPr lang="es-PE" sz="20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s-PE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s-PE" sz="2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s-PE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s-PE" sz="2000" i="1" dirty="0">
                    <a:solidFill>
                      <a:schemeClr val="tx1"/>
                    </a:solidFill>
                    <a:latin typeface="F26"/>
                  </a:rPr>
                  <a:t> a la recta  </a:t>
                </a:r>
                <a14:m>
                  <m:oMath xmlns:m="http://schemas.openxmlformats.org/officeDocument/2006/math">
                    <m:r>
                      <a:rPr lang="es-PE" sz="2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𝑳</m:t>
                    </m:r>
                    <m:r>
                      <a:rPr lang="es-PE" sz="2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: </m:t>
                    </m:r>
                    <m:r>
                      <a:rPr lang="es-PE" sz="2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𝑷</m:t>
                    </m:r>
                    <m:r>
                      <a:rPr lang="es-PE" sz="2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s-PE" sz="2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PE" sz="2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𝑷</m:t>
                        </m:r>
                      </m:e>
                      <m:sub>
                        <m:r>
                          <a:rPr lang="es-PE" sz="2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𝟎</m:t>
                        </m:r>
                      </m:sub>
                    </m:sSub>
                    <m:r>
                      <a:rPr lang="es-PE" sz="2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es-PE" sz="2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𝒕</m:t>
                    </m:r>
                    <m:acc>
                      <m:accPr>
                        <m:chr m:val="⃗"/>
                        <m:ctrlPr>
                          <a:rPr lang="es-PE" sz="2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s-PE" sz="2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𝒗</m:t>
                        </m:r>
                      </m:e>
                    </m:acc>
                    <m:r>
                      <a:rPr lang="es-PE" sz="2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s-PE" sz="2000" b="1" i="1" dirty="0">
                    <a:solidFill>
                      <a:schemeClr val="tx1"/>
                    </a:solidFill>
                    <a:latin typeface="F26"/>
                  </a:rPr>
                  <a:t>  </a:t>
                </a:r>
                <a:r>
                  <a:rPr lang="es-PE" sz="2000" i="1" dirty="0">
                    <a:solidFill>
                      <a:schemeClr val="tx1"/>
                    </a:solidFill>
                    <a:latin typeface="F26"/>
                  </a:rPr>
                  <a:t>se determina:</a:t>
                </a:r>
              </a:p>
            </p:txBody>
          </p:sp>
        </mc:Choice>
        <mc:Fallback xmlns="">
          <p:sp>
            <p:nvSpPr>
              <p:cNvPr id="15" name="Rectángulo 14">
                <a:extLst>
                  <a:ext uri="{FF2B5EF4-FFF2-40B4-BE49-F238E27FC236}">
                    <a16:creationId xmlns:a16="http://schemas.microsoft.com/office/drawing/2014/main" id="{E884E181-FC40-43F2-9B73-6BAAA60772B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55672" y="2051310"/>
                <a:ext cx="8097972" cy="707886"/>
              </a:xfrm>
              <a:prstGeom prst="rect">
                <a:avLst/>
              </a:prstGeom>
              <a:blipFill>
                <a:blip r:embed="rId3"/>
                <a:stretch>
                  <a:fillRect l="-828" t="-5172" b="-14655"/>
                </a:stretch>
              </a:blipFill>
            </p:spPr>
            <p:txBody>
              <a:bodyPr/>
              <a:lstStyle/>
              <a:p>
                <a:r>
                  <a:rPr lang="es-P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9" name="Conector recto 18">
            <a:extLst>
              <a:ext uri="{FF2B5EF4-FFF2-40B4-BE49-F238E27FC236}">
                <a16:creationId xmlns:a16="http://schemas.microsoft.com/office/drawing/2014/main" id="{E1251B3A-8F99-4727-85B8-09382BF2C2E4}"/>
              </a:ext>
            </a:extLst>
          </p:cNvPr>
          <p:cNvCxnSpPr/>
          <p:nvPr/>
        </p:nvCxnSpPr>
        <p:spPr>
          <a:xfrm flipV="1">
            <a:off x="6173974" y="3736544"/>
            <a:ext cx="4009292" cy="1869831"/>
          </a:xfrm>
          <a:prstGeom prst="line">
            <a:avLst/>
          </a:prstGeom>
          <a:ln w="9525" cap="flat" cmpd="sng" algn="ctr">
            <a:solidFill>
              <a:srgbClr val="008080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grpSp>
        <p:nvGrpSpPr>
          <p:cNvPr id="30" name="Grupo 29">
            <a:extLst>
              <a:ext uri="{FF2B5EF4-FFF2-40B4-BE49-F238E27FC236}">
                <a16:creationId xmlns:a16="http://schemas.microsoft.com/office/drawing/2014/main" id="{DAD39E10-C2A1-44F7-A800-2734672C0994}"/>
              </a:ext>
            </a:extLst>
          </p:cNvPr>
          <p:cNvGrpSpPr/>
          <p:nvPr/>
        </p:nvGrpSpPr>
        <p:grpSpPr>
          <a:xfrm>
            <a:off x="7137611" y="4198470"/>
            <a:ext cx="2082018" cy="945977"/>
            <a:chOff x="7137611" y="4198470"/>
            <a:chExt cx="2082018" cy="945977"/>
          </a:xfrm>
        </p:grpSpPr>
        <p:cxnSp>
          <p:nvCxnSpPr>
            <p:cNvPr id="20" name="Conector recto de flecha 19">
              <a:extLst>
                <a:ext uri="{FF2B5EF4-FFF2-40B4-BE49-F238E27FC236}">
                  <a16:creationId xmlns:a16="http://schemas.microsoft.com/office/drawing/2014/main" id="{B6C16A43-5D36-4011-9884-7F1952C0431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137611" y="4198470"/>
              <a:ext cx="2082018" cy="945977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none" w="med" len="med"/>
              <a:tailEnd type="arrow" w="med" len="med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CuadroTexto 21">
                  <a:extLst>
                    <a:ext uri="{FF2B5EF4-FFF2-40B4-BE49-F238E27FC236}">
                      <a16:creationId xmlns:a16="http://schemas.microsoft.com/office/drawing/2014/main" id="{5F8C97C5-A789-4A80-8E20-41A0C1202318}"/>
                    </a:ext>
                  </a:extLst>
                </p:cNvPr>
                <p:cNvSpPr txBox="1"/>
                <p:nvPr/>
              </p:nvSpPr>
              <p:spPr>
                <a:xfrm rot="20153600">
                  <a:off x="8215750" y="4732837"/>
                  <a:ext cx="224420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es-PE" sz="20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s-PE" sz="20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𝒗</m:t>
                            </m:r>
                          </m:e>
                        </m:acc>
                      </m:oMath>
                    </m:oMathPara>
                  </a14:m>
                  <a:endParaRPr lang="es-PE" sz="1600" b="1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22" name="CuadroTexto 21">
                  <a:extLst>
                    <a:ext uri="{FF2B5EF4-FFF2-40B4-BE49-F238E27FC236}">
                      <a16:creationId xmlns:a16="http://schemas.microsoft.com/office/drawing/2014/main" id="{5F8C97C5-A789-4A80-8E20-41A0C120231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20153600">
                  <a:off x="8215750" y="4732837"/>
                  <a:ext cx="224420" cy="307777"/>
                </a:xfrm>
                <a:prstGeom prst="rect">
                  <a:avLst/>
                </a:prstGeom>
                <a:blipFill>
                  <a:blip r:embed="rId4"/>
                  <a:stretch>
                    <a:fillRect r="-7273" b="-3226"/>
                  </a:stretch>
                </a:blipFill>
              </p:spPr>
              <p:txBody>
                <a:bodyPr/>
                <a:lstStyle/>
                <a:p>
                  <a:r>
                    <a:rPr lang="es-PE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1" name="Grupo 30">
            <a:extLst>
              <a:ext uri="{FF2B5EF4-FFF2-40B4-BE49-F238E27FC236}">
                <a16:creationId xmlns:a16="http://schemas.microsoft.com/office/drawing/2014/main" id="{D6511E1E-CB2F-4186-9BE2-87C98A8BE02C}"/>
              </a:ext>
            </a:extLst>
          </p:cNvPr>
          <p:cNvGrpSpPr/>
          <p:nvPr/>
        </p:nvGrpSpPr>
        <p:grpSpPr>
          <a:xfrm>
            <a:off x="7113703" y="3309214"/>
            <a:ext cx="1263679" cy="1471819"/>
            <a:chOff x="7113703" y="3309214"/>
            <a:chExt cx="1263679" cy="1471819"/>
          </a:xfrm>
        </p:grpSpPr>
        <p:cxnSp>
          <p:nvCxnSpPr>
            <p:cNvPr id="24" name="Conector recto de flecha 23">
              <a:extLst>
                <a:ext uri="{FF2B5EF4-FFF2-40B4-BE49-F238E27FC236}">
                  <a16:creationId xmlns:a16="http://schemas.microsoft.com/office/drawing/2014/main" id="{40A6079F-F69A-40EF-8917-52BAD932B1A4}"/>
                </a:ext>
              </a:extLst>
            </p:cNvPr>
            <p:cNvCxnSpPr>
              <a:cxnSpLocks/>
            </p:cNvCxnSpPr>
            <p:nvPr/>
          </p:nvCxnSpPr>
          <p:spPr>
            <a:xfrm>
              <a:off x="7540658" y="3680181"/>
              <a:ext cx="480740" cy="1100852"/>
            </a:xfrm>
            <a:prstGeom prst="straightConnector1">
              <a:avLst/>
            </a:prstGeom>
            <a:ln w="28575">
              <a:solidFill>
                <a:srgbClr val="008080"/>
              </a:solidFill>
              <a:prstDash val="dash"/>
              <a:headEnd type="oval" w="med" len="med"/>
              <a:tailEnd type="none" w="med" len="med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CuadroTexto 24">
                  <a:extLst>
                    <a:ext uri="{FF2B5EF4-FFF2-40B4-BE49-F238E27FC236}">
                      <a16:creationId xmlns:a16="http://schemas.microsoft.com/office/drawing/2014/main" id="{7178F411-F0DE-40E6-B9E7-D88293BC2DD7}"/>
                    </a:ext>
                  </a:extLst>
                </p:cNvPr>
                <p:cNvSpPr txBox="1"/>
                <p:nvPr/>
              </p:nvSpPr>
              <p:spPr>
                <a:xfrm>
                  <a:off x="7113703" y="3309214"/>
                  <a:ext cx="1263679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s-PE" sz="1800" b="0" i="1" smtClean="0">
                            <a:solidFill>
                              <a:srgbClr val="008080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  <m:d>
                          <m:dPr>
                            <m:ctrlPr>
                              <a:rPr lang="es-PE" sz="1800" b="0" i="1" smtClean="0">
                                <a:solidFill>
                                  <a:srgbClr val="00808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s-PE" sz="1800" i="1">
                                    <a:solidFill>
                                      <a:srgbClr val="00808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s-PE" sz="1800" i="1">
                                    <a:solidFill>
                                      <a:srgbClr val="008080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s-PE" sz="1800" i="1">
                                    <a:solidFill>
                                      <a:srgbClr val="00808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es-PE" sz="1800" i="1">
                                <a:solidFill>
                                  <a:srgbClr val="008080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s-PE" sz="1800" i="1">
                                    <a:solidFill>
                                      <a:srgbClr val="00808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s-PE" sz="1800" i="1">
                                    <a:solidFill>
                                      <a:srgbClr val="008080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s-PE" sz="1800" i="1">
                                    <a:solidFill>
                                      <a:srgbClr val="00808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es-PE" sz="1800" i="1">
                                <a:solidFill>
                                  <a:srgbClr val="008080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s-PE" sz="1800" i="1">
                                    <a:solidFill>
                                      <a:srgbClr val="00808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s-PE" sz="1800" i="1">
                                    <a:solidFill>
                                      <a:srgbClr val="008080"/>
                                    </a:solidFill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lang="es-PE" sz="1800" i="1">
                                    <a:solidFill>
                                      <a:srgbClr val="00808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e>
                        </m:d>
                      </m:oMath>
                    </m:oMathPara>
                  </a14:m>
                  <a:endParaRPr lang="es-PE" sz="1800" dirty="0">
                    <a:solidFill>
                      <a:srgbClr val="008080"/>
                    </a:solidFill>
                  </a:endParaRPr>
                </a:p>
              </p:txBody>
            </p:sp>
          </mc:Choice>
          <mc:Fallback xmlns="">
            <p:sp>
              <p:nvSpPr>
                <p:cNvPr id="25" name="CuadroTexto 24">
                  <a:extLst>
                    <a:ext uri="{FF2B5EF4-FFF2-40B4-BE49-F238E27FC236}">
                      <a16:creationId xmlns:a16="http://schemas.microsoft.com/office/drawing/2014/main" id="{7178F411-F0DE-40E6-B9E7-D88293BC2DD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13703" y="3309214"/>
                  <a:ext cx="1263679" cy="276999"/>
                </a:xfrm>
                <a:prstGeom prst="rect">
                  <a:avLst/>
                </a:prstGeom>
                <a:blipFill>
                  <a:blip r:embed="rId7"/>
                  <a:stretch>
                    <a:fillRect l="-5314" b="-33333"/>
                  </a:stretch>
                </a:blipFill>
              </p:spPr>
              <p:txBody>
                <a:bodyPr/>
                <a:lstStyle/>
                <a:p>
                  <a:r>
                    <a:rPr lang="es-PE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CuadroTexto 25">
                <a:extLst>
                  <a:ext uri="{FF2B5EF4-FFF2-40B4-BE49-F238E27FC236}">
                    <a16:creationId xmlns:a16="http://schemas.microsoft.com/office/drawing/2014/main" id="{84499D2F-E0DA-4365-B2E6-FF26757BDD07}"/>
                  </a:ext>
                </a:extLst>
              </p:cNvPr>
              <p:cNvSpPr txBox="1"/>
              <p:nvPr/>
            </p:nvSpPr>
            <p:spPr>
              <a:xfrm>
                <a:off x="6846632" y="4198470"/>
                <a:ext cx="77303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PE" sz="1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  <m:d>
                        <m:dPr>
                          <m:ctrlPr>
                            <a:rPr lang="es-PE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PE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  <m:r>
                            <a:rPr lang="es-PE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s-PE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</m:d>
                    </m:oMath>
                  </m:oMathPara>
                </a14:m>
                <a:endParaRPr lang="es-PE" sz="1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6" name="CuadroTexto 25">
                <a:extLst>
                  <a:ext uri="{FF2B5EF4-FFF2-40B4-BE49-F238E27FC236}">
                    <a16:creationId xmlns:a16="http://schemas.microsoft.com/office/drawing/2014/main" id="{84499D2F-E0DA-4365-B2E6-FF26757BDD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6632" y="4198470"/>
                <a:ext cx="773032" cy="276999"/>
              </a:xfrm>
              <a:prstGeom prst="rect">
                <a:avLst/>
              </a:prstGeom>
              <a:blipFill>
                <a:blip r:embed="rId8"/>
                <a:stretch>
                  <a:fillRect l="-6299" b="-33333"/>
                </a:stretch>
              </a:blipFill>
            </p:spPr>
            <p:txBody>
              <a:bodyPr/>
              <a:lstStyle/>
              <a:p>
                <a:r>
                  <a:rPr lang="es-P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8" name="Grupo 27">
            <a:extLst>
              <a:ext uri="{FF2B5EF4-FFF2-40B4-BE49-F238E27FC236}">
                <a16:creationId xmlns:a16="http://schemas.microsoft.com/office/drawing/2014/main" id="{EDCCF31D-935B-4DF8-A5A5-058F5EDCD573}"/>
              </a:ext>
            </a:extLst>
          </p:cNvPr>
          <p:cNvGrpSpPr/>
          <p:nvPr/>
        </p:nvGrpSpPr>
        <p:grpSpPr>
          <a:xfrm>
            <a:off x="1655672" y="3304305"/>
            <a:ext cx="4354296" cy="1367153"/>
            <a:chOff x="2142502" y="2945645"/>
            <a:chExt cx="4354296" cy="1367153"/>
          </a:xfrm>
        </p:grpSpPr>
        <p:sp>
          <p:nvSpPr>
            <p:cNvPr id="17" name="Rectángulo: esquinas diagonales redondeadas 16">
              <a:extLst>
                <a:ext uri="{FF2B5EF4-FFF2-40B4-BE49-F238E27FC236}">
                  <a16:creationId xmlns:a16="http://schemas.microsoft.com/office/drawing/2014/main" id="{F6B4ADAB-1297-4844-AFA7-DE0065FED3E0}"/>
                </a:ext>
              </a:extLst>
            </p:cNvPr>
            <p:cNvSpPr/>
            <p:nvPr/>
          </p:nvSpPr>
          <p:spPr>
            <a:xfrm>
              <a:off x="2142502" y="2945645"/>
              <a:ext cx="4354296" cy="1367153"/>
            </a:xfrm>
            <a:prstGeom prst="round2Diag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rgbClr val="00808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  <p:pic>
          <p:nvPicPr>
            <p:cNvPr id="27" name="Imagen 26">
              <a:extLst>
                <a:ext uri="{FF2B5EF4-FFF2-40B4-BE49-F238E27FC236}">
                  <a16:creationId xmlns:a16="http://schemas.microsoft.com/office/drawing/2014/main" id="{987821AF-8A88-41A7-9598-2DA782BBD86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harpenSoften amount="5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236593" y="3017542"/>
              <a:ext cx="4200525" cy="124777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sp>
        <p:nvSpPr>
          <p:cNvPr id="2" name="Diagrama de flujo: conector 1">
            <a:extLst>
              <a:ext uri="{FF2B5EF4-FFF2-40B4-BE49-F238E27FC236}">
                <a16:creationId xmlns:a16="http://schemas.microsoft.com/office/drawing/2014/main" id="{6DA07FD8-9BB3-46D1-BA8D-F808B9F18325}"/>
              </a:ext>
            </a:extLst>
          </p:cNvPr>
          <p:cNvSpPr/>
          <p:nvPr/>
        </p:nvSpPr>
        <p:spPr>
          <a:xfrm>
            <a:off x="7037786" y="5102988"/>
            <a:ext cx="129256" cy="148830"/>
          </a:xfrm>
          <a:prstGeom prst="flowChartConnector">
            <a:avLst/>
          </a:prstGeom>
          <a:solidFill>
            <a:srgbClr val="008080"/>
          </a:solidFill>
          <a:ln>
            <a:solidFill>
              <a:srgbClr val="008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uadroTexto 2">
                <a:extLst>
                  <a:ext uri="{FF2B5EF4-FFF2-40B4-BE49-F238E27FC236}">
                    <a16:creationId xmlns:a16="http://schemas.microsoft.com/office/drawing/2014/main" id="{CA538343-5558-4847-8490-B2DD321EB12F}"/>
                  </a:ext>
                </a:extLst>
              </p:cNvPr>
              <p:cNvSpPr txBox="1"/>
              <p:nvPr/>
            </p:nvSpPr>
            <p:spPr>
              <a:xfrm>
                <a:off x="6722248" y="4847608"/>
                <a:ext cx="33336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PE" sz="1800" b="1" i="1" smtClean="0">
                              <a:solidFill>
                                <a:srgbClr val="00808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PE" sz="1800" b="1" i="1">
                              <a:solidFill>
                                <a:srgbClr val="008080"/>
                              </a:solidFill>
                              <a:latin typeface="Cambria Math" panose="02040503050406030204" pitchFamily="18" charset="0"/>
                            </a:rPr>
                            <m:t>𝑷</m:t>
                          </m:r>
                        </m:e>
                        <m:sub>
                          <m:r>
                            <a:rPr lang="es-PE" sz="1800" b="1" i="1" smtClean="0">
                              <a:solidFill>
                                <a:srgbClr val="008080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sub>
                      </m:sSub>
                    </m:oMath>
                  </m:oMathPara>
                </a14:m>
                <a:endParaRPr lang="es-PE" b="1" dirty="0"/>
              </a:p>
            </p:txBody>
          </p:sp>
        </mc:Choice>
        <mc:Fallback xmlns="">
          <p:sp>
            <p:nvSpPr>
              <p:cNvPr id="3" name="CuadroTexto 2">
                <a:extLst>
                  <a:ext uri="{FF2B5EF4-FFF2-40B4-BE49-F238E27FC236}">
                    <a16:creationId xmlns:a16="http://schemas.microsoft.com/office/drawing/2014/main" id="{CA538343-5558-4847-8490-B2DD321EB1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22248" y="4847608"/>
                <a:ext cx="333360" cy="276999"/>
              </a:xfrm>
              <a:prstGeom prst="rect">
                <a:avLst/>
              </a:prstGeom>
              <a:blipFill>
                <a:blip r:embed="rId11"/>
                <a:stretch>
                  <a:fillRect l="-16667" r="-7407" b="-17391"/>
                </a:stretch>
              </a:blipFill>
            </p:spPr>
            <p:txBody>
              <a:bodyPr/>
              <a:lstStyle/>
              <a:p>
                <a:r>
                  <a:rPr lang="es-P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13684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6" grpId="0"/>
      <p:bldP spid="2" grpId="0" animBg="1"/>
      <p:bldP spid="3" grpId="0"/>
    </p:bldLst>
  </p:timing>
</p:sld>
</file>

<file path=ppt/theme/theme1.xml><?xml version="1.0" encoding="utf-8"?>
<a:theme xmlns:a="http://schemas.openxmlformats.org/drawingml/2006/main" name="TemaUTP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aUTP" id="{B15AEC6E-1DF5-42DC-9730-4871F2970D86}" vid="{E586E61E-4605-472F-A0D8-7889F694A443}"/>
    </a:ext>
  </a:extLst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99BC7976734CE469FDC7B4C718D8341" ma:contentTypeVersion="7" ma:contentTypeDescription="Create a new document." ma:contentTypeScope="" ma:versionID="2d6d62f146819df4c288fcf83ba3ced9">
  <xsd:schema xmlns:xsd="http://www.w3.org/2001/XMLSchema" xmlns:xs="http://www.w3.org/2001/XMLSchema" xmlns:p="http://schemas.microsoft.com/office/2006/metadata/properties" xmlns:ns2="72a5a915-2abe-4958-a4e3-43bf3f975f8d" targetNamespace="http://schemas.microsoft.com/office/2006/metadata/properties" ma:root="true" ma:fieldsID="f4c9c2afa42614f54f39f3e96e109c9d" ns2:_="">
    <xsd:import namespace="72a5a915-2abe-4958-a4e3-43bf3f975f8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2a5a915-2abe-4958-a4e3-43bf3f975f8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A2D4F3F-B2A3-4668-8B7D-2BB0D068867D}">
  <ds:schemaRefs>
    <ds:schemaRef ds:uri="http://purl.org/dc/elements/1.1/"/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www.w3.org/XML/1998/namespace"/>
    <ds:schemaRef ds:uri="http://schemas.openxmlformats.org/package/2006/metadata/core-properties"/>
    <ds:schemaRef ds:uri="72a5a915-2abe-4958-a4e3-43bf3f975f8d"/>
    <ds:schemaRef ds:uri="http://schemas.microsoft.com/office/2006/metadata/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3270CECB-B7DF-4867-B1D8-337AFFD340B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CB0DA98-A6DF-4F38-AFA5-A1A6F1B5238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2a5a915-2abe-4958-a4e3-43bf3f975f8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TemaUTP</Template>
  <TotalTime>4133</TotalTime>
  <Words>1402</Words>
  <Application>Microsoft Office PowerPoint</Application>
  <PresentationFormat>Panorámica</PresentationFormat>
  <Paragraphs>174</Paragraphs>
  <Slides>22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22</vt:i4>
      </vt:variant>
    </vt:vector>
  </HeadingPairs>
  <TitlesOfParts>
    <vt:vector size="29" baseType="lpstr">
      <vt:lpstr>Arial</vt:lpstr>
      <vt:lpstr>Cambria Math</vt:lpstr>
      <vt:lpstr>F26</vt:lpstr>
      <vt:lpstr>Formular</vt:lpstr>
      <vt:lpstr>Helvetica</vt:lpstr>
      <vt:lpstr>Wingdings</vt:lpstr>
      <vt:lpstr>TemaUTP</vt:lpstr>
      <vt:lpstr>ESPACIO VECTORIAL EN R3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Record a Presentation</dc:title>
  <dc:subject/>
  <dc:creator>Orians, A.J.</dc:creator>
  <cp:keywords/>
  <dc:description/>
  <cp:lastModifiedBy>Dandy Albert Sanchez Escurra</cp:lastModifiedBy>
  <cp:revision>257</cp:revision>
  <dcterms:modified xsi:type="dcterms:W3CDTF">2021-07-13T05:27:15Z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0x010100599BC7976734CE469FDC7B4C718D8341</vt:lpwstr>
  </property>
</Properties>
</file>