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njdix8U6DQlM3iVlkebUXdY2+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4497d4af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1e4497d4af3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4497d4af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e4497d4af3_0_1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4497d4af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e4497d4af3_0_2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4" name="Google Shape;35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0" name="Google Shape;36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6"/>
          <p:cNvSpPr txBox="1"/>
          <p:nvPr>
            <p:ph type="ctrTitle"/>
          </p:nvPr>
        </p:nvSpPr>
        <p:spPr>
          <a:xfrm>
            <a:off x="1524000" y="1122363"/>
            <a:ext cx="9144000" cy="1936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" type="subTitle"/>
          </p:nvPr>
        </p:nvSpPr>
        <p:spPr>
          <a:xfrm>
            <a:off x="1524000" y="3178688"/>
            <a:ext cx="9144000" cy="50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ido con título">
  <p:cSld name="4_Contenido con títul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ido con título">
  <p:cSld name="5_Contenido con títul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ido con título">
  <p:cSld name="6_Contenido con títul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ido con título">
  <p:cSld name="7_Contenido con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ido con título">
  <p:cSld name="8_Contenido con títu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ido con título">
  <p:cSld name="9_Contenido con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ido con título">
  <p:cSld name="10_Contenido con títul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1e4497d4af3_0_2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1e4497d4af3_0_269"/>
          <p:cNvSpPr txBox="1"/>
          <p:nvPr>
            <p:ph idx="1" type="body"/>
          </p:nvPr>
        </p:nvSpPr>
        <p:spPr>
          <a:xfrm>
            <a:off x="831850" y="469339"/>
            <a:ext cx="10515600" cy="56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1e4497d4af3_0_2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e4497d4af3_0_272"/>
          <p:cNvSpPr txBox="1"/>
          <p:nvPr>
            <p:ph idx="1" type="body"/>
          </p:nvPr>
        </p:nvSpPr>
        <p:spPr>
          <a:xfrm>
            <a:off x="831850" y="469339"/>
            <a:ext cx="10515600" cy="56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g1e4497d4af3_0_272"/>
          <p:cNvSpPr txBox="1"/>
          <p:nvPr>
            <p:ph idx="2" type="body"/>
          </p:nvPr>
        </p:nvSpPr>
        <p:spPr>
          <a:xfrm>
            <a:off x="831850" y="6382418"/>
            <a:ext cx="10515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2_Encabezado de secció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 txBox="1"/>
          <p:nvPr>
            <p:ph idx="1" type="body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2" type="body"/>
          </p:nvPr>
        </p:nvSpPr>
        <p:spPr>
          <a:xfrm>
            <a:off x="831850" y="6382418"/>
            <a:ext cx="105156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1e4497d4af3_0_2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e4497d4af3_0_276"/>
          <p:cNvSpPr txBox="1"/>
          <p:nvPr>
            <p:ph idx="1" type="body"/>
          </p:nvPr>
        </p:nvSpPr>
        <p:spPr>
          <a:xfrm>
            <a:off x="831850" y="469339"/>
            <a:ext cx="10515600" cy="56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g1e4497d4af3_0_276"/>
          <p:cNvSpPr txBox="1"/>
          <p:nvPr>
            <p:ph idx="2" type="body"/>
          </p:nvPr>
        </p:nvSpPr>
        <p:spPr>
          <a:xfrm>
            <a:off x="831850" y="6382418"/>
            <a:ext cx="10515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4497d4af3_0_28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e4497d4af3_0_2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e4497d4af3_0_28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e4497d4af3_0_2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e4497d4af3_0_285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e4497d4af3_0_2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e4497d4af3_0_28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ido con título">
  <p:cSld name="4_Contenido con títul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e4497d4af3_0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e4497d4af3_0_29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ido con título">
  <p:cSld name="5_Contenido con títul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1e4497d4af3_0_2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e4497d4af3_0_29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ido con título">
  <p:cSld name="6_Contenido con títul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1e4497d4af3_0_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e4497d4af3_0_29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ido con título">
  <p:cSld name="7_Contenido con títul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1e4497d4af3_0_3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e4497d4af3_0_30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ido con título">
  <p:cSld name="8_Contenido con títul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e4497d4af3_0_3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e4497d4af3_0_30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/>
          <p:nvPr>
            <p:ph idx="1" type="body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ido con título">
  <p:cSld name="9_Contenido con títul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e4497d4af3_0_3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e4497d4af3_0_30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ido con título">
  <p:cSld name="10_Contenido con títul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e4497d4af3_0_3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1999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e4497d4af3_0_30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9"/>
          <p:cNvSpPr txBox="1"/>
          <p:nvPr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Datos/Observaciones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831850" y="469339"/>
            <a:ext cx="10515600" cy="562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0"/>
          <p:cNvSpPr txBox="1"/>
          <p:nvPr>
            <p:ph idx="2" type="body"/>
          </p:nvPr>
        </p:nvSpPr>
        <p:spPr>
          <a:xfrm>
            <a:off x="831850" y="6382418"/>
            <a:ext cx="10515600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39" y="0"/>
            <a:ext cx="121807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13" y="0"/>
            <a:ext cx="121819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52"/>
            <a:ext cx="12192000" cy="68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4497d4af3_0_26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1e4497d4af3_0_26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1e4497d4af3_0_26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1e4497d4af3_0_2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1e4497d4af3_0_2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75.png"/><Relationship Id="rId13" Type="http://schemas.openxmlformats.org/officeDocument/2006/relationships/image" Target="../media/image60.png"/><Relationship Id="rId12" Type="http://schemas.openxmlformats.org/officeDocument/2006/relationships/image" Target="../media/image7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Relationship Id="rId4" Type="http://schemas.openxmlformats.org/officeDocument/2006/relationships/image" Target="../media/image63.png"/><Relationship Id="rId9" Type="http://schemas.openxmlformats.org/officeDocument/2006/relationships/image" Target="../media/image58.png"/><Relationship Id="rId15" Type="http://schemas.openxmlformats.org/officeDocument/2006/relationships/image" Target="../media/image64.png"/><Relationship Id="rId14" Type="http://schemas.openxmlformats.org/officeDocument/2006/relationships/image" Target="../media/image61.png"/><Relationship Id="rId5" Type="http://schemas.openxmlformats.org/officeDocument/2006/relationships/image" Target="../media/image54.png"/><Relationship Id="rId6" Type="http://schemas.openxmlformats.org/officeDocument/2006/relationships/image" Target="../media/image89.png"/><Relationship Id="rId7" Type="http://schemas.openxmlformats.org/officeDocument/2006/relationships/image" Target="../media/image104.png"/><Relationship Id="rId8" Type="http://schemas.openxmlformats.org/officeDocument/2006/relationships/image" Target="../media/image5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8.png"/><Relationship Id="rId4" Type="http://schemas.openxmlformats.org/officeDocument/2006/relationships/image" Target="../media/image62.png"/><Relationship Id="rId5" Type="http://schemas.openxmlformats.org/officeDocument/2006/relationships/image" Target="../media/image66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4.png"/><Relationship Id="rId10" Type="http://schemas.openxmlformats.org/officeDocument/2006/relationships/image" Target="../media/image72.png"/><Relationship Id="rId13" Type="http://schemas.openxmlformats.org/officeDocument/2006/relationships/image" Target="../media/image103.png"/><Relationship Id="rId1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Relationship Id="rId15" Type="http://schemas.openxmlformats.org/officeDocument/2006/relationships/image" Target="../media/image79.png"/><Relationship Id="rId14" Type="http://schemas.openxmlformats.org/officeDocument/2006/relationships/image" Target="../media/image86.png"/><Relationship Id="rId17" Type="http://schemas.openxmlformats.org/officeDocument/2006/relationships/image" Target="../media/image87.png"/><Relationship Id="rId16" Type="http://schemas.openxmlformats.org/officeDocument/2006/relationships/image" Target="../media/image80.png"/><Relationship Id="rId5" Type="http://schemas.openxmlformats.org/officeDocument/2006/relationships/image" Target="../media/image33.png"/><Relationship Id="rId6" Type="http://schemas.openxmlformats.org/officeDocument/2006/relationships/image" Target="../media/image70.png"/><Relationship Id="rId18" Type="http://schemas.openxmlformats.org/officeDocument/2006/relationships/image" Target="../media/image81.png"/><Relationship Id="rId7" Type="http://schemas.openxmlformats.org/officeDocument/2006/relationships/image" Target="../media/image73.png"/><Relationship Id="rId8" Type="http://schemas.openxmlformats.org/officeDocument/2006/relationships/image" Target="../media/image7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0.png"/><Relationship Id="rId10" Type="http://schemas.openxmlformats.org/officeDocument/2006/relationships/image" Target="../media/image84.png"/><Relationship Id="rId13" Type="http://schemas.openxmlformats.org/officeDocument/2006/relationships/image" Target="../media/image93.png"/><Relationship Id="rId1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9" Type="http://schemas.openxmlformats.org/officeDocument/2006/relationships/image" Target="../media/image33.png"/><Relationship Id="rId5" Type="http://schemas.openxmlformats.org/officeDocument/2006/relationships/image" Target="../media/image92.png"/><Relationship Id="rId6" Type="http://schemas.openxmlformats.org/officeDocument/2006/relationships/image" Target="../media/image91.png"/><Relationship Id="rId7" Type="http://schemas.openxmlformats.org/officeDocument/2006/relationships/image" Target="../media/image85.png"/><Relationship Id="rId8" Type="http://schemas.openxmlformats.org/officeDocument/2006/relationships/image" Target="../media/image8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5.png"/><Relationship Id="rId4" Type="http://schemas.openxmlformats.org/officeDocument/2006/relationships/image" Target="../media/image9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5.png"/><Relationship Id="rId4" Type="http://schemas.openxmlformats.org/officeDocument/2006/relationships/image" Target="../media/image9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5.png"/><Relationship Id="rId4" Type="http://schemas.openxmlformats.org/officeDocument/2006/relationships/image" Target="../media/image9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5.png"/><Relationship Id="rId4" Type="http://schemas.openxmlformats.org/officeDocument/2006/relationships/image" Target="../media/image9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6.png"/><Relationship Id="rId13" Type="http://schemas.openxmlformats.org/officeDocument/2006/relationships/image" Target="../media/image40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Relationship Id="rId8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image" Target="../media/image48.png"/><Relationship Id="rId7" Type="http://schemas.openxmlformats.org/officeDocument/2006/relationships/image" Target="../media/image47.png"/><Relationship Id="rId8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ctrTitle"/>
          </p:nvPr>
        </p:nvSpPr>
        <p:spPr>
          <a:xfrm>
            <a:off x="1524000" y="1092866"/>
            <a:ext cx="9144000" cy="1936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349" l="0" r="0" t="0"/>
            </a:stretch>
          </a:blip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rPr lang="es-PE"/>
              <a:t> </a:t>
            </a:r>
            <a:endParaRPr/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1524000" y="3163940"/>
            <a:ext cx="9144000" cy="50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baseline="30000" lang="es-PE" sz="3600">
                <a:solidFill>
                  <a:srgbClr val="000000"/>
                </a:solidFill>
              </a:rPr>
              <a:t>FORMA POLAR Y </a:t>
            </a:r>
            <a:r>
              <a:rPr b="1" baseline="30000" lang="es-PE" sz="3600">
                <a:solidFill>
                  <a:srgbClr val="000000"/>
                </a:solidFill>
              </a:rPr>
              <a:t>TRIGONOMÉTRICA</a:t>
            </a:r>
            <a:endParaRPr b="1" baseline="30000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4497d4af3_0_72"/>
          <p:cNvSpPr txBox="1"/>
          <p:nvPr/>
        </p:nvSpPr>
        <p:spPr>
          <a:xfrm>
            <a:off x="446447" y="1175835"/>
            <a:ext cx="133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PE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SOLUCIÓN: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e4497d4af3_0_72"/>
          <p:cNvSpPr txBox="1"/>
          <p:nvPr>
            <p:ph idx="2" type="body"/>
          </p:nvPr>
        </p:nvSpPr>
        <p:spPr>
          <a:xfrm>
            <a:off x="831850" y="6382418"/>
            <a:ext cx="10515600" cy="27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38" l="-229" r="0" t="-19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s-PE"/>
              <a:t> </a:t>
            </a:r>
            <a:endParaRPr/>
          </a:p>
        </p:txBody>
      </p:sp>
      <p:sp>
        <p:nvSpPr>
          <p:cNvPr id="237" name="Google Shape;237;g1e4497d4af3_0_72"/>
          <p:cNvSpPr/>
          <p:nvPr/>
        </p:nvSpPr>
        <p:spPr>
          <a:xfrm>
            <a:off x="302842" y="330517"/>
            <a:ext cx="14793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s-PE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Ejemplo 1. </a:t>
            </a:r>
            <a:endParaRPr b="1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e4497d4af3_0_72"/>
          <p:cNvSpPr txBox="1"/>
          <p:nvPr/>
        </p:nvSpPr>
        <p:spPr>
          <a:xfrm>
            <a:off x="1687085" y="515183"/>
            <a:ext cx="7066500" cy="676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819" l="-519" r="-9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39" name="Google Shape;239;g1e4497d4af3_0_72"/>
          <p:cNvCxnSpPr/>
          <p:nvPr/>
        </p:nvCxnSpPr>
        <p:spPr>
          <a:xfrm>
            <a:off x="3400186" y="2340240"/>
            <a:ext cx="0" cy="314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g1e4497d4af3_0_72"/>
          <p:cNvPicPr preferRelativeResize="0"/>
          <p:nvPr/>
        </p:nvPicPr>
        <p:blipFill rotWithShape="1">
          <a:blip r:embed="rId5">
            <a:alphaModFix/>
          </a:blip>
          <a:srcRect b="0" l="0" r="0" t="18493"/>
          <a:stretch/>
        </p:blipFill>
        <p:spPr>
          <a:xfrm>
            <a:off x="10429248" y="2693165"/>
            <a:ext cx="1607798" cy="337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e4497d4af3_0_72"/>
          <p:cNvSpPr txBox="1"/>
          <p:nvPr/>
        </p:nvSpPr>
        <p:spPr>
          <a:xfrm>
            <a:off x="446445" y="1621232"/>
            <a:ext cx="311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Transformemos lo que está en paréntesis a su forma polar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e4497d4af3_0_72"/>
          <p:cNvSpPr txBox="1"/>
          <p:nvPr/>
        </p:nvSpPr>
        <p:spPr>
          <a:xfrm>
            <a:off x="574476" y="2410933"/>
            <a:ext cx="1055400" cy="246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628" l="-1729" r="-23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g1e4497d4af3_0_72"/>
          <p:cNvSpPr txBox="1"/>
          <p:nvPr/>
        </p:nvSpPr>
        <p:spPr>
          <a:xfrm>
            <a:off x="615343" y="2874521"/>
            <a:ext cx="2647500" cy="298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9168" l="-459" r="-91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4" name="Google Shape;244;g1e4497d4af3_0_72"/>
          <p:cNvSpPr txBox="1"/>
          <p:nvPr/>
        </p:nvSpPr>
        <p:spPr>
          <a:xfrm>
            <a:off x="615343" y="3453892"/>
            <a:ext cx="2431500" cy="553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5" name="Google Shape;245;g1e4497d4af3_0_72"/>
          <p:cNvSpPr txBox="1"/>
          <p:nvPr/>
        </p:nvSpPr>
        <p:spPr>
          <a:xfrm>
            <a:off x="629747" y="4171102"/>
            <a:ext cx="2072700" cy="2463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1708" l="-1759" r="-14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g1e4497d4af3_0_72"/>
          <p:cNvSpPr txBox="1"/>
          <p:nvPr/>
        </p:nvSpPr>
        <p:spPr>
          <a:xfrm>
            <a:off x="3616170" y="2293260"/>
            <a:ext cx="3123000" cy="462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7" name="Google Shape;247;g1e4497d4af3_0_72"/>
          <p:cNvSpPr txBox="1"/>
          <p:nvPr/>
        </p:nvSpPr>
        <p:spPr>
          <a:xfrm>
            <a:off x="3648814" y="2940184"/>
            <a:ext cx="1885200" cy="536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8" name="Google Shape;248;g1e4497d4af3_0_72"/>
          <p:cNvSpPr txBox="1"/>
          <p:nvPr/>
        </p:nvSpPr>
        <p:spPr>
          <a:xfrm>
            <a:off x="3683311" y="3701773"/>
            <a:ext cx="1588500" cy="366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9" name="Google Shape;249;g1e4497d4af3_0_72"/>
          <p:cNvSpPr txBox="1"/>
          <p:nvPr/>
        </p:nvSpPr>
        <p:spPr>
          <a:xfrm>
            <a:off x="4477599" y="4545385"/>
            <a:ext cx="1746600" cy="3540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-2449" r="-1049" t="-17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0" name="Google Shape;250;g1e4497d4af3_0_72"/>
          <p:cNvSpPr/>
          <p:nvPr/>
        </p:nvSpPr>
        <p:spPr>
          <a:xfrm>
            <a:off x="6948109" y="1066556"/>
            <a:ext cx="3786900" cy="1961700"/>
          </a:xfrm>
          <a:prstGeom prst="cloudCallout">
            <a:avLst>
              <a:gd fmla="val 64378" name="adj1"/>
              <a:gd fmla="val 71883" name="adj2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P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binomio tiene una potencia muy alta, su forma polar te puede facilitar el cálculo. ¡¡Vamos!!</a:t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e4497d4af3_0_72"/>
          <p:cNvSpPr txBox="1"/>
          <p:nvPr/>
        </p:nvSpPr>
        <p:spPr>
          <a:xfrm>
            <a:off x="726780" y="4910161"/>
            <a:ext cx="1920000" cy="3096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9608" l="-949" r="-9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2" name="Google Shape;252;g1e4497d4af3_0_72"/>
          <p:cNvSpPr txBox="1"/>
          <p:nvPr/>
        </p:nvSpPr>
        <p:spPr>
          <a:xfrm>
            <a:off x="975402" y="5581300"/>
            <a:ext cx="2054700" cy="3096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9998" l="-299" r="-88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4497d4af3_0_142"/>
          <p:cNvSpPr/>
          <p:nvPr/>
        </p:nvSpPr>
        <p:spPr>
          <a:xfrm>
            <a:off x="1458339" y="1956018"/>
            <a:ext cx="10165500" cy="70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658" l="-599" r="0" t="-51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8" name="Google Shape;258;g1e4497d4af3_0_142"/>
          <p:cNvSpPr/>
          <p:nvPr/>
        </p:nvSpPr>
        <p:spPr>
          <a:xfrm>
            <a:off x="635646" y="697998"/>
            <a:ext cx="678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96925" lvl="0" marL="796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7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b="1" i="0" lang="es-PE" sz="2800" u="none" cap="none" strike="noStrike">
                <a:solidFill>
                  <a:srgbClr val="00A8A4"/>
                </a:solidFill>
                <a:latin typeface="Arial"/>
                <a:ea typeface="Arial"/>
                <a:cs typeface="Arial"/>
                <a:sym typeface="Arial"/>
              </a:rPr>
              <a:t>FORMA TRIGONOMÉTRICA</a:t>
            </a:r>
            <a:endParaRPr b="0" i="0" sz="2800" u="none" cap="none" strike="noStrike">
              <a:solidFill>
                <a:srgbClr val="00A8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e4497d4af3_0_142"/>
          <p:cNvSpPr/>
          <p:nvPr/>
        </p:nvSpPr>
        <p:spPr>
          <a:xfrm>
            <a:off x="1458340" y="3168919"/>
            <a:ext cx="3157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Luego se deduce que:</a:t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g1e4497d4af3_0_142"/>
          <p:cNvGrpSpPr/>
          <p:nvPr/>
        </p:nvGrpSpPr>
        <p:grpSpPr>
          <a:xfrm>
            <a:off x="4144851" y="3058830"/>
            <a:ext cx="3431030" cy="740360"/>
            <a:chOff x="2816017" y="2517795"/>
            <a:chExt cx="4222286" cy="911100"/>
          </a:xfrm>
        </p:grpSpPr>
        <p:sp>
          <p:nvSpPr>
            <p:cNvPr id="261" name="Google Shape;261;g1e4497d4af3_0_142"/>
            <p:cNvSpPr/>
            <p:nvPr/>
          </p:nvSpPr>
          <p:spPr>
            <a:xfrm>
              <a:off x="2816017" y="2517795"/>
              <a:ext cx="4222200" cy="911100"/>
            </a:xfrm>
            <a:prstGeom prst="roundRect">
              <a:avLst>
                <a:gd fmla="val 16667" name="adj"/>
              </a:avLst>
            </a:prstGeom>
            <a:solidFill>
              <a:srgbClr val="00B050">
                <a:alpha val="27840"/>
              </a:srgbClr>
            </a:solidFill>
            <a:ln cap="flat" cmpd="sng" w="25400">
              <a:solidFill>
                <a:srgbClr val="42719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g1e4497d4af3_0_1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16017" y="2548135"/>
              <a:ext cx="4222286" cy="8595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g1e4497d4af3_0_142"/>
          <p:cNvSpPr txBox="1"/>
          <p:nvPr/>
        </p:nvSpPr>
        <p:spPr>
          <a:xfrm>
            <a:off x="3349296" y="2562564"/>
            <a:ext cx="3178500" cy="276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219" l="-37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4" name="Google Shape;264;g1e4497d4af3_0_142"/>
          <p:cNvSpPr/>
          <p:nvPr/>
        </p:nvSpPr>
        <p:spPr>
          <a:xfrm>
            <a:off x="1458339" y="4615163"/>
            <a:ext cx="678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las diferentes transformaciones de un número complejo:</a:t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e4497d4af3_0_142"/>
          <p:cNvSpPr txBox="1"/>
          <p:nvPr/>
        </p:nvSpPr>
        <p:spPr>
          <a:xfrm>
            <a:off x="831850" y="6382418"/>
            <a:ext cx="10515600" cy="274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7779" l="-59" r="0" t="-88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6" name="Google Shape;266;g1e4497d4af3_0_142"/>
          <p:cNvSpPr txBox="1"/>
          <p:nvPr/>
        </p:nvSpPr>
        <p:spPr>
          <a:xfrm>
            <a:off x="2032107" y="5222704"/>
            <a:ext cx="7656300" cy="509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/>
          <p:nvPr/>
        </p:nvSpPr>
        <p:spPr>
          <a:xfrm>
            <a:off x="0" y="1292534"/>
            <a:ext cx="12192000" cy="48590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702167" y="707750"/>
            <a:ext cx="758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EJERCICIOS EXPLICATIVOS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702187" y="1363055"/>
            <a:ext cx="10645263" cy="1271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3" r="0" t="-2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634162" y="2345800"/>
            <a:ext cx="1335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SOLUCIÓN:</a:t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29677" y="3320707"/>
            <a:ext cx="2777171" cy="7500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76" name="Google Shape;276;p11"/>
          <p:cNvCxnSpPr/>
          <p:nvPr/>
        </p:nvCxnSpPr>
        <p:spPr>
          <a:xfrm>
            <a:off x="4072309" y="2815683"/>
            <a:ext cx="0" cy="30048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7" name="Google Shape;277;p11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442" l="-231" r="0" t="-1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/>
              <a:t> 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504897" y="2771966"/>
            <a:ext cx="3284681" cy="53239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4658773" y="2882440"/>
            <a:ext cx="2905090" cy="3168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537" l="0" r="-8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8705931" y="2824879"/>
            <a:ext cx="2717924" cy="33541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4544" l="0" r="-15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4631787" y="3369521"/>
            <a:ext cx="2804037" cy="7146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5109337" y="4084204"/>
            <a:ext cx="228780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49377" y="3338114"/>
            <a:ext cx="2977162" cy="714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9007782" y="4045953"/>
            <a:ext cx="2377574" cy="3693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321587" y="4163786"/>
            <a:ext cx="1564403" cy="40197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45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4181041" y="4686538"/>
            <a:ext cx="1662186" cy="40754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9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87" name="Google Shape;287;p11"/>
          <p:cNvCxnSpPr/>
          <p:nvPr/>
        </p:nvCxnSpPr>
        <p:spPr>
          <a:xfrm>
            <a:off x="8161428" y="2886485"/>
            <a:ext cx="0" cy="30048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8" name="Google Shape;288;p11"/>
          <p:cNvSpPr/>
          <p:nvPr/>
        </p:nvSpPr>
        <p:spPr>
          <a:xfrm>
            <a:off x="8285239" y="4686538"/>
            <a:ext cx="1656864" cy="40197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30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9" name="Google Shape;289;p11"/>
          <p:cNvSpPr/>
          <p:nvPr/>
        </p:nvSpPr>
        <p:spPr>
          <a:xfrm>
            <a:off x="321587" y="4795966"/>
            <a:ext cx="3711722" cy="40197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1363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4142037" y="5293960"/>
            <a:ext cx="3968202" cy="40754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1492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8254982" y="5293960"/>
            <a:ext cx="3968202" cy="40754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34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/>
          <p:nvPr/>
        </p:nvSpPr>
        <p:spPr>
          <a:xfrm>
            <a:off x="-6350" y="1500603"/>
            <a:ext cx="12192000" cy="46933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 txBox="1"/>
          <p:nvPr/>
        </p:nvSpPr>
        <p:spPr>
          <a:xfrm>
            <a:off x="702166" y="707750"/>
            <a:ext cx="785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EJERCICIOS EXPLICATIVOS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701938" y="1419960"/>
            <a:ext cx="10979065" cy="9782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43" r="0" t="-37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9" name="Google Shape;299;p12"/>
          <p:cNvSpPr txBox="1"/>
          <p:nvPr/>
        </p:nvSpPr>
        <p:spPr>
          <a:xfrm>
            <a:off x="506861" y="2480730"/>
            <a:ext cx="13356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SOLUCIÓN:</a:t>
            </a:r>
            <a:endParaRPr/>
          </a:p>
        </p:txBody>
      </p:sp>
      <p:sp>
        <p:nvSpPr>
          <p:cNvPr id="300" name="Google Shape;300;p12"/>
          <p:cNvSpPr/>
          <p:nvPr/>
        </p:nvSpPr>
        <p:spPr>
          <a:xfrm>
            <a:off x="506861" y="3109610"/>
            <a:ext cx="3815853" cy="6790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>
            <a:off x="775356" y="3839103"/>
            <a:ext cx="2072427" cy="6690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773081" y="4507377"/>
            <a:ext cx="1227516" cy="61093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762524" y="5083995"/>
            <a:ext cx="1394228" cy="61093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4395615" y="2936554"/>
            <a:ext cx="3657796" cy="9106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5" name="Google Shape;305;p12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4442" l="-231" r="0" t="-1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/>
              <a:t> </a:t>
            </a:r>
            <a:endParaRPr/>
          </a:p>
        </p:txBody>
      </p:sp>
      <p:cxnSp>
        <p:nvCxnSpPr>
          <p:cNvPr id="306" name="Google Shape;306;p12"/>
          <p:cNvCxnSpPr/>
          <p:nvPr/>
        </p:nvCxnSpPr>
        <p:spPr>
          <a:xfrm>
            <a:off x="4322714" y="3005749"/>
            <a:ext cx="0" cy="30048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7" name="Google Shape;307;p12"/>
          <p:cNvSpPr/>
          <p:nvPr/>
        </p:nvSpPr>
        <p:spPr>
          <a:xfrm>
            <a:off x="4626641" y="3788410"/>
            <a:ext cx="2823785" cy="714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5056548" y="4443513"/>
            <a:ext cx="2162772" cy="3693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244187" y="3000800"/>
            <a:ext cx="1657377" cy="7138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10" name="Google Shape;310;p12"/>
          <p:cNvCxnSpPr/>
          <p:nvPr/>
        </p:nvCxnSpPr>
        <p:spPr>
          <a:xfrm>
            <a:off x="8104301" y="3005749"/>
            <a:ext cx="0" cy="300489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12"/>
          <p:cNvSpPr/>
          <p:nvPr/>
        </p:nvSpPr>
        <p:spPr>
          <a:xfrm>
            <a:off x="8205759" y="3835640"/>
            <a:ext cx="3878434" cy="67601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3"/>
          <p:cNvPicPr preferRelativeResize="0"/>
          <p:nvPr/>
        </p:nvPicPr>
        <p:blipFill rotWithShape="1">
          <a:blip r:embed="rId3">
            <a:alphaModFix/>
          </a:blip>
          <a:srcRect b="0" l="0" r="7130" t="0"/>
          <a:stretch/>
        </p:blipFill>
        <p:spPr>
          <a:xfrm>
            <a:off x="856866" y="342900"/>
            <a:ext cx="6298224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3"/>
          <p:cNvSpPr txBox="1"/>
          <p:nvPr/>
        </p:nvSpPr>
        <p:spPr>
          <a:xfrm>
            <a:off x="1020586" y="3934450"/>
            <a:ext cx="10515600" cy="1325700"/>
          </a:xfrm>
          <a:prstGeom prst="rect">
            <a:avLst/>
          </a:prstGeom>
          <a:solidFill>
            <a:srgbClr val="C00000">
              <a:alpha val="6156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s-PE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INICIAMOS LOS EJERCICIOS RETO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/>
          <p:nvPr>
            <p:ph idx="1" type="body"/>
          </p:nvPr>
        </p:nvSpPr>
        <p:spPr>
          <a:xfrm>
            <a:off x="6487412" y="402384"/>
            <a:ext cx="51414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8A4"/>
              </a:buClr>
              <a:buSzPts val="4600"/>
              <a:buNone/>
            </a:pPr>
            <a:r>
              <a:rPr b="1" lang="es-PE" sz="4000">
                <a:solidFill>
                  <a:srgbClr val="00A8A4"/>
                </a:solidFill>
              </a:rPr>
              <a:t>Experiencia individual </a:t>
            </a:r>
            <a:br>
              <a:rPr lang="es-PE" sz="4600">
                <a:solidFill>
                  <a:schemeClr val="dk1"/>
                </a:solidFill>
              </a:rPr>
            </a:br>
            <a:r>
              <a:rPr lang="es-PE">
                <a:solidFill>
                  <a:schemeClr val="dk1"/>
                </a:solidFill>
              </a:rPr>
              <a:t>Desarrollar los ejercicios propuestos</a:t>
            </a:r>
            <a:endParaRPr sz="4600">
              <a:solidFill>
                <a:schemeClr val="dk1"/>
              </a:solidFill>
            </a:endParaRPr>
          </a:p>
        </p:txBody>
      </p:sp>
      <p:pic>
        <p:nvPicPr>
          <p:cNvPr descr="Cronómetro" id="319" name="Google Shape;31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715" y="1874613"/>
            <a:ext cx="2552007" cy="25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 txBox="1"/>
          <p:nvPr/>
        </p:nvSpPr>
        <p:spPr>
          <a:xfrm>
            <a:off x="8325729" y="2882386"/>
            <a:ext cx="3210457" cy="437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P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: 25 min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e4497d4af3_0_258"/>
          <p:cNvSpPr txBox="1"/>
          <p:nvPr/>
        </p:nvSpPr>
        <p:spPr>
          <a:xfrm>
            <a:off x="616688" y="285439"/>
            <a:ext cx="10761300" cy="629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PE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EJERCICIOS RETO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e4497d4af3_0_258"/>
          <p:cNvSpPr/>
          <p:nvPr/>
        </p:nvSpPr>
        <p:spPr>
          <a:xfrm>
            <a:off x="616688" y="1106236"/>
            <a:ext cx="11079000" cy="4316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48" l="-548" r="0" t="-5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>
            <p:ph idx="1" type="body"/>
          </p:nvPr>
        </p:nvSpPr>
        <p:spPr>
          <a:xfrm>
            <a:off x="505087" y="888080"/>
            <a:ext cx="55908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8A4"/>
              </a:buClr>
              <a:buSzPct val="100000"/>
              <a:buNone/>
            </a:pPr>
            <a:r>
              <a:rPr b="1" lang="es-PE" sz="4600">
                <a:solidFill>
                  <a:srgbClr val="00A8A4"/>
                </a:solidFill>
              </a:rPr>
              <a:t>Espacio de Preguntas</a:t>
            </a:r>
            <a:br>
              <a:rPr lang="es-PE" sz="4600">
                <a:solidFill>
                  <a:srgbClr val="00A8A4"/>
                </a:solidFill>
              </a:rPr>
            </a:br>
            <a:endParaRPr sz="4600">
              <a:solidFill>
                <a:srgbClr val="00A8A4"/>
              </a:solidFill>
            </a:endParaRPr>
          </a:p>
        </p:txBody>
      </p:sp>
      <p:pic>
        <p:nvPicPr>
          <p:cNvPr descr="Cronómetro" id="332" name="Google Shape;3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1991" y="2419063"/>
            <a:ext cx="2398382" cy="239838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5"/>
          <p:cNvSpPr txBox="1"/>
          <p:nvPr/>
        </p:nvSpPr>
        <p:spPr>
          <a:xfrm>
            <a:off x="8914400" y="3408257"/>
            <a:ext cx="2619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P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: 5 min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5"/>
          <p:cNvPicPr preferRelativeResize="0"/>
          <p:nvPr/>
        </p:nvPicPr>
        <p:blipFill rotWithShape="1">
          <a:blip r:embed="rId4">
            <a:alphaModFix/>
          </a:blip>
          <a:srcRect b="0" l="0" r="306" t="2718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5"/>
          <p:cNvSpPr txBox="1"/>
          <p:nvPr/>
        </p:nvSpPr>
        <p:spPr>
          <a:xfrm>
            <a:off x="505075" y="2874250"/>
            <a:ext cx="6378300" cy="25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s-P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 a través del chat o levantando la mano en el Zoom. </a:t>
            </a:r>
            <a:r>
              <a:rPr lang="es-PE" sz="2400">
                <a:solidFill>
                  <a:schemeClr val="dk1"/>
                </a:solidFill>
              </a:rPr>
              <a:t>No te quedes con tus dudas, si quieres preguntar o comentar algo respecto a lo que hemos trabajado, es momento de hacerlo y así poder ayudarte</a:t>
            </a:r>
            <a:r>
              <a:rPr lang="es-P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Si no tienes preguntas el profesor realizará algunas</a:t>
            </a:r>
            <a:r>
              <a:rPr lang="es-PE" sz="2400">
                <a:solidFill>
                  <a:schemeClr val="dk1"/>
                </a:solidFill>
              </a:rPr>
              <a:t>.</a:t>
            </a:r>
            <a:endParaRPr sz="4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505075" y="5460300"/>
            <a:ext cx="8655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900">
                <a:solidFill>
                  <a:schemeClr val="dk1"/>
                </a:solidFill>
              </a:rPr>
              <a:t>¿Qué se necesita para expresar un número complejo en su forma polar?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900">
                <a:solidFill>
                  <a:schemeClr val="dk1"/>
                </a:solidFill>
              </a:rPr>
              <a:t>¿Qué hacemos si Z y su argumento no coinciden en el mismo cuadrante?</a:t>
            </a:r>
            <a:endParaRPr b="1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 txBox="1"/>
          <p:nvPr>
            <p:ph type="ctrTitle"/>
          </p:nvPr>
        </p:nvSpPr>
        <p:spPr>
          <a:xfrm>
            <a:off x="1524000" y="700332"/>
            <a:ext cx="9144000" cy="1936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PE" sz="4800">
                <a:solidFill>
                  <a:srgbClr val="C00000"/>
                </a:solidFill>
              </a:rPr>
              <a:t>SESIÓN INTEGRADORA</a:t>
            </a:r>
            <a:endParaRPr baseline="30000" sz="4800">
              <a:solidFill>
                <a:srgbClr val="C00000"/>
              </a:solidFill>
            </a:endParaRPr>
          </a:p>
        </p:txBody>
      </p:sp>
      <p:sp>
        <p:nvSpPr>
          <p:cNvPr id="342" name="Google Shape;342;p19"/>
          <p:cNvSpPr txBox="1"/>
          <p:nvPr>
            <p:ph idx="1" type="subTitle"/>
          </p:nvPr>
        </p:nvSpPr>
        <p:spPr>
          <a:xfrm>
            <a:off x="1524000" y="2742590"/>
            <a:ext cx="9144000" cy="500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sz="1800">
                <a:latin typeface="Arial"/>
                <a:ea typeface="Arial"/>
                <a:cs typeface="Arial"/>
                <a:sym typeface="Arial"/>
              </a:rPr>
              <a:t>MATRICES – SISTEMAS DE ECUACIONES LINEALES – NÚMEROS COMPLEJOS</a:t>
            </a:r>
            <a:endParaRPr baseline="30000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1"/>
          <p:cNvPicPr preferRelativeResize="0"/>
          <p:nvPr/>
        </p:nvPicPr>
        <p:blipFill rotWithShape="1">
          <a:blip r:embed="rId3">
            <a:alphaModFix/>
          </a:blip>
          <a:srcRect b="0" l="0" r="7130" t="0"/>
          <a:stretch/>
        </p:blipFill>
        <p:spPr>
          <a:xfrm>
            <a:off x="856866" y="342900"/>
            <a:ext cx="6298224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1"/>
          <p:cNvSpPr txBox="1"/>
          <p:nvPr/>
        </p:nvSpPr>
        <p:spPr>
          <a:xfrm>
            <a:off x="1020586" y="3934450"/>
            <a:ext cx="10515600" cy="1325700"/>
          </a:xfrm>
          <a:prstGeom prst="rect">
            <a:avLst/>
          </a:prstGeom>
          <a:solidFill>
            <a:srgbClr val="C00000">
              <a:alpha val="6156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s-PE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INICIAMOS LOS EJERCICIOS RETO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 txBox="1"/>
          <p:nvPr>
            <p:ph idx="1" type="body"/>
          </p:nvPr>
        </p:nvSpPr>
        <p:spPr>
          <a:xfrm>
            <a:off x="6241199" y="342900"/>
            <a:ext cx="54174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8A4"/>
              </a:buClr>
              <a:buSzPts val="4600"/>
              <a:buNone/>
            </a:pPr>
            <a:r>
              <a:rPr b="1" lang="es-PE" sz="4000">
                <a:solidFill>
                  <a:srgbClr val="00A8A4"/>
                </a:solidFill>
              </a:rPr>
              <a:t>Experiencia grupal </a:t>
            </a:r>
            <a:br>
              <a:rPr lang="es-PE" sz="4600">
                <a:solidFill>
                  <a:schemeClr val="dk1"/>
                </a:solidFill>
              </a:rPr>
            </a:br>
            <a:r>
              <a:rPr lang="es-PE">
                <a:solidFill>
                  <a:schemeClr val="dk1"/>
                </a:solidFill>
              </a:rPr>
              <a:t>A desarrollar los ejercicios propuestos</a:t>
            </a:r>
            <a:endParaRPr sz="4600">
              <a:solidFill>
                <a:schemeClr val="dk1"/>
              </a:solidFill>
            </a:endParaRPr>
          </a:p>
        </p:txBody>
      </p:sp>
      <p:pic>
        <p:nvPicPr>
          <p:cNvPr descr="Cronómetro" id="350" name="Google Shape;3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715" y="1874613"/>
            <a:ext cx="2552007" cy="25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8325729" y="2882386"/>
            <a:ext cx="3210457" cy="437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P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: 45 min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/>
          <p:nvPr/>
        </p:nvSpPr>
        <p:spPr>
          <a:xfrm>
            <a:off x="838200" y="256275"/>
            <a:ext cx="10515600" cy="5956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s-PE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EJERCICIOS RETO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661182" y="1147862"/>
            <a:ext cx="10692618" cy="46846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49" l="-227" r="-28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831850" y="469339"/>
            <a:ext cx="10515600" cy="11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es-PE" sz="3600">
                <a:solidFill>
                  <a:srgbClr val="C00000"/>
                </a:solidFill>
              </a:rPr>
              <a:t>¿Alguna duda de la sesión anterior?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125" name="Google Shape;125;p2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PE"/>
              <a:t>Números Complejos ℂ</a:t>
            </a:r>
            <a:endParaRPr/>
          </a:p>
        </p:txBody>
      </p:sp>
      <p:pic>
        <p:nvPicPr>
          <p:cNvPr descr="Signos de Interrogación imagen PNG transparente - StickPNG" id="126" name="Google Shape;1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456" y="2437317"/>
            <a:ext cx="2920321" cy="292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7385595" y="1101265"/>
            <a:ext cx="4522293" cy="4779838"/>
            <a:chOff x="1153608" y="-180001"/>
            <a:chExt cx="4522293" cy="4779838"/>
          </a:xfrm>
        </p:grpSpPr>
        <p:sp>
          <p:nvSpPr>
            <p:cNvPr id="128" name="Google Shape;128;p2"/>
            <p:cNvSpPr/>
            <p:nvPr/>
          </p:nvSpPr>
          <p:spPr>
            <a:xfrm>
              <a:off x="2832445" y="1932959"/>
              <a:ext cx="2362505" cy="2362505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3307414" y="2486365"/>
              <a:ext cx="1412567" cy="1214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Ejercicios reto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57896" y="1374548"/>
              <a:ext cx="1718186" cy="1718186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44B7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890454" y="1809721"/>
              <a:ext cx="853070" cy="847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Operaciones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900000">
              <a:off x="2420255" y="189175"/>
              <a:ext cx="1683471" cy="1683471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2789490" y="558410"/>
              <a:ext cx="945002" cy="945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Números complejos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651894" y="1575830"/>
              <a:ext cx="3024007" cy="3024007"/>
            </a:xfrm>
            <a:custGeom>
              <a:rect b="b" l="l" r="r" t="t"/>
              <a:pathLst>
                <a:path extrusionOk="0" h="120000" w="120000">
                  <a:moveTo>
                    <a:pt x="54382" y="4032"/>
                  </a:moveTo>
                  <a:lnTo>
                    <a:pt x="54382" y="4032"/>
                  </a:lnTo>
                  <a:cubicBezTo>
                    <a:pt x="77546" y="1707"/>
                    <a:pt x="99749" y="13891"/>
                    <a:pt x="110228" y="34680"/>
                  </a:cubicBezTo>
                  <a:cubicBezTo>
                    <a:pt x="120708" y="55468"/>
                    <a:pt x="117298" y="80564"/>
                    <a:pt x="101653" y="97803"/>
                  </a:cubicBezTo>
                  <a:lnTo>
                    <a:pt x="104205" y="100537"/>
                  </a:lnTo>
                  <a:lnTo>
                    <a:pt x="96471" y="99056"/>
                  </a:lnTo>
                  <a:lnTo>
                    <a:pt x="95247" y="90943"/>
                  </a:lnTo>
                  <a:lnTo>
                    <a:pt x="97799" y="93676"/>
                  </a:lnTo>
                  <a:lnTo>
                    <a:pt x="97799" y="93676"/>
                  </a:lnTo>
                  <a:cubicBezTo>
                    <a:pt x="111681" y="78096"/>
                    <a:pt x="114580" y="55594"/>
                    <a:pt x="105101" y="37004"/>
                  </a:cubicBezTo>
                  <a:cubicBezTo>
                    <a:pt x="95621" y="18413"/>
                    <a:pt x="75707" y="7544"/>
                    <a:pt x="54944" y="9628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53608" y="993945"/>
              <a:ext cx="2197130" cy="2197130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44B7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030851" y="-180001"/>
              <a:ext cx="2368948" cy="2368948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6FA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505087" y="1726280"/>
            <a:ext cx="5590914" cy="1845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8A4"/>
              </a:buClr>
              <a:buSzPct val="100000"/>
              <a:buNone/>
            </a:pPr>
            <a:r>
              <a:rPr b="1" lang="es-PE" sz="4600">
                <a:solidFill>
                  <a:srgbClr val="00A8A4"/>
                </a:solidFill>
              </a:rPr>
              <a:t>Espacio de Preguntas</a:t>
            </a:r>
            <a:br>
              <a:rPr lang="es-PE" sz="4600">
                <a:solidFill>
                  <a:srgbClr val="00A8A4"/>
                </a:solidFill>
              </a:rPr>
            </a:br>
            <a:endParaRPr sz="4600">
              <a:solidFill>
                <a:srgbClr val="00A8A4"/>
              </a:solidFill>
            </a:endParaRPr>
          </a:p>
        </p:txBody>
      </p:sp>
      <p:pic>
        <p:nvPicPr>
          <p:cNvPr descr="Cronómetro" id="363" name="Google Shape;3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941" y="2419076"/>
            <a:ext cx="2398382" cy="239838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3"/>
          <p:cNvSpPr txBox="1"/>
          <p:nvPr/>
        </p:nvSpPr>
        <p:spPr>
          <a:xfrm>
            <a:off x="8545125" y="3446895"/>
            <a:ext cx="2619404" cy="42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P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: 10 min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3"/>
          <p:cNvPicPr preferRelativeResize="0"/>
          <p:nvPr/>
        </p:nvPicPr>
        <p:blipFill rotWithShape="1">
          <a:blip r:embed="rId4">
            <a:alphaModFix/>
          </a:blip>
          <a:srcRect b="0" l="0" r="306" t="2718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 txBox="1"/>
          <p:nvPr/>
        </p:nvSpPr>
        <p:spPr>
          <a:xfrm>
            <a:off x="532525" y="2419075"/>
            <a:ext cx="61497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br>
              <a:rPr lang="es-PE" sz="4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P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 a través del chat o levantando la mano en el Zoom. </a:t>
            </a:r>
            <a:r>
              <a:rPr lang="es-PE" sz="2400">
                <a:solidFill>
                  <a:schemeClr val="dk1"/>
                </a:solidFill>
              </a:rPr>
              <a:t>No te quedes con tus dudas, si quieres preguntar o comentar algo respecto a lo que hemos trabajado, es momento de hacerlo y así poder ayudarte</a:t>
            </a:r>
            <a:r>
              <a:rPr lang="es-P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Si no tienes preguntas el profesor realizará algunas  </a:t>
            </a:r>
            <a:endParaRPr sz="4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logro ESTUDIANTES CLIPART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19330"/>
          <a:stretch/>
        </p:blipFill>
        <p:spPr>
          <a:xfrm>
            <a:off x="4659382" y="3072698"/>
            <a:ext cx="3416162" cy="2755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726358" y="980444"/>
            <a:ext cx="10739400" cy="26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i="0" lang="es-PE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LOGRO DE SESIÓN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b="0" i="0" lang="es-PE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PE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finalizar la sesión, el estudiante transforma números complejos a su forma polar o trigonométrica para la resolución de </a:t>
            </a:r>
            <a:r>
              <a:rPr lang="es-PE" sz="2800">
                <a:solidFill>
                  <a:schemeClr val="dk1"/>
                </a:solidFill>
              </a:rPr>
              <a:t>ejercicios</a:t>
            </a:r>
            <a:r>
              <a:rPr b="0" i="0" lang="es-PE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idx="1" type="body"/>
          </p:nvPr>
        </p:nvSpPr>
        <p:spPr>
          <a:xfrm>
            <a:off x="831850" y="469339"/>
            <a:ext cx="10515600" cy="11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b="1" lang="es-PE" sz="3600">
                <a:solidFill>
                  <a:srgbClr val="C00000"/>
                </a:solidFill>
              </a:rPr>
              <a:t>¿Qué tanto sabemos?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148" name="Google Shape;148;p4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PE"/>
              <a:t>Números Complejos ℂ</a:t>
            </a:r>
            <a:endParaRPr/>
          </a:p>
        </p:txBody>
      </p:sp>
      <p:pic>
        <p:nvPicPr>
          <p:cNvPr descr="What is a good question? | Dragonfly Training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8087" y="3964404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906115" y="1445269"/>
            <a:ext cx="3369733" cy="1961807"/>
          </a:xfrm>
          <a:prstGeom prst="cloudCallout">
            <a:avLst>
              <a:gd fmla="val 86202" name="adj1"/>
              <a:gd fmla="val 95214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se representa un número complejo?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6259953" y="1258239"/>
            <a:ext cx="4391902" cy="1961807"/>
          </a:xfrm>
          <a:prstGeom prst="cloudCallout">
            <a:avLst>
              <a:gd fmla="val -46426" name="adj1"/>
              <a:gd fmla="val 86583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i="1" lang="es-PE" sz="2000"/>
              <a:t>Q</a:t>
            </a: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ué </a:t>
            </a:r>
            <a:r>
              <a:rPr i="1" lang="es-PE" sz="2000"/>
              <a:t>entendemos</a:t>
            </a: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módulo</a:t>
            </a: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un número complejo</a:t>
            </a:r>
            <a:r>
              <a:rPr b="0" i="1" lang="es-P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PE"/>
              <a:t>Números Complejos ℂ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707020" y="696866"/>
            <a:ext cx="89304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6925" lvl="0" marL="7969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¿Para qué sirven los números complejos?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188505" y="1524674"/>
            <a:ext cx="4135458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la ingeniería los números complejos se utilizan para </a:t>
            </a:r>
            <a:r>
              <a:rPr i="1" lang="es-PE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describir circuitos eléctricos y ondas electromagnéticas</a:t>
            </a:r>
            <a:endParaRPr b="1" i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678" y="3229365"/>
            <a:ext cx="4563112" cy="258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6096000" y="1524674"/>
            <a:ext cx="5450958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usan en la navegación para ubicar una posición dividiendo el plano complejo en semirectas separadas que atraviesan el origen uniendo los puntos con el Curvígrafo</a:t>
            </a:r>
            <a:endParaRPr b="1" i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1259" y="2789795"/>
            <a:ext cx="4186688" cy="302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6"/>
          <p:cNvGrpSpPr/>
          <p:nvPr/>
        </p:nvGrpSpPr>
        <p:grpSpPr>
          <a:xfrm>
            <a:off x="513465" y="1720193"/>
            <a:ext cx="6170897" cy="3417613"/>
            <a:chOff x="509" y="0"/>
            <a:chExt cx="6170897" cy="3417613"/>
          </a:xfrm>
        </p:grpSpPr>
        <p:sp>
          <p:nvSpPr>
            <p:cNvPr id="167" name="Google Shape;167;p6"/>
            <p:cNvSpPr/>
            <p:nvPr/>
          </p:nvSpPr>
          <p:spPr>
            <a:xfrm>
              <a:off x="462893" y="0"/>
              <a:ext cx="5246129" cy="341761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A8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09" y="1025283"/>
              <a:ext cx="2823793" cy="1367045"/>
            </a:xfrm>
            <a:prstGeom prst="roundRect">
              <a:avLst>
                <a:gd fmla="val 16667" name="adj"/>
              </a:avLst>
            </a:prstGeom>
            <a:solidFill>
              <a:srgbClr val="C000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67243" y="1092017"/>
              <a:ext cx="2690325" cy="123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 POLAR</a:t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042490" y="1025283"/>
              <a:ext cx="3128916" cy="1367045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3109224" y="1092017"/>
              <a:ext cx="2995448" cy="123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 TRIGONOMÉTRICA </a:t>
              </a:r>
              <a:endParaRPr/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7852286" y="1244728"/>
            <a:ext cx="2869791" cy="4951916"/>
            <a:chOff x="7852286" y="1465954"/>
            <a:chExt cx="2663313" cy="4595632"/>
          </a:xfrm>
        </p:grpSpPr>
        <p:pic>
          <p:nvPicPr>
            <p:cNvPr id="173" name="Google Shape;17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2286" y="1465954"/>
              <a:ext cx="2663313" cy="3926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6"/>
            <p:cNvSpPr/>
            <p:nvPr/>
          </p:nvSpPr>
          <p:spPr>
            <a:xfrm>
              <a:off x="8583561" y="5952483"/>
              <a:ext cx="1356852" cy="10910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>
            <a:off x="1458339" y="1711494"/>
            <a:ext cx="10165631" cy="4001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228" l="-598" r="0" t="-76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635646" y="453474"/>
            <a:ext cx="67799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6925" lvl="0" marL="7969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lang="es-PE" sz="2800">
                <a:solidFill>
                  <a:srgbClr val="00A8A4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endParaRPr sz="2800">
              <a:solidFill>
                <a:srgbClr val="00A8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7"/>
          <p:cNvGrpSpPr/>
          <p:nvPr/>
        </p:nvGrpSpPr>
        <p:grpSpPr>
          <a:xfrm>
            <a:off x="6103716" y="2300533"/>
            <a:ext cx="3350452" cy="2553268"/>
            <a:chOff x="2590531" y="2536149"/>
            <a:chExt cx="2900334" cy="2210248"/>
          </a:xfrm>
        </p:grpSpPr>
        <p:sp>
          <p:nvSpPr>
            <p:cNvPr id="182" name="Google Shape;182;p7"/>
            <p:cNvSpPr/>
            <p:nvPr/>
          </p:nvSpPr>
          <p:spPr>
            <a:xfrm>
              <a:off x="4227320" y="3390701"/>
              <a:ext cx="55917" cy="55917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7"/>
            <p:cNvGrpSpPr/>
            <p:nvPr/>
          </p:nvGrpSpPr>
          <p:grpSpPr>
            <a:xfrm>
              <a:off x="2590531" y="2536149"/>
              <a:ext cx="2900334" cy="2210248"/>
              <a:chOff x="2590531" y="2536149"/>
              <a:chExt cx="2900334" cy="2210248"/>
            </a:xfrm>
          </p:grpSpPr>
          <p:cxnSp>
            <p:nvCxnSpPr>
              <p:cNvPr id="184" name="Google Shape;184;p7"/>
              <p:cNvCxnSpPr>
                <a:endCxn id="182" idx="7"/>
              </p:cNvCxnSpPr>
              <p:nvPr/>
            </p:nvCxnSpPr>
            <p:spPr>
              <a:xfrm flipH="1" rot="10800000">
                <a:off x="3843048" y="3398890"/>
                <a:ext cx="432000" cy="4236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85" name="Google Shape;185;p7"/>
              <p:cNvGrpSpPr/>
              <p:nvPr/>
            </p:nvGrpSpPr>
            <p:grpSpPr>
              <a:xfrm>
                <a:off x="2590531" y="2536149"/>
                <a:ext cx="2900334" cy="2210248"/>
                <a:chOff x="2590531" y="2536149"/>
                <a:chExt cx="2900334" cy="2210248"/>
              </a:xfrm>
            </p:grpSpPr>
            <p:sp>
              <p:nvSpPr>
                <p:cNvPr id="186" name="Google Shape;186;p7"/>
                <p:cNvSpPr/>
                <p:nvPr/>
              </p:nvSpPr>
              <p:spPr>
                <a:xfrm>
                  <a:off x="3891189" y="3019891"/>
                  <a:ext cx="1489507" cy="346357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PE" sz="1400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  <p:grpSp>
              <p:nvGrpSpPr>
                <p:cNvPr id="187" name="Google Shape;187;p7"/>
                <p:cNvGrpSpPr/>
                <p:nvPr/>
              </p:nvGrpSpPr>
              <p:grpSpPr>
                <a:xfrm>
                  <a:off x="2590531" y="2536149"/>
                  <a:ext cx="2900334" cy="2210248"/>
                  <a:chOff x="3190109" y="1909435"/>
                  <a:chExt cx="2371393" cy="1807159"/>
                </a:xfrm>
              </p:grpSpPr>
              <p:grpSp>
                <p:nvGrpSpPr>
                  <p:cNvPr id="188" name="Google Shape;188;p7"/>
                  <p:cNvGrpSpPr/>
                  <p:nvPr/>
                </p:nvGrpSpPr>
                <p:grpSpPr>
                  <a:xfrm>
                    <a:off x="3190109" y="2227006"/>
                    <a:ext cx="2020529" cy="1489588"/>
                    <a:chOff x="3190109" y="2227006"/>
                    <a:chExt cx="2020529" cy="1489588"/>
                  </a:xfrm>
                </p:grpSpPr>
                <p:cxnSp>
                  <p:nvCxnSpPr>
                    <p:cNvPr id="189" name="Google Shape;189;p7"/>
                    <p:cNvCxnSpPr/>
                    <p:nvPr/>
                  </p:nvCxnSpPr>
                  <p:spPr>
                    <a:xfrm rot="10800000">
                      <a:off x="4200374" y="2227006"/>
                      <a:ext cx="0" cy="1489588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rgbClr val="C00000"/>
                      </a:solidFill>
                      <a:prstDash val="solid"/>
                      <a:miter lim="800000"/>
                      <a:headEnd len="sm" w="sm" type="none"/>
                      <a:tailEnd len="med" w="med" type="triangle"/>
                    </a:ln>
                  </p:spPr>
                </p:cxnSp>
                <p:cxnSp>
                  <p:nvCxnSpPr>
                    <p:cNvPr id="190" name="Google Shape;190;p7"/>
                    <p:cNvCxnSpPr/>
                    <p:nvPr/>
                  </p:nvCxnSpPr>
                  <p:spPr>
                    <a:xfrm>
                      <a:off x="3190109" y="2971800"/>
                      <a:ext cx="2020529" cy="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rgbClr val="C00000"/>
                      </a:solidFill>
                      <a:prstDash val="solid"/>
                      <a:miter lim="800000"/>
                      <a:headEnd len="sm" w="sm" type="none"/>
                      <a:tailEnd len="med" w="med" type="triangle"/>
                    </a:ln>
                  </p:spPr>
                </p:cxnSp>
              </p:grpSp>
              <p:grpSp>
                <p:nvGrpSpPr>
                  <p:cNvPr id="191" name="Google Shape;191;p7"/>
                  <p:cNvGrpSpPr/>
                  <p:nvPr/>
                </p:nvGrpSpPr>
                <p:grpSpPr>
                  <a:xfrm>
                    <a:off x="4134788" y="1909435"/>
                    <a:ext cx="1426714" cy="1202278"/>
                    <a:chOff x="4134788" y="1909435"/>
                    <a:chExt cx="1426714" cy="1202278"/>
                  </a:xfrm>
                </p:grpSpPr>
                <p:sp>
                  <p:nvSpPr>
                    <p:cNvPr id="192" name="Google Shape;192;p7"/>
                    <p:cNvSpPr txBox="1"/>
                    <p:nvPr/>
                  </p:nvSpPr>
                  <p:spPr>
                    <a:xfrm>
                      <a:off x="5261990" y="2860066"/>
                      <a:ext cx="299512" cy="251647"/>
                    </a:xfrm>
                    <a:prstGeom prst="rect">
                      <a:avLst/>
                    </a:prstGeom>
                    <a:blipFill rotWithShape="1">
                      <a:blip r:embed="rId5">
                        <a:alphaModFix/>
                      </a:blip>
                      <a:stretch>
                        <a:fillRect b="0" l="-4285" r="-5713" t="0"/>
                      </a:stretch>
                    </a:blip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p:txBody>
                </p:sp>
                <p:sp>
                  <p:nvSpPr>
                    <p:cNvPr id="193" name="Google Shape;193;p7"/>
                    <p:cNvSpPr txBox="1"/>
                    <p:nvPr/>
                  </p:nvSpPr>
                  <p:spPr>
                    <a:xfrm>
                      <a:off x="4134788" y="1909435"/>
                      <a:ext cx="131171" cy="251647"/>
                    </a:xfrm>
                    <a:prstGeom prst="rect">
                      <a:avLst/>
                    </a:prstGeom>
                    <a:blipFill rotWithShape="1">
                      <a:blip r:embed="rId6">
                        <a:alphaModFix/>
                      </a:blip>
                      <a:stretch>
                        <a:fillRect b="0" l="-19353" r="-16126" t="0"/>
                      </a:stretch>
                    </a:blip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194" name="Google Shape;194;p7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4442" l="-231" r="0" t="-1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/>
              <a:t> </a:t>
            </a: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>
            <a:off x="2146134" y="2359423"/>
            <a:ext cx="2806873" cy="915246"/>
            <a:chOff x="2376343" y="3055751"/>
            <a:chExt cx="2806873" cy="962025"/>
          </a:xfrm>
        </p:grpSpPr>
        <p:sp>
          <p:nvSpPr>
            <p:cNvPr id="196" name="Google Shape;196;p7"/>
            <p:cNvSpPr/>
            <p:nvPr/>
          </p:nvSpPr>
          <p:spPr>
            <a:xfrm>
              <a:off x="2376343" y="3055751"/>
              <a:ext cx="2806873" cy="962025"/>
            </a:xfrm>
            <a:prstGeom prst="roundRect">
              <a:avLst>
                <a:gd fmla="val 16667" name="adj"/>
              </a:avLst>
            </a:prstGeom>
            <a:solidFill>
              <a:srgbClr val="00B050">
                <a:alpha val="27843"/>
              </a:srgbClr>
            </a:solidFill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51253" y="3150942"/>
              <a:ext cx="2671125" cy="8218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7"/>
          <p:cNvSpPr txBox="1"/>
          <p:nvPr/>
        </p:nvSpPr>
        <p:spPr>
          <a:xfrm>
            <a:off x="8466566" y="4107859"/>
            <a:ext cx="1324016" cy="70128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8605169" y="5021682"/>
            <a:ext cx="986872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666" l="-310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753541" y="3479762"/>
            <a:ext cx="340606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635646" y="3200083"/>
            <a:ext cx="67799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6925" lvl="0" marL="7969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1" lang="es-PE" sz="2800">
                <a:solidFill>
                  <a:srgbClr val="00A8A4"/>
                </a:solidFill>
                <a:latin typeface="Arial"/>
                <a:ea typeface="Arial"/>
                <a:cs typeface="Arial"/>
                <a:sym typeface="Arial"/>
              </a:rPr>
              <a:t>ARGUMENTO</a:t>
            </a:r>
            <a:endParaRPr sz="2800">
              <a:solidFill>
                <a:srgbClr val="00A8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7"/>
          <p:cNvGrpSpPr/>
          <p:nvPr/>
        </p:nvGrpSpPr>
        <p:grpSpPr>
          <a:xfrm>
            <a:off x="1904387" y="4972263"/>
            <a:ext cx="3630839" cy="915246"/>
            <a:chOff x="4550156" y="2324477"/>
            <a:chExt cx="3630839" cy="915246"/>
          </a:xfrm>
        </p:grpSpPr>
        <p:sp>
          <p:nvSpPr>
            <p:cNvPr id="203" name="Google Shape;203;p7"/>
            <p:cNvSpPr/>
            <p:nvPr/>
          </p:nvSpPr>
          <p:spPr>
            <a:xfrm>
              <a:off x="4550156" y="2324477"/>
              <a:ext cx="3630839" cy="915246"/>
            </a:xfrm>
            <a:prstGeom prst="roundRect">
              <a:avLst>
                <a:gd fmla="val 16667" name="adj"/>
              </a:avLst>
            </a:prstGeom>
            <a:solidFill>
              <a:srgbClr val="00B050">
                <a:alpha val="27843"/>
              </a:srgbClr>
            </a:solidFill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576053" y="2439032"/>
              <a:ext cx="3604942" cy="751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7"/>
          <p:cNvSpPr/>
          <p:nvPr/>
        </p:nvSpPr>
        <p:spPr>
          <a:xfrm>
            <a:off x="7592052" y="3230767"/>
            <a:ext cx="323294" cy="3077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654580" y="3643644"/>
            <a:ext cx="154715" cy="256906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480641" y="4234043"/>
            <a:ext cx="561502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el ángulo que forma el vector con el eje real.</a:t>
            </a:r>
            <a:endParaRPr b="1" i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42" l="-231" r="0" t="-1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/>
              <a:t> 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>
            <a:off x="1282760" y="1622798"/>
            <a:ext cx="8786791" cy="7078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516" l="-692" r="-969" t="-3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635646" y="411471"/>
            <a:ext cx="67799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6925" lvl="0" marL="7969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b="1" lang="es-PE" sz="2800">
                <a:solidFill>
                  <a:srgbClr val="00A8A4"/>
                </a:solidFill>
                <a:latin typeface="Arial"/>
                <a:ea typeface="Arial"/>
                <a:cs typeface="Arial"/>
                <a:sym typeface="Arial"/>
              </a:rPr>
              <a:t>FORMA POLAR</a:t>
            </a:r>
            <a:endParaRPr sz="2800">
              <a:solidFill>
                <a:srgbClr val="00A8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282750" y="3480200"/>
            <a:ext cx="11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Donde: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2692703" y="3507107"/>
            <a:ext cx="1034700" cy="307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0978" l="-5881" r="-14115" t="-235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4081328" y="3509391"/>
            <a:ext cx="1349400" cy="307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9996" l="-360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5045225" y="2341672"/>
            <a:ext cx="1440900" cy="794700"/>
            <a:chOff x="5632557" y="4386448"/>
            <a:chExt cx="1440900" cy="794700"/>
          </a:xfrm>
        </p:grpSpPr>
        <p:sp>
          <p:nvSpPr>
            <p:cNvPr id="219" name="Google Shape;219;p8"/>
            <p:cNvSpPr/>
            <p:nvPr/>
          </p:nvSpPr>
          <p:spPr>
            <a:xfrm>
              <a:off x="5632557" y="4386448"/>
              <a:ext cx="1440900" cy="794700"/>
            </a:xfrm>
            <a:prstGeom prst="roundRect">
              <a:avLst>
                <a:gd fmla="val 16667" name="adj"/>
              </a:avLst>
            </a:prstGeom>
            <a:solidFill>
              <a:srgbClr val="00B050">
                <a:alpha val="27843"/>
              </a:srgbClr>
            </a:solidFill>
            <a:ln cap="flat" cmpd="sng" w="12700">
              <a:solidFill>
                <a:srgbClr val="42719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36475" y="4443461"/>
              <a:ext cx="1433052" cy="68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8"/>
          <p:cNvSpPr txBox="1"/>
          <p:nvPr/>
        </p:nvSpPr>
        <p:spPr>
          <a:xfrm>
            <a:off x="1282758" y="4340440"/>
            <a:ext cx="587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También se puede expresar de la siguiente forma: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4409280" y="4931491"/>
            <a:ext cx="3006300" cy="6066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635646" y="453474"/>
            <a:ext cx="67799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96925" lvl="0" marL="7969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7200">
                <a:solidFill>
                  <a:srgbClr val="C00000"/>
                </a:solidFill>
              </a:rPr>
              <a:t>4</a:t>
            </a:r>
            <a:r>
              <a:rPr b="1" lang="es-PE" sz="7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s-PE" sz="2800">
                <a:solidFill>
                  <a:srgbClr val="00A8A4"/>
                </a:solidFill>
                <a:latin typeface="Arial"/>
                <a:ea typeface="Arial"/>
                <a:cs typeface="Arial"/>
                <a:sym typeface="Arial"/>
              </a:rPr>
              <a:t>OPERACIONES</a:t>
            </a:r>
            <a:endParaRPr sz="2800">
              <a:solidFill>
                <a:srgbClr val="00A8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>
            <p:ph idx="2" type="body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42" l="-231" r="0" t="-199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PE"/>
              <a:t> 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1458339" y="1709870"/>
            <a:ext cx="10165631" cy="7352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049" l="-598" r="0" t="-41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6500" y="3137813"/>
            <a:ext cx="3846300" cy="2551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UT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UT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Orians, A.J.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