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4"/>
  </p:sldMasterIdLst>
  <p:notesMasterIdLst>
    <p:notesMasterId r:id="rId25"/>
  </p:notesMasterIdLst>
  <p:sldIdLst>
    <p:sldId id="256" r:id="rId5"/>
    <p:sldId id="273" r:id="rId6"/>
    <p:sldId id="257" r:id="rId7"/>
    <p:sldId id="258" r:id="rId8"/>
    <p:sldId id="304" r:id="rId9"/>
    <p:sldId id="306" r:id="rId10"/>
    <p:sldId id="308" r:id="rId11"/>
    <p:sldId id="307" r:id="rId12"/>
    <p:sldId id="309" r:id="rId13"/>
    <p:sldId id="310" r:id="rId14"/>
    <p:sldId id="283" r:id="rId15"/>
    <p:sldId id="296" r:id="rId16"/>
    <p:sldId id="289" r:id="rId17"/>
    <p:sldId id="314" r:id="rId18"/>
    <p:sldId id="290" r:id="rId19"/>
    <p:sldId id="317" r:id="rId20"/>
    <p:sldId id="319" r:id="rId21"/>
    <p:sldId id="291" r:id="rId22"/>
    <p:sldId id="292" r:id="rId23"/>
    <p:sldId id="271" r:id="rId24"/>
  </p:sldIdLst>
  <p:sldSz cx="12192000" cy="6858000"/>
  <p:notesSz cx="6858000" cy="9144000"/>
  <p:defaultTextStyle>
    <a:defPPr>
      <a:defRPr lang="es-PE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A8A4"/>
    <a:srgbClr val="0000FF"/>
    <a:srgbClr val="CCCC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0" autoAdjust="0"/>
    <p:restoredTop sz="94643"/>
  </p:normalViewPr>
  <p:slideViewPr>
    <p:cSldViewPr snapToGrid="0" snapToObjects="1">
      <p:cViewPr varScale="1">
        <p:scale>
          <a:sx n="69" d="100"/>
          <a:sy n="69" d="100"/>
        </p:scale>
        <p:origin x="4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00.svg"/><Relationship Id="rId1" Type="http://schemas.openxmlformats.org/officeDocument/2006/relationships/image" Target="../media/image97.png"/><Relationship Id="rId6" Type="http://schemas.openxmlformats.org/officeDocument/2006/relationships/image" Target="../media/image104.svg"/><Relationship Id="rId5" Type="http://schemas.openxmlformats.org/officeDocument/2006/relationships/image" Target="../media/image99.png"/><Relationship Id="rId4" Type="http://schemas.openxmlformats.org/officeDocument/2006/relationships/image" Target="../media/image10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00.svg"/><Relationship Id="rId1" Type="http://schemas.openxmlformats.org/officeDocument/2006/relationships/image" Target="../media/image97.png"/><Relationship Id="rId6" Type="http://schemas.openxmlformats.org/officeDocument/2006/relationships/image" Target="../media/image104.svg"/><Relationship Id="rId5" Type="http://schemas.openxmlformats.org/officeDocument/2006/relationships/image" Target="../media/image99.png"/><Relationship Id="rId4" Type="http://schemas.openxmlformats.org/officeDocument/2006/relationships/image" Target="../media/image10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FBA56E-2B6C-46B0-B487-ADA05E92CBAE}" type="doc">
      <dgm:prSet loTypeId="urn:microsoft.com/office/officeart/2005/8/layout/hProcess9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6FB8B5FB-5B27-4E79-87F3-6924D4B61260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PE" sz="2400" b="1" kern="1200" dirty="0">
              <a:solidFill>
                <a:schemeClr val="bg1"/>
              </a:solidFill>
            </a:rPr>
            <a:t>DEFINICIÓN </a:t>
          </a:r>
        </a:p>
      </dgm:t>
    </dgm:pt>
    <dgm:pt modelId="{8E2BBB0D-2D34-4309-9E91-78BB5AC6E4E5}" type="parTrans" cxnId="{A1A448AA-8946-4B82-A933-E2087A7B23FD}">
      <dgm:prSet/>
      <dgm:spPr/>
      <dgm:t>
        <a:bodyPr/>
        <a:lstStyle/>
        <a:p>
          <a:endParaRPr lang="es-PE" sz="2800"/>
        </a:p>
      </dgm:t>
    </dgm:pt>
    <dgm:pt modelId="{48B3B207-D9A3-4E0A-9D03-F4D46CB14C32}" type="sibTrans" cxnId="{A1A448AA-8946-4B82-A933-E2087A7B23FD}">
      <dgm:prSet custT="1"/>
      <dgm:spPr/>
      <dgm:t>
        <a:bodyPr/>
        <a:lstStyle/>
        <a:p>
          <a:endParaRPr lang="es-PE" sz="4000"/>
        </a:p>
      </dgm:t>
    </dgm:pt>
    <dgm:pt modelId="{3C3584BA-9173-46F0-8135-7BC7A0F9DA55}">
      <dgm:prSet phldrT="[Texto]" custT="1"/>
      <dgm:spPr>
        <a:solidFill>
          <a:schemeClr val="tx1"/>
        </a:solidFill>
      </dgm:spPr>
      <dgm:t>
        <a:bodyPr/>
        <a:lstStyle/>
        <a:p>
          <a:r>
            <a:rPr lang="es-PE" sz="2400" b="1" kern="1200" dirty="0">
              <a:solidFill>
                <a:schemeClr val="bg1"/>
              </a:solidFill>
            </a:rPr>
            <a:t>OPERACIONES</a:t>
          </a:r>
        </a:p>
      </dgm:t>
    </dgm:pt>
    <dgm:pt modelId="{04F9EE93-A038-40FE-8851-2C1E4E5540B7}" type="parTrans" cxnId="{2F3C173E-0652-4875-912D-A16CBA18A7BF}">
      <dgm:prSet/>
      <dgm:spPr/>
      <dgm:t>
        <a:bodyPr/>
        <a:lstStyle/>
        <a:p>
          <a:endParaRPr lang="es-PE" sz="2800"/>
        </a:p>
      </dgm:t>
    </dgm:pt>
    <dgm:pt modelId="{489FD96F-DD11-4F5C-960C-DF6E6F6227A5}" type="sibTrans" cxnId="{2F3C173E-0652-4875-912D-A16CBA18A7BF}">
      <dgm:prSet custT="1"/>
      <dgm:spPr/>
      <dgm:t>
        <a:bodyPr/>
        <a:lstStyle/>
        <a:p>
          <a:endParaRPr lang="es-PE" sz="4000"/>
        </a:p>
      </dgm:t>
    </dgm:pt>
    <dgm:pt modelId="{F14711A1-C460-4C06-AA6B-F0A1AF4EC83F}" type="pres">
      <dgm:prSet presAssocID="{72FBA56E-2B6C-46B0-B487-ADA05E92CBA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681F9A2-734F-476C-9B4C-3780DF479320}" type="pres">
      <dgm:prSet presAssocID="{72FBA56E-2B6C-46B0-B487-ADA05E92CBAE}" presName="arrow" presStyleLbl="bgShp" presStyleIdx="0" presStyleCnt="1"/>
      <dgm:spPr>
        <a:solidFill>
          <a:srgbClr val="00A8A4"/>
        </a:solidFill>
      </dgm:spPr>
    </dgm:pt>
    <dgm:pt modelId="{B9C97D6C-D0FF-4B4F-BAAF-6B1BB6917304}" type="pres">
      <dgm:prSet presAssocID="{72FBA56E-2B6C-46B0-B487-ADA05E92CBAE}" presName="linearProcess" presStyleCnt="0"/>
      <dgm:spPr/>
    </dgm:pt>
    <dgm:pt modelId="{97587EEA-C9E6-4E05-AAF1-ED08A62237A5}" type="pres">
      <dgm:prSet presAssocID="{6FB8B5FB-5B27-4E79-87F3-6924D4B61260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4FD5EA-EE5E-4892-862E-86A62517C46B}" type="pres">
      <dgm:prSet presAssocID="{48B3B207-D9A3-4E0A-9D03-F4D46CB14C32}" presName="sibTrans" presStyleCnt="0"/>
      <dgm:spPr/>
    </dgm:pt>
    <dgm:pt modelId="{3D3DE39C-22A9-45B7-8B0A-76DA7948F8EC}" type="pres">
      <dgm:prSet presAssocID="{3C3584BA-9173-46F0-8135-7BC7A0F9DA55}" presName="textNode" presStyleLbl="node1" presStyleIdx="1" presStyleCnt="2" custLinFactNeighborX="11892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281704C-A048-4AB4-9365-ED6797D320F2}" type="presOf" srcId="{6FB8B5FB-5B27-4E79-87F3-6924D4B61260}" destId="{97587EEA-C9E6-4E05-AAF1-ED08A62237A5}" srcOrd="0" destOrd="0" presId="urn:microsoft.com/office/officeart/2005/8/layout/hProcess9"/>
    <dgm:cxn modelId="{1AB2E2C8-173D-4DC1-8202-FB22B9AC4F71}" type="presOf" srcId="{72FBA56E-2B6C-46B0-B487-ADA05E92CBAE}" destId="{F14711A1-C460-4C06-AA6B-F0A1AF4EC83F}" srcOrd="0" destOrd="0" presId="urn:microsoft.com/office/officeart/2005/8/layout/hProcess9"/>
    <dgm:cxn modelId="{2F3C173E-0652-4875-912D-A16CBA18A7BF}" srcId="{72FBA56E-2B6C-46B0-B487-ADA05E92CBAE}" destId="{3C3584BA-9173-46F0-8135-7BC7A0F9DA55}" srcOrd="1" destOrd="0" parTransId="{04F9EE93-A038-40FE-8851-2C1E4E5540B7}" sibTransId="{489FD96F-DD11-4F5C-960C-DF6E6F6227A5}"/>
    <dgm:cxn modelId="{6E9F1337-1B31-4577-B04D-ECF8C82C27CA}" type="presOf" srcId="{3C3584BA-9173-46F0-8135-7BC7A0F9DA55}" destId="{3D3DE39C-22A9-45B7-8B0A-76DA7948F8EC}" srcOrd="0" destOrd="0" presId="urn:microsoft.com/office/officeart/2005/8/layout/hProcess9"/>
    <dgm:cxn modelId="{A1A448AA-8946-4B82-A933-E2087A7B23FD}" srcId="{72FBA56E-2B6C-46B0-B487-ADA05E92CBAE}" destId="{6FB8B5FB-5B27-4E79-87F3-6924D4B61260}" srcOrd="0" destOrd="0" parTransId="{8E2BBB0D-2D34-4309-9E91-78BB5AC6E4E5}" sibTransId="{48B3B207-D9A3-4E0A-9D03-F4D46CB14C32}"/>
    <dgm:cxn modelId="{3ACE53DF-2EA0-4773-A4BE-5F4ED8CFDD77}" type="presParOf" srcId="{F14711A1-C460-4C06-AA6B-F0A1AF4EC83F}" destId="{9681F9A2-734F-476C-9B4C-3780DF479320}" srcOrd="0" destOrd="0" presId="urn:microsoft.com/office/officeart/2005/8/layout/hProcess9"/>
    <dgm:cxn modelId="{AA1558D1-C8A0-4527-9954-C5B4A5AB484D}" type="presParOf" srcId="{F14711A1-C460-4C06-AA6B-F0A1AF4EC83F}" destId="{B9C97D6C-D0FF-4B4F-BAAF-6B1BB6917304}" srcOrd="1" destOrd="0" presId="urn:microsoft.com/office/officeart/2005/8/layout/hProcess9"/>
    <dgm:cxn modelId="{1215C20D-FB2B-490F-AB59-5D9FA137E2CE}" type="presParOf" srcId="{B9C97D6C-D0FF-4B4F-BAAF-6B1BB6917304}" destId="{97587EEA-C9E6-4E05-AAF1-ED08A62237A5}" srcOrd="0" destOrd="0" presId="urn:microsoft.com/office/officeart/2005/8/layout/hProcess9"/>
    <dgm:cxn modelId="{3CA937FC-07B2-47B4-B54B-94744A782C73}" type="presParOf" srcId="{B9C97D6C-D0FF-4B4F-BAAF-6B1BB6917304}" destId="{BC4FD5EA-EE5E-4892-862E-86A62517C46B}" srcOrd="1" destOrd="0" presId="urn:microsoft.com/office/officeart/2005/8/layout/hProcess9"/>
    <dgm:cxn modelId="{8C6885F4-ABED-459C-A11C-1EFDF764B2EC}" type="presParOf" srcId="{B9C97D6C-D0FF-4B4F-BAAF-6B1BB6917304}" destId="{3D3DE39C-22A9-45B7-8B0A-76DA7948F8E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FBA56E-2B6C-46B0-B487-ADA05E92CBAE}" type="doc">
      <dgm:prSet loTypeId="urn:microsoft.com/office/officeart/2005/8/layout/hProcess11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6FB8B5FB-5B27-4E79-87F3-6924D4B61260}">
      <dgm:prSet phldrT="[Texto]" custT="1"/>
      <dgm:spPr/>
      <dgm:t>
        <a:bodyPr/>
        <a:lstStyle/>
        <a:p>
          <a:r>
            <a:rPr lang="es-PE" sz="3200" kern="1200" dirty="0">
              <a:solidFill>
                <a:schemeClr val="tx1"/>
              </a:solidFill>
            </a:rPr>
            <a:t>Vectores en </a:t>
          </a:r>
          <a:r>
            <a:rPr lang="es-PE" sz="3200" kern="1200" dirty="0">
              <a:solidFill>
                <a:srgbClr val="C00000"/>
              </a:solidFill>
            </a:rPr>
            <a:t>R</a:t>
          </a:r>
          <a:r>
            <a:rPr lang="es-PE" sz="3200" kern="1200" baseline="30000" dirty="0">
              <a:solidFill>
                <a:srgbClr val="C00000"/>
              </a:solidFill>
            </a:rPr>
            <a:t>2</a:t>
          </a:r>
        </a:p>
      </dgm:t>
    </dgm:pt>
    <dgm:pt modelId="{8E2BBB0D-2D34-4309-9E91-78BB5AC6E4E5}" type="parTrans" cxnId="{A1A448AA-8946-4B82-A933-E2087A7B23FD}">
      <dgm:prSet/>
      <dgm:spPr/>
      <dgm:t>
        <a:bodyPr/>
        <a:lstStyle/>
        <a:p>
          <a:endParaRPr lang="es-PE" sz="4000"/>
        </a:p>
      </dgm:t>
    </dgm:pt>
    <dgm:pt modelId="{48B3B207-D9A3-4E0A-9D03-F4D46CB14C32}" type="sibTrans" cxnId="{A1A448AA-8946-4B82-A933-E2087A7B23FD}">
      <dgm:prSet custT="1"/>
      <dgm:spPr/>
      <dgm:t>
        <a:bodyPr/>
        <a:lstStyle/>
        <a:p>
          <a:endParaRPr lang="es-PE" sz="5400"/>
        </a:p>
      </dgm:t>
    </dgm:pt>
    <dgm:pt modelId="{656DEDE3-8E75-49A4-9C9C-044064591D80}" type="pres">
      <dgm:prSet presAssocID="{72FBA56E-2B6C-46B0-B487-ADA05E92CB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9989F30-FEB3-43BC-A73E-22CC064D628C}" type="pres">
      <dgm:prSet presAssocID="{72FBA56E-2B6C-46B0-B487-ADA05E92CBAE}" presName="arrow" presStyleLbl="bgShp" presStyleIdx="0" presStyleCnt="1"/>
      <dgm:spPr>
        <a:solidFill>
          <a:srgbClr val="00A8A4"/>
        </a:solidFill>
      </dgm:spPr>
    </dgm:pt>
    <dgm:pt modelId="{F8B8B282-6371-4972-9F34-E8EF8F9B7810}" type="pres">
      <dgm:prSet presAssocID="{72FBA56E-2B6C-46B0-B487-ADA05E92CBAE}" presName="points" presStyleCnt="0"/>
      <dgm:spPr/>
    </dgm:pt>
    <dgm:pt modelId="{36F979A6-69A6-4F87-ADAF-F2F9592EA2C4}" type="pres">
      <dgm:prSet presAssocID="{6FB8B5FB-5B27-4E79-87F3-6924D4B61260}" presName="compositeA" presStyleCnt="0"/>
      <dgm:spPr/>
    </dgm:pt>
    <dgm:pt modelId="{514797BD-1A3E-4AAD-8620-8143EE1146CE}" type="pres">
      <dgm:prSet presAssocID="{6FB8B5FB-5B27-4E79-87F3-6924D4B61260}" presName="textA" presStyleLbl="revTx" presStyleIdx="0" presStyleCnt="1" custScaleX="1098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4CD20E-F6CF-4EE9-9826-5B385B1DD736}" type="pres">
      <dgm:prSet presAssocID="{6FB8B5FB-5B27-4E79-87F3-6924D4B61260}" presName="circleA" presStyleLbl="node1" presStyleIdx="0" presStyleCnt="1"/>
      <dgm:spPr>
        <a:solidFill>
          <a:srgbClr val="C00000"/>
        </a:solidFill>
      </dgm:spPr>
    </dgm:pt>
    <dgm:pt modelId="{851A1352-1E28-44F6-824F-B8A7B1028D10}" type="pres">
      <dgm:prSet presAssocID="{6FB8B5FB-5B27-4E79-87F3-6924D4B61260}" presName="spaceA" presStyleCnt="0"/>
      <dgm:spPr/>
    </dgm:pt>
  </dgm:ptLst>
  <dgm:cxnLst>
    <dgm:cxn modelId="{A1A448AA-8946-4B82-A933-E2087A7B23FD}" srcId="{72FBA56E-2B6C-46B0-B487-ADA05E92CBAE}" destId="{6FB8B5FB-5B27-4E79-87F3-6924D4B61260}" srcOrd="0" destOrd="0" parTransId="{8E2BBB0D-2D34-4309-9E91-78BB5AC6E4E5}" sibTransId="{48B3B207-D9A3-4E0A-9D03-F4D46CB14C32}"/>
    <dgm:cxn modelId="{510BECB5-7277-4584-BBFC-55894CF6A26E}" type="presOf" srcId="{6FB8B5FB-5B27-4E79-87F3-6924D4B61260}" destId="{514797BD-1A3E-4AAD-8620-8143EE1146CE}" srcOrd="0" destOrd="0" presId="urn:microsoft.com/office/officeart/2005/8/layout/hProcess11"/>
    <dgm:cxn modelId="{631A9091-AB92-4CC9-8B61-3F9BD27BA4A3}" type="presOf" srcId="{72FBA56E-2B6C-46B0-B487-ADA05E92CBAE}" destId="{656DEDE3-8E75-49A4-9C9C-044064591D80}" srcOrd="0" destOrd="0" presId="urn:microsoft.com/office/officeart/2005/8/layout/hProcess11"/>
    <dgm:cxn modelId="{1B9D6E98-9882-4242-90DA-084953ABC6BA}" type="presParOf" srcId="{656DEDE3-8E75-49A4-9C9C-044064591D80}" destId="{99989F30-FEB3-43BC-A73E-22CC064D628C}" srcOrd="0" destOrd="0" presId="urn:microsoft.com/office/officeart/2005/8/layout/hProcess11"/>
    <dgm:cxn modelId="{95D5882B-DFE6-4A0C-8C02-49E388625439}" type="presParOf" srcId="{656DEDE3-8E75-49A4-9C9C-044064591D80}" destId="{F8B8B282-6371-4972-9F34-E8EF8F9B7810}" srcOrd="1" destOrd="0" presId="urn:microsoft.com/office/officeart/2005/8/layout/hProcess11"/>
    <dgm:cxn modelId="{62394F91-90B8-4B76-BC5F-06DB0BE3EC24}" type="presParOf" srcId="{F8B8B282-6371-4972-9F34-E8EF8F9B7810}" destId="{36F979A6-69A6-4F87-ADAF-F2F9592EA2C4}" srcOrd="0" destOrd="0" presId="urn:microsoft.com/office/officeart/2005/8/layout/hProcess11"/>
    <dgm:cxn modelId="{0897754B-758C-45AA-B36A-4B7741696A2D}" type="presParOf" srcId="{36F979A6-69A6-4F87-ADAF-F2F9592EA2C4}" destId="{514797BD-1A3E-4AAD-8620-8143EE1146CE}" srcOrd="0" destOrd="0" presId="urn:microsoft.com/office/officeart/2005/8/layout/hProcess11"/>
    <dgm:cxn modelId="{9B87E637-401B-4C2B-87FF-A848199E87C4}" type="presParOf" srcId="{36F979A6-69A6-4F87-ADAF-F2F9592EA2C4}" destId="{0A4CD20E-F6CF-4EE9-9826-5B385B1DD736}" srcOrd="1" destOrd="0" presId="urn:microsoft.com/office/officeart/2005/8/layout/hProcess11"/>
    <dgm:cxn modelId="{60A73FE2-5D7D-4BB2-A711-AE011EB8CE0B}" type="presParOf" srcId="{36F979A6-69A6-4F87-ADAF-F2F9592EA2C4}" destId="{851A1352-1E28-44F6-824F-B8A7B1028D1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FBA56E-2B6C-46B0-B487-ADA05E92CBAE}" type="doc">
      <dgm:prSet loTypeId="urn:microsoft.com/office/officeart/2005/8/layout/hList7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3C3584BA-9173-46F0-8135-7BC7A0F9DA55}">
      <dgm:prSet phldrT="[Texto]" custT="1"/>
      <dgm:spPr>
        <a:solidFill>
          <a:srgbClr val="008080"/>
        </a:solidFill>
      </dgm:spPr>
      <dgm:t>
        <a:bodyPr/>
        <a:lstStyle/>
        <a:p>
          <a:pPr marL="0" algn="ctr"/>
          <a:r>
            <a:rPr lang="es-PE" sz="1800" kern="1200" dirty="0"/>
            <a:t>PARA TI</a:t>
          </a:r>
          <a:endParaRPr lang="es-PE" sz="1400" kern="1200" dirty="0">
            <a:solidFill>
              <a:schemeClr val="tx1"/>
            </a:solidFill>
          </a:endParaRPr>
        </a:p>
        <a:p>
          <a:pPr marL="176213" indent="-176213" algn="l"/>
          <a:r>
            <a:rPr lang="es-PE" sz="1400" kern="1200" dirty="0">
              <a:solidFill>
                <a:schemeClr val="bg1"/>
              </a:solidFill>
            </a:rPr>
            <a:t>1. Sigue practicando, vamos tu puedes!! .</a:t>
          </a:r>
        </a:p>
        <a:p>
          <a:pPr marL="176213" indent="-176213" algn="l"/>
          <a:r>
            <a:rPr lang="es-PE" sz="1400" kern="1200" dirty="0">
              <a:solidFill>
                <a:schemeClr val="bg1"/>
              </a:solidFill>
            </a:rPr>
            <a:t>2. No olvides que tienes un FORO para tus consultas.</a:t>
          </a:r>
        </a:p>
        <a:p>
          <a:pPr marL="0" algn="ctr"/>
          <a:endParaRPr lang="es-PE" sz="1400" kern="1200" dirty="0">
            <a:solidFill>
              <a:schemeClr val="tx1"/>
            </a:solidFill>
          </a:endParaRPr>
        </a:p>
      </dgm:t>
    </dgm:pt>
    <dgm:pt modelId="{04F9EE93-A038-40FE-8851-2C1E4E5540B7}" type="parTrans" cxnId="{2F3C173E-0652-4875-912D-A16CBA18A7BF}">
      <dgm:prSet/>
      <dgm:spPr/>
      <dgm:t>
        <a:bodyPr/>
        <a:lstStyle/>
        <a:p>
          <a:endParaRPr lang="es-PE" sz="1600"/>
        </a:p>
      </dgm:t>
    </dgm:pt>
    <dgm:pt modelId="{489FD96F-DD11-4F5C-960C-DF6E6F6227A5}" type="sibTrans" cxnId="{2F3C173E-0652-4875-912D-A16CBA18A7BF}">
      <dgm:prSet custT="1"/>
      <dgm:spPr/>
      <dgm:t>
        <a:bodyPr/>
        <a:lstStyle/>
        <a:p>
          <a:endParaRPr lang="es-PE" sz="2400"/>
        </a:p>
      </dgm:t>
    </dgm:pt>
    <dgm:pt modelId="{A51E5064-1BE8-4726-9E36-0EF7DB1E4BE3}">
      <dgm:prSet custT="1"/>
      <dgm:spPr/>
      <dgm:t>
        <a:bodyPr/>
        <a:lstStyle/>
        <a:p>
          <a:r>
            <a:rPr lang="es-PE" sz="1800" dirty="0"/>
            <a:t>Ésta sesión quedará grabada para tus consultas.</a:t>
          </a:r>
        </a:p>
        <a:p>
          <a:r>
            <a:rPr lang="es-PE" sz="3600" dirty="0">
              <a:sym typeface="Wingdings" panose="05000000000000000000" pitchFamily="2" charset="2"/>
            </a:rPr>
            <a:t></a:t>
          </a:r>
          <a:endParaRPr lang="es-PE" sz="3600" dirty="0"/>
        </a:p>
      </dgm:t>
    </dgm:pt>
    <dgm:pt modelId="{23526D60-F615-4439-BD3F-C1EDDF4C6B76}" type="parTrans" cxnId="{4A4D737A-8932-4CBF-911D-0B5A2CE443F5}">
      <dgm:prSet/>
      <dgm:spPr/>
      <dgm:t>
        <a:bodyPr/>
        <a:lstStyle/>
        <a:p>
          <a:endParaRPr lang="es-PE"/>
        </a:p>
      </dgm:t>
    </dgm:pt>
    <dgm:pt modelId="{0694789E-52BF-42DA-B089-5701E02A3CD5}" type="sibTrans" cxnId="{4A4D737A-8932-4CBF-911D-0B5A2CE443F5}">
      <dgm:prSet/>
      <dgm:spPr/>
      <dgm:t>
        <a:bodyPr/>
        <a:lstStyle/>
        <a:p>
          <a:endParaRPr lang="es-PE"/>
        </a:p>
      </dgm:t>
    </dgm:pt>
    <dgm:pt modelId="{715AB7B9-F417-46DF-B568-519B2A08BEAA}">
      <dgm:prSet custT="1"/>
      <dgm:spPr/>
      <dgm:t>
        <a:bodyPr/>
        <a:lstStyle/>
        <a:p>
          <a:r>
            <a:rPr lang="es-PE" sz="1800" dirty="0"/>
            <a:t>Excelente tu participación</a:t>
          </a:r>
        </a:p>
        <a:p>
          <a:r>
            <a:rPr lang="es-PE" sz="1800" dirty="0"/>
            <a:t/>
          </a:r>
          <a:br>
            <a:rPr lang="es-PE" sz="1800" dirty="0"/>
          </a:br>
          <a:r>
            <a:rPr lang="es-PE" sz="1400" dirty="0"/>
            <a:t>No hay nada como un reto para sacar lo mejor de nosotros.</a:t>
          </a:r>
        </a:p>
      </dgm:t>
    </dgm:pt>
    <dgm:pt modelId="{ACC161E2-95DA-4760-92A2-B44E4A6E6909}" type="parTrans" cxnId="{DEC15E81-986E-4807-9698-6081F27578D2}">
      <dgm:prSet/>
      <dgm:spPr/>
      <dgm:t>
        <a:bodyPr/>
        <a:lstStyle/>
        <a:p>
          <a:endParaRPr lang="es-PE"/>
        </a:p>
      </dgm:t>
    </dgm:pt>
    <dgm:pt modelId="{8696D7DB-B792-49A1-8D8D-FDBBE4BE6FA4}" type="sibTrans" cxnId="{DEC15E81-986E-4807-9698-6081F27578D2}">
      <dgm:prSet/>
      <dgm:spPr/>
      <dgm:t>
        <a:bodyPr/>
        <a:lstStyle/>
        <a:p>
          <a:endParaRPr lang="es-PE"/>
        </a:p>
      </dgm:t>
    </dgm:pt>
    <dgm:pt modelId="{EDBE2624-2CCA-40B3-BCE2-F0A4F235CAC2}" type="pres">
      <dgm:prSet presAssocID="{72FBA56E-2B6C-46B0-B487-ADA05E92CB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54E1EEF-95A4-4137-BA22-40233273DD80}" type="pres">
      <dgm:prSet presAssocID="{72FBA56E-2B6C-46B0-B487-ADA05E92CBAE}" presName="fgShape" presStyleLbl="fgShp" presStyleIdx="0" presStyleCnt="1" custScaleY="102985" custLinFactNeighborX="-800" custLinFactNeighborY="33334"/>
      <dgm:spPr>
        <a:solidFill>
          <a:schemeClr val="tx1">
            <a:alpha val="34000"/>
          </a:schemeClr>
        </a:solidFill>
      </dgm:spPr>
    </dgm:pt>
    <dgm:pt modelId="{2E759AB5-4D6F-4BE9-834F-253D93B0DC40}" type="pres">
      <dgm:prSet presAssocID="{72FBA56E-2B6C-46B0-B487-ADA05E92CBAE}" presName="linComp" presStyleCnt="0"/>
      <dgm:spPr/>
    </dgm:pt>
    <dgm:pt modelId="{AD548326-72C0-43BF-BA7B-50A21B578CF5}" type="pres">
      <dgm:prSet presAssocID="{715AB7B9-F417-46DF-B568-519B2A08BEAA}" presName="compNode" presStyleCnt="0"/>
      <dgm:spPr/>
    </dgm:pt>
    <dgm:pt modelId="{D716B73C-0F75-49CA-9027-74E99E576F36}" type="pres">
      <dgm:prSet presAssocID="{715AB7B9-F417-46DF-B568-519B2A08BEAA}" presName="bkgdShape" presStyleLbl="node1" presStyleIdx="0" presStyleCnt="3"/>
      <dgm:spPr/>
      <dgm:t>
        <a:bodyPr/>
        <a:lstStyle/>
        <a:p>
          <a:endParaRPr lang="es-ES"/>
        </a:p>
      </dgm:t>
    </dgm:pt>
    <dgm:pt modelId="{CE791AF9-629E-4793-B1CF-111F5BD6328D}" type="pres">
      <dgm:prSet presAssocID="{715AB7B9-F417-46DF-B568-519B2A08BEA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9033E3-904B-4DE5-A9A0-DC654582E588}" type="pres">
      <dgm:prSet presAssocID="{715AB7B9-F417-46DF-B568-519B2A08BEAA}" presName="invisiNode" presStyleLbl="node1" presStyleIdx="0" presStyleCnt="3"/>
      <dgm:spPr/>
    </dgm:pt>
    <dgm:pt modelId="{E4B17DAE-514E-42CE-9C09-0DF0A64F2C88}" type="pres">
      <dgm:prSet presAssocID="{715AB7B9-F417-46DF-B568-519B2A08BEAA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pretón de manos"/>
        </a:ext>
      </dgm:extLst>
    </dgm:pt>
    <dgm:pt modelId="{434CE974-1481-43DA-B6B5-BCB3433FF65C}" type="pres">
      <dgm:prSet presAssocID="{8696D7DB-B792-49A1-8D8D-FDBBE4BE6FA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A2BF57DF-509A-4B4D-879C-3C53CFC31FC9}" type="pres">
      <dgm:prSet presAssocID="{A51E5064-1BE8-4726-9E36-0EF7DB1E4BE3}" presName="compNode" presStyleCnt="0"/>
      <dgm:spPr/>
    </dgm:pt>
    <dgm:pt modelId="{F225E939-B844-47B8-883C-D284995866DD}" type="pres">
      <dgm:prSet presAssocID="{A51E5064-1BE8-4726-9E36-0EF7DB1E4BE3}" presName="bkgdShape" presStyleLbl="node1" presStyleIdx="1" presStyleCnt="3"/>
      <dgm:spPr/>
      <dgm:t>
        <a:bodyPr/>
        <a:lstStyle/>
        <a:p>
          <a:endParaRPr lang="es-ES"/>
        </a:p>
      </dgm:t>
    </dgm:pt>
    <dgm:pt modelId="{2C13F936-81E4-4CC0-8678-3610A4784192}" type="pres">
      <dgm:prSet presAssocID="{A51E5064-1BE8-4726-9E36-0EF7DB1E4BE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966F23-B6C5-417F-85DC-7B3DCA860290}" type="pres">
      <dgm:prSet presAssocID="{A51E5064-1BE8-4726-9E36-0EF7DB1E4BE3}" presName="invisiNode" presStyleLbl="node1" presStyleIdx="1" presStyleCnt="3"/>
      <dgm:spPr/>
    </dgm:pt>
    <dgm:pt modelId="{11EFDFA8-6048-448D-A6F0-628956AB67BC}" type="pres">
      <dgm:prSet presAssocID="{A51E5064-1BE8-4726-9E36-0EF7DB1E4BE3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ción con elemento multimedia"/>
        </a:ext>
      </dgm:extLst>
    </dgm:pt>
    <dgm:pt modelId="{0E423987-936D-45C1-9332-B78CE82AA76E}" type="pres">
      <dgm:prSet presAssocID="{0694789E-52BF-42DA-B089-5701E02A3CD5}" presName="sibTrans" presStyleLbl="sibTrans2D1" presStyleIdx="0" presStyleCnt="0"/>
      <dgm:spPr/>
      <dgm:t>
        <a:bodyPr/>
        <a:lstStyle/>
        <a:p>
          <a:endParaRPr lang="es-ES"/>
        </a:p>
      </dgm:t>
    </dgm:pt>
    <dgm:pt modelId="{FDD91FA1-81AF-458C-9CA7-7712EE6BA720}" type="pres">
      <dgm:prSet presAssocID="{3C3584BA-9173-46F0-8135-7BC7A0F9DA55}" presName="compNode" presStyleCnt="0"/>
      <dgm:spPr/>
    </dgm:pt>
    <dgm:pt modelId="{B567B16B-2620-489B-94DE-1803E2C16578}" type="pres">
      <dgm:prSet presAssocID="{3C3584BA-9173-46F0-8135-7BC7A0F9DA55}" presName="bkgdShape" presStyleLbl="node1" presStyleIdx="2" presStyleCnt="3" custLinFactNeighborX="51187"/>
      <dgm:spPr/>
      <dgm:t>
        <a:bodyPr/>
        <a:lstStyle/>
        <a:p>
          <a:endParaRPr lang="es-ES"/>
        </a:p>
      </dgm:t>
    </dgm:pt>
    <dgm:pt modelId="{1D13ED57-7EFD-4CE6-A224-45E607125ED8}" type="pres">
      <dgm:prSet presAssocID="{3C3584BA-9173-46F0-8135-7BC7A0F9DA55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4C3A20-86A4-4EDA-B479-02D624A5D474}" type="pres">
      <dgm:prSet presAssocID="{3C3584BA-9173-46F0-8135-7BC7A0F9DA55}" presName="invisiNode" presStyleLbl="node1" presStyleIdx="2" presStyleCnt="3"/>
      <dgm:spPr/>
    </dgm:pt>
    <dgm:pt modelId="{C817A655-5861-4856-B7A6-4E4983635EA7}" type="pres">
      <dgm:prSet presAssocID="{3C3584BA-9173-46F0-8135-7BC7A0F9DA55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icio"/>
        </a:ext>
      </dgm:extLst>
    </dgm:pt>
  </dgm:ptLst>
  <dgm:cxnLst>
    <dgm:cxn modelId="{C1A8DB3E-2826-41DF-872A-C1EE7C0F2EA3}" type="presOf" srcId="{715AB7B9-F417-46DF-B568-519B2A08BEAA}" destId="{CE791AF9-629E-4793-B1CF-111F5BD6328D}" srcOrd="1" destOrd="0" presId="urn:microsoft.com/office/officeart/2005/8/layout/hList7"/>
    <dgm:cxn modelId="{95963D29-C26C-42FE-9728-64AE530C0F35}" type="presOf" srcId="{0694789E-52BF-42DA-B089-5701E02A3CD5}" destId="{0E423987-936D-45C1-9332-B78CE82AA76E}" srcOrd="0" destOrd="0" presId="urn:microsoft.com/office/officeart/2005/8/layout/hList7"/>
    <dgm:cxn modelId="{6EF1A536-7B9E-4DEF-A3A0-79D6B72DD0BB}" type="presOf" srcId="{3C3584BA-9173-46F0-8135-7BC7A0F9DA55}" destId="{B567B16B-2620-489B-94DE-1803E2C16578}" srcOrd="0" destOrd="0" presId="urn:microsoft.com/office/officeart/2005/8/layout/hList7"/>
    <dgm:cxn modelId="{82C6DF8E-8837-4A71-B594-1F4C3D7021AF}" type="presOf" srcId="{715AB7B9-F417-46DF-B568-519B2A08BEAA}" destId="{D716B73C-0F75-49CA-9027-74E99E576F36}" srcOrd="0" destOrd="0" presId="urn:microsoft.com/office/officeart/2005/8/layout/hList7"/>
    <dgm:cxn modelId="{8BA5B84C-45BF-4A54-8C18-4176D927C887}" type="presOf" srcId="{A51E5064-1BE8-4726-9E36-0EF7DB1E4BE3}" destId="{2C13F936-81E4-4CC0-8678-3610A4784192}" srcOrd="1" destOrd="0" presId="urn:microsoft.com/office/officeart/2005/8/layout/hList7"/>
    <dgm:cxn modelId="{2F3C173E-0652-4875-912D-A16CBA18A7BF}" srcId="{72FBA56E-2B6C-46B0-B487-ADA05E92CBAE}" destId="{3C3584BA-9173-46F0-8135-7BC7A0F9DA55}" srcOrd="2" destOrd="0" parTransId="{04F9EE93-A038-40FE-8851-2C1E4E5540B7}" sibTransId="{489FD96F-DD11-4F5C-960C-DF6E6F6227A5}"/>
    <dgm:cxn modelId="{4A4D737A-8932-4CBF-911D-0B5A2CE443F5}" srcId="{72FBA56E-2B6C-46B0-B487-ADA05E92CBAE}" destId="{A51E5064-1BE8-4726-9E36-0EF7DB1E4BE3}" srcOrd="1" destOrd="0" parTransId="{23526D60-F615-4439-BD3F-C1EDDF4C6B76}" sibTransId="{0694789E-52BF-42DA-B089-5701E02A3CD5}"/>
    <dgm:cxn modelId="{A21CCF78-1BA2-45A7-9097-2EB98C9DD31E}" type="presOf" srcId="{8696D7DB-B792-49A1-8D8D-FDBBE4BE6FA4}" destId="{434CE974-1481-43DA-B6B5-BCB3433FF65C}" srcOrd="0" destOrd="0" presId="urn:microsoft.com/office/officeart/2005/8/layout/hList7"/>
    <dgm:cxn modelId="{287CE8C9-658C-4644-93AD-DE8266BC2A85}" type="presOf" srcId="{3C3584BA-9173-46F0-8135-7BC7A0F9DA55}" destId="{1D13ED57-7EFD-4CE6-A224-45E607125ED8}" srcOrd="1" destOrd="0" presId="urn:microsoft.com/office/officeart/2005/8/layout/hList7"/>
    <dgm:cxn modelId="{88D9DEF2-D4EF-47DA-821C-D449ECDD8684}" type="presOf" srcId="{A51E5064-1BE8-4726-9E36-0EF7DB1E4BE3}" destId="{F225E939-B844-47B8-883C-D284995866DD}" srcOrd="0" destOrd="0" presId="urn:microsoft.com/office/officeart/2005/8/layout/hList7"/>
    <dgm:cxn modelId="{DEC15E81-986E-4807-9698-6081F27578D2}" srcId="{72FBA56E-2B6C-46B0-B487-ADA05E92CBAE}" destId="{715AB7B9-F417-46DF-B568-519B2A08BEAA}" srcOrd="0" destOrd="0" parTransId="{ACC161E2-95DA-4760-92A2-B44E4A6E6909}" sibTransId="{8696D7DB-B792-49A1-8D8D-FDBBE4BE6FA4}"/>
    <dgm:cxn modelId="{2CAB67AD-CD86-414F-A8FB-6FB697655D83}" type="presOf" srcId="{72FBA56E-2B6C-46B0-B487-ADA05E92CBAE}" destId="{EDBE2624-2CCA-40B3-BCE2-F0A4F235CAC2}" srcOrd="0" destOrd="0" presId="urn:microsoft.com/office/officeart/2005/8/layout/hList7"/>
    <dgm:cxn modelId="{6A84B5C9-C102-41D2-81FE-29296D6BAA55}" type="presParOf" srcId="{EDBE2624-2CCA-40B3-BCE2-F0A4F235CAC2}" destId="{654E1EEF-95A4-4137-BA22-40233273DD80}" srcOrd="0" destOrd="0" presId="urn:microsoft.com/office/officeart/2005/8/layout/hList7"/>
    <dgm:cxn modelId="{706DF2FB-15C3-48D7-AA11-B0CD881E7E14}" type="presParOf" srcId="{EDBE2624-2CCA-40B3-BCE2-F0A4F235CAC2}" destId="{2E759AB5-4D6F-4BE9-834F-253D93B0DC40}" srcOrd="1" destOrd="0" presId="urn:microsoft.com/office/officeart/2005/8/layout/hList7"/>
    <dgm:cxn modelId="{9BDD98B7-DFD5-4D14-BCD4-992C50E6DD64}" type="presParOf" srcId="{2E759AB5-4D6F-4BE9-834F-253D93B0DC40}" destId="{AD548326-72C0-43BF-BA7B-50A21B578CF5}" srcOrd="0" destOrd="0" presId="urn:microsoft.com/office/officeart/2005/8/layout/hList7"/>
    <dgm:cxn modelId="{2E1BA3CF-1856-4D61-BB89-F8D7FCBA93E0}" type="presParOf" srcId="{AD548326-72C0-43BF-BA7B-50A21B578CF5}" destId="{D716B73C-0F75-49CA-9027-74E99E576F36}" srcOrd="0" destOrd="0" presId="urn:microsoft.com/office/officeart/2005/8/layout/hList7"/>
    <dgm:cxn modelId="{29E43CF1-B26A-4890-ABDF-60C8BC3D090C}" type="presParOf" srcId="{AD548326-72C0-43BF-BA7B-50A21B578CF5}" destId="{CE791AF9-629E-4793-B1CF-111F5BD6328D}" srcOrd="1" destOrd="0" presId="urn:microsoft.com/office/officeart/2005/8/layout/hList7"/>
    <dgm:cxn modelId="{4BEEAD46-26FA-4F7A-887E-AFDBC88A09EE}" type="presParOf" srcId="{AD548326-72C0-43BF-BA7B-50A21B578CF5}" destId="{CC9033E3-904B-4DE5-A9A0-DC654582E588}" srcOrd="2" destOrd="0" presId="urn:microsoft.com/office/officeart/2005/8/layout/hList7"/>
    <dgm:cxn modelId="{E4899B8D-6378-424F-9F73-86C96B6A88FC}" type="presParOf" srcId="{AD548326-72C0-43BF-BA7B-50A21B578CF5}" destId="{E4B17DAE-514E-42CE-9C09-0DF0A64F2C88}" srcOrd="3" destOrd="0" presId="urn:microsoft.com/office/officeart/2005/8/layout/hList7"/>
    <dgm:cxn modelId="{B6B646B0-C467-43BB-8D00-274ACC02ADF2}" type="presParOf" srcId="{2E759AB5-4D6F-4BE9-834F-253D93B0DC40}" destId="{434CE974-1481-43DA-B6B5-BCB3433FF65C}" srcOrd="1" destOrd="0" presId="urn:microsoft.com/office/officeart/2005/8/layout/hList7"/>
    <dgm:cxn modelId="{1FD58A22-B22A-4BDE-A9D4-576FF18385A4}" type="presParOf" srcId="{2E759AB5-4D6F-4BE9-834F-253D93B0DC40}" destId="{A2BF57DF-509A-4B4D-879C-3C53CFC31FC9}" srcOrd="2" destOrd="0" presId="urn:microsoft.com/office/officeart/2005/8/layout/hList7"/>
    <dgm:cxn modelId="{EF6E6D72-2E9C-4969-8E8C-F1FB6941A3B7}" type="presParOf" srcId="{A2BF57DF-509A-4B4D-879C-3C53CFC31FC9}" destId="{F225E939-B844-47B8-883C-D284995866DD}" srcOrd="0" destOrd="0" presId="urn:microsoft.com/office/officeart/2005/8/layout/hList7"/>
    <dgm:cxn modelId="{ADDC10B2-D19E-4E3F-BE63-DE8F6C6A6E6B}" type="presParOf" srcId="{A2BF57DF-509A-4B4D-879C-3C53CFC31FC9}" destId="{2C13F936-81E4-4CC0-8678-3610A4784192}" srcOrd="1" destOrd="0" presId="urn:microsoft.com/office/officeart/2005/8/layout/hList7"/>
    <dgm:cxn modelId="{0CB5850B-CB76-4B9D-93A7-06467D7C90D9}" type="presParOf" srcId="{A2BF57DF-509A-4B4D-879C-3C53CFC31FC9}" destId="{28966F23-B6C5-417F-85DC-7B3DCA860290}" srcOrd="2" destOrd="0" presId="urn:microsoft.com/office/officeart/2005/8/layout/hList7"/>
    <dgm:cxn modelId="{497904E2-E557-43C9-9705-FAFB6D73ACCE}" type="presParOf" srcId="{A2BF57DF-509A-4B4D-879C-3C53CFC31FC9}" destId="{11EFDFA8-6048-448D-A6F0-628956AB67BC}" srcOrd="3" destOrd="0" presId="urn:microsoft.com/office/officeart/2005/8/layout/hList7"/>
    <dgm:cxn modelId="{E5A55004-7283-4EFB-B1F6-4E702579A6A7}" type="presParOf" srcId="{2E759AB5-4D6F-4BE9-834F-253D93B0DC40}" destId="{0E423987-936D-45C1-9332-B78CE82AA76E}" srcOrd="3" destOrd="0" presId="urn:microsoft.com/office/officeart/2005/8/layout/hList7"/>
    <dgm:cxn modelId="{A365547F-F807-4172-91FA-BFE5158FE3D6}" type="presParOf" srcId="{2E759AB5-4D6F-4BE9-834F-253D93B0DC40}" destId="{FDD91FA1-81AF-458C-9CA7-7712EE6BA720}" srcOrd="4" destOrd="0" presId="urn:microsoft.com/office/officeart/2005/8/layout/hList7"/>
    <dgm:cxn modelId="{0486C602-46D6-46B4-8A40-30C2BD3A352E}" type="presParOf" srcId="{FDD91FA1-81AF-458C-9CA7-7712EE6BA720}" destId="{B567B16B-2620-489B-94DE-1803E2C16578}" srcOrd="0" destOrd="0" presId="urn:microsoft.com/office/officeart/2005/8/layout/hList7"/>
    <dgm:cxn modelId="{FDDB7CA5-0E29-4156-B3E8-C745C9E2E48E}" type="presParOf" srcId="{FDD91FA1-81AF-458C-9CA7-7712EE6BA720}" destId="{1D13ED57-7EFD-4CE6-A224-45E607125ED8}" srcOrd="1" destOrd="0" presId="urn:microsoft.com/office/officeart/2005/8/layout/hList7"/>
    <dgm:cxn modelId="{75CF85E5-5E3F-4906-ABFE-BCFDDC97AC99}" type="presParOf" srcId="{FDD91FA1-81AF-458C-9CA7-7712EE6BA720}" destId="{164C3A20-86A4-4EDA-B479-02D624A5D474}" srcOrd="2" destOrd="0" presId="urn:microsoft.com/office/officeart/2005/8/layout/hList7"/>
    <dgm:cxn modelId="{DA751AC7-43A7-4E71-A889-BDB96F779AB2}" type="presParOf" srcId="{FDD91FA1-81AF-458C-9CA7-7712EE6BA720}" destId="{C817A655-5861-4856-B7A6-4E4983635EA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1F9A2-734F-476C-9B4C-3780DF479320}">
      <dsp:nvSpPr>
        <dsp:cNvPr id="0" name=""/>
        <dsp:cNvSpPr/>
      </dsp:nvSpPr>
      <dsp:spPr>
        <a:xfrm>
          <a:off x="462893" y="0"/>
          <a:ext cx="5246129" cy="3417613"/>
        </a:xfrm>
        <a:prstGeom prst="rightArrow">
          <a:avLst/>
        </a:prstGeom>
        <a:solidFill>
          <a:srgbClr val="00A8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587EEA-C9E6-4E05-AAF1-ED08A62237A5}">
      <dsp:nvSpPr>
        <dsp:cNvPr id="0" name=""/>
        <dsp:cNvSpPr/>
      </dsp:nvSpPr>
      <dsp:spPr>
        <a:xfrm>
          <a:off x="303774" y="1025283"/>
          <a:ext cx="2627886" cy="1367045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>
              <a:solidFill>
                <a:schemeClr val="bg1"/>
              </a:solidFill>
            </a:rPr>
            <a:t>DEFINICIÓN </a:t>
          </a:r>
        </a:p>
      </dsp:txBody>
      <dsp:txXfrm>
        <a:off x="370508" y="1092017"/>
        <a:ext cx="2494418" cy="1233577"/>
      </dsp:txXfrm>
    </dsp:sp>
    <dsp:sp modelId="{3D3DE39C-22A9-45B7-8B0A-76DA7948F8EC}">
      <dsp:nvSpPr>
        <dsp:cNvPr id="0" name=""/>
        <dsp:cNvSpPr/>
      </dsp:nvSpPr>
      <dsp:spPr>
        <a:xfrm>
          <a:off x="3276954" y="1025283"/>
          <a:ext cx="2627886" cy="1367045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>
              <a:solidFill>
                <a:schemeClr val="bg1"/>
              </a:solidFill>
            </a:rPr>
            <a:t>OPERACIONES</a:t>
          </a:r>
        </a:p>
      </dsp:txBody>
      <dsp:txXfrm>
        <a:off x="3343688" y="1092017"/>
        <a:ext cx="2494418" cy="1233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89F30-FEB3-43BC-A73E-22CC064D628C}">
      <dsp:nvSpPr>
        <dsp:cNvPr id="0" name=""/>
        <dsp:cNvSpPr/>
      </dsp:nvSpPr>
      <dsp:spPr>
        <a:xfrm>
          <a:off x="0" y="1025283"/>
          <a:ext cx="4931115" cy="1367045"/>
        </a:xfrm>
        <a:prstGeom prst="notchedRightArrow">
          <a:avLst/>
        </a:prstGeom>
        <a:solidFill>
          <a:srgbClr val="00A8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4797BD-1A3E-4AAD-8620-8143EE1146CE}">
      <dsp:nvSpPr>
        <dsp:cNvPr id="0" name=""/>
        <dsp:cNvSpPr/>
      </dsp:nvSpPr>
      <dsp:spPr>
        <a:xfrm>
          <a:off x="1156" y="0"/>
          <a:ext cx="4435691" cy="136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200" kern="1200" dirty="0">
              <a:solidFill>
                <a:schemeClr val="tx1"/>
              </a:solidFill>
            </a:rPr>
            <a:t>Vectores en </a:t>
          </a:r>
          <a:r>
            <a:rPr lang="es-PE" sz="3200" kern="1200" dirty="0">
              <a:solidFill>
                <a:srgbClr val="C00000"/>
              </a:solidFill>
            </a:rPr>
            <a:t>R</a:t>
          </a:r>
          <a:r>
            <a:rPr lang="es-PE" sz="3200" kern="1200" baseline="30000" dirty="0">
              <a:solidFill>
                <a:srgbClr val="C00000"/>
              </a:solidFill>
            </a:rPr>
            <a:t>2</a:t>
          </a:r>
        </a:p>
      </dsp:txBody>
      <dsp:txXfrm>
        <a:off x="1156" y="0"/>
        <a:ext cx="4435691" cy="1367045"/>
      </dsp:txXfrm>
    </dsp:sp>
    <dsp:sp modelId="{0A4CD20E-F6CF-4EE9-9826-5B385B1DD736}">
      <dsp:nvSpPr>
        <dsp:cNvPr id="0" name=""/>
        <dsp:cNvSpPr/>
      </dsp:nvSpPr>
      <dsp:spPr>
        <a:xfrm>
          <a:off x="2048121" y="1537925"/>
          <a:ext cx="341761" cy="34176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6B73C-0F75-49CA-9027-74E99E576F36}">
      <dsp:nvSpPr>
        <dsp:cNvPr id="0" name=""/>
        <dsp:cNvSpPr/>
      </dsp:nvSpPr>
      <dsp:spPr>
        <a:xfrm>
          <a:off x="1728" y="0"/>
          <a:ext cx="2689240" cy="46238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/>
            <a:t>Excelente tu participación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/>
            <a:t/>
          </a:r>
          <a:br>
            <a:rPr lang="es-PE" sz="1800" kern="1200" dirty="0"/>
          </a:br>
          <a:r>
            <a:rPr lang="es-PE" sz="1400" kern="1200" dirty="0"/>
            <a:t>No hay nada como un reto para sacar lo mejor de nosotros.</a:t>
          </a:r>
        </a:p>
      </dsp:txBody>
      <dsp:txXfrm>
        <a:off x="1728" y="1849522"/>
        <a:ext cx="2689240" cy="1849522"/>
      </dsp:txXfrm>
    </dsp:sp>
    <dsp:sp modelId="{E4B17DAE-514E-42CE-9C09-0DF0A64F2C88}">
      <dsp:nvSpPr>
        <dsp:cNvPr id="0" name=""/>
        <dsp:cNvSpPr/>
      </dsp:nvSpPr>
      <dsp:spPr>
        <a:xfrm>
          <a:off x="576485" y="277428"/>
          <a:ext cx="1539727" cy="153972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225E939-B844-47B8-883C-D284995866DD}">
      <dsp:nvSpPr>
        <dsp:cNvPr id="0" name=""/>
        <dsp:cNvSpPr/>
      </dsp:nvSpPr>
      <dsp:spPr>
        <a:xfrm>
          <a:off x="2771646" y="0"/>
          <a:ext cx="2689240" cy="46238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/>
            <a:t>Ésta sesión quedará grabada para tus consultas.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600" kern="1200" dirty="0">
              <a:sym typeface="Wingdings" panose="05000000000000000000" pitchFamily="2" charset="2"/>
            </a:rPr>
            <a:t></a:t>
          </a:r>
          <a:endParaRPr lang="es-PE" sz="3600" kern="1200" dirty="0"/>
        </a:p>
      </dsp:txBody>
      <dsp:txXfrm>
        <a:off x="2771646" y="1849522"/>
        <a:ext cx="2689240" cy="1849522"/>
      </dsp:txXfrm>
    </dsp:sp>
    <dsp:sp modelId="{11EFDFA8-6048-448D-A6F0-628956AB67BC}">
      <dsp:nvSpPr>
        <dsp:cNvPr id="0" name=""/>
        <dsp:cNvSpPr/>
      </dsp:nvSpPr>
      <dsp:spPr>
        <a:xfrm>
          <a:off x="3346402" y="277428"/>
          <a:ext cx="1539727" cy="153972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567B16B-2620-489B-94DE-1803E2C16578}">
      <dsp:nvSpPr>
        <dsp:cNvPr id="0" name=""/>
        <dsp:cNvSpPr/>
      </dsp:nvSpPr>
      <dsp:spPr>
        <a:xfrm>
          <a:off x="5543292" y="0"/>
          <a:ext cx="2689240" cy="4623806"/>
        </a:xfrm>
        <a:prstGeom prst="roundRect">
          <a:avLst>
            <a:gd name="adj" fmla="val 10000"/>
          </a:avLst>
        </a:prstGeom>
        <a:solidFill>
          <a:srgbClr val="00808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/>
            <a:t>PARA TI</a:t>
          </a:r>
          <a:endParaRPr lang="es-PE" sz="1400" kern="1200" dirty="0">
            <a:solidFill>
              <a:schemeClr val="tx1"/>
            </a:solidFill>
          </a:endParaRPr>
        </a:p>
        <a:p>
          <a:pPr marL="176213" lvl="0" indent="-176213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>
              <a:solidFill>
                <a:schemeClr val="bg1"/>
              </a:solidFill>
            </a:rPr>
            <a:t>1. Sigue practicando, vamos tu puedes!! .</a:t>
          </a:r>
        </a:p>
        <a:p>
          <a:pPr marL="176213" lvl="0" indent="-176213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>
              <a:solidFill>
                <a:schemeClr val="bg1"/>
              </a:solidFill>
            </a:rPr>
            <a:t>2. No olvides que tienes un FORO para tus consultas.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kern="1200" dirty="0">
            <a:solidFill>
              <a:schemeClr val="tx1"/>
            </a:solidFill>
          </a:endParaRPr>
        </a:p>
      </dsp:txBody>
      <dsp:txXfrm>
        <a:off x="5543292" y="1849522"/>
        <a:ext cx="2689240" cy="1849522"/>
      </dsp:txXfrm>
    </dsp:sp>
    <dsp:sp modelId="{C817A655-5861-4856-B7A6-4E4983635EA7}">
      <dsp:nvSpPr>
        <dsp:cNvPr id="0" name=""/>
        <dsp:cNvSpPr/>
      </dsp:nvSpPr>
      <dsp:spPr>
        <a:xfrm>
          <a:off x="6116320" y="277428"/>
          <a:ext cx="1539727" cy="153972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54E1EEF-95A4-4137-BA22-40233273DD80}">
      <dsp:nvSpPr>
        <dsp:cNvPr id="0" name=""/>
        <dsp:cNvSpPr/>
      </dsp:nvSpPr>
      <dsp:spPr>
        <a:xfrm>
          <a:off x="268709" y="3909532"/>
          <a:ext cx="7573930" cy="714273"/>
        </a:xfrm>
        <a:prstGeom prst="leftRightArrow">
          <a:avLst/>
        </a:prstGeom>
        <a:solidFill>
          <a:schemeClr val="tx1">
            <a:alpha val="34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468554448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36426"/>
          </a:xfrm>
        </p:spPr>
        <p:txBody>
          <a:bodyPr anchor="b"/>
          <a:lstStyle>
            <a:lvl1pPr algn="ctr">
              <a:defRPr sz="6000" b="1">
                <a:latin typeface="+mj-lt"/>
              </a:defRPr>
            </a:lvl1pPr>
          </a:lstStyle>
          <a:p>
            <a:r>
              <a:rPr lang="es-ES" dirty="0"/>
              <a:t>Título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178688"/>
            <a:ext cx="9144000" cy="500624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Subtítulo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9888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401154227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272304050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60776898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13676038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21175621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25652170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6887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7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69339"/>
            <a:ext cx="10515600" cy="56203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40270639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69339"/>
            <a:ext cx="10515600" cy="56203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Contenido</a:t>
            </a:r>
          </a:p>
        </p:txBody>
      </p:sp>
      <p:sp>
        <p:nvSpPr>
          <p:cNvPr id="9" name="CuadroTexto 8"/>
          <p:cNvSpPr txBox="1"/>
          <p:nvPr userDrawn="1"/>
        </p:nvSpPr>
        <p:spPr>
          <a:xfrm>
            <a:off x="831850" y="6457444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chemeClr val="bg1"/>
                </a:solidFill>
                <a:latin typeface="Formular" panose="02000000000000000000" pitchFamily="50" charset="0"/>
              </a:rPr>
              <a:t>Datos/Observaciones</a:t>
            </a:r>
          </a:p>
        </p:txBody>
      </p:sp>
    </p:spTree>
    <p:extLst>
      <p:ext uri="{BB962C8B-B14F-4D97-AF65-F5344CB8AC3E}">
        <p14:creationId xmlns:p14="http://schemas.microsoft.com/office/powerpoint/2010/main" val="223317025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69339"/>
            <a:ext cx="10515600" cy="56203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Contenido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idx="10" hasCustomPrompt="1"/>
          </p:nvPr>
        </p:nvSpPr>
        <p:spPr>
          <a:xfrm>
            <a:off x="831850" y="6382418"/>
            <a:ext cx="10515600" cy="27429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9635367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156713689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17714373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79789682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420577145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94006252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8B476-64AF-442B-B647-1D469B51304D}" type="datetimeFigureOut">
              <a:rPr lang="es-PE" smtClean="0"/>
              <a:t>8/08/2021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A88CB-ED8E-49B3-BD27-63CB9A3E867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114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9" r:id="rId2"/>
    <p:sldLayoutId id="2147483678" r:id="rId3"/>
    <p:sldLayoutId id="2147483666" r:id="rId4"/>
    <p:sldLayoutId id="2147483671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77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ormular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ormular" panose="020000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ormular" panose="020000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ormular" panose="020000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rmular" panose="020000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rmular" panose="020000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9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6.png"/><Relationship Id="rId7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7" Type="http://schemas.openxmlformats.org/officeDocument/2006/relationships/image" Target="../media/image9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50.png"/><Relationship Id="rId5" Type="http://schemas.openxmlformats.org/officeDocument/2006/relationships/image" Target="../media/image940.png"/><Relationship Id="rId4" Type="http://schemas.openxmlformats.org/officeDocument/2006/relationships/image" Target="../media/image9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svg"/><Relationship Id="rId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9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hyperlink" Target="https://concepto.de/vector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www.freepik.es/vector-gratis/concepto-ingenieria-informatica_5138520.ht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0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38.png"/><Relationship Id="rId2" Type="http://schemas.openxmlformats.org/officeDocument/2006/relationships/image" Target="../media/image25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image" Target="../media/image26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image" Target="../media/image25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11" Type="http://schemas.openxmlformats.org/officeDocument/2006/relationships/image" Target="../media/image28.png"/><Relationship Id="rId5" Type="http://schemas.openxmlformats.org/officeDocument/2006/relationships/image" Target="../media/image27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4" Type="http://schemas.microsoft.com/office/2007/relationships/hdphoto" Target="../media/hdphoto1.wdp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29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11" Type="http://schemas.openxmlformats.org/officeDocument/2006/relationships/image" Target="../media/image82.png"/><Relationship Id="rId5" Type="http://schemas.openxmlformats.org/officeDocument/2006/relationships/image" Target="../media/image30.png"/><Relationship Id="rId10" Type="http://schemas.openxmlformats.org/officeDocument/2006/relationships/image" Target="../media/image81.png"/><Relationship Id="rId4" Type="http://schemas.microsoft.com/office/2007/relationships/hdphoto" Target="../media/hdphoto2.wdp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31.png"/><Relationship Id="rId7" Type="http://schemas.openxmlformats.org/officeDocument/2006/relationships/image" Target="../media/image9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ctrTitle"/>
              </p:nvPr>
            </p:nvSpPr>
            <p:spPr>
              <a:xfrm>
                <a:off x="1987138" y="1170083"/>
                <a:ext cx="9144000" cy="1936426"/>
              </a:xfrm>
            </p:spPr>
            <p:txBody>
              <a:bodyPr>
                <a:normAutofit/>
              </a:bodyPr>
              <a:lstStyle/>
              <a:p>
                <a:r>
                  <a:rPr lang="es-PE" dirty="0"/>
                  <a:t>VECTORES EN </a:t>
                </a:r>
                <a14:m>
                  <m:oMath xmlns:m="http://schemas.openxmlformats.org/officeDocument/2006/math">
                    <m:r>
                      <a:rPr lang="es-PE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s-PE" i="1" baseline="30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s-PE" baseline="30000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987138" y="1170083"/>
                <a:ext cx="9144000" cy="1936426"/>
              </a:xfrm>
              <a:blipFill>
                <a:blip r:embed="rId2"/>
                <a:stretch>
                  <a:fillRect b="-21384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ubtítulo 2">
            <a:extLst>
              <a:ext uri="{FF2B5EF4-FFF2-40B4-BE49-F238E27FC236}">
                <a16:creationId xmlns:a16="http://schemas.microsoft.com/office/drawing/2014/main" id="{39585DD7-44AC-4481-B01C-90B09BE10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9632" y="3294471"/>
            <a:ext cx="9144000" cy="500624"/>
          </a:xfrm>
        </p:spPr>
        <p:txBody>
          <a:bodyPr/>
          <a:lstStyle/>
          <a:p>
            <a:r>
              <a:rPr lang="es-PE" b="1" dirty="0"/>
              <a:t>OPERACIONES CON VECTORES</a:t>
            </a:r>
          </a:p>
        </p:txBody>
      </p:sp>
    </p:spTree>
    <p:extLst>
      <p:ext uri="{BB962C8B-B14F-4D97-AF65-F5344CB8AC3E}">
        <p14:creationId xmlns:p14="http://schemas.microsoft.com/office/powerpoint/2010/main" val="130467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465B806-10C2-4940-9FA6-4A4554BD7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780" y="5822971"/>
            <a:ext cx="1015141" cy="769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B00B82ED-296E-4D40-B66C-8FC5F6EAA03E}"/>
              </a:ext>
            </a:extLst>
          </p:cNvPr>
          <p:cNvGrpSpPr/>
          <p:nvPr/>
        </p:nvGrpSpPr>
        <p:grpSpPr>
          <a:xfrm>
            <a:off x="4236638" y="1777946"/>
            <a:ext cx="3448049" cy="1224113"/>
            <a:chOff x="1333610" y="2175690"/>
            <a:chExt cx="3571875" cy="1224113"/>
          </a:xfrm>
        </p:grpSpPr>
        <p:sp>
          <p:nvSpPr>
            <p:cNvPr id="14" name="Rectángulo: esquinas diagonales redondeadas 13">
              <a:extLst>
                <a:ext uri="{FF2B5EF4-FFF2-40B4-BE49-F238E27FC236}">
                  <a16:creationId xmlns:a16="http://schemas.microsoft.com/office/drawing/2014/main" id="{E64CE3FF-41A0-4B1D-940E-E7268BA0994E}"/>
                </a:ext>
              </a:extLst>
            </p:cNvPr>
            <p:cNvSpPr/>
            <p:nvPr/>
          </p:nvSpPr>
          <p:spPr>
            <a:xfrm>
              <a:off x="1333610" y="2175690"/>
              <a:ext cx="3571875" cy="1224113"/>
            </a:xfrm>
            <a:prstGeom prst="round2Diag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914C02DC-66F2-4680-8EF7-936C116F5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7434" y="2407899"/>
              <a:ext cx="3324225" cy="7715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CB11B2FE-5E51-4E7F-B1B6-ADAC591AFA3C}"/>
              </a:ext>
            </a:extLst>
          </p:cNvPr>
          <p:cNvGrpSpPr/>
          <p:nvPr/>
        </p:nvGrpSpPr>
        <p:grpSpPr>
          <a:xfrm>
            <a:off x="5785598" y="3234269"/>
            <a:ext cx="5364182" cy="2482578"/>
            <a:chOff x="5785598" y="3851546"/>
            <a:chExt cx="4664548" cy="2218892"/>
          </a:xfrm>
        </p:grpSpPr>
        <p:sp>
          <p:nvSpPr>
            <p:cNvPr id="33" name="Flecha: a la derecha 32">
              <a:extLst>
                <a:ext uri="{FF2B5EF4-FFF2-40B4-BE49-F238E27FC236}">
                  <a16:creationId xmlns:a16="http://schemas.microsoft.com/office/drawing/2014/main" id="{31733937-6CF4-4B45-AC9B-B6589C02FB58}"/>
                </a:ext>
              </a:extLst>
            </p:cNvPr>
            <p:cNvSpPr/>
            <p:nvPr/>
          </p:nvSpPr>
          <p:spPr>
            <a:xfrm>
              <a:off x="5785598" y="4686714"/>
              <a:ext cx="236978" cy="21385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6767511-653A-46AC-811D-2020EF8D5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8271" y="3851546"/>
              <a:ext cx="3571875" cy="2218892"/>
            </a:xfrm>
            <a:prstGeom prst="rect">
              <a:avLst/>
            </a:prstGeom>
          </p:spPr>
        </p:pic>
      </p:grpSp>
      <p:sp>
        <p:nvSpPr>
          <p:cNvPr id="24" name="Marcador de texto 1">
            <a:extLst>
              <a:ext uri="{FF2B5EF4-FFF2-40B4-BE49-F238E27FC236}">
                <a16:creationId xmlns:a16="http://schemas.microsoft.com/office/drawing/2014/main" id="{56469010-2046-4CE3-9985-4C63F0793A1A}"/>
              </a:ext>
            </a:extLst>
          </p:cNvPr>
          <p:cNvSpPr txBox="1">
            <a:spLocks/>
          </p:cNvSpPr>
          <p:nvPr/>
        </p:nvSpPr>
        <p:spPr>
          <a:xfrm>
            <a:off x="375138" y="469339"/>
            <a:ext cx="10972312" cy="17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PE" sz="7200" b="1" dirty="0">
                <a:solidFill>
                  <a:schemeClr val="tx1"/>
                </a:solidFill>
              </a:rPr>
              <a:t>4</a:t>
            </a:r>
            <a:r>
              <a:rPr lang="es-PE" sz="3600" b="1" dirty="0">
                <a:solidFill>
                  <a:srgbClr val="00A8A4"/>
                </a:solidFill>
              </a:rPr>
              <a:t> </a:t>
            </a:r>
            <a:r>
              <a:rPr lang="es-PE" sz="2800" b="1" dirty="0">
                <a:solidFill>
                  <a:srgbClr val="008080"/>
                </a:solidFill>
              </a:rPr>
              <a:t>OPERACIONES CON VECTORES</a:t>
            </a:r>
            <a:endParaRPr lang="es-PE" sz="3600" dirty="0">
              <a:solidFill>
                <a:srgbClr val="008080"/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A841DBF0-B58E-46E4-89B9-F14829881BBD}"/>
              </a:ext>
            </a:extLst>
          </p:cNvPr>
          <p:cNvSpPr/>
          <p:nvPr/>
        </p:nvSpPr>
        <p:spPr>
          <a:xfrm>
            <a:off x="1001148" y="1645989"/>
            <a:ext cx="26686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000" dirty="0">
                <a:solidFill>
                  <a:srgbClr val="7030A0"/>
                </a:solidFill>
                <a:latin typeface="F71"/>
              </a:rPr>
              <a:t>Producto por un escalar</a:t>
            </a:r>
            <a:endParaRPr lang="es-PE" sz="2000" dirty="0">
              <a:solidFill>
                <a:srgbClr val="7030A0"/>
              </a:solidFill>
            </a:endParaRP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FDBC5F9E-EC09-4C62-8AE2-89DDEC7A9B75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831850" y="6381750"/>
            <a:ext cx="10515600" cy="2746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PE"/>
              <a:t>VECTORES EN R2</a:t>
            </a:r>
            <a:endParaRPr lang="es-PE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A454E39-C6C6-45D7-BC73-C749BFB0D3CB}"/>
              </a:ext>
            </a:extLst>
          </p:cNvPr>
          <p:cNvSpPr/>
          <p:nvPr/>
        </p:nvSpPr>
        <p:spPr>
          <a:xfrm>
            <a:off x="1070410" y="3635382"/>
            <a:ext cx="135646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PE" sz="1800" b="1" i="1" dirty="0">
                <a:solidFill>
                  <a:srgbClr val="0000FF"/>
                </a:solidFill>
                <a:latin typeface="F26"/>
              </a:rPr>
              <a:t>Ejemplo .</a:t>
            </a:r>
            <a:r>
              <a:rPr lang="es-PE" sz="1800" b="1" i="1" dirty="0">
                <a:solidFill>
                  <a:schemeClr val="tx1"/>
                </a:solidFill>
                <a:latin typeface="F26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185CDFD4-C53F-4321-978A-52868511B067}"/>
                  </a:ext>
                </a:extLst>
              </p:cNvPr>
              <p:cNvSpPr txBox="1"/>
              <p:nvPr/>
            </p:nvSpPr>
            <p:spPr>
              <a:xfrm>
                <a:off x="1101573" y="3961470"/>
                <a:ext cx="4652862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PE" sz="1800" i="1" dirty="0">
                    <a:latin typeface="F26"/>
                  </a:rPr>
                  <a:t>Dado el escalar </a:t>
                </a:r>
                <a14:m>
                  <m:oMath xmlns:m="http://schemas.openxmlformats.org/officeDocument/2006/math">
                    <m:r>
                      <a:rPr lang="es-P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s-P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s-PE" sz="1800" i="1" dirty="0">
                    <a:latin typeface="F26"/>
                  </a:rPr>
                  <a:t> y el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s-PE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PE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800" b="0" i="1" smtClean="0">
                            <a:latin typeface="Cambria Math" panose="02040503050406030204" pitchFamily="18" charset="0"/>
                          </a:rPr>
                          <m:t>2;1</m:t>
                        </m:r>
                      </m:e>
                    </m:d>
                  </m:oMath>
                </a14:m>
                <a:r>
                  <a:rPr lang="es-PE" sz="1800" i="1" dirty="0">
                    <a:latin typeface="F26"/>
                  </a:rPr>
                  <a:t>.</a:t>
                </a:r>
              </a:p>
              <a:p>
                <a:r>
                  <a:rPr lang="es-PE" sz="1800" i="1" dirty="0">
                    <a:latin typeface="F26"/>
                  </a:rPr>
                  <a:t>Tenemos que calcular </a:t>
                </a:r>
                <a14:m>
                  <m:oMath xmlns:m="http://schemas.openxmlformats.org/officeDocument/2006/math">
                    <m:r>
                      <a:rPr lang="es-P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acc>
                      <m:accPr>
                        <m:chr m:val="⃗"/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s-PE" sz="1800" i="1" dirty="0">
                    <a:latin typeface="F26"/>
                  </a:rPr>
                  <a:t>:</a:t>
                </a:r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185CDFD4-C53F-4321-978A-52868511B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573" y="3961470"/>
                <a:ext cx="4652862" cy="646331"/>
              </a:xfrm>
              <a:prstGeom prst="rect">
                <a:avLst/>
              </a:prstGeom>
              <a:blipFill>
                <a:blip r:embed="rId5"/>
                <a:stretch>
                  <a:fillRect l="-1180" t="-13208" b="-14151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16D7443E-48DB-4530-9E2B-CAF7E1B21020}"/>
                  </a:ext>
                </a:extLst>
              </p:cNvPr>
              <p:cNvSpPr/>
              <p:nvPr/>
            </p:nvSpPr>
            <p:spPr>
              <a:xfrm>
                <a:off x="2335456" y="4720573"/>
                <a:ext cx="1939505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P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s-P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PE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acc>
                        <m:accPr>
                          <m:chr m:val="⃗"/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s-PE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2;1</m:t>
                          </m:r>
                        </m:e>
                      </m:d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16D7443E-48DB-4530-9E2B-CAF7E1B210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456" y="4720573"/>
                <a:ext cx="1939505" cy="402931"/>
              </a:xfrm>
              <a:prstGeom prst="rect">
                <a:avLst/>
              </a:prstGeom>
              <a:blipFill>
                <a:blip r:embed="rId6"/>
                <a:stretch>
                  <a:fillRect t="-10606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1C3D5710-BFA2-4A87-99BC-5BA2A4A8F002}"/>
                  </a:ext>
                </a:extLst>
              </p:cNvPr>
              <p:cNvSpPr/>
              <p:nvPr/>
            </p:nvSpPr>
            <p:spPr>
              <a:xfrm>
                <a:off x="2335456" y="5091844"/>
                <a:ext cx="1251818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P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s-P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PE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6;3</m:t>
                          </m:r>
                        </m:e>
                      </m:d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1C3D5710-BFA2-4A87-99BC-5BA2A4A8F0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456" y="5091844"/>
                <a:ext cx="1251818" cy="4029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97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3" grpId="0" animBg="1"/>
      <p:bldP spid="15" grpId="0" animBg="1"/>
      <p:bldP spid="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0FAEFAAA-D0E4-4AE4-B600-CE4F8A0A6528}"/>
              </a:ext>
            </a:extLst>
          </p:cNvPr>
          <p:cNvSpPr txBox="1"/>
          <p:nvPr/>
        </p:nvSpPr>
        <p:spPr>
          <a:xfrm>
            <a:off x="702187" y="707759"/>
            <a:ext cx="4546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b="1" dirty="0">
                <a:solidFill>
                  <a:srgbClr val="0000FF"/>
                </a:solidFill>
              </a:rPr>
              <a:t>EJERCICIOS EXPLICATIVOS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778FDB2-2A54-4A18-B7C4-91636C7C87A7}"/>
                  </a:ext>
                </a:extLst>
              </p:cNvPr>
              <p:cNvSpPr txBox="1"/>
              <p:nvPr/>
            </p:nvSpPr>
            <p:spPr>
              <a:xfrm>
                <a:off x="702187" y="1640771"/>
                <a:ext cx="9783916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PE" sz="1800" dirty="0">
                    <a:solidFill>
                      <a:schemeClr val="tx1"/>
                    </a:solidFill>
                  </a:rPr>
                  <a:t>1. Se tiene el segmento de extremos </a:t>
                </a:r>
                <a14:m>
                  <m:oMath xmlns:m="http://schemas.openxmlformats.org/officeDocument/2006/math">
                    <m:r>
                      <a:rPr lang="es-PE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(2,9)</m:t>
                    </m:r>
                  </m:oMath>
                </a14:m>
                <a:r>
                  <a:rPr lang="es-PE" sz="1800" dirty="0">
                    <a:solidFill>
                      <a:schemeClr val="tx1"/>
                    </a:solidFill>
                  </a:rPr>
                  <a:t> y </a:t>
                </a:r>
                <a14:m>
                  <m:oMath xmlns:m="http://schemas.openxmlformats.org/officeDocument/2006/math">
                    <m:r>
                      <a:rPr lang="es-PE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(11,3)</m:t>
                    </m:r>
                  </m:oMath>
                </a14:m>
                <a:r>
                  <a:rPr lang="es-PE" sz="1800" dirty="0">
                    <a:solidFill>
                      <a:schemeClr val="tx1"/>
                    </a:solidFill>
                  </a:rPr>
                  <a:t>. Hallar las coordenadas de los puntos que dividen al segmento dado en tres partes iguales.</a:t>
                </a: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778FDB2-2A54-4A18-B7C4-91636C7C8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87" y="1640771"/>
                <a:ext cx="9783916" cy="646331"/>
              </a:xfrm>
              <a:prstGeom prst="rect">
                <a:avLst/>
              </a:prstGeom>
              <a:blipFill>
                <a:blip r:embed="rId2"/>
                <a:stretch>
                  <a:fillRect l="-498" t="-4717" b="-14151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ángulo 46">
                <a:extLst>
                  <a:ext uri="{FF2B5EF4-FFF2-40B4-BE49-F238E27FC236}">
                    <a16:creationId xmlns:a16="http://schemas.microsoft.com/office/drawing/2014/main" id="{FF14A582-2D2C-4A27-AC07-53448174B6A5}"/>
                  </a:ext>
                </a:extLst>
              </p:cNvPr>
              <p:cNvSpPr/>
              <p:nvPr/>
            </p:nvSpPr>
            <p:spPr>
              <a:xfrm>
                <a:off x="831849" y="3556729"/>
                <a:ext cx="6028573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PE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s-P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P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s-P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P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s-P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P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s-P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s-P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P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s-P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P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P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s-P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P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11,3</m:t>
                              </m:r>
                            </m:e>
                          </m:d>
                          <m:r>
                            <a:rPr lang="es-P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s-P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P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2,9</m:t>
                              </m:r>
                            </m:e>
                          </m:d>
                        </m:e>
                      </m:d>
                      <m:r>
                        <a:rPr lang="es-P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P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s-P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9, −6</m:t>
                          </m:r>
                        </m:e>
                      </m:d>
                      <m:r>
                        <a:rPr lang="es-P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=(3, −2)</m:t>
                      </m:r>
                    </m:oMath>
                  </m:oMathPara>
                </a14:m>
                <a:endParaRPr lang="es-P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ángulo 46">
                <a:extLst>
                  <a:ext uri="{FF2B5EF4-FFF2-40B4-BE49-F238E27FC236}">
                    <a16:creationId xmlns:a16="http://schemas.microsoft.com/office/drawing/2014/main" id="{FF14A582-2D2C-4A27-AC07-53448174B6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49" y="3556729"/>
                <a:ext cx="6028573" cy="5549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>
            <a:extLst>
              <a:ext uri="{FF2B5EF4-FFF2-40B4-BE49-F238E27FC236}">
                <a16:creationId xmlns:a16="http://schemas.microsoft.com/office/drawing/2014/main" id="{40DECDC8-84E6-42D2-BE0C-29EE8401B5E0}"/>
              </a:ext>
            </a:extLst>
          </p:cNvPr>
          <p:cNvSpPr txBox="1"/>
          <p:nvPr/>
        </p:nvSpPr>
        <p:spPr>
          <a:xfrm>
            <a:off x="1061884" y="2448068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>
                <a:solidFill>
                  <a:srgbClr val="FF0000"/>
                </a:solidFill>
              </a:rPr>
              <a:t>SOLUCIÓN: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29D96B37-280A-4060-914C-190A0D4A1C2D}"/>
              </a:ext>
            </a:extLst>
          </p:cNvPr>
          <p:cNvGrpSpPr/>
          <p:nvPr/>
        </p:nvGrpSpPr>
        <p:grpSpPr>
          <a:xfrm>
            <a:off x="4287934" y="5579528"/>
            <a:ext cx="3770473" cy="437427"/>
            <a:chOff x="6412762" y="5390970"/>
            <a:chExt cx="3770473" cy="437427"/>
          </a:xfrm>
        </p:grpSpPr>
        <p:sp>
          <p:nvSpPr>
            <p:cNvPr id="55" name="Nube 27">
              <a:extLst>
                <a:ext uri="{FF2B5EF4-FFF2-40B4-BE49-F238E27FC236}">
                  <a16:creationId xmlns:a16="http://schemas.microsoft.com/office/drawing/2014/main" id="{89258356-6622-4354-9D61-EE4050E70277}"/>
                </a:ext>
              </a:extLst>
            </p:cNvPr>
            <p:cNvSpPr/>
            <p:nvPr/>
          </p:nvSpPr>
          <p:spPr>
            <a:xfrm>
              <a:off x="9525425" y="5431909"/>
              <a:ext cx="657810" cy="396488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22492 w 43256"/>
                <a:gd name="connsiteY2" fmla="*/ 3291 h 43219"/>
                <a:gd name="connsiteX3" fmla="*/ 25785 w 43256"/>
                <a:gd name="connsiteY3" fmla="*/ 59 h 43219"/>
                <a:gd name="connsiteX4" fmla="*/ 29869 w 43256"/>
                <a:gd name="connsiteY4" fmla="*/ 2340 h 43219"/>
                <a:gd name="connsiteX5" fmla="*/ 35499 w 43256"/>
                <a:gd name="connsiteY5" fmla="*/ 549 h 43219"/>
                <a:gd name="connsiteX6" fmla="*/ 38354 w 43256"/>
                <a:gd name="connsiteY6" fmla="*/ 5435 h 43219"/>
                <a:gd name="connsiteX7" fmla="*/ 42018 w 43256"/>
                <a:gd name="connsiteY7" fmla="*/ 10177 h 43219"/>
                <a:gd name="connsiteX8" fmla="*/ 41854 w 43256"/>
                <a:gd name="connsiteY8" fmla="*/ 15319 h 43219"/>
                <a:gd name="connsiteX9" fmla="*/ 43052 w 43256"/>
                <a:gd name="connsiteY9" fmla="*/ 23181 h 43219"/>
                <a:gd name="connsiteX10" fmla="*/ 37440 w 43256"/>
                <a:gd name="connsiteY10" fmla="*/ 30063 h 43219"/>
                <a:gd name="connsiteX11" fmla="*/ 35431 w 43256"/>
                <a:gd name="connsiteY11" fmla="*/ 35960 h 43219"/>
                <a:gd name="connsiteX12" fmla="*/ 28591 w 43256"/>
                <a:gd name="connsiteY12" fmla="*/ 36674 h 43219"/>
                <a:gd name="connsiteX13" fmla="*/ 23703 w 43256"/>
                <a:gd name="connsiteY13" fmla="*/ 42965 h 43219"/>
                <a:gd name="connsiteX14" fmla="*/ 16516 w 43256"/>
                <a:gd name="connsiteY14" fmla="*/ 39125 h 43219"/>
                <a:gd name="connsiteX15" fmla="*/ 5840 w 43256"/>
                <a:gd name="connsiteY15" fmla="*/ 35331 h 43219"/>
                <a:gd name="connsiteX16" fmla="*/ 1146 w 43256"/>
                <a:gd name="connsiteY16" fmla="*/ 31109 h 43219"/>
                <a:gd name="connsiteX17" fmla="*/ 2149 w 43256"/>
                <a:gd name="connsiteY17" fmla="*/ 25410 h 43219"/>
                <a:gd name="connsiteX18" fmla="*/ 31 w 43256"/>
                <a:gd name="connsiteY18" fmla="*/ 19563 h 43219"/>
                <a:gd name="connsiteX19" fmla="*/ 3899 w 43256"/>
                <a:gd name="connsiteY19" fmla="*/ 14366 h 43219"/>
                <a:gd name="connsiteX20" fmla="*/ 3936 w 43256"/>
                <a:gd name="connsiteY20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0" fmla="*/ 3936 w 43256"/>
                <a:gd name="connsiteY0" fmla="*/ 14229 h 43219"/>
                <a:gd name="connsiteX1" fmla="*/ 22492 w 43256"/>
                <a:gd name="connsiteY1" fmla="*/ 3291 h 43219"/>
                <a:gd name="connsiteX2" fmla="*/ 25785 w 43256"/>
                <a:gd name="connsiteY2" fmla="*/ 59 h 43219"/>
                <a:gd name="connsiteX3" fmla="*/ 29869 w 43256"/>
                <a:gd name="connsiteY3" fmla="*/ 2340 h 43219"/>
                <a:gd name="connsiteX4" fmla="*/ 35499 w 43256"/>
                <a:gd name="connsiteY4" fmla="*/ 549 h 43219"/>
                <a:gd name="connsiteX5" fmla="*/ 38354 w 43256"/>
                <a:gd name="connsiteY5" fmla="*/ 5435 h 43219"/>
                <a:gd name="connsiteX6" fmla="*/ 42018 w 43256"/>
                <a:gd name="connsiteY6" fmla="*/ 10177 h 43219"/>
                <a:gd name="connsiteX7" fmla="*/ 41854 w 43256"/>
                <a:gd name="connsiteY7" fmla="*/ 15319 h 43219"/>
                <a:gd name="connsiteX8" fmla="*/ 43052 w 43256"/>
                <a:gd name="connsiteY8" fmla="*/ 23181 h 43219"/>
                <a:gd name="connsiteX9" fmla="*/ 37440 w 43256"/>
                <a:gd name="connsiteY9" fmla="*/ 30063 h 43219"/>
                <a:gd name="connsiteX10" fmla="*/ 35431 w 43256"/>
                <a:gd name="connsiteY10" fmla="*/ 35960 h 43219"/>
                <a:gd name="connsiteX11" fmla="*/ 28591 w 43256"/>
                <a:gd name="connsiteY11" fmla="*/ 36674 h 43219"/>
                <a:gd name="connsiteX12" fmla="*/ 23703 w 43256"/>
                <a:gd name="connsiteY12" fmla="*/ 42965 h 43219"/>
                <a:gd name="connsiteX13" fmla="*/ 16516 w 43256"/>
                <a:gd name="connsiteY13" fmla="*/ 39125 h 43219"/>
                <a:gd name="connsiteX14" fmla="*/ 5840 w 43256"/>
                <a:gd name="connsiteY14" fmla="*/ 35331 h 43219"/>
                <a:gd name="connsiteX15" fmla="*/ 1146 w 43256"/>
                <a:gd name="connsiteY15" fmla="*/ 31109 h 43219"/>
                <a:gd name="connsiteX16" fmla="*/ 2149 w 43256"/>
                <a:gd name="connsiteY16" fmla="*/ 25410 h 43219"/>
                <a:gd name="connsiteX17" fmla="*/ 31 w 43256"/>
                <a:gd name="connsiteY17" fmla="*/ 19563 h 43219"/>
                <a:gd name="connsiteX18" fmla="*/ 3899 w 43256"/>
                <a:gd name="connsiteY18" fmla="*/ 14366 h 43219"/>
                <a:gd name="connsiteX19" fmla="*/ 3936 w 43256"/>
                <a:gd name="connsiteY19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0" fmla="*/ 3936 w 43256"/>
                <a:gd name="connsiteY0" fmla="*/ 14229 h 43219"/>
                <a:gd name="connsiteX1" fmla="*/ 22492 w 43256"/>
                <a:gd name="connsiteY1" fmla="*/ 3291 h 43219"/>
                <a:gd name="connsiteX2" fmla="*/ 25785 w 43256"/>
                <a:gd name="connsiteY2" fmla="*/ 59 h 43219"/>
                <a:gd name="connsiteX3" fmla="*/ 29869 w 43256"/>
                <a:gd name="connsiteY3" fmla="*/ 2340 h 43219"/>
                <a:gd name="connsiteX4" fmla="*/ 35499 w 43256"/>
                <a:gd name="connsiteY4" fmla="*/ 549 h 43219"/>
                <a:gd name="connsiteX5" fmla="*/ 38354 w 43256"/>
                <a:gd name="connsiteY5" fmla="*/ 5435 h 43219"/>
                <a:gd name="connsiteX6" fmla="*/ 42018 w 43256"/>
                <a:gd name="connsiteY6" fmla="*/ 10177 h 43219"/>
                <a:gd name="connsiteX7" fmla="*/ 41854 w 43256"/>
                <a:gd name="connsiteY7" fmla="*/ 15319 h 43219"/>
                <a:gd name="connsiteX8" fmla="*/ 43052 w 43256"/>
                <a:gd name="connsiteY8" fmla="*/ 23181 h 43219"/>
                <a:gd name="connsiteX9" fmla="*/ 37440 w 43256"/>
                <a:gd name="connsiteY9" fmla="*/ 30063 h 43219"/>
                <a:gd name="connsiteX10" fmla="*/ 35431 w 43256"/>
                <a:gd name="connsiteY10" fmla="*/ 35960 h 43219"/>
                <a:gd name="connsiteX11" fmla="*/ 28591 w 43256"/>
                <a:gd name="connsiteY11" fmla="*/ 36674 h 43219"/>
                <a:gd name="connsiteX12" fmla="*/ 23703 w 43256"/>
                <a:gd name="connsiteY12" fmla="*/ 42965 h 43219"/>
                <a:gd name="connsiteX13" fmla="*/ 16516 w 43256"/>
                <a:gd name="connsiteY13" fmla="*/ 39125 h 43219"/>
                <a:gd name="connsiteX14" fmla="*/ 5840 w 43256"/>
                <a:gd name="connsiteY14" fmla="*/ 35331 h 43219"/>
                <a:gd name="connsiteX15" fmla="*/ 1146 w 43256"/>
                <a:gd name="connsiteY15" fmla="*/ 31109 h 43219"/>
                <a:gd name="connsiteX16" fmla="*/ 2149 w 43256"/>
                <a:gd name="connsiteY16" fmla="*/ 25410 h 43219"/>
                <a:gd name="connsiteX17" fmla="*/ 31 w 43256"/>
                <a:gd name="connsiteY17" fmla="*/ 19563 h 43219"/>
                <a:gd name="connsiteX18" fmla="*/ 3899 w 43256"/>
                <a:gd name="connsiteY18" fmla="*/ 14366 h 43219"/>
                <a:gd name="connsiteX19" fmla="*/ 8256 w 43256"/>
                <a:gd name="connsiteY19" fmla="*/ 1854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0" fmla="*/ 3936 w 43256"/>
                <a:gd name="connsiteY0" fmla="*/ 14229 h 43219"/>
                <a:gd name="connsiteX1" fmla="*/ 22492 w 43256"/>
                <a:gd name="connsiteY1" fmla="*/ 3291 h 43219"/>
                <a:gd name="connsiteX2" fmla="*/ 25785 w 43256"/>
                <a:gd name="connsiteY2" fmla="*/ 59 h 43219"/>
                <a:gd name="connsiteX3" fmla="*/ 29869 w 43256"/>
                <a:gd name="connsiteY3" fmla="*/ 2340 h 43219"/>
                <a:gd name="connsiteX4" fmla="*/ 35499 w 43256"/>
                <a:gd name="connsiteY4" fmla="*/ 549 h 43219"/>
                <a:gd name="connsiteX5" fmla="*/ 38354 w 43256"/>
                <a:gd name="connsiteY5" fmla="*/ 5435 h 43219"/>
                <a:gd name="connsiteX6" fmla="*/ 42018 w 43256"/>
                <a:gd name="connsiteY6" fmla="*/ 10177 h 43219"/>
                <a:gd name="connsiteX7" fmla="*/ 41854 w 43256"/>
                <a:gd name="connsiteY7" fmla="*/ 15319 h 43219"/>
                <a:gd name="connsiteX8" fmla="*/ 43052 w 43256"/>
                <a:gd name="connsiteY8" fmla="*/ 23181 h 43219"/>
                <a:gd name="connsiteX9" fmla="*/ 37440 w 43256"/>
                <a:gd name="connsiteY9" fmla="*/ 30063 h 43219"/>
                <a:gd name="connsiteX10" fmla="*/ 35431 w 43256"/>
                <a:gd name="connsiteY10" fmla="*/ 35960 h 43219"/>
                <a:gd name="connsiteX11" fmla="*/ 28591 w 43256"/>
                <a:gd name="connsiteY11" fmla="*/ 36674 h 43219"/>
                <a:gd name="connsiteX12" fmla="*/ 23703 w 43256"/>
                <a:gd name="connsiteY12" fmla="*/ 42965 h 43219"/>
                <a:gd name="connsiteX13" fmla="*/ 16516 w 43256"/>
                <a:gd name="connsiteY13" fmla="*/ 39125 h 43219"/>
                <a:gd name="connsiteX14" fmla="*/ 5840 w 43256"/>
                <a:gd name="connsiteY14" fmla="*/ 35331 h 43219"/>
                <a:gd name="connsiteX15" fmla="*/ 1146 w 43256"/>
                <a:gd name="connsiteY15" fmla="*/ 31109 h 43219"/>
                <a:gd name="connsiteX16" fmla="*/ 2149 w 43256"/>
                <a:gd name="connsiteY16" fmla="*/ 25410 h 43219"/>
                <a:gd name="connsiteX17" fmla="*/ 31 w 43256"/>
                <a:gd name="connsiteY17" fmla="*/ 19563 h 43219"/>
                <a:gd name="connsiteX18" fmla="*/ 3899 w 43256"/>
                <a:gd name="connsiteY18" fmla="*/ 14366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0" fmla="*/ 3936 w 43256"/>
                <a:gd name="connsiteY0" fmla="*/ 14229 h 43219"/>
                <a:gd name="connsiteX1" fmla="*/ 22492 w 43256"/>
                <a:gd name="connsiteY1" fmla="*/ 3291 h 43219"/>
                <a:gd name="connsiteX2" fmla="*/ 25785 w 43256"/>
                <a:gd name="connsiteY2" fmla="*/ 59 h 43219"/>
                <a:gd name="connsiteX3" fmla="*/ 29869 w 43256"/>
                <a:gd name="connsiteY3" fmla="*/ 2340 h 43219"/>
                <a:gd name="connsiteX4" fmla="*/ 35499 w 43256"/>
                <a:gd name="connsiteY4" fmla="*/ 549 h 43219"/>
                <a:gd name="connsiteX5" fmla="*/ 38354 w 43256"/>
                <a:gd name="connsiteY5" fmla="*/ 5435 h 43219"/>
                <a:gd name="connsiteX6" fmla="*/ 42018 w 43256"/>
                <a:gd name="connsiteY6" fmla="*/ 10177 h 43219"/>
                <a:gd name="connsiteX7" fmla="*/ 41854 w 43256"/>
                <a:gd name="connsiteY7" fmla="*/ 15319 h 43219"/>
                <a:gd name="connsiteX8" fmla="*/ 43052 w 43256"/>
                <a:gd name="connsiteY8" fmla="*/ 23181 h 43219"/>
                <a:gd name="connsiteX9" fmla="*/ 37440 w 43256"/>
                <a:gd name="connsiteY9" fmla="*/ 30063 h 43219"/>
                <a:gd name="connsiteX10" fmla="*/ 35431 w 43256"/>
                <a:gd name="connsiteY10" fmla="*/ 35960 h 43219"/>
                <a:gd name="connsiteX11" fmla="*/ 28591 w 43256"/>
                <a:gd name="connsiteY11" fmla="*/ 36674 h 43219"/>
                <a:gd name="connsiteX12" fmla="*/ 23703 w 43256"/>
                <a:gd name="connsiteY12" fmla="*/ 42965 h 43219"/>
                <a:gd name="connsiteX13" fmla="*/ 16516 w 43256"/>
                <a:gd name="connsiteY13" fmla="*/ 39125 h 43219"/>
                <a:gd name="connsiteX14" fmla="*/ 5840 w 43256"/>
                <a:gd name="connsiteY14" fmla="*/ 35331 h 43219"/>
                <a:gd name="connsiteX15" fmla="*/ 1146 w 43256"/>
                <a:gd name="connsiteY15" fmla="*/ 31109 h 43219"/>
                <a:gd name="connsiteX16" fmla="*/ 2149 w 43256"/>
                <a:gd name="connsiteY16" fmla="*/ 25410 h 43219"/>
                <a:gd name="connsiteX17" fmla="*/ 31 w 43256"/>
                <a:gd name="connsiteY17" fmla="*/ 19563 h 43219"/>
                <a:gd name="connsiteX18" fmla="*/ 3899 w 43256"/>
                <a:gd name="connsiteY18" fmla="*/ 6005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0" fmla="*/ 22492 w 43256"/>
                <a:gd name="connsiteY0" fmla="*/ 3291 h 43219"/>
                <a:gd name="connsiteX1" fmla="*/ 25785 w 43256"/>
                <a:gd name="connsiteY1" fmla="*/ 59 h 43219"/>
                <a:gd name="connsiteX2" fmla="*/ 29869 w 43256"/>
                <a:gd name="connsiteY2" fmla="*/ 2340 h 43219"/>
                <a:gd name="connsiteX3" fmla="*/ 35499 w 43256"/>
                <a:gd name="connsiteY3" fmla="*/ 549 h 43219"/>
                <a:gd name="connsiteX4" fmla="*/ 38354 w 43256"/>
                <a:gd name="connsiteY4" fmla="*/ 5435 h 43219"/>
                <a:gd name="connsiteX5" fmla="*/ 42018 w 43256"/>
                <a:gd name="connsiteY5" fmla="*/ 10177 h 43219"/>
                <a:gd name="connsiteX6" fmla="*/ 41854 w 43256"/>
                <a:gd name="connsiteY6" fmla="*/ 15319 h 43219"/>
                <a:gd name="connsiteX7" fmla="*/ 43052 w 43256"/>
                <a:gd name="connsiteY7" fmla="*/ 23181 h 43219"/>
                <a:gd name="connsiteX8" fmla="*/ 37440 w 43256"/>
                <a:gd name="connsiteY8" fmla="*/ 30063 h 43219"/>
                <a:gd name="connsiteX9" fmla="*/ 35431 w 43256"/>
                <a:gd name="connsiteY9" fmla="*/ 35960 h 43219"/>
                <a:gd name="connsiteX10" fmla="*/ 28591 w 43256"/>
                <a:gd name="connsiteY10" fmla="*/ 36674 h 43219"/>
                <a:gd name="connsiteX11" fmla="*/ 23703 w 43256"/>
                <a:gd name="connsiteY11" fmla="*/ 42965 h 43219"/>
                <a:gd name="connsiteX12" fmla="*/ 16516 w 43256"/>
                <a:gd name="connsiteY12" fmla="*/ 39125 h 43219"/>
                <a:gd name="connsiteX13" fmla="*/ 5840 w 43256"/>
                <a:gd name="connsiteY13" fmla="*/ 35331 h 43219"/>
                <a:gd name="connsiteX14" fmla="*/ 1146 w 43256"/>
                <a:gd name="connsiteY14" fmla="*/ 31109 h 43219"/>
                <a:gd name="connsiteX15" fmla="*/ 2149 w 43256"/>
                <a:gd name="connsiteY15" fmla="*/ 25410 h 43219"/>
                <a:gd name="connsiteX16" fmla="*/ 31 w 43256"/>
                <a:gd name="connsiteY16" fmla="*/ 19563 h 43219"/>
                <a:gd name="connsiteX17" fmla="*/ 3899 w 43256"/>
                <a:gd name="connsiteY17" fmla="*/ 6005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0" fmla="*/ 22492 w 43256"/>
                <a:gd name="connsiteY0" fmla="*/ 3291 h 43219"/>
                <a:gd name="connsiteX1" fmla="*/ 25785 w 43256"/>
                <a:gd name="connsiteY1" fmla="*/ 59 h 43219"/>
                <a:gd name="connsiteX2" fmla="*/ 29869 w 43256"/>
                <a:gd name="connsiteY2" fmla="*/ 2340 h 43219"/>
                <a:gd name="connsiteX3" fmla="*/ 35499 w 43256"/>
                <a:gd name="connsiteY3" fmla="*/ 549 h 43219"/>
                <a:gd name="connsiteX4" fmla="*/ 38354 w 43256"/>
                <a:gd name="connsiteY4" fmla="*/ 5435 h 43219"/>
                <a:gd name="connsiteX5" fmla="*/ 42018 w 43256"/>
                <a:gd name="connsiteY5" fmla="*/ 10177 h 43219"/>
                <a:gd name="connsiteX6" fmla="*/ 41854 w 43256"/>
                <a:gd name="connsiteY6" fmla="*/ 15319 h 43219"/>
                <a:gd name="connsiteX7" fmla="*/ 43052 w 43256"/>
                <a:gd name="connsiteY7" fmla="*/ 23181 h 43219"/>
                <a:gd name="connsiteX8" fmla="*/ 37440 w 43256"/>
                <a:gd name="connsiteY8" fmla="*/ 30063 h 43219"/>
                <a:gd name="connsiteX9" fmla="*/ 35431 w 43256"/>
                <a:gd name="connsiteY9" fmla="*/ 35960 h 43219"/>
                <a:gd name="connsiteX10" fmla="*/ 28591 w 43256"/>
                <a:gd name="connsiteY10" fmla="*/ 36674 h 43219"/>
                <a:gd name="connsiteX11" fmla="*/ 23703 w 43256"/>
                <a:gd name="connsiteY11" fmla="*/ 42965 h 43219"/>
                <a:gd name="connsiteX12" fmla="*/ 16516 w 43256"/>
                <a:gd name="connsiteY12" fmla="*/ 39125 h 43219"/>
                <a:gd name="connsiteX13" fmla="*/ 5840 w 43256"/>
                <a:gd name="connsiteY13" fmla="*/ 35331 h 43219"/>
                <a:gd name="connsiteX14" fmla="*/ 1146 w 43256"/>
                <a:gd name="connsiteY14" fmla="*/ 31109 h 43219"/>
                <a:gd name="connsiteX15" fmla="*/ 2149 w 43256"/>
                <a:gd name="connsiteY15" fmla="*/ 25410 h 43219"/>
                <a:gd name="connsiteX16" fmla="*/ 31 w 43256"/>
                <a:gd name="connsiteY16" fmla="*/ 19563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0" fmla="*/ 21521 w 42285"/>
                <a:gd name="connsiteY0" fmla="*/ 3291 h 43219"/>
                <a:gd name="connsiteX1" fmla="*/ 24814 w 42285"/>
                <a:gd name="connsiteY1" fmla="*/ 59 h 43219"/>
                <a:gd name="connsiteX2" fmla="*/ 28898 w 42285"/>
                <a:gd name="connsiteY2" fmla="*/ 2340 h 43219"/>
                <a:gd name="connsiteX3" fmla="*/ 34528 w 42285"/>
                <a:gd name="connsiteY3" fmla="*/ 549 h 43219"/>
                <a:gd name="connsiteX4" fmla="*/ 37383 w 42285"/>
                <a:gd name="connsiteY4" fmla="*/ 5435 h 43219"/>
                <a:gd name="connsiteX5" fmla="*/ 41047 w 42285"/>
                <a:gd name="connsiteY5" fmla="*/ 10177 h 43219"/>
                <a:gd name="connsiteX6" fmla="*/ 40883 w 42285"/>
                <a:gd name="connsiteY6" fmla="*/ 15319 h 43219"/>
                <a:gd name="connsiteX7" fmla="*/ 42081 w 42285"/>
                <a:gd name="connsiteY7" fmla="*/ 23181 h 43219"/>
                <a:gd name="connsiteX8" fmla="*/ 36469 w 42285"/>
                <a:gd name="connsiteY8" fmla="*/ 30063 h 43219"/>
                <a:gd name="connsiteX9" fmla="*/ 34460 w 42285"/>
                <a:gd name="connsiteY9" fmla="*/ 35960 h 43219"/>
                <a:gd name="connsiteX10" fmla="*/ 27620 w 42285"/>
                <a:gd name="connsiteY10" fmla="*/ 36674 h 43219"/>
                <a:gd name="connsiteX11" fmla="*/ 22732 w 42285"/>
                <a:gd name="connsiteY11" fmla="*/ 42965 h 43219"/>
                <a:gd name="connsiteX12" fmla="*/ 15545 w 42285"/>
                <a:gd name="connsiteY12" fmla="*/ 39125 h 43219"/>
                <a:gd name="connsiteX13" fmla="*/ 4869 w 42285"/>
                <a:gd name="connsiteY13" fmla="*/ 35331 h 43219"/>
                <a:gd name="connsiteX14" fmla="*/ 175 w 42285"/>
                <a:gd name="connsiteY14" fmla="*/ 31109 h 43219"/>
                <a:gd name="connsiteX15" fmla="*/ 1178 w 42285"/>
                <a:gd name="connsiteY15" fmla="*/ 25410 h 43219"/>
                <a:gd name="connsiteX0" fmla="*/ 5993 w 42285"/>
                <a:gd name="connsiteY0" fmla="*/ 34758 h 43219"/>
                <a:gd name="connsiteX1" fmla="*/ 4885 w 42285"/>
                <a:gd name="connsiteY1" fmla="*/ 35139 h 43219"/>
                <a:gd name="connsiteX2" fmla="*/ 15543 w 42285"/>
                <a:gd name="connsiteY2" fmla="*/ 38949 h 43219"/>
                <a:gd name="connsiteX3" fmla="*/ 14875 w 42285"/>
                <a:gd name="connsiteY3" fmla="*/ 37209 h 43219"/>
                <a:gd name="connsiteX4" fmla="*/ 27892 w 42285"/>
                <a:gd name="connsiteY4" fmla="*/ 34610 h 43219"/>
                <a:gd name="connsiteX5" fmla="*/ 27625 w 42285"/>
                <a:gd name="connsiteY5" fmla="*/ 36519 h 43219"/>
                <a:gd name="connsiteX6" fmla="*/ 33194 w 42285"/>
                <a:gd name="connsiteY6" fmla="*/ 22813 h 43219"/>
                <a:gd name="connsiteX7" fmla="*/ 36445 w 42285"/>
                <a:gd name="connsiteY7" fmla="*/ 29949 h 43219"/>
                <a:gd name="connsiteX8" fmla="*/ 40863 w 42285"/>
                <a:gd name="connsiteY8" fmla="*/ 15213 h 43219"/>
                <a:gd name="connsiteX9" fmla="*/ 39415 w 42285"/>
                <a:gd name="connsiteY9" fmla="*/ 17889 h 43219"/>
                <a:gd name="connsiteX10" fmla="*/ 37389 w 42285"/>
                <a:gd name="connsiteY10" fmla="*/ 5285 h 43219"/>
                <a:gd name="connsiteX11" fmla="*/ 37465 w 42285"/>
                <a:gd name="connsiteY11" fmla="*/ 6549 h 43219"/>
                <a:gd name="connsiteX12" fmla="*/ 28143 w 42285"/>
                <a:gd name="connsiteY12" fmla="*/ 3811 h 43219"/>
                <a:gd name="connsiteX13" fmla="*/ 28885 w 42285"/>
                <a:gd name="connsiteY13" fmla="*/ 2199 h 43219"/>
                <a:gd name="connsiteX14" fmla="*/ 21206 w 42285"/>
                <a:gd name="connsiteY14" fmla="*/ 4579 h 43219"/>
                <a:gd name="connsiteX15" fmla="*/ 21565 w 42285"/>
                <a:gd name="connsiteY15" fmla="*/ 3189 h 43219"/>
                <a:gd name="connsiteX0" fmla="*/ 21346 w 42110"/>
                <a:gd name="connsiteY0" fmla="*/ 3291 h 43219"/>
                <a:gd name="connsiteX1" fmla="*/ 24639 w 42110"/>
                <a:gd name="connsiteY1" fmla="*/ 59 h 43219"/>
                <a:gd name="connsiteX2" fmla="*/ 28723 w 42110"/>
                <a:gd name="connsiteY2" fmla="*/ 2340 h 43219"/>
                <a:gd name="connsiteX3" fmla="*/ 34353 w 42110"/>
                <a:gd name="connsiteY3" fmla="*/ 549 h 43219"/>
                <a:gd name="connsiteX4" fmla="*/ 37208 w 42110"/>
                <a:gd name="connsiteY4" fmla="*/ 5435 h 43219"/>
                <a:gd name="connsiteX5" fmla="*/ 40872 w 42110"/>
                <a:gd name="connsiteY5" fmla="*/ 10177 h 43219"/>
                <a:gd name="connsiteX6" fmla="*/ 40708 w 42110"/>
                <a:gd name="connsiteY6" fmla="*/ 15319 h 43219"/>
                <a:gd name="connsiteX7" fmla="*/ 41906 w 42110"/>
                <a:gd name="connsiteY7" fmla="*/ 23181 h 43219"/>
                <a:gd name="connsiteX8" fmla="*/ 36294 w 42110"/>
                <a:gd name="connsiteY8" fmla="*/ 30063 h 43219"/>
                <a:gd name="connsiteX9" fmla="*/ 34285 w 42110"/>
                <a:gd name="connsiteY9" fmla="*/ 35960 h 43219"/>
                <a:gd name="connsiteX10" fmla="*/ 27445 w 42110"/>
                <a:gd name="connsiteY10" fmla="*/ 36674 h 43219"/>
                <a:gd name="connsiteX11" fmla="*/ 22557 w 42110"/>
                <a:gd name="connsiteY11" fmla="*/ 42965 h 43219"/>
                <a:gd name="connsiteX12" fmla="*/ 15370 w 42110"/>
                <a:gd name="connsiteY12" fmla="*/ 39125 h 43219"/>
                <a:gd name="connsiteX13" fmla="*/ 4694 w 42110"/>
                <a:gd name="connsiteY13" fmla="*/ 35331 h 43219"/>
                <a:gd name="connsiteX14" fmla="*/ 0 w 42110"/>
                <a:gd name="connsiteY14" fmla="*/ 31109 h 43219"/>
                <a:gd name="connsiteX0" fmla="*/ 5818 w 42110"/>
                <a:gd name="connsiteY0" fmla="*/ 34758 h 43219"/>
                <a:gd name="connsiteX1" fmla="*/ 4710 w 42110"/>
                <a:gd name="connsiteY1" fmla="*/ 35139 h 43219"/>
                <a:gd name="connsiteX2" fmla="*/ 15368 w 42110"/>
                <a:gd name="connsiteY2" fmla="*/ 38949 h 43219"/>
                <a:gd name="connsiteX3" fmla="*/ 14700 w 42110"/>
                <a:gd name="connsiteY3" fmla="*/ 37209 h 43219"/>
                <a:gd name="connsiteX4" fmla="*/ 27717 w 42110"/>
                <a:gd name="connsiteY4" fmla="*/ 34610 h 43219"/>
                <a:gd name="connsiteX5" fmla="*/ 27450 w 42110"/>
                <a:gd name="connsiteY5" fmla="*/ 36519 h 43219"/>
                <a:gd name="connsiteX6" fmla="*/ 33019 w 42110"/>
                <a:gd name="connsiteY6" fmla="*/ 22813 h 43219"/>
                <a:gd name="connsiteX7" fmla="*/ 36270 w 42110"/>
                <a:gd name="connsiteY7" fmla="*/ 29949 h 43219"/>
                <a:gd name="connsiteX8" fmla="*/ 40688 w 42110"/>
                <a:gd name="connsiteY8" fmla="*/ 15213 h 43219"/>
                <a:gd name="connsiteX9" fmla="*/ 39240 w 42110"/>
                <a:gd name="connsiteY9" fmla="*/ 17889 h 43219"/>
                <a:gd name="connsiteX10" fmla="*/ 37214 w 42110"/>
                <a:gd name="connsiteY10" fmla="*/ 5285 h 43219"/>
                <a:gd name="connsiteX11" fmla="*/ 37290 w 42110"/>
                <a:gd name="connsiteY11" fmla="*/ 6549 h 43219"/>
                <a:gd name="connsiteX12" fmla="*/ 27968 w 42110"/>
                <a:gd name="connsiteY12" fmla="*/ 3811 h 43219"/>
                <a:gd name="connsiteX13" fmla="*/ 28710 w 42110"/>
                <a:gd name="connsiteY13" fmla="*/ 2199 h 43219"/>
                <a:gd name="connsiteX14" fmla="*/ 21031 w 42110"/>
                <a:gd name="connsiteY14" fmla="*/ 4579 h 43219"/>
                <a:gd name="connsiteX15" fmla="*/ 21390 w 42110"/>
                <a:gd name="connsiteY15" fmla="*/ 3189 h 43219"/>
                <a:gd name="connsiteX0" fmla="*/ 16652 w 37416"/>
                <a:gd name="connsiteY0" fmla="*/ 3291 h 43219"/>
                <a:gd name="connsiteX1" fmla="*/ 19945 w 37416"/>
                <a:gd name="connsiteY1" fmla="*/ 59 h 43219"/>
                <a:gd name="connsiteX2" fmla="*/ 24029 w 37416"/>
                <a:gd name="connsiteY2" fmla="*/ 2340 h 43219"/>
                <a:gd name="connsiteX3" fmla="*/ 29659 w 37416"/>
                <a:gd name="connsiteY3" fmla="*/ 549 h 43219"/>
                <a:gd name="connsiteX4" fmla="*/ 32514 w 37416"/>
                <a:gd name="connsiteY4" fmla="*/ 5435 h 43219"/>
                <a:gd name="connsiteX5" fmla="*/ 36178 w 37416"/>
                <a:gd name="connsiteY5" fmla="*/ 10177 h 43219"/>
                <a:gd name="connsiteX6" fmla="*/ 36014 w 37416"/>
                <a:gd name="connsiteY6" fmla="*/ 15319 h 43219"/>
                <a:gd name="connsiteX7" fmla="*/ 37212 w 37416"/>
                <a:gd name="connsiteY7" fmla="*/ 23181 h 43219"/>
                <a:gd name="connsiteX8" fmla="*/ 31600 w 37416"/>
                <a:gd name="connsiteY8" fmla="*/ 30063 h 43219"/>
                <a:gd name="connsiteX9" fmla="*/ 29591 w 37416"/>
                <a:gd name="connsiteY9" fmla="*/ 35960 h 43219"/>
                <a:gd name="connsiteX10" fmla="*/ 22751 w 37416"/>
                <a:gd name="connsiteY10" fmla="*/ 36674 h 43219"/>
                <a:gd name="connsiteX11" fmla="*/ 17863 w 37416"/>
                <a:gd name="connsiteY11" fmla="*/ 42965 h 43219"/>
                <a:gd name="connsiteX12" fmla="*/ 10676 w 37416"/>
                <a:gd name="connsiteY12" fmla="*/ 39125 h 43219"/>
                <a:gd name="connsiteX13" fmla="*/ 0 w 37416"/>
                <a:gd name="connsiteY13" fmla="*/ 35331 h 43219"/>
                <a:gd name="connsiteX0" fmla="*/ 1124 w 37416"/>
                <a:gd name="connsiteY0" fmla="*/ 34758 h 43219"/>
                <a:gd name="connsiteX1" fmla="*/ 16 w 37416"/>
                <a:gd name="connsiteY1" fmla="*/ 35139 h 43219"/>
                <a:gd name="connsiteX2" fmla="*/ 10674 w 37416"/>
                <a:gd name="connsiteY2" fmla="*/ 38949 h 43219"/>
                <a:gd name="connsiteX3" fmla="*/ 10006 w 37416"/>
                <a:gd name="connsiteY3" fmla="*/ 37209 h 43219"/>
                <a:gd name="connsiteX4" fmla="*/ 23023 w 37416"/>
                <a:gd name="connsiteY4" fmla="*/ 34610 h 43219"/>
                <a:gd name="connsiteX5" fmla="*/ 22756 w 37416"/>
                <a:gd name="connsiteY5" fmla="*/ 36519 h 43219"/>
                <a:gd name="connsiteX6" fmla="*/ 28325 w 37416"/>
                <a:gd name="connsiteY6" fmla="*/ 22813 h 43219"/>
                <a:gd name="connsiteX7" fmla="*/ 31576 w 37416"/>
                <a:gd name="connsiteY7" fmla="*/ 29949 h 43219"/>
                <a:gd name="connsiteX8" fmla="*/ 35994 w 37416"/>
                <a:gd name="connsiteY8" fmla="*/ 15213 h 43219"/>
                <a:gd name="connsiteX9" fmla="*/ 34546 w 37416"/>
                <a:gd name="connsiteY9" fmla="*/ 17889 h 43219"/>
                <a:gd name="connsiteX10" fmla="*/ 32520 w 37416"/>
                <a:gd name="connsiteY10" fmla="*/ 5285 h 43219"/>
                <a:gd name="connsiteX11" fmla="*/ 32596 w 37416"/>
                <a:gd name="connsiteY11" fmla="*/ 6549 h 43219"/>
                <a:gd name="connsiteX12" fmla="*/ 23274 w 37416"/>
                <a:gd name="connsiteY12" fmla="*/ 3811 h 43219"/>
                <a:gd name="connsiteX13" fmla="*/ 24016 w 37416"/>
                <a:gd name="connsiteY13" fmla="*/ 2199 h 43219"/>
                <a:gd name="connsiteX14" fmla="*/ 16337 w 37416"/>
                <a:gd name="connsiteY14" fmla="*/ 4579 h 43219"/>
                <a:gd name="connsiteX15" fmla="*/ 16696 w 37416"/>
                <a:gd name="connsiteY15" fmla="*/ 3189 h 43219"/>
                <a:gd name="connsiteX0" fmla="*/ 16652 w 37416"/>
                <a:gd name="connsiteY0" fmla="*/ 3291 h 43219"/>
                <a:gd name="connsiteX1" fmla="*/ 19945 w 37416"/>
                <a:gd name="connsiteY1" fmla="*/ 59 h 43219"/>
                <a:gd name="connsiteX2" fmla="*/ 24029 w 37416"/>
                <a:gd name="connsiteY2" fmla="*/ 2340 h 43219"/>
                <a:gd name="connsiteX3" fmla="*/ 29659 w 37416"/>
                <a:gd name="connsiteY3" fmla="*/ 549 h 43219"/>
                <a:gd name="connsiteX4" fmla="*/ 32514 w 37416"/>
                <a:gd name="connsiteY4" fmla="*/ 5435 h 43219"/>
                <a:gd name="connsiteX5" fmla="*/ 36178 w 37416"/>
                <a:gd name="connsiteY5" fmla="*/ 10177 h 43219"/>
                <a:gd name="connsiteX6" fmla="*/ 36014 w 37416"/>
                <a:gd name="connsiteY6" fmla="*/ 15319 h 43219"/>
                <a:gd name="connsiteX7" fmla="*/ 37212 w 37416"/>
                <a:gd name="connsiteY7" fmla="*/ 23181 h 43219"/>
                <a:gd name="connsiteX8" fmla="*/ 31600 w 37416"/>
                <a:gd name="connsiteY8" fmla="*/ 30063 h 43219"/>
                <a:gd name="connsiteX9" fmla="*/ 29591 w 37416"/>
                <a:gd name="connsiteY9" fmla="*/ 35960 h 43219"/>
                <a:gd name="connsiteX10" fmla="*/ 22751 w 37416"/>
                <a:gd name="connsiteY10" fmla="*/ 36674 h 43219"/>
                <a:gd name="connsiteX11" fmla="*/ 17863 w 37416"/>
                <a:gd name="connsiteY11" fmla="*/ 42965 h 43219"/>
                <a:gd name="connsiteX12" fmla="*/ 10676 w 37416"/>
                <a:gd name="connsiteY12" fmla="*/ 39125 h 43219"/>
                <a:gd name="connsiteX13" fmla="*/ 0 w 37416"/>
                <a:gd name="connsiteY13" fmla="*/ 35331 h 43219"/>
                <a:gd name="connsiteX0" fmla="*/ 10674 w 37416"/>
                <a:gd name="connsiteY0" fmla="*/ 38949 h 43219"/>
                <a:gd name="connsiteX1" fmla="*/ 10006 w 37416"/>
                <a:gd name="connsiteY1" fmla="*/ 37209 h 43219"/>
                <a:gd name="connsiteX2" fmla="*/ 23023 w 37416"/>
                <a:gd name="connsiteY2" fmla="*/ 34610 h 43219"/>
                <a:gd name="connsiteX3" fmla="*/ 22756 w 37416"/>
                <a:gd name="connsiteY3" fmla="*/ 36519 h 43219"/>
                <a:gd name="connsiteX4" fmla="*/ 28325 w 37416"/>
                <a:gd name="connsiteY4" fmla="*/ 22813 h 43219"/>
                <a:gd name="connsiteX5" fmla="*/ 31576 w 37416"/>
                <a:gd name="connsiteY5" fmla="*/ 29949 h 43219"/>
                <a:gd name="connsiteX6" fmla="*/ 35994 w 37416"/>
                <a:gd name="connsiteY6" fmla="*/ 15213 h 43219"/>
                <a:gd name="connsiteX7" fmla="*/ 34546 w 37416"/>
                <a:gd name="connsiteY7" fmla="*/ 17889 h 43219"/>
                <a:gd name="connsiteX8" fmla="*/ 32520 w 37416"/>
                <a:gd name="connsiteY8" fmla="*/ 5285 h 43219"/>
                <a:gd name="connsiteX9" fmla="*/ 32596 w 37416"/>
                <a:gd name="connsiteY9" fmla="*/ 6549 h 43219"/>
                <a:gd name="connsiteX10" fmla="*/ 23274 w 37416"/>
                <a:gd name="connsiteY10" fmla="*/ 3811 h 43219"/>
                <a:gd name="connsiteX11" fmla="*/ 24016 w 37416"/>
                <a:gd name="connsiteY11" fmla="*/ 2199 h 43219"/>
                <a:gd name="connsiteX12" fmla="*/ 16337 w 37416"/>
                <a:gd name="connsiteY12" fmla="*/ 4579 h 43219"/>
                <a:gd name="connsiteX13" fmla="*/ 16696 w 37416"/>
                <a:gd name="connsiteY13" fmla="*/ 3189 h 43219"/>
                <a:gd name="connsiteX0" fmla="*/ 6646 w 27410"/>
                <a:gd name="connsiteY0" fmla="*/ 3291 h 43219"/>
                <a:gd name="connsiteX1" fmla="*/ 9939 w 27410"/>
                <a:gd name="connsiteY1" fmla="*/ 59 h 43219"/>
                <a:gd name="connsiteX2" fmla="*/ 14023 w 27410"/>
                <a:gd name="connsiteY2" fmla="*/ 2340 h 43219"/>
                <a:gd name="connsiteX3" fmla="*/ 19653 w 27410"/>
                <a:gd name="connsiteY3" fmla="*/ 549 h 43219"/>
                <a:gd name="connsiteX4" fmla="*/ 22508 w 27410"/>
                <a:gd name="connsiteY4" fmla="*/ 5435 h 43219"/>
                <a:gd name="connsiteX5" fmla="*/ 26172 w 27410"/>
                <a:gd name="connsiteY5" fmla="*/ 10177 h 43219"/>
                <a:gd name="connsiteX6" fmla="*/ 26008 w 27410"/>
                <a:gd name="connsiteY6" fmla="*/ 15319 h 43219"/>
                <a:gd name="connsiteX7" fmla="*/ 27206 w 27410"/>
                <a:gd name="connsiteY7" fmla="*/ 23181 h 43219"/>
                <a:gd name="connsiteX8" fmla="*/ 21594 w 27410"/>
                <a:gd name="connsiteY8" fmla="*/ 30063 h 43219"/>
                <a:gd name="connsiteX9" fmla="*/ 19585 w 27410"/>
                <a:gd name="connsiteY9" fmla="*/ 35960 h 43219"/>
                <a:gd name="connsiteX10" fmla="*/ 12745 w 27410"/>
                <a:gd name="connsiteY10" fmla="*/ 36674 h 43219"/>
                <a:gd name="connsiteX11" fmla="*/ 7857 w 27410"/>
                <a:gd name="connsiteY11" fmla="*/ 42965 h 43219"/>
                <a:gd name="connsiteX12" fmla="*/ 670 w 27410"/>
                <a:gd name="connsiteY12" fmla="*/ 39125 h 43219"/>
                <a:gd name="connsiteX0" fmla="*/ 668 w 27410"/>
                <a:gd name="connsiteY0" fmla="*/ 38949 h 43219"/>
                <a:gd name="connsiteX1" fmla="*/ 0 w 27410"/>
                <a:gd name="connsiteY1" fmla="*/ 37209 h 43219"/>
                <a:gd name="connsiteX2" fmla="*/ 13017 w 27410"/>
                <a:gd name="connsiteY2" fmla="*/ 34610 h 43219"/>
                <a:gd name="connsiteX3" fmla="*/ 12750 w 27410"/>
                <a:gd name="connsiteY3" fmla="*/ 36519 h 43219"/>
                <a:gd name="connsiteX4" fmla="*/ 18319 w 27410"/>
                <a:gd name="connsiteY4" fmla="*/ 22813 h 43219"/>
                <a:gd name="connsiteX5" fmla="*/ 21570 w 27410"/>
                <a:gd name="connsiteY5" fmla="*/ 29949 h 43219"/>
                <a:gd name="connsiteX6" fmla="*/ 25988 w 27410"/>
                <a:gd name="connsiteY6" fmla="*/ 15213 h 43219"/>
                <a:gd name="connsiteX7" fmla="*/ 24540 w 27410"/>
                <a:gd name="connsiteY7" fmla="*/ 17889 h 43219"/>
                <a:gd name="connsiteX8" fmla="*/ 22514 w 27410"/>
                <a:gd name="connsiteY8" fmla="*/ 5285 h 43219"/>
                <a:gd name="connsiteX9" fmla="*/ 22590 w 27410"/>
                <a:gd name="connsiteY9" fmla="*/ 6549 h 43219"/>
                <a:gd name="connsiteX10" fmla="*/ 13268 w 27410"/>
                <a:gd name="connsiteY10" fmla="*/ 3811 h 43219"/>
                <a:gd name="connsiteX11" fmla="*/ 14010 w 27410"/>
                <a:gd name="connsiteY11" fmla="*/ 2199 h 43219"/>
                <a:gd name="connsiteX12" fmla="*/ 6331 w 27410"/>
                <a:gd name="connsiteY12" fmla="*/ 4579 h 43219"/>
                <a:gd name="connsiteX13" fmla="*/ 6690 w 27410"/>
                <a:gd name="connsiteY13" fmla="*/ 3189 h 43219"/>
                <a:gd name="connsiteX0" fmla="*/ 53330 w 74094"/>
                <a:gd name="connsiteY0" fmla="*/ 3291 h 43219"/>
                <a:gd name="connsiteX1" fmla="*/ 56623 w 74094"/>
                <a:gd name="connsiteY1" fmla="*/ 59 h 43219"/>
                <a:gd name="connsiteX2" fmla="*/ 60707 w 74094"/>
                <a:gd name="connsiteY2" fmla="*/ 2340 h 43219"/>
                <a:gd name="connsiteX3" fmla="*/ 66337 w 74094"/>
                <a:gd name="connsiteY3" fmla="*/ 549 h 43219"/>
                <a:gd name="connsiteX4" fmla="*/ 69192 w 74094"/>
                <a:gd name="connsiteY4" fmla="*/ 5435 h 43219"/>
                <a:gd name="connsiteX5" fmla="*/ 72856 w 74094"/>
                <a:gd name="connsiteY5" fmla="*/ 10177 h 43219"/>
                <a:gd name="connsiteX6" fmla="*/ 72692 w 74094"/>
                <a:gd name="connsiteY6" fmla="*/ 15319 h 43219"/>
                <a:gd name="connsiteX7" fmla="*/ 73890 w 74094"/>
                <a:gd name="connsiteY7" fmla="*/ 23181 h 43219"/>
                <a:gd name="connsiteX8" fmla="*/ 68278 w 74094"/>
                <a:gd name="connsiteY8" fmla="*/ 30063 h 43219"/>
                <a:gd name="connsiteX9" fmla="*/ 66269 w 74094"/>
                <a:gd name="connsiteY9" fmla="*/ 35960 h 43219"/>
                <a:gd name="connsiteX10" fmla="*/ 59429 w 74094"/>
                <a:gd name="connsiteY10" fmla="*/ 36674 h 43219"/>
                <a:gd name="connsiteX11" fmla="*/ 54541 w 74094"/>
                <a:gd name="connsiteY11" fmla="*/ 42965 h 43219"/>
                <a:gd name="connsiteX12" fmla="*/ 47354 w 74094"/>
                <a:gd name="connsiteY12" fmla="*/ 39125 h 43219"/>
                <a:gd name="connsiteX0" fmla="*/ 47352 w 74094"/>
                <a:gd name="connsiteY0" fmla="*/ 38949 h 43219"/>
                <a:gd name="connsiteX1" fmla="*/ 0 w 74094"/>
                <a:gd name="connsiteY1" fmla="*/ 38603 h 43219"/>
                <a:gd name="connsiteX2" fmla="*/ 59701 w 74094"/>
                <a:gd name="connsiteY2" fmla="*/ 34610 h 43219"/>
                <a:gd name="connsiteX3" fmla="*/ 59434 w 74094"/>
                <a:gd name="connsiteY3" fmla="*/ 36519 h 43219"/>
                <a:gd name="connsiteX4" fmla="*/ 65003 w 74094"/>
                <a:gd name="connsiteY4" fmla="*/ 22813 h 43219"/>
                <a:gd name="connsiteX5" fmla="*/ 68254 w 74094"/>
                <a:gd name="connsiteY5" fmla="*/ 29949 h 43219"/>
                <a:gd name="connsiteX6" fmla="*/ 72672 w 74094"/>
                <a:gd name="connsiteY6" fmla="*/ 15213 h 43219"/>
                <a:gd name="connsiteX7" fmla="*/ 71224 w 74094"/>
                <a:gd name="connsiteY7" fmla="*/ 17889 h 43219"/>
                <a:gd name="connsiteX8" fmla="*/ 69198 w 74094"/>
                <a:gd name="connsiteY8" fmla="*/ 5285 h 43219"/>
                <a:gd name="connsiteX9" fmla="*/ 69274 w 74094"/>
                <a:gd name="connsiteY9" fmla="*/ 6549 h 43219"/>
                <a:gd name="connsiteX10" fmla="*/ 59952 w 74094"/>
                <a:gd name="connsiteY10" fmla="*/ 3811 h 43219"/>
                <a:gd name="connsiteX11" fmla="*/ 60694 w 74094"/>
                <a:gd name="connsiteY11" fmla="*/ 2199 h 43219"/>
                <a:gd name="connsiteX12" fmla="*/ 53015 w 74094"/>
                <a:gd name="connsiteY12" fmla="*/ 4579 h 43219"/>
                <a:gd name="connsiteX13" fmla="*/ 53374 w 74094"/>
                <a:gd name="connsiteY13" fmla="*/ 3189 h 43219"/>
                <a:gd name="connsiteX0" fmla="*/ 40091 w 60855"/>
                <a:gd name="connsiteY0" fmla="*/ 3291 h 43219"/>
                <a:gd name="connsiteX1" fmla="*/ 43384 w 60855"/>
                <a:gd name="connsiteY1" fmla="*/ 59 h 43219"/>
                <a:gd name="connsiteX2" fmla="*/ 47468 w 60855"/>
                <a:gd name="connsiteY2" fmla="*/ 2340 h 43219"/>
                <a:gd name="connsiteX3" fmla="*/ 53098 w 60855"/>
                <a:gd name="connsiteY3" fmla="*/ 549 h 43219"/>
                <a:gd name="connsiteX4" fmla="*/ 55953 w 60855"/>
                <a:gd name="connsiteY4" fmla="*/ 5435 h 43219"/>
                <a:gd name="connsiteX5" fmla="*/ 59617 w 60855"/>
                <a:gd name="connsiteY5" fmla="*/ 10177 h 43219"/>
                <a:gd name="connsiteX6" fmla="*/ 59453 w 60855"/>
                <a:gd name="connsiteY6" fmla="*/ 15319 h 43219"/>
                <a:gd name="connsiteX7" fmla="*/ 60651 w 60855"/>
                <a:gd name="connsiteY7" fmla="*/ 23181 h 43219"/>
                <a:gd name="connsiteX8" fmla="*/ 55039 w 60855"/>
                <a:gd name="connsiteY8" fmla="*/ 30063 h 43219"/>
                <a:gd name="connsiteX9" fmla="*/ 53030 w 60855"/>
                <a:gd name="connsiteY9" fmla="*/ 35960 h 43219"/>
                <a:gd name="connsiteX10" fmla="*/ 46190 w 60855"/>
                <a:gd name="connsiteY10" fmla="*/ 36674 h 43219"/>
                <a:gd name="connsiteX11" fmla="*/ 41302 w 60855"/>
                <a:gd name="connsiteY11" fmla="*/ 42965 h 43219"/>
                <a:gd name="connsiteX12" fmla="*/ 34115 w 60855"/>
                <a:gd name="connsiteY12" fmla="*/ 39125 h 43219"/>
                <a:gd name="connsiteX0" fmla="*/ 34113 w 60855"/>
                <a:gd name="connsiteY0" fmla="*/ 38949 h 43219"/>
                <a:gd name="connsiteX1" fmla="*/ 0 w 60855"/>
                <a:gd name="connsiteY1" fmla="*/ 37906 h 43219"/>
                <a:gd name="connsiteX2" fmla="*/ 46462 w 60855"/>
                <a:gd name="connsiteY2" fmla="*/ 34610 h 43219"/>
                <a:gd name="connsiteX3" fmla="*/ 46195 w 60855"/>
                <a:gd name="connsiteY3" fmla="*/ 36519 h 43219"/>
                <a:gd name="connsiteX4" fmla="*/ 51764 w 60855"/>
                <a:gd name="connsiteY4" fmla="*/ 22813 h 43219"/>
                <a:gd name="connsiteX5" fmla="*/ 55015 w 60855"/>
                <a:gd name="connsiteY5" fmla="*/ 29949 h 43219"/>
                <a:gd name="connsiteX6" fmla="*/ 59433 w 60855"/>
                <a:gd name="connsiteY6" fmla="*/ 15213 h 43219"/>
                <a:gd name="connsiteX7" fmla="*/ 57985 w 60855"/>
                <a:gd name="connsiteY7" fmla="*/ 17889 h 43219"/>
                <a:gd name="connsiteX8" fmla="*/ 55959 w 60855"/>
                <a:gd name="connsiteY8" fmla="*/ 5285 h 43219"/>
                <a:gd name="connsiteX9" fmla="*/ 56035 w 60855"/>
                <a:gd name="connsiteY9" fmla="*/ 6549 h 43219"/>
                <a:gd name="connsiteX10" fmla="*/ 46713 w 60855"/>
                <a:gd name="connsiteY10" fmla="*/ 3811 h 43219"/>
                <a:gd name="connsiteX11" fmla="*/ 47455 w 60855"/>
                <a:gd name="connsiteY11" fmla="*/ 2199 h 43219"/>
                <a:gd name="connsiteX12" fmla="*/ 39776 w 60855"/>
                <a:gd name="connsiteY12" fmla="*/ 4579 h 43219"/>
                <a:gd name="connsiteX13" fmla="*/ 40135 w 60855"/>
                <a:gd name="connsiteY13" fmla="*/ 318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855" h="43219">
                  <a:moveTo>
                    <a:pt x="40091" y="3291"/>
                  </a:moveTo>
                  <a:cubicBezTo>
                    <a:pt x="40732" y="1542"/>
                    <a:pt x="41963" y="333"/>
                    <a:pt x="43384" y="59"/>
                  </a:cubicBezTo>
                  <a:cubicBezTo>
                    <a:pt x="44948" y="-243"/>
                    <a:pt x="46510" y="629"/>
                    <a:pt x="47468" y="2340"/>
                  </a:cubicBezTo>
                  <a:cubicBezTo>
                    <a:pt x="48850" y="126"/>
                    <a:pt x="51136" y="-601"/>
                    <a:pt x="53098" y="549"/>
                  </a:cubicBezTo>
                  <a:cubicBezTo>
                    <a:pt x="54593" y="1425"/>
                    <a:pt x="55665" y="3259"/>
                    <a:pt x="55953" y="5435"/>
                  </a:cubicBezTo>
                  <a:cubicBezTo>
                    <a:pt x="57681" y="6077"/>
                    <a:pt x="59057" y="7857"/>
                    <a:pt x="59617" y="10177"/>
                  </a:cubicBezTo>
                  <a:cubicBezTo>
                    <a:pt x="60024" y="11861"/>
                    <a:pt x="59966" y="13690"/>
                    <a:pt x="59453" y="15319"/>
                  </a:cubicBezTo>
                  <a:cubicBezTo>
                    <a:pt x="60714" y="17553"/>
                    <a:pt x="61155" y="20449"/>
                    <a:pt x="60651" y="23181"/>
                  </a:cubicBezTo>
                  <a:cubicBezTo>
                    <a:pt x="59981" y="26813"/>
                    <a:pt x="57763" y="29533"/>
                    <a:pt x="55039" y="30063"/>
                  </a:cubicBezTo>
                  <a:cubicBezTo>
                    <a:pt x="55026" y="32330"/>
                    <a:pt x="54293" y="34480"/>
                    <a:pt x="53030" y="35960"/>
                  </a:cubicBezTo>
                  <a:cubicBezTo>
                    <a:pt x="51111" y="38209"/>
                    <a:pt x="48339" y="38498"/>
                    <a:pt x="46190" y="36674"/>
                  </a:cubicBezTo>
                  <a:cubicBezTo>
                    <a:pt x="45495" y="39807"/>
                    <a:pt x="43634" y="42202"/>
                    <a:pt x="41302" y="42965"/>
                  </a:cubicBezTo>
                  <a:cubicBezTo>
                    <a:pt x="38554" y="43864"/>
                    <a:pt x="35686" y="42332"/>
                    <a:pt x="34115" y="39125"/>
                  </a:cubicBezTo>
                </a:path>
                <a:path w="60855" h="43219" fill="none" extrusionOk="0">
                  <a:moveTo>
                    <a:pt x="34113" y="38949"/>
                  </a:moveTo>
                  <a:cubicBezTo>
                    <a:pt x="33846" y="38403"/>
                    <a:pt x="177" y="38517"/>
                    <a:pt x="0" y="37906"/>
                  </a:cubicBezTo>
                  <a:moveTo>
                    <a:pt x="46462" y="34610"/>
                  </a:moveTo>
                  <a:cubicBezTo>
                    <a:pt x="46423" y="35257"/>
                    <a:pt x="46333" y="35897"/>
                    <a:pt x="46195" y="36519"/>
                  </a:cubicBezTo>
                  <a:moveTo>
                    <a:pt x="51764" y="22813"/>
                  </a:moveTo>
                  <a:cubicBezTo>
                    <a:pt x="53768" y="24141"/>
                    <a:pt x="55033" y="26917"/>
                    <a:pt x="55015" y="29949"/>
                  </a:cubicBezTo>
                  <a:moveTo>
                    <a:pt x="59433" y="15213"/>
                  </a:moveTo>
                  <a:cubicBezTo>
                    <a:pt x="59108" y="16245"/>
                    <a:pt x="58613" y="17161"/>
                    <a:pt x="57985" y="17889"/>
                  </a:cubicBezTo>
                  <a:moveTo>
                    <a:pt x="55959" y="5285"/>
                  </a:moveTo>
                  <a:cubicBezTo>
                    <a:pt x="56014" y="5702"/>
                    <a:pt x="56040" y="6125"/>
                    <a:pt x="56035" y="6549"/>
                  </a:cubicBezTo>
                  <a:moveTo>
                    <a:pt x="46713" y="3811"/>
                  </a:moveTo>
                  <a:cubicBezTo>
                    <a:pt x="46902" y="3228"/>
                    <a:pt x="47151" y="2685"/>
                    <a:pt x="47455" y="2199"/>
                  </a:cubicBezTo>
                  <a:moveTo>
                    <a:pt x="39776" y="4579"/>
                  </a:moveTo>
                  <a:cubicBezTo>
                    <a:pt x="39853" y="4097"/>
                    <a:pt x="39974" y="3630"/>
                    <a:pt x="40135" y="318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ángulo 5">
                  <a:extLst>
                    <a:ext uri="{FF2B5EF4-FFF2-40B4-BE49-F238E27FC236}">
                      <a16:creationId xmlns:a16="http://schemas.microsoft.com/office/drawing/2014/main" id="{31786A03-41A6-448A-A281-E9EDEA46ABE5}"/>
                    </a:ext>
                  </a:extLst>
                </p:cNvPr>
                <p:cNvSpPr/>
                <p:nvPr/>
              </p:nvSpPr>
              <p:spPr>
                <a:xfrm>
                  <a:off x="8936802" y="5390970"/>
                  <a:ext cx="117724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s-PE" sz="1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s-PE" sz="16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8, 5</m:t>
                      </m:r>
                      <m:r>
                        <a:rPr lang="es-PE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s-PE" sz="1600" dirty="0">
                      <a:solidFill>
                        <a:schemeClr val="tx1"/>
                      </a:solidFill>
                    </a:rPr>
                    <a:t> </a:t>
                  </a:r>
                  <a:endParaRPr lang="es-PE" sz="1600" dirty="0"/>
                </a:p>
              </p:txBody>
            </p:sp>
          </mc:Choice>
          <mc:Fallback xmlns="">
            <p:sp>
              <p:nvSpPr>
                <p:cNvPr id="6" name="Rectángulo 5">
                  <a:extLst>
                    <a:ext uri="{FF2B5EF4-FFF2-40B4-BE49-F238E27FC236}">
                      <a16:creationId xmlns:a16="http://schemas.microsoft.com/office/drawing/2014/main" id="{31786A03-41A6-448A-A281-E9EDEA46AB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6802" y="5390970"/>
                  <a:ext cx="1177245" cy="338554"/>
                </a:xfrm>
                <a:prstGeom prst="rect">
                  <a:avLst/>
                </a:prstGeom>
                <a:blipFill>
                  <a:blip r:embed="rId4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ángulo 65">
                  <a:extLst>
                    <a:ext uri="{FF2B5EF4-FFF2-40B4-BE49-F238E27FC236}">
                      <a16:creationId xmlns:a16="http://schemas.microsoft.com/office/drawing/2014/main" id="{C413E5B0-B3B2-4DB3-BB17-4317FEDBF6DB}"/>
                    </a:ext>
                  </a:extLst>
                </p:cNvPr>
                <p:cNvSpPr/>
                <p:nvPr/>
              </p:nvSpPr>
              <p:spPr>
                <a:xfrm>
                  <a:off x="7434502" y="5392118"/>
                  <a:ext cx="115942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s-PE" sz="1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s-PE" sz="16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5, 7</m:t>
                      </m:r>
                      <m:r>
                        <a:rPr lang="es-PE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s-PE" sz="1600" dirty="0">
                      <a:solidFill>
                        <a:schemeClr val="tx1"/>
                      </a:solidFill>
                    </a:rPr>
                    <a:t> </a:t>
                  </a:r>
                  <a:endParaRPr lang="es-PE" sz="1600" dirty="0"/>
                </a:p>
              </p:txBody>
            </p:sp>
          </mc:Choice>
          <mc:Fallback xmlns="">
            <p:sp>
              <p:nvSpPr>
                <p:cNvPr id="66" name="Rectángulo 65">
                  <a:extLst>
                    <a:ext uri="{FF2B5EF4-FFF2-40B4-BE49-F238E27FC236}">
                      <a16:creationId xmlns:a16="http://schemas.microsoft.com/office/drawing/2014/main" id="{C413E5B0-B3B2-4DB3-BB17-4317FEDBF6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4502" y="5392118"/>
                  <a:ext cx="1159420" cy="338554"/>
                </a:xfrm>
                <a:prstGeom prst="rect">
                  <a:avLst/>
                </a:prstGeom>
                <a:blipFill>
                  <a:blip r:embed="rId5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Nube 27">
              <a:extLst>
                <a:ext uri="{FF2B5EF4-FFF2-40B4-BE49-F238E27FC236}">
                  <a16:creationId xmlns:a16="http://schemas.microsoft.com/office/drawing/2014/main" id="{2B428923-44BB-4B75-8ECC-8760340F604F}"/>
                </a:ext>
              </a:extLst>
            </p:cNvPr>
            <p:cNvSpPr/>
            <p:nvPr/>
          </p:nvSpPr>
          <p:spPr>
            <a:xfrm>
              <a:off x="7969437" y="5431909"/>
              <a:ext cx="657810" cy="396488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22492 w 43256"/>
                <a:gd name="connsiteY2" fmla="*/ 3291 h 43219"/>
                <a:gd name="connsiteX3" fmla="*/ 25785 w 43256"/>
                <a:gd name="connsiteY3" fmla="*/ 59 h 43219"/>
                <a:gd name="connsiteX4" fmla="*/ 29869 w 43256"/>
                <a:gd name="connsiteY4" fmla="*/ 2340 h 43219"/>
                <a:gd name="connsiteX5" fmla="*/ 35499 w 43256"/>
                <a:gd name="connsiteY5" fmla="*/ 549 h 43219"/>
                <a:gd name="connsiteX6" fmla="*/ 38354 w 43256"/>
                <a:gd name="connsiteY6" fmla="*/ 5435 h 43219"/>
                <a:gd name="connsiteX7" fmla="*/ 42018 w 43256"/>
                <a:gd name="connsiteY7" fmla="*/ 10177 h 43219"/>
                <a:gd name="connsiteX8" fmla="*/ 41854 w 43256"/>
                <a:gd name="connsiteY8" fmla="*/ 15319 h 43219"/>
                <a:gd name="connsiteX9" fmla="*/ 43052 w 43256"/>
                <a:gd name="connsiteY9" fmla="*/ 23181 h 43219"/>
                <a:gd name="connsiteX10" fmla="*/ 37440 w 43256"/>
                <a:gd name="connsiteY10" fmla="*/ 30063 h 43219"/>
                <a:gd name="connsiteX11" fmla="*/ 35431 w 43256"/>
                <a:gd name="connsiteY11" fmla="*/ 35960 h 43219"/>
                <a:gd name="connsiteX12" fmla="*/ 28591 w 43256"/>
                <a:gd name="connsiteY12" fmla="*/ 36674 h 43219"/>
                <a:gd name="connsiteX13" fmla="*/ 23703 w 43256"/>
                <a:gd name="connsiteY13" fmla="*/ 42965 h 43219"/>
                <a:gd name="connsiteX14" fmla="*/ 16516 w 43256"/>
                <a:gd name="connsiteY14" fmla="*/ 39125 h 43219"/>
                <a:gd name="connsiteX15" fmla="*/ 5840 w 43256"/>
                <a:gd name="connsiteY15" fmla="*/ 35331 h 43219"/>
                <a:gd name="connsiteX16" fmla="*/ 1146 w 43256"/>
                <a:gd name="connsiteY16" fmla="*/ 31109 h 43219"/>
                <a:gd name="connsiteX17" fmla="*/ 2149 w 43256"/>
                <a:gd name="connsiteY17" fmla="*/ 25410 h 43219"/>
                <a:gd name="connsiteX18" fmla="*/ 31 w 43256"/>
                <a:gd name="connsiteY18" fmla="*/ 19563 h 43219"/>
                <a:gd name="connsiteX19" fmla="*/ 3899 w 43256"/>
                <a:gd name="connsiteY19" fmla="*/ 14366 h 43219"/>
                <a:gd name="connsiteX20" fmla="*/ 3936 w 43256"/>
                <a:gd name="connsiteY20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0" fmla="*/ 3936 w 43256"/>
                <a:gd name="connsiteY0" fmla="*/ 14229 h 43219"/>
                <a:gd name="connsiteX1" fmla="*/ 22492 w 43256"/>
                <a:gd name="connsiteY1" fmla="*/ 3291 h 43219"/>
                <a:gd name="connsiteX2" fmla="*/ 25785 w 43256"/>
                <a:gd name="connsiteY2" fmla="*/ 59 h 43219"/>
                <a:gd name="connsiteX3" fmla="*/ 29869 w 43256"/>
                <a:gd name="connsiteY3" fmla="*/ 2340 h 43219"/>
                <a:gd name="connsiteX4" fmla="*/ 35499 w 43256"/>
                <a:gd name="connsiteY4" fmla="*/ 549 h 43219"/>
                <a:gd name="connsiteX5" fmla="*/ 38354 w 43256"/>
                <a:gd name="connsiteY5" fmla="*/ 5435 h 43219"/>
                <a:gd name="connsiteX6" fmla="*/ 42018 w 43256"/>
                <a:gd name="connsiteY6" fmla="*/ 10177 h 43219"/>
                <a:gd name="connsiteX7" fmla="*/ 41854 w 43256"/>
                <a:gd name="connsiteY7" fmla="*/ 15319 h 43219"/>
                <a:gd name="connsiteX8" fmla="*/ 43052 w 43256"/>
                <a:gd name="connsiteY8" fmla="*/ 23181 h 43219"/>
                <a:gd name="connsiteX9" fmla="*/ 37440 w 43256"/>
                <a:gd name="connsiteY9" fmla="*/ 30063 h 43219"/>
                <a:gd name="connsiteX10" fmla="*/ 35431 w 43256"/>
                <a:gd name="connsiteY10" fmla="*/ 35960 h 43219"/>
                <a:gd name="connsiteX11" fmla="*/ 28591 w 43256"/>
                <a:gd name="connsiteY11" fmla="*/ 36674 h 43219"/>
                <a:gd name="connsiteX12" fmla="*/ 23703 w 43256"/>
                <a:gd name="connsiteY12" fmla="*/ 42965 h 43219"/>
                <a:gd name="connsiteX13" fmla="*/ 16516 w 43256"/>
                <a:gd name="connsiteY13" fmla="*/ 39125 h 43219"/>
                <a:gd name="connsiteX14" fmla="*/ 5840 w 43256"/>
                <a:gd name="connsiteY14" fmla="*/ 35331 h 43219"/>
                <a:gd name="connsiteX15" fmla="*/ 1146 w 43256"/>
                <a:gd name="connsiteY15" fmla="*/ 31109 h 43219"/>
                <a:gd name="connsiteX16" fmla="*/ 2149 w 43256"/>
                <a:gd name="connsiteY16" fmla="*/ 25410 h 43219"/>
                <a:gd name="connsiteX17" fmla="*/ 31 w 43256"/>
                <a:gd name="connsiteY17" fmla="*/ 19563 h 43219"/>
                <a:gd name="connsiteX18" fmla="*/ 3899 w 43256"/>
                <a:gd name="connsiteY18" fmla="*/ 14366 h 43219"/>
                <a:gd name="connsiteX19" fmla="*/ 3936 w 43256"/>
                <a:gd name="connsiteY19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0" fmla="*/ 3936 w 43256"/>
                <a:gd name="connsiteY0" fmla="*/ 14229 h 43219"/>
                <a:gd name="connsiteX1" fmla="*/ 22492 w 43256"/>
                <a:gd name="connsiteY1" fmla="*/ 3291 h 43219"/>
                <a:gd name="connsiteX2" fmla="*/ 25785 w 43256"/>
                <a:gd name="connsiteY2" fmla="*/ 59 h 43219"/>
                <a:gd name="connsiteX3" fmla="*/ 29869 w 43256"/>
                <a:gd name="connsiteY3" fmla="*/ 2340 h 43219"/>
                <a:gd name="connsiteX4" fmla="*/ 35499 w 43256"/>
                <a:gd name="connsiteY4" fmla="*/ 549 h 43219"/>
                <a:gd name="connsiteX5" fmla="*/ 38354 w 43256"/>
                <a:gd name="connsiteY5" fmla="*/ 5435 h 43219"/>
                <a:gd name="connsiteX6" fmla="*/ 42018 w 43256"/>
                <a:gd name="connsiteY6" fmla="*/ 10177 h 43219"/>
                <a:gd name="connsiteX7" fmla="*/ 41854 w 43256"/>
                <a:gd name="connsiteY7" fmla="*/ 15319 h 43219"/>
                <a:gd name="connsiteX8" fmla="*/ 43052 w 43256"/>
                <a:gd name="connsiteY8" fmla="*/ 23181 h 43219"/>
                <a:gd name="connsiteX9" fmla="*/ 37440 w 43256"/>
                <a:gd name="connsiteY9" fmla="*/ 30063 h 43219"/>
                <a:gd name="connsiteX10" fmla="*/ 35431 w 43256"/>
                <a:gd name="connsiteY10" fmla="*/ 35960 h 43219"/>
                <a:gd name="connsiteX11" fmla="*/ 28591 w 43256"/>
                <a:gd name="connsiteY11" fmla="*/ 36674 h 43219"/>
                <a:gd name="connsiteX12" fmla="*/ 23703 w 43256"/>
                <a:gd name="connsiteY12" fmla="*/ 42965 h 43219"/>
                <a:gd name="connsiteX13" fmla="*/ 16516 w 43256"/>
                <a:gd name="connsiteY13" fmla="*/ 39125 h 43219"/>
                <a:gd name="connsiteX14" fmla="*/ 5840 w 43256"/>
                <a:gd name="connsiteY14" fmla="*/ 35331 h 43219"/>
                <a:gd name="connsiteX15" fmla="*/ 1146 w 43256"/>
                <a:gd name="connsiteY15" fmla="*/ 31109 h 43219"/>
                <a:gd name="connsiteX16" fmla="*/ 2149 w 43256"/>
                <a:gd name="connsiteY16" fmla="*/ 25410 h 43219"/>
                <a:gd name="connsiteX17" fmla="*/ 31 w 43256"/>
                <a:gd name="connsiteY17" fmla="*/ 19563 h 43219"/>
                <a:gd name="connsiteX18" fmla="*/ 3899 w 43256"/>
                <a:gd name="connsiteY18" fmla="*/ 14366 h 43219"/>
                <a:gd name="connsiteX19" fmla="*/ 8256 w 43256"/>
                <a:gd name="connsiteY19" fmla="*/ 1854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0" fmla="*/ 3936 w 43256"/>
                <a:gd name="connsiteY0" fmla="*/ 14229 h 43219"/>
                <a:gd name="connsiteX1" fmla="*/ 22492 w 43256"/>
                <a:gd name="connsiteY1" fmla="*/ 3291 h 43219"/>
                <a:gd name="connsiteX2" fmla="*/ 25785 w 43256"/>
                <a:gd name="connsiteY2" fmla="*/ 59 h 43219"/>
                <a:gd name="connsiteX3" fmla="*/ 29869 w 43256"/>
                <a:gd name="connsiteY3" fmla="*/ 2340 h 43219"/>
                <a:gd name="connsiteX4" fmla="*/ 35499 w 43256"/>
                <a:gd name="connsiteY4" fmla="*/ 549 h 43219"/>
                <a:gd name="connsiteX5" fmla="*/ 38354 w 43256"/>
                <a:gd name="connsiteY5" fmla="*/ 5435 h 43219"/>
                <a:gd name="connsiteX6" fmla="*/ 42018 w 43256"/>
                <a:gd name="connsiteY6" fmla="*/ 10177 h 43219"/>
                <a:gd name="connsiteX7" fmla="*/ 41854 w 43256"/>
                <a:gd name="connsiteY7" fmla="*/ 15319 h 43219"/>
                <a:gd name="connsiteX8" fmla="*/ 43052 w 43256"/>
                <a:gd name="connsiteY8" fmla="*/ 23181 h 43219"/>
                <a:gd name="connsiteX9" fmla="*/ 37440 w 43256"/>
                <a:gd name="connsiteY9" fmla="*/ 30063 h 43219"/>
                <a:gd name="connsiteX10" fmla="*/ 35431 w 43256"/>
                <a:gd name="connsiteY10" fmla="*/ 35960 h 43219"/>
                <a:gd name="connsiteX11" fmla="*/ 28591 w 43256"/>
                <a:gd name="connsiteY11" fmla="*/ 36674 h 43219"/>
                <a:gd name="connsiteX12" fmla="*/ 23703 w 43256"/>
                <a:gd name="connsiteY12" fmla="*/ 42965 h 43219"/>
                <a:gd name="connsiteX13" fmla="*/ 16516 w 43256"/>
                <a:gd name="connsiteY13" fmla="*/ 39125 h 43219"/>
                <a:gd name="connsiteX14" fmla="*/ 5840 w 43256"/>
                <a:gd name="connsiteY14" fmla="*/ 35331 h 43219"/>
                <a:gd name="connsiteX15" fmla="*/ 1146 w 43256"/>
                <a:gd name="connsiteY15" fmla="*/ 31109 h 43219"/>
                <a:gd name="connsiteX16" fmla="*/ 2149 w 43256"/>
                <a:gd name="connsiteY16" fmla="*/ 25410 h 43219"/>
                <a:gd name="connsiteX17" fmla="*/ 31 w 43256"/>
                <a:gd name="connsiteY17" fmla="*/ 19563 h 43219"/>
                <a:gd name="connsiteX18" fmla="*/ 3899 w 43256"/>
                <a:gd name="connsiteY18" fmla="*/ 14366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0" fmla="*/ 3936 w 43256"/>
                <a:gd name="connsiteY0" fmla="*/ 14229 h 43219"/>
                <a:gd name="connsiteX1" fmla="*/ 22492 w 43256"/>
                <a:gd name="connsiteY1" fmla="*/ 3291 h 43219"/>
                <a:gd name="connsiteX2" fmla="*/ 25785 w 43256"/>
                <a:gd name="connsiteY2" fmla="*/ 59 h 43219"/>
                <a:gd name="connsiteX3" fmla="*/ 29869 w 43256"/>
                <a:gd name="connsiteY3" fmla="*/ 2340 h 43219"/>
                <a:gd name="connsiteX4" fmla="*/ 35499 w 43256"/>
                <a:gd name="connsiteY4" fmla="*/ 549 h 43219"/>
                <a:gd name="connsiteX5" fmla="*/ 38354 w 43256"/>
                <a:gd name="connsiteY5" fmla="*/ 5435 h 43219"/>
                <a:gd name="connsiteX6" fmla="*/ 42018 w 43256"/>
                <a:gd name="connsiteY6" fmla="*/ 10177 h 43219"/>
                <a:gd name="connsiteX7" fmla="*/ 41854 w 43256"/>
                <a:gd name="connsiteY7" fmla="*/ 15319 h 43219"/>
                <a:gd name="connsiteX8" fmla="*/ 43052 w 43256"/>
                <a:gd name="connsiteY8" fmla="*/ 23181 h 43219"/>
                <a:gd name="connsiteX9" fmla="*/ 37440 w 43256"/>
                <a:gd name="connsiteY9" fmla="*/ 30063 h 43219"/>
                <a:gd name="connsiteX10" fmla="*/ 35431 w 43256"/>
                <a:gd name="connsiteY10" fmla="*/ 35960 h 43219"/>
                <a:gd name="connsiteX11" fmla="*/ 28591 w 43256"/>
                <a:gd name="connsiteY11" fmla="*/ 36674 h 43219"/>
                <a:gd name="connsiteX12" fmla="*/ 23703 w 43256"/>
                <a:gd name="connsiteY12" fmla="*/ 42965 h 43219"/>
                <a:gd name="connsiteX13" fmla="*/ 16516 w 43256"/>
                <a:gd name="connsiteY13" fmla="*/ 39125 h 43219"/>
                <a:gd name="connsiteX14" fmla="*/ 5840 w 43256"/>
                <a:gd name="connsiteY14" fmla="*/ 35331 h 43219"/>
                <a:gd name="connsiteX15" fmla="*/ 1146 w 43256"/>
                <a:gd name="connsiteY15" fmla="*/ 31109 h 43219"/>
                <a:gd name="connsiteX16" fmla="*/ 2149 w 43256"/>
                <a:gd name="connsiteY16" fmla="*/ 25410 h 43219"/>
                <a:gd name="connsiteX17" fmla="*/ 31 w 43256"/>
                <a:gd name="connsiteY17" fmla="*/ 19563 h 43219"/>
                <a:gd name="connsiteX18" fmla="*/ 3899 w 43256"/>
                <a:gd name="connsiteY18" fmla="*/ 6005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0" fmla="*/ 22492 w 43256"/>
                <a:gd name="connsiteY0" fmla="*/ 3291 h 43219"/>
                <a:gd name="connsiteX1" fmla="*/ 25785 w 43256"/>
                <a:gd name="connsiteY1" fmla="*/ 59 h 43219"/>
                <a:gd name="connsiteX2" fmla="*/ 29869 w 43256"/>
                <a:gd name="connsiteY2" fmla="*/ 2340 h 43219"/>
                <a:gd name="connsiteX3" fmla="*/ 35499 w 43256"/>
                <a:gd name="connsiteY3" fmla="*/ 549 h 43219"/>
                <a:gd name="connsiteX4" fmla="*/ 38354 w 43256"/>
                <a:gd name="connsiteY4" fmla="*/ 5435 h 43219"/>
                <a:gd name="connsiteX5" fmla="*/ 42018 w 43256"/>
                <a:gd name="connsiteY5" fmla="*/ 10177 h 43219"/>
                <a:gd name="connsiteX6" fmla="*/ 41854 w 43256"/>
                <a:gd name="connsiteY6" fmla="*/ 15319 h 43219"/>
                <a:gd name="connsiteX7" fmla="*/ 43052 w 43256"/>
                <a:gd name="connsiteY7" fmla="*/ 23181 h 43219"/>
                <a:gd name="connsiteX8" fmla="*/ 37440 w 43256"/>
                <a:gd name="connsiteY8" fmla="*/ 30063 h 43219"/>
                <a:gd name="connsiteX9" fmla="*/ 35431 w 43256"/>
                <a:gd name="connsiteY9" fmla="*/ 35960 h 43219"/>
                <a:gd name="connsiteX10" fmla="*/ 28591 w 43256"/>
                <a:gd name="connsiteY10" fmla="*/ 36674 h 43219"/>
                <a:gd name="connsiteX11" fmla="*/ 23703 w 43256"/>
                <a:gd name="connsiteY11" fmla="*/ 42965 h 43219"/>
                <a:gd name="connsiteX12" fmla="*/ 16516 w 43256"/>
                <a:gd name="connsiteY12" fmla="*/ 39125 h 43219"/>
                <a:gd name="connsiteX13" fmla="*/ 5840 w 43256"/>
                <a:gd name="connsiteY13" fmla="*/ 35331 h 43219"/>
                <a:gd name="connsiteX14" fmla="*/ 1146 w 43256"/>
                <a:gd name="connsiteY14" fmla="*/ 31109 h 43219"/>
                <a:gd name="connsiteX15" fmla="*/ 2149 w 43256"/>
                <a:gd name="connsiteY15" fmla="*/ 25410 h 43219"/>
                <a:gd name="connsiteX16" fmla="*/ 31 w 43256"/>
                <a:gd name="connsiteY16" fmla="*/ 19563 h 43219"/>
                <a:gd name="connsiteX17" fmla="*/ 3899 w 43256"/>
                <a:gd name="connsiteY17" fmla="*/ 6005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0" fmla="*/ 22492 w 43256"/>
                <a:gd name="connsiteY0" fmla="*/ 3291 h 43219"/>
                <a:gd name="connsiteX1" fmla="*/ 25785 w 43256"/>
                <a:gd name="connsiteY1" fmla="*/ 59 h 43219"/>
                <a:gd name="connsiteX2" fmla="*/ 29869 w 43256"/>
                <a:gd name="connsiteY2" fmla="*/ 2340 h 43219"/>
                <a:gd name="connsiteX3" fmla="*/ 35499 w 43256"/>
                <a:gd name="connsiteY3" fmla="*/ 549 h 43219"/>
                <a:gd name="connsiteX4" fmla="*/ 38354 w 43256"/>
                <a:gd name="connsiteY4" fmla="*/ 5435 h 43219"/>
                <a:gd name="connsiteX5" fmla="*/ 42018 w 43256"/>
                <a:gd name="connsiteY5" fmla="*/ 10177 h 43219"/>
                <a:gd name="connsiteX6" fmla="*/ 41854 w 43256"/>
                <a:gd name="connsiteY6" fmla="*/ 15319 h 43219"/>
                <a:gd name="connsiteX7" fmla="*/ 43052 w 43256"/>
                <a:gd name="connsiteY7" fmla="*/ 23181 h 43219"/>
                <a:gd name="connsiteX8" fmla="*/ 37440 w 43256"/>
                <a:gd name="connsiteY8" fmla="*/ 30063 h 43219"/>
                <a:gd name="connsiteX9" fmla="*/ 35431 w 43256"/>
                <a:gd name="connsiteY9" fmla="*/ 35960 h 43219"/>
                <a:gd name="connsiteX10" fmla="*/ 28591 w 43256"/>
                <a:gd name="connsiteY10" fmla="*/ 36674 h 43219"/>
                <a:gd name="connsiteX11" fmla="*/ 23703 w 43256"/>
                <a:gd name="connsiteY11" fmla="*/ 42965 h 43219"/>
                <a:gd name="connsiteX12" fmla="*/ 16516 w 43256"/>
                <a:gd name="connsiteY12" fmla="*/ 39125 h 43219"/>
                <a:gd name="connsiteX13" fmla="*/ 5840 w 43256"/>
                <a:gd name="connsiteY13" fmla="*/ 35331 h 43219"/>
                <a:gd name="connsiteX14" fmla="*/ 1146 w 43256"/>
                <a:gd name="connsiteY14" fmla="*/ 31109 h 43219"/>
                <a:gd name="connsiteX15" fmla="*/ 2149 w 43256"/>
                <a:gd name="connsiteY15" fmla="*/ 25410 h 43219"/>
                <a:gd name="connsiteX16" fmla="*/ 31 w 43256"/>
                <a:gd name="connsiteY16" fmla="*/ 19563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0" fmla="*/ 21521 w 42285"/>
                <a:gd name="connsiteY0" fmla="*/ 3291 h 43219"/>
                <a:gd name="connsiteX1" fmla="*/ 24814 w 42285"/>
                <a:gd name="connsiteY1" fmla="*/ 59 h 43219"/>
                <a:gd name="connsiteX2" fmla="*/ 28898 w 42285"/>
                <a:gd name="connsiteY2" fmla="*/ 2340 h 43219"/>
                <a:gd name="connsiteX3" fmla="*/ 34528 w 42285"/>
                <a:gd name="connsiteY3" fmla="*/ 549 h 43219"/>
                <a:gd name="connsiteX4" fmla="*/ 37383 w 42285"/>
                <a:gd name="connsiteY4" fmla="*/ 5435 h 43219"/>
                <a:gd name="connsiteX5" fmla="*/ 41047 w 42285"/>
                <a:gd name="connsiteY5" fmla="*/ 10177 h 43219"/>
                <a:gd name="connsiteX6" fmla="*/ 40883 w 42285"/>
                <a:gd name="connsiteY6" fmla="*/ 15319 h 43219"/>
                <a:gd name="connsiteX7" fmla="*/ 42081 w 42285"/>
                <a:gd name="connsiteY7" fmla="*/ 23181 h 43219"/>
                <a:gd name="connsiteX8" fmla="*/ 36469 w 42285"/>
                <a:gd name="connsiteY8" fmla="*/ 30063 h 43219"/>
                <a:gd name="connsiteX9" fmla="*/ 34460 w 42285"/>
                <a:gd name="connsiteY9" fmla="*/ 35960 h 43219"/>
                <a:gd name="connsiteX10" fmla="*/ 27620 w 42285"/>
                <a:gd name="connsiteY10" fmla="*/ 36674 h 43219"/>
                <a:gd name="connsiteX11" fmla="*/ 22732 w 42285"/>
                <a:gd name="connsiteY11" fmla="*/ 42965 h 43219"/>
                <a:gd name="connsiteX12" fmla="*/ 15545 w 42285"/>
                <a:gd name="connsiteY12" fmla="*/ 39125 h 43219"/>
                <a:gd name="connsiteX13" fmla="*/ 4869 w 42285"/>
                <a:gd name="connsiteY13" fmla="*/ 35331 h 43219"/>
                <a:gd name="connsiteX14" fmla="*/ 175 w 42285"/>
                <a:gd name="connsiteY14" fmla="*/ 31109 h 43219"/>
                <a:gd name="connsiteX15" fmla="*/ 1178 w 42285"/>
                <a:gd name="connsiteY15" fmla="*/ 25410 h 43219"/>
                <a:gd name="connsiteX0" fmla="*/ 5993 w 42285"/>
                <a:gd name="connsiteY0" fmla="*/ 34758 h 43219"/>
                <a:gd name="connsiteX1" fmla="*/ 4885 w 42285"/>
                <a:gd name="connsiteY1" fmla="*/ 35139 h 43219"/>
                <a:gd name="connsiteX2" fmla="*/ 15543 w 42285"/>
                <a:gd name="connsiteY2" fmla="*/ 38949 h 43219"/>
                <a:gd name="connsiteX3" fmla="*/ 14875 w 42285"/>
                <a:gd name="connsiteY3" fmla="*/ 37209 h 43219"/>
                <a:gd name="connsiteX4" fmla="*/ 27892 w 42285"/>
                <a:gd name="connsiteY4" fmla="*/ 34610 h 43219"/>
                <a:gd name="connsiteX5" fmla="*/ 27625 w 42285"/>
                <a:gd name="connsiteY5" fmla="*/ 36519 h 43219"/>
                <a:gd name="connsiteX6" fmla="*/ 33194 w 42285"/>
                <a:gd name="connsiteY6" fmla="*/ 22813 h 43219"/>
                <a:gd name="connsiteX7" fmla="*/ 36445 w 42285"/>
                <a:gd name="connsiteY7" fmla="*/ 29949 h 43219"/>
                <a:gd name="connsiteX8" fmla="*/ 40863 w 42285"/>
                <a:gd name="connsiteY8" fmla="*/ 15213 h 43219"/>
                <a:gd name="connsiteX9" fmla="*/ 39415 w 42285"/>
                <a:gd name="connsiteY9" fmla="*/ 17889 h 43219"/>
                <a:gd name="connsiteX10" fmla="*/ 37389 w 42285"/>
                <a:gd name="connsiteY10" fmla="*/ 5285 h 43219"/>
                <a:gd name="connsiteX11" fmla="*/ 37465 w 42285"/>
                <a:gd name="connsiteY11" fmla="*/ 6549 h 43219"/>
                <a:gd name="connsiteX12" fmla="*/ 28143 w 42285"/>
                <a:gd name="connsiteY12" fmla="*/ 3811 h 43219"/>
                <a:gd name="connsiteX13" fmla="*/ 28885 w 42285"/>
                <a:gd name="connsiteY13" fmla="*/ 2199 h 43219"/>
                <a:gd name="connsiteX14" fmla="*/ 21206 w 42285"/>
                <a:gd name="connsiteY14" fmla="*/ 4579 h 43219"/>
                <a:gd name="connsiteX15" fmla="*/ 21565 w 42285"/>
                <a:gd name="connsiteY15" fmla="*/ 3189 h 43219"/>
                <a:gd name="connsiteX0" fmla="*/ 21346 w 42110"/>
                <a:gd name="connsiteY0" fmla="*/ 3291 h 43219"/>
                <a:gd name="connsiteX1" fmla="*/ 24639 w 42110"/>
                <a:gd name="connsiteY1" fmla="*/ 59 h 43219"/>
                <a:gd name="connsiteX2" fmla="*/ 28723 w 42110"/>
                <a:gd name="connsiteY2" fmla="*/ 2340 h 43219"/>
                <a:gd name="connsiteX3" fmla="*/ 34353 w 42110"/>
                <a:gd name="connsiteY3" fmla="*/ 549 h 43219"/>
                <a:gd name="connsiteX4" fmla="*/ 37208 w 42110"/>
                <a:gd name="connsiteY4" fmla="*/ 5435 h 43219"/>
                <a:gd name="connsiteX5" fmla="*/ 40872 w 42110"/>
                <a:gd name="connsiteY5" fmla="*/ 10177 h 43219"/>
                <a:gd name="connsiteX6" fmla="*/ 40708 w 42110"/>
                <a:gd name="connsiteY6" fmla="*/ 15319 h 43219"/>
                <a:gd name="connsiteX7" fmla="*/ 41906 w 42110"/>
                <a:gd name="connsiteY7" fmla="*/ 23181 h 43219"/>
                <a:gd name="connsiteX8" fmla="*/ 36294 w 42110"/>
                <a:gd name="connsiteY8" fmla="*/ 30063 h 43219"/>
                <a:gd name="connsiteX9" fmla="*/ 34285 w 42110"/>
                <a:gd name="connsiteY9" fmla="*/ 35960 h 43219"/>
                <a:gd name="connsiteX10" fmla="*/ 27445 w 42110"/>
                <a:gd name="connsiteY10" fmla="*/ 36674 h 43219"/>
                <a:gd name="connsiteX11" fmla="*/ 22557 w 42110"/>
                <a:gd name="connsiteY11" fmla="*/ 42965 h 43219"/>
                <a:gd name="connsiteX12" fmla="*/ 15370 w 42110"/>
                <a:gd name="connsiteY12" fmla="*/ 39125 h 43219"/>
                <a:gd name="connsiteX13" fmla="*/ 4694 w 42110"/>
                <a:gd name="connsiteY13" fmla="*/ 35331 h 43219"/>
                <a:gd name="connsiteX14" fmla="*/ 0 w 42110"/>
                <a:gd name="connsiteY14" fmla="*/ 31109 h 43219"/>
                <a:gd name="connsiteX0" fmla="*/ 5818 w 42110"/>
                <a:gd name="connsiteY0" fmla="*/ 34758 h 43219"/>
                <a:gd name="connsiteX1" fmla="*/ 4710 w 42110"/>
                <a:gd name="connsiteY1" fmla="*/ 35139 h 43219"/>
                <a:gd name="connsiteX2" fmla="*/ 15368 w 42110"/>
                <a:gd name="connsiteY2" fmla="*/ 38949 h 43219"/>
                <a:gd name="connsiteX3" fmla="*/ 14700 w 42110"/>
                <a:gd name="connsiteY3" fmla="*/ 37209 h 43219"/>
                <a:gd name="connsiteX4" fmla="*/ 27717 w 42110"/>
                <a:gd name="connsiteY4" fmla="*/ 34610 h 43219"/>
                <a:gd name="connsiteX5" fmla="*/ 27450 w 42110"/>
                <a:gd name="connsiteY5" fmla="*/ 36519 h 43219"/>
                <a:gd name="connsiteX6" fmla="*/ 33019 w 42110"/>
                <a:gd name="connsiteY6" fmla="*/ 22813 h 43219"/>
                <a:gd name="connsiteX7" fmla="*/ 36270 w 42110"/>
                <a:gd name="connsiteY7" fmla="*/ 29949 h 43219"/>
                <a:gd name="connsiteX8" fmla="*/ 40688 w 42110"/>
                <a:gd name="connsiteY8" fmla="*/ 15213 h 43219"/>
                <a:gd name="connsiteX9" fmla="*/ 39240 w 42110"/>
                <a:gd name="connsiteY9" fmla="*/ 17889 h 43219"/>
                <a:gd name="connsiteX10" fmla="*/ 37214 w 42110"/>
                <a:gd name="connsiteY10" fmla="*/ 5285 h 43219"/>
                <a:gd name="connsiteX11" fmla="*/ 37290 w 42110"/>
                <a:gd name="connsiteY11" fmla="*/ 6549 h 43219"/>
                <a:gd name="connsiteX12" fmla="*/ 27968 w 42110"/>
                <a:gd name="connsiteY12" fmla="*/ 3811 h 43219"/>
                <a:gd name="connsiteX13" fmla="*/ 28710 w 42110"/>
                <a:gd name="connsiteY13" fmla="*/ 2199 h 43219"/>
                <a:gd name="connsiteX14" fmla="*/ 21031 w 42110"/>
                <a:gd name="connsiteY14" fmla="*/ 4579 h 43219"/>
                <a:gd name="connsiteX15" fmla="*/ 21390 w 42110"/>
                <a:gd name="connsiteY15" fmla="*/ 3189 h 43219"/>
                <a:gd name="connsiteX0" fmla="*/ 16652 w 37416"/>
                <a:gd name="connsiteY0" fmla="*/ 3291 h 43219"/>
                <a:gd name="connsiteX1" fmla="*/ 19945 w 37416"/>
                <a:gd name="connsiteY1" fmla="*/ 59 h 43219"/>
                <a:gd name="connsiteX2" fmla="*/ 24029 w 37416"/>
                <a:gd name="connsiteY2" fmla="*/ 2340 h 43219"/>
                <a:gd name="connsiteX3" fmla="*/ 29659 w 37416"/>
                <a:gd name="connsiteY3" fmla="*/ 549 h 43219"/>
                <a:gd name="connsiteX4" fmla="*/ 32514 w 37416"/>
                <a:gd name="connsiteY4" fmla="*/ 5435 h 43219"/>
                <a:gd name="connsiteX5" fmla="*/ 36178 w 37416"/>
                <a:gd name="connsiteY5" fmla="*/ 10177 h 43219"/>
                <a:gd name="connsiteX6" fmla="*/ 36014 w 37416"/>
                <a:gd name="connsiteY6" fmla="*/ 15319 h 43219"/>
                <a:gd name="connsiteX7" fmla="*/ 37212 w 37416"/>
                <a:gd name="connsiteY7" fmla="*/ 23181 h 43219"/>
                <a:gd name="connsiteX8" fmla="*/ 31600 w 37416"/>
                <a:gd name="connsiteY8" fmla="*/ 30063 h 43219"/>
                <a:gd name="connsiteX9" fmla="*/ 29591 w 37416"/>
                <a:gd name="connsiteY9" fmla="*/ 35960 h 43219"/>
                <a:gd name="connsiteX10" fmla="*/ 22751 w 37416"/>
                <a:gd name="connsiteY10" fmla="*/ 36674 h 43219"/>
                <a:gd name="connsiteX11" fmla="*/ 17863 w 37416"/>
                <a:gd name="connsiteY11" fmla="*/ 42965 h 43219"/>
                <a:gd name="connsiteX12" fmla="*/ 10676 w 37416"/>
                <a:gd name="connsiteY12" fmla="*/ 39125 h 43219"/>
                <a:gd name="connsiteX13" fmla="*/ 0 w 37416"/>
                <a:gd name="connsiteY13" fmla="*/ 35331 h 43219"/>
                <a:gd name="connsiteX0" fmla="*/ 1124 w 37416"/>
                <a:gd name="connsiteY0" fmla="*/ 34758 h 43219"/>
                <a:gd name="connsiteX1" fmla="*/ 16 w 37416"/>
                <a:gd name="connsiteY1" fmla="*/ 35139 h 43219"/>
                <a:gd name="connsiteX2" fmla="*/ 10674 w 37416"/>
                <a:gd name="connsiteY2" fmla="*/ 38949 h 43219"/>
                <a:gd name="connsiteX3" fmla="*/ 10006 w 37416"/>
                <a:gd name="connsiteY3" fmla="*/ 37209 h 43219"/>
                <a:gd name="connsiteX4" fmla="*/ 23023 w 37416"/>
                <a:gd name="connsiteY4" fmla="*/ 34610 h 43219"/>
                <a:gd name="connsiteX5" fmla="*/ 22756 w 37416"/>
                <a:gd name="connsiteY5" fmla="*/ 36519 h 43219"/>
                <a:gd name="connsiteX6" fmla="*/ 28325 w 37416"/>
                <a:gd name="connsiteY6" fmla="*/ 22813 h 43219"/>
                <a:gd name="connsiteX7" fmla="*/ 31576 w 37416"/>
                <a:gd name="connsiteY7" fmla="*/ 29949 h 43219"/>
                <a:gd name="connsiteX8" fmla="*/ 35994 w 37416"/>
                <a:gd name="connsiteY8" fmla="*/ 15213 h 43219"/>
                <a:gd name="connsiteX9" fmla="*/ 34546 w 37416"/>
                <a:gd name="connsiteY9" fmla="*/ 17889 h 43219"/>
                <a:gd name="connsiteX10" fmla="*/ 32520 w 37416"/>
                <a:gd name="connsiteY10" fmla="*/ 5285 h 43219"/>
                <a:gd name="connsiteX11" fmla="*/ 32596 w 37416"/>
                <a:gd name="connsiteY11" fmla="*/ 6549 h 43219"/>
                <a:gd name="connsiteX12" fmla="*/ 23274 w 37416"/>
                <a:gd name="connsiteY12" fmla="*/ 3811 h 43219"/>
                <a:gd name="connsiteX13" fmla="*/ 24016 w 37416"/>
                <a:gd name="connsiteY13" fmla="*/ 2199 h 43219"/>
                <a:gd name="connsiteX14" fmla="*/ 16337 w 37416"/>
                <a:gd name="connsiteY14" fmla="*/ 4579 h 43219"/>
                <a:gd name="connsiteX15" fmla="*/ 16696 w 37416"/>
                <a:gd name="connsiteY15" fmla="*/ 3189 h 43219"/>
                <a:gd name="connsiteX0" fmla="*/ 16652 w 37416"/>
                <a:gd name="connsiteY0" fmla="*/ 3291 h 43219"/>
                <a:gd name="connsiteX1" fmla="*/ 19945 w 37416"/>
                <a:gd name="connsiteY1" fmla="*/ 59 h 43219"/>
                <a:gd name="connsiteX2" fmla="*/ 24029 w 37416"/>
                <a:gd name="connsiteY2" fmla="*/ 2340 h 43219"/>
                <a:gd name="connsiteX3" fmla="*/ 29659 w 37416"/>
                <a:gd name="connsiteY3" fmla="*/ 549 h 43219"/>
                <a:gd name="connsiteX4" fmla="*/ 32514 w 37416"/>
                <a:gd name="connsiteY4" fmla="*/ 5435 h 43219"/>
                <a:gd name="connsiteX5" fmla="*/ 36178 w 37416"/>
                <a:gd name="connsiteY5" fmla="*/ 10177 h 43219"/>
                <a:gd name="connsiteX6" fmla="*/ 36014 w 37416"/>
                <a:gd name="connsiteY6" fmla="*/ 15319 h 43219"/>
                <a:gd name="connsiteX7" fmla="*/ 37212 w 37416"/>
                <a:gd name="connsiteY7" fmla="*/ 23181 h 43219"/>
                <a:gd name="connsiteX8" fmla="*/ 31600 w 37416"/>
                <a:gd name="connsiteY8" fmla="*/ 30063 h 43219"/>
                <a:gd name="connsiteX9" fmla="*/ 29591 w 37416"/>
                <a:gd name="connsiteY9" fmla="*/ 35960 h 43219"/>
                <a:gd name="connsiteX10" fmla="*/ 22751 w 37416"/>
                <a:gd name="connsiteY10" fmla="*/ 36674 h 43219"/>
                <a:gd name="connsiteX11" fmla="*/ 17863 w 37416"/>
                <a:gd name="connsiteY11" fmla="*/ 42965 h 43219"/>
                <a:gd name="connsiteX12" fmla="*/ 10676 w 37416"/>
                <a:gd name="connsiteY12" fmla="*/ 39125 h 43219"/>
                <a:gd name="connsiteX13" fmla="*/ 0 w 37416"/>
                <a:gd name="connsiteY13" fmla="*/ 35331 h 43219"/>
                <a:gd name="connsiteX0" fmla="*/ 10674 w 37416"/>
                <a:gd name="connsiteY0" fmla="*/ 38949 h 43219"/>
                <a:gd name="connsiteX1" fmla="*/ 10006 w 37416"/>
                <a:gd name="connsiteY1" fmla="*/ 37209 h 43219"/>
                <a:gd name="connsiteX2" fmla="*/ 23023 w 37416"/>
                <a:gd name="connsiteY2" fmla="*/ 34610 h 43219"/>
                <a:gd name="connsiteX3" fmla="*/ 22756 w 37416"/>
                <a:gd name="connsiteY3" fmla="*/ 36519 h 43219"/>
                <a:gd name="connsiteX4" fmla="*/ 28325 w 37416"/>
                <a:gd name="connsiteY4" fmla="*/ 22813 h 43219"/>
                <a:gd name="connsiteX5" fmla="*/ 31576 w 37416"/>
                <a:gd name="connsiteY5" fmla="*/ 29949 h 43219"/>
                <a:gd name="connsiteX6" fmla="*/ 35994 w 37416"/>
                <a:gd name="connsiteY6" fmla="*/ 15213 h 43219"/>
                <a:gd name="connsiteX7" fmla="*/ 34546 w 37416"/>
                <a:gd name="connsiteY7" fmla="*/ 17889 h 43219"/>
                <a:gd name="connsiteX8" fmla="*/ 32520 w 37416"/>
                <a:gd name="connsiteY8" fmla="*/ 5285 h 43219"/>
                <a:gd name="connsiteX9" fmla="*/ 32596 w 37416"/>
                <a:gd name="connsiteY9" fmla="*/ 6549 h 43219"/>
                <a:gd name="connsiteX10" fmla="*/ 23274 w 37416"/>
                <a:gd name="connsiteY10" fmla="*/ 3811 h 43219"/>
                <a:gd name="connsiteX11" fmla="*/ 24016 w 37416"/>
                <a:gd name="connsiteY11" fmla="*/ 2199 h 43219"/>
                <a:gd name="connsiteX12" fmla="*/ 16337 w 37416"/>
                <a:gd name="connsiteY12" fmla="*/ 4579 h 43219"/>
                <a:gd name="connsiteX13" fmla="*/ 16696 w 37416"/>
                <a:gd name="connsiteY13" fmla="*/ 3189 h 43219"/>
                <a:gd name="connsiteX0" fmla="*/ 6646 w 27410"/>
                <a:gd name="connsiteY0" fmla="*/ 3291 h 43219"/>
                <a:gd name="connsiteX1" fmla="*/ 9939 w 27410"/>
                <a:gd name="connsiteY1" fmla="*/ 59 h 43219"/>
                <a:gd name="connsiteX2" fmla="*/ 14023 w 27410"/>
                <a:gd name="connsiteY2" fmla="*/ 2340 h 43219"/>
                <a:gd name="connsiteX3" fmla="*/ 19653 w 27410"/>
                <a:gd name="connsiteY3" fmla="*/ 549 h 43219"/>
                <a:gd name="connsiteX4" fmla="*/ 22508 w 27410"/>
                <a:gd name="connsiteY4" fmla="*/ 5435 h 43219"/>
                <a:gd name="connsiteX5" fmla="*/ 26172 w 27410"/>
                <a:gd name="connsiteY5" fmla="*/ 10177 h 43219"/>
                <a:gd name="connsiteX6" fmla="*/ 26008 w 27410"/>
                <a:gd name="connsiteY6" fmla="*/ 15319 h 43219"/>
                <a:gd name="connsiteX7" fmla="*/ 27206 w 27410"/>
                <a:gd name="connsiteY7" fmla="*/ 23181 h 43219"/>
                <a:gd name="connsiteX8" fmla="*/ 21594 w 27410"/>
                <a:gd name="connsiteY8" fmla="*/ 30063 h 43219"/>
                <a:gd name="connsiteX9" fmla="*/ 19585 w 27410"/>
                <a:gd name="connsiteY9" fmla="*/ 35960 h 43219"/>
                <a:gd name="connsiteX10" fmla="*/ 12745 w 27410"/>
                <a:gd name="connsiteY10" fmla="*/ 36674 h 43219"/>
                <a:gd name="connsiteX11" fmla="*/ 7857 w 27410"/>
                <a:gd name="connsiteY11" fmla="*/ 42965 h 43219"/>
                <a:gd name="connsiteX12" fmla="*/ 670 w 27410"/>
                <a:gd name="connsiteY12" fmla="*/ 39125 h 43219"/>
                <a:gd name="connsiteX0" fmla="*/ 668 w 27410"/>
                <a:gd name="connsiteY0" fmla="*/ 38949 h 43219"/>
                <a:gd name="connsiteX1" fmla="*/ 0 w 27410"/>
                <a:gd name="connsiteY1" fmla="*/ 37209 h 43219"/>
                <a:gd name="connsiteX2" fmla="*/ 13017 w 27410"/>
                <a:gd name="connsiteY2" fmla="*/ 34610 h 43219"/>
                <a:gd name="connsiteX3" fmla="*/ 12750 w 27410"/>
                <a:gd name="connsiteY3" fmla="*/ 36519 h 43219"/>
                <a:gd name="connsiteX4" fmla="*/ 18319 w 27410"/>
                <a:gd name="connsiteY4" fmla="*/ 22813 h 43219"/>
                <a:gd name="connsiteX5" fmla="*/ 21570 w 27410"/>
                <a:gd name="connsiteY5" fmla="*/ 29949 h 43219"/>
                <a:gd name="connsiteX6" fmla="*/ 25988 w 27410"/>
                <a:gd name="connsiteY6" fmla="*/ 15213 h 43219"/>
                <a:gd name="connsiteX7" fmla="*/ 24540 w 27410"/>
                <a:gd name="connsiteY7" fmla="*/ 17889 h 43219"/>
                <a:gd name="connsiteX8" fmla="*/ 22514 w 27410"/>
                <a:gd name="connsiteY8" fmla="*/ 5285 h 43219"/>
                <a:gd name="connsiteX9" fmla="*/ 22590 w 27410"/>
                <a:gd name="connsiteY9" fmla="*/ 6549 h 43219"/>
                <a:gd name="connsiteX10" fmla="*/ 13268 w 27410"/>
                <a:gd name="connsiteY10" fmla="*/ 3811 h 43219"/>
                <a:gd name="connsiteX11" fmla="*/ 14010 w 27410"/>
                <a:gd name="connsiteY11" fmla="*/ 2199 h 43219"/>
                <a:gd name="connsiteX12" fmla="*/ 6331 w 27410"/>
                <a:gd name="connsiteY12" fmla="*/ 4579 h 43219"/>
                <a:gd name="connsiteX13" fmla="*/ 6690 w 27410"/>
                <a:gd name="connsiteY13" fmla="*/ 3189 h 43219"/>
                <a:gd name="connsiteX0" fmla="*/ 53330 w 74094"/>
                <a:gd name="connsiteY0" fmla="*/ 3291 h 43219"/>
                <a:gd name="connsiteX1" fmla="*/ 56623 w 74094"/>
                <a:gd name="connsiteY1" fmla="*/ 59 h 43219"/>
                <a:gd name="connsiteX2" fmla="*/ 60707 w 74094"/>
                <a:gd name="connsiteY2" fmla="*/ 2340 h 43219"/>
                <a:gd name="connsiteX3" fmla="*/ 66337 w 74094"/>
                <a:gd name="connsiteY3" fmla="*/ 549 h 43219"/>
                <a:gd name="connsiteX4" fmla="*/ 69192 w 74094"/>
                <a:gd name="connsiteY4" fmla="*/ 5435 h 43219"/>
                <a:gd name="connsiteX5" fmla="*/ 72856 w 74094"/>
                <a:gd name="connsiteY5" fmla="*/ 10177 h 43219"/>
                <a:gd name="connsiteX6" fmla="*/ 72692 w 74094"/>
                <a:gd name="connsiteY6" fmla="*/ 15319 h 43219"/>
                <a:gd name="connsiteX7" fmla="*/ 73890 w 74094"/>
                <a:gd name="connsiteY7" fmla="*/ 23181 h 43219"/>
                <a:gd name="connsiteX8" fmla="*/ 68278 w 74094"/>
                <a:gd name="connsiteY8" fmla="*/ 30063 h 43219"/>
                <a:gd name="connsiteX9" fmla="*/ 66269 w 74094"/>
                <a:gd name="connsiteY9" fmla="*/ 35960 h 43219"/>
                <a:gd name="connsiteX10" fmla="*/ 59429 w 74094"/>
                <a:gd name="connsiteY10" fmla="*/ 36674 h 43219"/>
                <a:gd name="connsiteX11" fmla="*/ 54541 w 74094"/>
                <a:gd name="connsiteY11" fmla="*/ 42965 h 43219"/>
                <a:gd name="connsiteX12" fmla="*/ 47354 w 74094"/>
                <a:gd name="connsiteY12" fmla="*/ 39125 h 43219"/>
                <a:gd name="connsiteX0" fmla="*/ 47352 w 74094"/>
                <a:gd name="connsiteY0" fmla="*/ 38949 h 43219"/>
                <a:gd name="connsiteX1" fmla="*/ 0 w 74094"/>
                <a:gd name="connsiteY1" fmla="*/ 38603 h 43219"/>
                <a:gd name="connsiteX2" fmla="*/ 59701 w 74094"/>
                <a:gd name="connsiteY2" fmla="*/ 34610 h 43219"/>
                <a:gd name="connsiteX3" fmla="*/ 59434 w 74094"/>
                <a:gd name="connsiteY3" fmla="*/ 36519 h 43219"/>
                <a:gd name="connsiteX4" fmla="*/ 65003 w 74094"/>
                <a:gd name="connsiteY4" fmla="*/ 22813 h 43219"/>
                <a:gd name="connsiteX5" fmla="*/ 68254 w 74094"/>
                <a:gd name="connsiteY5" fmla="*/ 29949 h 43219"/>
                <a:gd name="connsiteX6" fmla="*/ 72672 w 74094"/>
                <a:gd name="connsiteY6" fmla="*/ 15213 h 43219"/>
                <a:gd name="connsiteX7" fmla="*/ 71224 w 74094"/>
                <a:gd name="connsiteY7" fmla="*/ 17889 h 43219"/>
                <a:gd name="connsiteX8" fmla="*/ 69198 w 74094"/>
                <a:gd name="connsiteY8" fmla="*/ 5285 h 43219"/>
                <a:gd name="connsiteX9" fmla="*/ 69274 w 74094"/>
                <a:gd name="connsiteY9" fmla="*/ 6549 h 43219"/>
                <a:gd name="connsiteX10" fmla="*/ 59952 w 74094"/>
                <a:gd name="connsiteY10" fmla="*/ 3811 h 43219"/>
                <a:gd name="connsiteX11" fmla="*/ 60694 w 74094"/>
                <a:gd name="connsiteY11" fmla="*/ 2199 h 43219"/>
                <a:gd name="connsiteX12" fmla="*/ 53015 w 74094"/>
                <a:gd name="connsiteY12" fmla="*/ 4579 h 43219"/>
                <a:gd name="connsiteX13" fmla="*/ 53374 w 74094"/>
                <a:gd name="connsiteY13" fmla="*/ 3189 h 43219"/>
                <a:gd name="connsiteX0" fmla="*/ 40091 w 60855"/>
                <a:gd name="connsiteY0" fmla="*/ 3291 h 43219"/>
                <a:gd name="connsiteX1" fmla="*/ 43384 w 60855"/>
                <a:gd name="connsiteY1" fmla="*/ 59 h 43219"/>
                <a:gd name="connsiteX2" fmla="*/ 47468 w 60855"/>
                <a:gd name="connsiteY2" fmla="*/ 2340 h 43219"/>
                <a:gd name="connsiteX3" fmla="*/ 53098 w 60855"/>
                <a:gd name="connsiteY3" fmla="*/ 549 h 43219"/>
                <a:gd name="connsiteX4" fmla="*/ 55953 w 60855"/>
                <a:gd name="connsiteY4" fmla="*/ 5435 h 43219"/>
                <a:gd name="connsiteX5" fmla="*/ 59617 w 60855"/>
                <a:gd name="connsiteY5" fmla="*/ 10177 h 43219"/>
                <a:gd name="connsiteX6" fmla="*/ 59453 w 60855"/>
                <a:gd name="connsiteY6" fmla="*/ 15319 h 43219"/>
                <a:gd name="connsiteX7" fmla="*/ 60651 w 60855"/>
                <a:gd name="connsiteY7" fmla="*/ 23181 h 43219"/>
                <a:gd name="connsiteX8" fmla="*/ 55039 w 60855"/>
                <a:gd name="connsiteY8" fmla="*/ 30063 h 43219"/>
                <a:gd name="connsiteX9" fmla="*/ 53030 w 60855"/>
                <a:gd name="connsiteY9" fmla="*/ 35960 h 43219"/>
                <a:gd name="connsiteX10" fmla="*/ 46190 w 60855"/>
                <a:gd name="connsiteY10" fmla="*/ 36674 h 43219"/>
                <a:gd name="connsiteX11" fmla="*/ 41302 w 60855"/>
                <a:gd name="connsiteY11" fmla="*/ 42965 h 43219"/>
                <a:gd name="connsiteX12" fmla="*/ 34115 w 60855"/>
                <a:gd name="connsiteY12" fmla="*/ 39125 h 43219"/>
                <a:gd name="connsiteX0" fmla="*/ 34113 w 60855"/>
                <a:gd name="connsiteY0" fmla="*/ 38949 h 43219"/>
                <a:gd name="connsiteX1" fmla="*/ 0 w 60855"/>
                <a:gd name="connsiteY1" fmla="*/ 37906 h 43219"/>
                <a:gd name="connsiteX2" fmla="*/ 46462 w 60855"/>
                <a:gd name="connsiteY2" fmla="*/ 34610 h 43219"/>
                <a:gd name="connsiteX3" fmla="*/ 46195 w 60855"/>
                <a:gd name="connsiteY3" fmla="*/ 36519 h 43219"/>
                <a:gd name="connsiteX4" fmla="*/ 51764 w 60855"/>
                <a:gd name="connsiteY4" fmla="*/ 22813 h 43219"/>
                <a:gd name="connsiteX5" fmla="*/ 55015 w 60855"/>
                <a:gd name="connsiteY5" fmla="*/ 29949 h 43219"/>
                <a:gd name="connsiteX6" fmla="*/ 59433 w 60855"/>
                <a:gd name="connsiteY6" fmla="*/ 15213 h 43219"/>
                <a:gd name="connsiteX7" fmla="*/ 57985 w 60855"/>
                <a:gd name="connsiteY7" fmla="*/ 17889 h 43219"/>
                <a:gd name="connsiteX8" fmla="*/ 55959 w 60855"/>
                <a:gd name="connsiteY8" fmla="*/ 5285 h 43219"/>
                <a:gd name="connsiteX9" fmla="*/ 56035 w 60855"/>
                <a:gd name="connsiteY9" fmla="*/ 6549 h 43219"/>
                <a:gd name="connsiteX10" fmla="*/ 46713 w 60855"/>
                <a:gd name="connsiteY10" fmla="*/ 3811 h 43219"/>
                <a:gd name="connsiteX11" fmla="*/ 47455 w 60855"/>
                <a:gd name="connsiteY11" fmla="*/ 2199 h 43219"/>
                <a:gd name="connsiteX12" fmla="*/ 39776 w 60855"/>
                <a:gd name="connsiteY12" fmla="*/ 4579 h 43219"/>
                <a:gd name="connsiteX13" fmla="*/ 40135 w 60855"/>
                <a:gd name="connsiteY13" fmla="*/ 318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855" h="43219">
                  <a:moveTo>
                    <a:pt x="40091" y="3291"/>
                  </a:moveTo>
                  <a:cubicBezTo>
                    <a:pt x="40732" y="1542"/>
                    <a:pt x="41963" y="333"/>
                    <a:pt x="43384" y="59"/>
                  </a:cubicBezTo>
                  <a:cubicBezTo>
                    <a:pt x="44948" y="-243"/>
                    <a:pt x="46510" y="629"/>
                    <a:pt x="47468" y="2340"/>
                  </a:cubicBezTo>
                  <a:cubicBezTo>
                    <a:pt x="48850" y="126"/>
                    <a:pt x="51136" y="-601"/>
                    <a:pt x="53098" y="549"/>
                  </a:cubicBezTo>
                  <a:cubicBezTo>
                    <a:pt x="54593" y="1425"/>
                    <a:pt x="55665" y="3259"/>
                    <a:pt x="55953" y="5435"/>
                  </a:cubicBezTo>
                  <a:cubicBezTo>
                    <a:pt x="57681" y="6077"/>
                    <a:pt x="59057" y="7857"/>
                    <a:pt x="59617" y="10177"/>
                  </a:cubicBezTo>
                  <a:cubicBezTo>
                    <a:pt x="60024" y="11861"/>
                    <a:pt x="59966" y="13690"/>
                    <a:pt x="59453" y="15319"/>
                  </a:cubicBezTo>
                  <a:cubicBezTo>
                    <a:pt x="60714" y="17553"/>
                    <a:pt x="61155" y="20449"/>
                    <a:pt x="60651" y="23181"/>
                  </a:cubicBezTo>
                  <a:cubicBezTo>
                    <a:pt x="59981" y="26813"/>
                    <a:pt x="57763" y="29533"/>
                    <a:pt x="55039" y="30063"/>
                  </a:cubicBezTo>
                  <a:cubicBezTo>
                    <a:pt x="55026" y="32330"/>
                    <a:pt x="54293" y="34480"/>
                    <a:pt x="53030" y="35960"/>
                  </a:cubicBezTo>
                  <a:cubicBezTo>
                    <a:pt x="51111" y="38209"/>
                    <a:pt x="48339" y="38498"/>
                    <a:pt x="46190" y="36674"/>
                  </a:cubicBezTo>
                  <a:cubicBezTo>
                    <a:pt x="45495" y="39807"/>
                    <a:pt x="43634" y="42202"/>
                    <a:pt x="41302" y="42965"/>
                  </a:cubicBezTo>
                  <a:cubicBezTo>
                    <a:pt x="38554" y="43864"/>
                    <a:pt x="35686" y="42332"/>
                    <a:pt x="34115" y="39125"/>
                  </a:cubicBezTo>
                </a:path>
                <a:path w="60855" h="43219" fill="none" extrusionOk="0">
                  <a:moveTo>
                    <a:pt x="34113" y="38949"/>
                  </a:moveTo>
                  <a:cubicBezTo>
                    <a:pt x="33846" y="38403"/>
                    <a:pt x="177" y="38517"/>
                    <a:pt x="0" y="37906"/>
                  </a:cubicBezTo>
                  <a:moveTo>
                    <a:pt x="46462" y="34610"/>
                  </a:moveTo>
                  <a:cubicBezTo>
                    <a:pt x="46423" y="35257"/>
                    <a:pt x="46333" y="35897"/>
                    <a:pt x="46195" y="36519"/>
                  </a:cubicBezTo>
                  <a:moveTo>
                    <a:pt x="51764" y="22813"/>
                  </a:moveTo>
                  <a:cubicBezTo>
                    <a:pt x="53768" y="24141"/>
                    <a:pt x="55033" y="26917"/>
                    <a:pt x="55015" y="29949"/>
                  </a:cubicBezTo>
                  <a:moveTo>
                    <a:pt x="59433" y="15213"/>
                  </a:moveTo>
                  <a:cubicBezTo>
                    <a:pt x="59108" y="16245"/>
                    <a:pt x="58613" y="17161"/>
                    <a:pt x="57985" y="17889"/>
                  </a:cubicBezTo>
                  <a:moveTo>
                    <a:pt x="55959" y="5285"/>
                  </a:moveTo>
                  <a:cubicBezTo>
                    <a:pt x="56014" y="5702"/>
                    <a:pt x="56040" y="6125"/>
                    <a:pt x="56035" y="6549"/>
                  </a:cubicBezTo>
                  <a:moveTo>
                    <a:pt x="46713" y="3811"/>
                  </a:moveTo>
                  <a:cubicBezTo>
                    <a:pt x="46902" y="3228"/>
                    <a:pt x="47151" y="2685"/>
                    <a:pt x="47455" y="2199"/>
                  </a:cubicBezTo>
                  <a:moveTo>
                    <a:pt x="39776" y="4579"/>
                  </a:moveTo>
                  <a:cubicBezTo>
                    <a:pt x="39853" y="4097"/>
                    <a:pt x="39974" y="3630"/>
                    <a:pt x="40135" y="318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8" name="CuadroTexto 67">
              <a:extLst>
                <a:ext uri="{FF2B5EF4-FFF2-40B4-BE49-F238E27FC236}">
                  <a16:creationId xmlns:a16="http://schemas.microsoft.com/office/drawing/2014/main" id="{C0708A14-4A74-4F05-B5C7-4327D4FD739E}"/>
                </a:ext>
              </a:extLst>
            </p:cNvPr>
            <p:cNvSpPr txBox="1"/>
            <p:nvPr/>
          </p:nvSpPr>
          <p:spPr>
            <a:xfrm>
              <a:off x="6412762" y="5465638"/>
              <a:ext cx="7945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600" b="1" dirty="0">
                  <a:solidFill>
                    <a:srgbClr val="FF0000"/>
                  </a:solidFill>
                </a:rPr>
                <a:t>RPTA:</a:t>
              </a:r>
            </a:p>
          </p:txBody>
        </p:sp>
      </p:grpSp>
      <p:sp>
        <p:nvSpPr>
          <p:cNvPr id="70" name="Marcador de texto 2">
            <a:extLst>
              <a:ext uri="{FF2B5EF4-FFF2-40B4-BE49-F238E27FC236}">
                <a16:creationId xmlns:a16="http://schemas.microsoft.com/office/drawing/2014/main" id="{5E614587-B61C-4D57-96DA-D28B5251F208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831850" y="6381750"/>
            <a:ext cx="10515600" cy="2746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PE"/>
              <a:t>VECTORES EN R2</a:t>
            </a:r>
            <a:endParaRPr lang="es-PE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4CD6909-AD71-452D-B1AA-B7547E39AD6E}"/>
              </a:ext>
            </a:extLst>
          </p:cNvPr>
          <p:cNvSpPr txBox="1"/>
          <p:nvPr/>
        </p:nvSpPr>
        <p:spPr>
          <a:xfrm>
            <a:off x="831850" y="2829217"/>
            <a:ext cx="565023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E" sz="1800" dirty="0">
                <a:solidFill>
                  <a:schemeClr val="tx1"/>
                </a:solidFill>
              </a:rPr>
              <a:t>Denotemos por A y B los extremos del segmento, por C y D los puntos que se andan buscando.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B6C08D15-8065-48EF-BA28-DD89CADA8905}"/>
                  </a:ext>
                </a:extLst>
              </p:cNvPr>
              <p:cNvSpPr txBox="1"/>
              <p:nvPr/>
            </p:nvSpPr>
            <p:spPr>
              <a:xfrm>
                <a:off x="831849" y="4159726"/>
                <a:ext cx="5650231" cy="40479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PE" sz="1800" dirty="0">
                    <a:solidFill>
                      <a:schemeClr val="tx1"/>
                    </a:solidFill>
                  </a:rPr>
                  <a:t>Donde cada punto se obtiene sumando el vector</a:t>
                </a:r>
                <a14:m>
                  <m:oMath xmlns:m="http://schemas.openxmlformats.org/officeDocument/2006/math">
                    <m:r>
                      <a:rPr lang="es-PE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s-P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s-PE" sz="1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B6C08D15-8065-48EF-BA28-DD89CADA8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49" y="4159726"/>
                <a:ext cx="5650231" cy="404791"/>
              </a:xfrm>
              <a:prstGeom prst="rect">
                <a:avLst/>
              </a:prstGeom>
              <a:blipFill>
                <a:blip r:embed="rId6"/>
                <a:stretch>
                  <a:fillRect l="-863" b="-22388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CD63B881-A003-4570-90F7-4EFCF6BBD1B6}"/>
                  </a:ext>
                </a:extLst>
              </p:cNvPr>
              <p:cNvSpPr txBox="1"/>
              <p:nvPr/>
            </p:nvSpPr>
            <p:spPr>
              <a:xfrm>
                <a:off x="1304597" y="4570899"/>
                <a:ext cx="6096000" cy="3353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PE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s-P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PE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s-P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s-PE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P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2,9</m:t>
                          </m:r>
                        </m:e>
                      </m:d>
                      <m:r>
                        <a:rPr lang="es-PE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P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3,−2</m:t>
                          </m:r>
                        </m:e>
                      </m:d>
                      <m:r>
                        <a:rPr lang="es-PE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=(5, 7)</m:t>
                      </m:r>
                    </m:oMath>
                  </m:oMathPara>
                </a14:m>
                <a:endParaRPr lang="es-PE" dirty="0"/>
              </a:p>
            </p:txBody>
          </p:sp>
        </mc:Choice>
        <mc:Fallback xmlns="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CD63B881-A003-4570-90F7-4EFCF6BBD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597" y="4570899"/>
                <a:ext cx="6096000" cy="335348"/>
              </a:xfrm>
              <a:prstGeom prst="rect">
                <a:avLst/>
              </a:prstGeom>
              <a:blipFill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5C94458D-586D-470F-911F-C0B06482FEE2}"/>
                  </a:ext>
                </a:extLst>
              </p:cNvPr>
              <p:cNvSpPr txBox="1"/>
              <p:nvPr/>
            </p:nvSpPr>
            <p:spPr>
              <a:xfrm>
                <a:off x="1304597" y="4988086"/>
                <a:ext cx="6096000" cy="3353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PE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s-P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s-PE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s-P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s-PE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P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5, 7</m:t>
                          </m:r>
                        </m:e>
                      </m:d>
                      <m:r>
                        <a:rPr lang="es-PE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P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3,−2</m:t>
                          </m:r>
                        </m:e>
                      </m:d>
                      <m:r>
                        <a:rPr lang="es-PE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=(8, 5)</m:t>
                      </m:r>
                    </m:oMath>
                  </m:oMathPara>
                </a14:m>
                <a:endParaRPr lang="es-PE" dirty="0"/>
              </a:p>
            </p:txBody>
          </p:sp>
        </mc:Choice>
        <mc:Fallback xmlns="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5C94458D-586D-470F-911F-C0B06482F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597" y="4988086"/>
                <a:ext cx="6096000" cy="335348"/>
              </a:xfrm>
              <a:prstGeom prst="rect">
                <a:avLst/>
              </a:prstGeom>
              <a:blipFill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7EABD206-6F6C-4B11-B3A2-369A8C7F66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8522" y="2139708"/>
            <a:ext cx="4641890" cy="32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5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98AD005E-C928-4256-BFC5-950A3BA539F3}"/>
              </a:ext>
            </a:extLst>
          </p:cNvPr>
          <p:cNvSpPr txBox="1"/>
          <p:nvPr/>
        </p:nvSpPr>
        <p:spPr>
          <a:xfrm>
            <a:off x="453111" y="717795"/>
            <a:ext cx="4546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b="1" dirty="0">
                <a:solidFill>
                  <a:srgbClr val="0000FF"/>
                </a:solidFill>
              </a:rPr>
              <a:t>EJERCICIOS EXPLICATIVOS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B5C2DDE-3EBA-45E3-998A-5B29E31F004F}"/>
                  </a:ext>
                </a:extLst>
              </p:cNvPr>
              <p:cNvSpPr txBox="1"/>
              <p:nvPr/>
            </p:nvSpPr>
            <p:spPr>
              <a:xfrm>
                <a:off x="475359" y="1577516"/>
                <a:ext cx="91848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1800" dirty="0"/>
                  <a:t>2.  Determine el valor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s-PE" sz="1800" b="0" dirty="0"/>
                  <a:t> 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−3</m:t>
                      </m:r>
                      <m:d>
                        <m:dPr>
                          <m:ctrlPr>
                            <a:rPr lang="es-PE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1, −2</m:t>
                          </m:r>
                        </m:e>
                      </m:d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=5</m:t>
                      </m:r>
                      <m:d>
                        <m:dPr>
                          <m:ctrlPr>
                            <a:rPr lang="es-PE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−1, 3</m:t>
                          </m:r>
                        </m:e>
                      </m:d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B5C2DDE-3EBA-45E3-998A-5B29E31F0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59" y="1577516"/>
                <a:ext cx="9184835" cy="646331"/>
              </a:xfrm>
              <a:prstGeom prst="rect">
                <a:avLst/>
              </a:prstGeom>
              <a:blipFill>
                <a:blip r:embed="rId2"/>
                <a:stretch>
                  <a:fillRect l="-597" t="-12264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552C52E-3382-4D24-934E-1D44ABFC3B4C}"/>
              </a:ext>
            </a:extLst>
          </p:cNvPr>
          <p:cNvSpPr txBox="1"/>
          <p:nvPr/>
        </p:nvSpPr>
        <p:spPr>
          <a:xfrm>
            <a:off x="831850" y="2422014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>
                <a:solidFill>
                  <a:srgbClr val="FF0000"/>
                </a:solidFill>
              </a:rPr>
              <a:t>SOLUCIÓN: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B2B90A-BA94-466A-A33C-B07211805012}"/>
              </a:ext>
            </a:extLst>
          </p:cNvPr>
          <p:cNvSpPr txBox="1"/>
          <p:nvPr/>
        </p:nvSpPr>
        <p:spPr>
          <a:xfrm>
            <a:off x="6875342" y="5176876"/>
            <a:ext cx="794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>
                <a:solidFill>
                  <a:srgbClr val="FF0000"/>
                </a:solidFill>
              </a:rPr>
              <a:t>RPTA: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C96622F8-FF25-429E-ACB0-C6EB6104F8B7}"/>
                  </a:ext>
                </a:extLst>
              </p:cNvPr>
              <p:cNvSpPr/>
              <p:nvPr/>
            </p:nvSpPr>
            <p:spPr>
              <a:xfrm>
                <a:off x="3475628" y="2686141"/>
                <a:ext cx="271382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600" i="1" smtClean="0"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s-PE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s-PE" sz="16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s-P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s-PE" sz="1600" i="1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s-PE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s-PE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P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PE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s-PE" sz="16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PE" sz="16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</m:d>
                      <m:r>
                        <a:rPr lang="es-PE" sz="1600" b="0" i="0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s-PE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s-PE" sz="1600" dirty="0"/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C96622F8-FF25-429E-ACB0-C6EB6104F8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628" y="2686141"/>
                <a:ext cx="2713820" cy="338554"/>
              </a:xfrm>
              <a:prstGeom prst="rect">
                <a:avLst/>
              </a:prstGeom>
              <a:blipFill>
                <a:blip r:embed="rId3"/>
                <a:stretch>
                  <a:fillRect t="-12727" r="-7865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30A2BB63-CD5B-4ED2-8ADE-9C90413809E1}"/>
                  </a:ext>
                </a:extLst>
              </p:cNvPr>
              <p:cNvSpPr/>
              <p:nvPr/>
            </p:nvSpPr>
            <p:spPr>
              <a:xfrm>
                <a:off x="4331035" y="3148435"/>
                <a:ext cx="235352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600" i="1" smtClean="0">
                          <a:latin typeface="Cambria Math" panose="020405030504060302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es-PE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s-PE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P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PE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s-PE" sz="16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PE" sz="16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</m:d>
                      <m:r>
                        <a:rPr lang="es-PE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P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600" i="1">
                              <a:latin typeface="Cambria Math" panose="02040503050406030204" pitchFamily="18" charset="0"/>
                            </a:rPr>
                            <m:t>3, −6</m:t>
                          </m:r>
                        </m:e>
                      </m:d>
                    </m:oMath>
                  </m:oMathPara>
                </a14:m>
                <a:endParaRPr lang="es-PE" sz="1600" dirty="0"/>
              </a:p>
            </p:txBody>
          </p:sp>
        </mc:Choice>
        <mc:Fallback xmlns="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30A2BB63-CD5B-4ED2-8ADE-9C9041380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035" y="3148435"/>
                <a:ext cx="2353529" cy="338554"/>
              </a:xfrm>
              <a:prstGeom prst="rect">
                <a:avLst/>
              </a:prstGeom>
              <a:blipFill>
                <a:blip r:embed="rId4"/>
                <a:stretch>
                  <a:fillRect t="-1250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C5B93BCA-DF79-4608-BCD7-69A7B5F795AC}"/>
                  </a:ext>
                </a:extLst>
              </p:cNvPr>
              <p:cNvSpPr/>
              <p:nvPr/>
            </p:nvSpPr>
            <p:spPr>
              <a:xfrm>
                <a:off x="4331035" y="3568105"/>
                <a:ext cx="136697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600" i="1" smtClean="0">
                          <a:latin typeface="Cambria Math" panose="020405030504060302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es-PE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s-PE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P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6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PE" sz="1600" b="0" i="1" smtClean="0">
                              <a:latin typeface="Cambria Math" panose="02040503050406030204" pitchFamily="18" charset="0"/>
                            </a:rPr>
                            <m:t>2, 9</m:t>
                          </m:r>
                        </m:e>
                      </m:d>
                    </m:oMath>
                  </m:oMathPara>
                </a14:m>
                <a:endParaRPr lang="es-PE" sz="1600" dirty="0"/>
              </a:p>
            </p:txBody>
          </p:sp>
        </mc:Choice>
        <mc:Fallback xmlns="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C5B93BCA-DF79-4608-BCD7-69A7B5F795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035" y="3568105"/>
                <a:ext cx="1366977" cy="338554"/>
              </a:xfrm>
              <a:prstGeom prst="rect">
                <a:avLst/>
              </a:prstGeom>
              <a:blipFill>
                <a:blip r:embed="rId5"/>
                <a:stretch>
                  <a:fillRect t="-1250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57E0C8D8-0535-45F4-A824-7C0A1E68FA3F}"/>
                  </a:ext>
                </a:extLst>
              </p:cNvPr>
              <p:cNvSpPr/>
              <p:nvPr/>
            </p:nvSpPr>
            <p:spPr>
              <a:xfrm>
                <a:off x="4441194" y="3987775"/>
                <a:ext cx="1386662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PE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s-PE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P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6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P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PE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s-PE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s-PE" sz="1600" b="0" i="1" smtClean="0">
                              <a:latin typeface="Cambria Math" panose="02040503050406030204" pitchFamily="18" charset="0"/>
                            </a:rPr>
                            <m:t>, 3</m:t>
                          </m:r>
                        </m:e>
                      </m:d>
                    </m:oMath>
                  </m:oMathPara>
                </a14:m>
                <a:endParaRPr lang="es-PE" sz="1600" dirty="0"/>
              </a:p>
            </p:txBody>
          </p:sp>
        </mc:Choice>
        <mc:Fallback xmlns="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57E0C8D8-0535-45F4-A824-7C0A1E68FA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194" y="3987775"/>
                <a:ext cx="1386662" cy="6455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9C02CEED-25A7-4891-8A78-423654CF9517}"/>
                  </a:ext>
                </a:extLst>
              </p:cNvPr>
              <p:cNvSpPr/>
              <p:nvPr/>
            </p:nvSpPr>
            <p:spPr>
              <a:xfrm>
                <a:off x="7669918" y="5001601"/>
                <a:ext cx="1386662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PE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s-PE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P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6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P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PE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s-PE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s-PE" sz="1600" b="0" i="1" smtClean="0">
                              <a:latin typeface="Cambria Math" panose="02040503050406030204" pitchFamily="18" charset="0"/>
                            </a:rPr>
                            <m:t>, 3</m:t>
                          </m:r>
                        </m:e>
                      </m:d>
                    </m:oMath>
                  </m:oMathPara>
                </a14:m>
                <a:endParaRPr lang="es-PE" sz="1600" dirty="0"/>
              </a:p>
            </p:txBody>
          </p:sp>
        </mc:Choice>
        <mc:Fallback xmlns="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9C02CEED-25A7-4891-8A78-423654CF95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918" y="5001601"/>
                <a:ext cx="1386662" cy="6455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D033F8FB-DB5B-4E85-82EB-A5C796358795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831850" y="6381750"/>
            <a:ext cx="10515600" cy="2746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PE"/>
              <a:t>VECTORES EN R2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5829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FE8E867-DF57-47C1-A874-A7C407896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31"/>
          <a:stretch/>
        </p:blipFill>
        <p:spPr>
          <a:xfrm>
            <a:off x="2705100" y="171450"/>
            <a:ext cx="6298223" cy="65151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752E23B0-1113-4690-B30F-37C4DC7C06A8}"/>
              </a:ext>
            </a:extLst>
          </p:cNvPr>
          <p:cNvSpPr txBox="1">
            <a:spLocks/>
          </p:cNvSpPr>
          <p:nvPr/>
        </p:nvSpPr>
        <p:spPr>
          <a:xfrm>
            <a:off x="1001561" y="3429000"/>
            <a:ext cx="10515600" cy="1325563"/>
          </a:xfrm>
          <a:prstGeom prst="rect">
            <a:avLst/>
          </a:prstGeom>
          <a:solidFill>
            <a:srgbClr val="C00000">
              <a:alpha val="62000"/>
            </a:srgbClr>
          </a:solidFill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ormular" panose="02000000000000000000" pitchFamily="50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s-PE" b="1" dirty="0">
                <a:solidFill>
                  <a:schemeClr val="bg1"/>
                </a:solidFill>
              </a:rPr>
              <a:t>LISTO PARA MIS EJERCICIOS RETOS</a:t>
            </a:r>
          </a:p>
        </p:txBody>
      </p:sp>
    </p:spTree>
    <p:extLst>
      <p:ext uri="{BB962C8B-B14F-4D97-AF65-F5344CB8AC3E}">
        <p14:creationId xmlns:p14="http://schemas.microsoft.com/office/powerpoint/2010/main" val="56022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06D896E-155B-47B0-AC0C-22E3ADF83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8015" y="2416862"/>
            <a:ext cx="5141438" cy="19645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PE" sz="4600" b="1" dirty="0">
                <a:solidFill>
                  <a:srgbClr val="00A8A4"/>
                </a:solidFill>
              </a:rPr>
              <a:t>Experiencia Grupal</a:t>
            </a:r>
            <a:r>
              <a:rPr lang="es-PE" sz="4600" dirty="0">
                <a:solidFill>
                  <a:schemeClr val="tx1"/>
                </a:solidFill>
              </a:rPr>
              <a:t/>
            </a:r>
            <a:br>
              <a:rPr lang="es-PE" sz="4600" dirty="0">
                <a:solidFill>
                  <a:schemeClr val="tx1"/>
                </a:solidFill>
              </a:rPr>
            </a:br>
            <a:r>
              <a:rPr lang="es-PE" dirty="0">
                <a:solidFill>
                  <a:schemeClr val="tx1"/>
                </a:solidFill>
              </a:rPr>
              <a:t>Desarrollar los ejercicios en equipos </a:t>
            </a:r>
            <a:endParaRPr lang="es-PE" sz="4600" dirty="0">
              <a:solidFill>
                <a:schemeClr val="tx1"/>
              </a:solidFill>
            </a:endParaRPr>
          </a:p>
        </p:txBody>
      </p:sp>
      <p:pic>
        <p:nvPicPr>
          <p:cNvPr id="4" name="Gráfico 3" descr="Lluvia de ideas de grupo">
            <a:extLst>
              <a:ext uri="{FF2B5EF4-FFF2-40B4-BE49-F238E27FC236}">
                <a16:creationId xmlns:a16="http://schemas.microsoft.com/office/drawing/2014/main" id="{5FDC3620-BE48-4AC4-922F-62A7A6368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>
          <a:xfrm>
            <a:off x="6242465" y="283506"/>
            <a:ext cx="2552007" cy="2552007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5201108-9BC9-482A-93F0-2A5DBFE841C5}"/>
              </a:ext>
            </a:extLst>
          </p:cNvPr>
          <p:cNvSpPr txBox="1">
            <a:spLocks/>
          </p:cNvSpPr>
          <p:nvPr/>
        </p:nvSpPr>
        <p:spPr>
          <a:xfrm>
            <a:off x="8794470" y="1559510"/>
            <a:ext cx="2873733" cy="3764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PE" sz="2000" b="1" dirty="0">
                <a:solidFill>
                  <a:schemeClr val="tx1"/>
                </a:solidFill>
              </a:rPr>
              <a:t>Equipos de 5 estudiantes</a:t>
            </a:r>
          </a:p>
        </p:txBody>
      </p:sp>
      <p:pic>
        <p:nvPicPr>
          <p:cNvPr id="6" name="Gráfico 5" descr="Cronómetro">
            <a:extLst>
              <a:ext uri="{FF2B5EF4-FFF2-40B4-BE49-F238E27FC236}">
                <a16:creationId xmlns:a16="http://schemas.microsoft.com/office/drawing/2014/main" id="{F5F550D2-B1E6-4996-AE8D-630BDCC5E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/>
        </p:blipFill>
        <p:spPr>
          <a:xfrm>
            <a:off x="6242465" y="3275375"/>
            <a:ext cx="2552007" cy="2552007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EA5CF1DE-094A-4DD2-92CB-A91EF069E46E}"/>
              </a:ext>
            </a:extLst>
          </p:cNvPr>
          <p:cNvSpPr txBox="1">
            <a:spLocks/>
          </p:cNvSpPr>
          <p:nvPr/>
        </p:nvSpPr>
        <p:spPr>
          <a:xfrm>
            <a:off x="7683229" y="4369892"/>
            <a:ext cx="4754838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/>
              <a:t>Tiempo : 20 min</a:t>
            </a:r>
          </a:p>
        </p:txBody>
      </p:sp>
    </p:spTree>
    <p:extLst>
      <p:ext uri="{BB962C8B-B14F-4D97-AF65-F5344CB8AC3E}">
        <p14:creationId xmlns:p14="http://schemas.microsoft.com/office/powerpoint/2010/main" val="2697265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14C1C41C-99C5-47B3-886F-3BA06F9DBE26}"/>
              </a:ext>
            </a:extLst>
          </p:cNvPr>
          <p:cNvSpPr txBox="1">
            <a:spLocks/>
          </p:cNvSpPr>
          <p:nvPr/>
        </p:nvSpPr>
        <p:spPr>
          <a:xfrm>
            <a:off x="876864" y="437582"/>
            <a:ext cx="10515600" cy="13255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ormular" panose="02000000000000000000" pitchFamily="50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s-PE" b="1" dirty="0">
                <a:solidFill>
                  <a:schemeClr val="bg1"/>
                </a:solidFill>
              </a:rPr>
              <a:t>EJERCICIOS RETOS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5109F036-CD99-4A97-81B0-FAFF54F737B6}"/>
                  </a:ext>
                </a:extLst>
              </p:cNvPr>
              <p:cNvSpPr/>
              <p:nvPr/>
            </p:nvSpPr>
            <p:spPr>
              <a:xfrm>
                <a:off x="876864" y="1888728"/>
                <a:ext cx="10266207" cy="4531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 algn="just"/>
                <a:r>
                  <a:rPr lang="es-PE" sz="1800" i="1" dirty="0">
                    <a:latin typeface="F26"/>
                  </a:rPr>
                  <a:t>1. Si los vértices de un triángulo son:</a:t>
                </a:r>
              </a:p>
              <a:p>
                <a:pPr marL="355600" indent="-355600" algn="ctr"/>
                <a14:m>
                  <m:oMath xmlns:m="http://schemas.openxmlformats.org/officeDocument/2006/math">
                    <m:r>
                      <a:rPr lang="es-PE" sz="18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PE" sz="1800" i="1" dirty="0" smtClean="0">
                        <a:latin typeface="Cambria Math" panose="02040503050406030204" pitchFamily="18" charset="0"/>
                      </a:rPr>
                      <m:t> = (3 ; 2 ) </m:t>
                    </m:r>
                  </m:oMath>
                </a14:m>
                <a:r>
                  <a:rPr lang="es-PE" sz="1800" i="1" dirty="0">
                    <a:latin typeface="F26"/>
                  </a:rPr>
                  <a:t>, </a:t>
                </a:r>
                <a14:m>
                  <m:oMath xmlns:m="http://schemas.openxmlformats.org/officeDocument/2006/math">
                    <m:r>
                      <a:rPr lang="es-PE" sz="18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PE" sz="1800" i="1" dirty="0" smtClean="0">
                        <a:latin typeface="Cambria Math" panose="02040503050406030204" pitchFamily="18" charset="0"/>
                      </a:rPr>
                      <m:t> = (−5 ; 12 ) </m:t>
                    </m:r>
                  </m:oMath>
                </a14:m>
                <a:r>
                  <a:rPr lang="es-PE" sz="1800" i="1" dirty="0">
                    <a:latin typeface="F26"/>
                  </a:rPr>
                  <a:t>y </a:t>
                </a:r>
                <a14:m>
                  <m:oMath xmlns:m="http://schemas.openxmlformats.org/officeDocument/2006/math">
                    <m:r>
                      <a:rPr lang="es-PE" sz="18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s-PE" sz="1800" i="1" dirty="0" smtClean="0">
                        <a:latin typeface="Cambria Math" panose="02040503050406030204" pitchFamily="18" charset="0"/>
                      </a:rPr>
                      <m:t> = (8 ; 6 )</m:t>
                    </m:r>
                  </m:oMath>
                </a14:m>
                <a:r>
                  <a:rPr lang="es-PE" sz="1800" i="1" dirty="0">
                    <a:latin typeface="F26"/>
                  </a:rPr>
                  <a:t>.</a:t>
                </a:r>
              </a:p>
              <a:p>
                <a:pPr marL="355600" indent="-355600" algn="just"/>
                <a:r>
                  <a:rPr lang="es-PE" sz="1800" i="1" dirty="0">
                    <a:latin typeface="F26"/>
                  </a:rPr>
                  <a:t>    Compruebe usando vectores si se trata de un triángulo isósceles, equilatero o triángulo rectángulo.</a:t>
                </a:r>
              </a:p>
              <a:p>
                <a:pPr marL="355600" indent="-355600" algn="just"/>
                <a:endParaRPr lang="es-PE" sz="1800" i="1" dirty="0">
                  <a:latin typeface="F26"/>
                </a:endParaRPr>
              </a:p>
              <a:p>
                <a:pPr marL="450850" indent="-450850" algn="just"/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2. Dados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s-PE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=(−2,1)</m:t>
                    </m:r>
                  </m:oMath>
                </a14:m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s-PE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s-PE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s-PE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s-PE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s-PE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, y </a:t>
                </a:r>
                <a14:m>
                  <m:oMath xmlns:m="http://schemas.openxmlformats.org/officeDocument/2006/math">
                    <m:r>
                      <a:rPr lang="es-PE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s-P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s-PE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P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s-P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P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</m:oMath>
                </a14:m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. Encontrar los escalares que: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s-PE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PE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acc>
                      <m:accPr>
                        <m:chr m:val="⃗"/>
                        <m:ctrlPr>
                          <a:rPr lang="es-PE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s-PE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PE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s-P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.</a:t>
                </a:r>
              </a:p>
              <a:p>
                <a:pPr marL="450850" indent="-450850" algn="just"/>
                <a:endParaRPr lang="es-PE" sz="1800" i="1" dirty="0">
                  <a:solidFill>
                    <a:schemeClr val="tx1"/>
                  </a:solidFill>
                  <a:latin typeface="F26"/>
                </a:endParaRPr>
              </a:p>
              <a:p>
                <a:pPr marL="450850" indent="-450850" algn="just"/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3. Se dan los puntos </a:t>
                </a:r>
                <a14:m>
                  <m:oMath xmlns:m="http://schemas.openxmlformats.org/officeDocument/2006/math">
                    <m:r>
                      <a:rPr lang="es-PE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s-P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4, 1</m:t>
                        </m:r>
                      </m:e>
                    </m:d>
                    <m:r>
                      <a:rPr lang="es-PE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s-PE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s-P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7, 3</m:t>
                        </m:r>
                      </m:e>
                    </m:d>
                    <m:r>
                      <a:rPr lang="es-PE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 </m:t>
                    </m:r>
                    <m:r>
                      <a:rPr lang="es-PE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s-PE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(2, 3)</m:t>
                    </m:r>
                  </m:oMath>
                </a14:m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. Hallar un cuarto punto D de manera tal que el cuadrilátero que formen ABCD sea un paralelogramo.</a:t>
                </a:r>
              </a:p>
              <a:p>
                <a:pPr marL="450850" indent="-450850" algn="just"/>
                <a:endParaRPr lang="es-PE" sz="1800" i="1" dirty="0">
                  <a:solidFill>
                    <a:schemeClr val="tx1"/>
                  </a:solidFill>
                  <a:latin typeface="F26"/>
                </a:endParaRPr>
              </a:p>
              <a:p>
                <a:pPr marL="450850" indent="-450850" algn="just"/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4. </a:t>
                </a:r>
                <a:r>
                  <a:rPr lang="es-PE" sz="1800" dirty="0">
                    <a:solidFill>
                      <a:schemeClr val="tx1"/>
                    </a:solidFill>
                  </a:rPr>
                  <a:t>Se tiene el segmento de extremos </a:t>
                </a:r>
                <a14:m>
                  <m:oMath xmlns:m="http://schemas.openxmlformats.org/officeDocument/2006/math">
                    <m:r>
                      <a:rPr lang="es-PE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PE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PE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2,9)</m:t>
                    </m:r>
                  </m:oMath>
                </a14:m>
                <a:r>
                  <a:rPr lang="es-PE" sz="1800" dirty="0">
                    <a:solidFill>
                      <a:schemeClr val="tx1"/>
                    </a:solidFill>
                  </a:rPr>
                  <a:t> y </a:t>
                </a:r>
                <a14:m>
                  <m:oMath xmlns:m="http://schemas.openxmlformats.org/officeDocument/2006/math">
                    <m:r>
                      <a:rPr lang="es-PE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(11,</m:t>
                    </m:r>
                    <m:r>
                      <a:rPr lang="es-PE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PE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3)</m:t>
                    </m:r>
                  </m:oMath>
                </a14:m>
                <a:r>
                  <a:rPr lang="es-PE" sz="1800" dirty="0">
                    <a:solidFill>
                      <a:schemeClr val="tx1"/>
                    </a:solidFill>
                  </a:rPr>
                  <a:t>. Hallar las coordenadas de los puntos que dividen al segmento dado en tres partes iguales.</a:t>
                </a:r>
              </a:p>
              <a:p>
                <a:pPr marL="450850" indent="-450850" algn="just"/>
                <a:endParaRPr lang="es-PE" sz="1800" i="1" dirty="0">
                  <a:solidFill>
                    <a:schemeClr val="tx1"/>
                  </a:solidFill>
                  <a:latin typeface="F26"/>
                </a:endParaRPr>
              </a:p>
              <a:p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5.</a:t>
                </a:r>
                <a:r>
                  <a:rPr lang="es-PE" sz="1800" dirty="0"/>
                  <a:t> Determine el valor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s-PE" sz="1800" dirty="0"/>
                  <a:t> 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i="1" smtClean="0">
                          <a:latin typeface="Cambria Math" panose="020405030504060302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P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1, −2</m:t>
                          </m:r>
                        </m:e>
                      </m:d>
                      <m:r>
                        <a:rPr lang="es-PE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−7</m:t>
                      </m:r>
                      <m:d>
                        <m:dPr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  <m:r>
                        <a:rPr lang="es-PE" sz="1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P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s-PE" sz="1800" dirty="0"/>
              </a:p>
              <a:p>
                <a:pPr marL="450850" indent="-450850" algn="just"/>
                <a:endParaRPr lang="es-PE" sz="1800" i="1" dirty="0">
                  <a:solidFill>
                    <a:schemeClr val="tx1"/>
                  </a:solidFill>
                  <a:latin typeface="F26"/>
                </a:endParaRPr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5109F036-CD99-4A97-81B0-FAFF54F73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64" y="1888728"/>
                <a:ext cx="10266207" cy="4531690"/>
              </a:xfrm>
              <a:prstGeom prst="rect">
                <a:avLst/>
              </a:prstGeom>
              <a:blipFill>
                <a:blip r:embed="rId2"/>
                <a:stretch>
                  <a:fillRect l="-534" t="-808" r="-475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50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06D896E-155B-47B0-AC0C-22E3ADF83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5087" y="1726280"/>
            <a:ext cx="5590914" cy="184597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s-PE" sz="4600" b="1" dirty="0">
                <a:solidFill>
                  <a:srgbClr val="00A8A4"/>
                </a:solidFill>
              </a:rPr>
              <a:t>Espacio de Preguntas</a:t>
            </a:r>
            <a:r>
              <a:rPr lang="es-PE" sz="4600" dirty="0">
                <a:solidFill>
                  <a:srgbClr val="00A8A4"/>
                </a:solidFill>
              </a:rPr>
              <a:t/>
            </a:r>
            <a:br>
              <a:rPr lang="es-PE" sz="4600" dirty="0">
                <a:solidFill>
                  <a:srgbClr val="00A8A4"/>
                </a:solidFill>
              </a:rPr>
            </a:br>
            <a:endParaRPr lang="es-PE" sz="4600" dirty="0">
              <a:solidFill>
                <a:srgbClr val="00A8A4"/>
              </a:solidFill>
            </a:endParaRPr>
          </a:p>
        </p:txBody>
      </p:sp>
      <p:pic>
        <p:nvPicPr>
          <p:cNvPr id="6" name="Gráfico 5" descr="Cronómetro">
            <a:extLst>
              <a:ext uri="{FF2B5EF4-FFF2-40B4-BE49-F238E27FC236}">
                <a16:creationId xmlns:a16="http://schemas.microsoft.com/office/drawing/2014/main" id="{F5F550D2-B1E6-4996-AE8D-630BDCC5E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>
          <a:xfrm>
            <a:off x="6681098" y="2496000"/>
            <a:ext cx="2398382" cy="2398382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EA5CF1DE-094A-4DD2-92CB-A91EF069E46E}"/>
              </a:ext>
            </a:extLst>
          </p:cNvPr>
          <p:cNvSpPr txBox="1">
            <a:spLocks/>
          </p:cNvSpPr>
          <p:nvPr/>
        </p:nvSpPr>
        <p:spPr>
          <a:xfrm>
            <a:off x="7792957" y="3572256"/>
            <a:ext cx="4754838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/>
              <a:t>Tiempo : 10 min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42F2024-4B2E-4B72-A6B2-9AF1066BA5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18" r="307" b="-1"/>
          <a:stretch/>
        </p:blipFill>
        <p:spPr>
          <a:xfrm>
            <a:off x="3889008" y="634525"/>
            <a:ext cx="2370818" cy="2239728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0FD54781-F53C-44A9-84EF-2A053A43CEDB}"/>
              </a:ext>
            </a:extLst>
          </p:cNvPr>
          <p:cNvSpPr txBox="1">
            <a:spLocks/>
          </p:cNvSpPr>
          <p:nvPr/>
        </p:nvSpPr>
        <p:spPr>
          <a:xfrm>
            <a:off x="532531" y="2419076"/>
            <a:ext cx="5727295" cy="34054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r>
              <a:rPr lang="es-PE" sz="4600" dirty="0">
                <a:solidFill>
                  <a:schemeClr val="tx1"/>
                </a:solidFill>
              </a:rPr>
              <a:t/>
            </a:r>
            <a:br>
              <a:rPr lang="es-PE" sz="4600" dirty="0">
                <a:solidFill>
                  <a:schemeClr val="tx1"/>
                </a:solidFill>
              </a:rPr>
            </a:br>
            <a:r>
              <a:rPr lang="es-PE" dirty="0">
                <a:solidFill>
                  <a:schemeClr val="tx1"/>
                </a:solidFill>
              </a:rPr>
              <a:t>Pregunta a través del chat o levantando la mano en el Zoom. Comparte tus dudas de la sesión o de los ejercicios y problemas que acaban de trabajar en los grupos. Si no tienes preguntas el profesor realizará algunas  </a:t>
            </a:r>
            <a:endParaRPr lang="es-PE" sz="4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71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69ACBCE6-D3AA-4668-96EB-70CBF46F4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4915" y="908304"/>
            <a:ext cx="5590914" cy="18459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PE" sz="4600" b="1" dirty="0">
                <a:solidFill>
                  <a:srgbClr val="00A8A4"/>
                </a:solidFill>
              </a:rPr>
              <a:t>Conclusiones </a:t>
            </a:r>
            <a:r>
              <a:rPr lang="es-PE" sz="4600" dirty="0">
                <a:solidFill>
                  <a:srgbClr val="00A8A4"/>
                </a:solidFill>
              </a:rPr>
              <a:t/>
            </a:r>
            <a:br>
              <a:rPr lang="es-PE" sz="4600" dirty="0">
                <a:solidFill>
                  <a:srgbClr val="00A8A4"/>
                </a:solidFill>
              </a:rPr>
            </a:br>
            <a:endParaRPr lang="es-PE" sz="4600" dirty="0">
              <a:solidFill>
                <a:srgbClr val="00A8A4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FA8716A-F268-4791-B420-9E66937BF025}"/>
              </a:ext>
            </a:extLst>
          </p:cNvPr>
          <p:cNvSpPr txBox="1">
            <a:spLocks/>
          </p:cNvSpPr>
          <p:nvPr/>
        </p:nvSpPr>
        <p:spPr>
          <a:xfrm>
            <a:off x="614815" y="1894820"/>
            <a:ext cx="8309729" cy="40548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 algn="just" fontAlgn="auto">
              <a:spcAft>
                <a:spcPts val="0"/>
              </a:spcAft>
              <a:buAutoNum type="arabicPeriod"/>
            </a:pPr>
            <a:r>
              <a:rPr lang="es-PE" sz="3600" dirty="0">
                <a:solidFill>
                  <a:schemeClr val="tx1"/>
                </a:solidFill>
              </a:rPr>
              <a:t>Las diagonales de un paralelogramo representan geométricamente la suma y resta de dos vectores</a:t>
            </a:r>
            <a:r>
              <a:rPr lang="es-PE" sz="3800" dirty="0">
                <a:solidFill>
                  <a:schemeClr val="tx1"/>
                </a:solidFill>
              </a:rPr>
              <a:t> .</a:t>
            </a:r>
          </a:p>
          <a:p>
            <a:pPr algn="just" fontAlgn="auto">
              <a:spcAft>
                <a:spcPts val="0"/>
              </a:spcAft>
            </a:pPr>
            <a:endParaRPr lang="es-PE" sz="3800" dirty="0">
              <a:solidFill>
                <a:schemeClr val="tx1"/>
              </a:solidFill>
            </a:endParaRPr>
          </a:p>
          <a:p>
            <a:pPr marL="355600" lvl="0" indent="-355600"/>
            <a:r>
              <a:rPr lang="es-PE" sz="3800" dirty="0">
                <a:solidFill>
                  <a:schemeClr val="tx1"/>
                </a:solidFill>
              </a:rPr>
              <a:t>2. </a:t>
            </a:r>
            <a:r>
              <a:rPr lang="es-PE" sz="4000" dirty="0">
                <a:solidFill>
                  <a:schemeClr val="tx1"/>
                </a:solidFill>
              </a:rPr>
              <a:t>Todo vector puede ser unitario excepto el vector nulo.</a:t>
            </a:r>
          </a:p>
          <a:p>
            <a:pPr marL="536575" indent="-536575" algn="just" fontAlgn="auto">
              <a:spcAft>
                <a:spcPts val="0"/>
              </a:spcAft>
            </a:pPr>
            <a:endParaRPr lang="es-PE" sz="3800" dirty="0">
              <a:solidFill>
                <a:schemeClr val="tx1"/>
              </a:solidFill>
            </a:endParaRPr>
          </a:p>
          <a:p>
            <a:pPr marL="536575" indent="-536575" algn="just" fontAlgn="auto">
              <a:spcAft>
                <a:spcPts val="0"/>
              </a:spcAft>
            </a:pPr>
            <a:r>
              <a:rPr lang="es-PE" sz="3800" dirty="0">
                <a:solidFill>
                  <a:schemeClr val="tx1"/>
                </a:solidFill>
              </a:rPr>
              <a:t>3. Cualquier vector se puede descomponer  mediante los vectores canónicos.</a:t>
            </a:r>
          </a:p>
          <a:p>
            <a:pPr algn="just" fontAlgn="auto">
              <a:spcAft>
                <a:spcPts val="0"/>
              </a:spcAft>
            </a:pPr>
            <a:endParaRPr lang="es-PE" sz="4600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071F4F-686A-44C8-91BA-3C196DC202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11"/>
          <a:stretch/>
        </p:blipFill>
        <p:spPr>
          <a:xfrm>
            <a:off x="8831629" y="1981325"/>
            <a:ext cx="3360371" cy="312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68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AD13FC8A-1028-4F61-86B1-020224860D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720138"/>
              </p:ext>
            </p:extLst>
          </p:nvPr>
        </p:nvGraphicFramePr>
        <p:xfrm>
          <a:off x="1164885" y="1720193"/>
          <a:ext cx="4931115" cy="3417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A9BB651B-174B-4D23-8114-08D3340BB6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5"/>
          <a:stretch/>
        </p:blipFill>
        <p:spPr>
          <a:xfrm>
            <a:off x="2073042" y="4174312"/>
            <a:ext cx="3742857" cy="1339938"/>
          </a:xfrm>
          <a:prstGeom prst="rect">
            <a:avLst/>
          </a:prstGeom>
        </p:spPr>
      </p:pic>
      <p:pic>
        <p:nvPicPr>
          <p:cNvPr id="7" name="Picture 2" descr="Resultado de imagen para logro ESTUDIANTES CLIPART">
            <a:extLst>
              <a:ext uri="{FF2B5EF4-FFF2-40B4-BE49-F238E27FC236}">
                <a16:creationId xmlns:a16="http://schemas.microsoft.com/office/drawing/2014/main" id="{2BBC7AAF-0131-4ED8-85A1-57BD932001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0"/>
          <a:stretch/>
        </p:blipFill>
        <p:spPr bwMode="auto">
          <a:xfrm>
            <a:off x="6538998" y="1720193"/>
            <a:ext cx="3868434" cy="3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57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4800" b="1" dirty="0">
                <a:solidFill>
                  <a:srgbClr val="00A8A4"/>
                </a:solidFill>
              </a:rPr>
              <a:t> </a:t>
            </a:r>
            <a:r>
              <a:rPr lang="es-PE" sz="2800" b="1" dirty="0">
                <a:solidFill>
                  <a:srgbClr val="C00000"/>
                </a:solidFill>
              </a:rPr>
              <a:t>FINALMENTE</a:t>
            </a:r>
            <a:endParaRPr lang="es-PE" sz="2800" dirty="0">
              <a:solidFill>
                <a:srgbClr val="C00000"/>
              </a:solidFill>
            </a:endParaRPr>
          </a:p>
          <a:p>
            <a:endParaRPr lang="es-PE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0E2AF65-47BB-49A6-8249-9CBB2390ED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1354804"/>
              </p:ext>
            </p:extLst>
          </p:nvPr>
        </p:nvGraphicFramePr>
        <p:xfrm>
          <a:off x="3315453" y="1478028"/>
          <a:ext cx="8232533" cy="4623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2DF50908-8675-4854-AAE4-BEE11EC1E0F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05" y="1953950"/>
            <a:ext cx="2126405" cy="3671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46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4E1EEF-95A4-4137-BA22-40233273D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654E1EEF-95A4-4137-BA22-40233273DD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B17DAE-514E-42CE-9C09-0DF0A64F2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E4B17DAE-514E-42CE-9C09-0DF0A64F2C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16B73C-0F75-49CA-9027-74E99E576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D716B73C-0F75-49CA-9027-74E99E576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EFDFA8-6048-448D-A6F0-628956AB6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11EFDFA8-6048-448D-A6F0-628956AB67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25E939-B844-47B8-883C-D28499586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F225E939-B844-47B8-883C-D284995866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17A655-5861-4856-B7A6-4E4983635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C817A655-5861-4856-B7A6-4E4983635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67B16B-2620-489B-94DE-1803E2C16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B567B16B-2620-489B-94DE-1803E2C165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831850" y="469339"/>
            <a:ext cx="10515600" cy="1162959"/>
          </a:xfrm>
        </p:spPr>
        <p:txBody>
          <a:bodyPr>
            <a:normAutofit/>
          </a:bodyPr>
          <a:lstStyle/>
          <a:p>
            <a:r>
              <a:rPr lang="es-PE" sz="3600" b="1" dirty="0">
                <a:solidFill>
                  <a:srgbClr val="C00000"/>
                </a:solidFill>
              </a:rPr>
              <a:t>¿Para qué me sirven?</a:t>
            </a:r>
            <a:endParaRPr lang="es-PE" sz="3600" dirty="0">
              <a:solidFill>
                <a:srgbClr val="C00000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6504679-BF81-4A18-9298-B4BDA1E3EF79}"/>
              </a:ext>
            </a:extLst>
          </p:cNvPr>
          <p:cNvSpPr txBox="1"/>
          <p:nvPr/>
        </p:nvSpPr>
        <p:spPr>
          <a:xfrm>
            <a:off x="1121727" y="1110459"/>
            <a:ext cx="10490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estudio de vectores es importante en la formación de todo Ingeniero, para enfrentar situaciones de fenómenos reales en la planificación y ejecución en la construcción de </a:t>
            </a:r>
            <a:r>
              <a:rPr lang="es-ES" sz="2000"/>
              <a:t>toda estructura.</a:t>
            </a:r>
            <a:endParaRPr lang="es-PE" sz="2000" i="1" dirty="0">
              <a:latin typeface="F26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9BBD2B7-29DD-4D49-A7F6-793E062FB169}"/>
              </a:ext>
            </a:extLst>
          </p:cNvPr>
          <p:cNvSpPr/>
          <p:nvPr/>
        </p:nvSpPr>
        <p:spPr>
          <a:xfrm>
            <a:off x="4720470" y="2300298"/>
            <a:ext cx="3048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>
                <a:solidFill>
                  <a:srgbClr val="008080"/>
                </a:solidFill>
                <a:latin typeface="Helvetica" panose="020B0604020202020204" pitchFamily="34" charset="0"/>
              </a:rPr>
              <a:t>En la Programación e informática</a:t>
            </a:r>
            <a:r>
              <a:rPr lang="es-PE" dirty="0">
                <a:solidFill>
                  <a:srgbClr val="008080"/>
                </a:solidFill>
                <a:latin typeface="Helvetica" panose="020B0604020202020204" pitchFamily="34" charset="0"/>
              </a:rPr>
              <a:t> pueden ser empleados como contenedores de datos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1BF621B-870B-4B85-A085-782722EB8F45}"/>
              </a:ext>
            </a:extLst>
          </p:cNvPr>
          <p:cNvSpPr/>
          <p:nvPr/>
        </p:nvSpPr>
        <p:spPr>
          <a:xfrm>
            <a:off x="1026314" y="2212489"/>
            <a:ext cx="31208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>
                <a:solidFill>
                  <a:srgbClr val="7030A0"/>
                </a:solidFill>
                <a:latin typeface="Helvetica" panose="020B0604020202020204" pitchFamily="34" charset="0"/>
              </a:rPr>
              <a:t>En la vida cotidiana </a:t>
            </a:r>
            <a:r>
              <a:rPr lang="es-PE" dirty="0">
                <a:solidFill>
                  <a:srgbClr val="7030A0"/>
                </a:solidFill>
                <a:latin typeface="Helvetica" panose="020B0604020202020204" pitchFamily="34" charset="0"/>
              </a:rPr>
              <a:t>representan nuestros movimientos porque tienen Magnitud, dirección y sentido </a:t>
            </a:r>
          </a:p>
          <a:p>
            <a:endParaRPr lang="es-PE" dirty="0">
              <a:solidFill>
                <a:srgbClr val="7030A0"/>
              </a:solidFill>
              <a:latin typeface="Helvetica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4BFD063-0FA6-4DC3-A5EF-C73261821B73}"/>
              </a:ext>
            </a:extLst>
          </p:cNvPr>
          <p:cNvSpPr/>
          <p:nvPr/>
        </p:nvSpPr>
        <p:spPr>
          <a:xfrm>
            <a:off x="8210587" y="2300298"/>
            <a:ext cx="31368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>
                <a:solidFill>
                  <a:srgbClr val="7030A0"/>
                </a:solidFill>
                <a:latin typeface="Helvetica" panose="020B0604020202020204" pitchFamily="34" charset="0"/>
              </a:rPr>
              <a:t>En la Ingeniería. </a:t>
            </a:r>
            <a:r>
              <a:rPr lang="es-PE" dirty="0">
                <a:solidFill>
                  <a:srgbClr val="7030A0"/>
                </a:solidFill>
                <a:latin typeface="Helvetica" panose="020B0604020202020204" pitchFamily="34" charset="0"/>
              </a:rPr>
              <a:t>Se consideran los campos gravitacionales, campos magnéticos, en la mecánica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BD9914A-5531-4763-B3DD-617096BEC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220" y="3129141"/>
            <a:ext cx="2507070" cy="231589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7C31950-073C-4D0E-ABB9-F7537254F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727" y="2929614"/>
            <a:ext cx="2433428" cy="1210017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6A7DD057-7DED-46E7-94C6-8B55D656179D}"/>
              </a:ext>
            </a:extLst>
          </p:cNvPr>
          <p:cNvSpPr/>
          <p:nvPr/>
        </p:nvSpPr>
        <p:spPr>
          <a:xfrm>
            <a:off x="4871543" y="5414021"/>
            <a:ext cx="30573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chemeClr val="bg1">
                    <a:lumMod val="6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https://www.freepik.es/vector-gratis/concepto-ingenieria-informatica_5138520.htm</a:t>
            </a:r>
            <a:endParaRPr lang="es-P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6CDE779B-F410-43C8-B9B4-E05FEF2A8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9287" y="4695448"/>
            <a:ext cx="2680375" cy="133795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4B035AA9-6915-466D-BBCD-D27EA17930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9286" y="3129140"/>
            <a:ext cx="2675003" cy="1362481"/>
          </a:xfrm>
          <a:prstGeom prst="rect">
            <a:avLst/>
          </a:prstGeom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F6D71EB8-ED1A-4044-BADF-11C6774D22BC}"/>
              </a:ext>
            </a:extLst>
          </p:cNvPr>
          <p:cNvSpPr/>
          <p:nvPr/>
        </p:nvSpPr>
        <p:spPr>
          <a:xfrm>
            <a:off x="8702764" y="6003505"/>
            <a:ext cx="19880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200" dirty="0">
                <a:solidFill>
                  <a:schemeClr val="bg1">
                    <a:lumMod val="6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https://concepto.de/vector/</a:t>
            </a:r>
            <a:endParaRPr lang="es-PE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23E778EE-1B3B-4CB1-AEF8-CEBD3DB541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0738" y="4190513"/>
            <a:ext cx="2433429" cy="1406477"/>
          </a:xfrm>
          <a:prstGeom prst="rect">
            <a:avLst/>
          </a:prstGeom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id="{5E5F8AEC-EF8D-40A0-9001-DE1C25683F86}"/>
              </a:ext>
            </a:extLst>
          </p:cNvPr>
          <p:cNvSpPr/>
          <p:nvPr/>
        </p:nvSpPr>
        <p:spPr>
          <a:xfrm>
            <a:off x="1067804" y="5541322"/>
            <a:ext cx="32108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solidFill>
                  <a:srgbClr val="7030A0"/>
                </a:solidFill>
                <a:latin typeface="Open Sans"/>
              </a:rPr>
              <a:t>Los vectores permiten representar fuerzas contrapuestas gracias a que señalan la dirección</a:t>
            </a:r>
            <a:endParaRPr lang="es-PE" dirty="0">
              <a:solidFill>
                <a:srgbClr val="7030A0"/>
              </a:solidFill>
            </a:endParaRP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59807256-E6FE-4AE6-8244-AF716B0F5FA7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831850" y="6381750"/>
            <a:ext cx="10515600" cy="2746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PE"/>
              <a:t>VECTORES EN R2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6054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8" grpId="0"/>
      <p:bldP spid="15" grpId="0"/>
      <p:bldP spid="21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328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logro ESTUDIANTES CLIPART">
            <a:extLst>
              <a:ext uri="{FF2B5EF4-FFF2-40B4-BE49-F238E27FC236}">
                <a16:creationId xmlns:a16="http://schemas.microsoft.com/office/drawing/2014/main" id="{43BE369F-8B66-41D2-A5E0-1FF5885379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0"/>
          <a:stretch/>
        </p:blipFill>
        <p:spPr bwMode="auto">
          <a:xfrm>
            <a:off x="4659382" y="3072698"/>
            <a:ext cx="3416162" cy="275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79C2CEE2-4C09-4DE1-B1EA-BC37410E22EA}"/>
              </a:ext>
            </a:extLst>
          </p:cNvPr>
          <p:cNvSpPr txBox="1">
            <a:spLocks/>
          </p:cNvSpPr>
          <p:nvPr/>
        </p:nvSpPr>
        <p:spPr>
          <a:xfrm>
            <a:off x="838200" y="954965"/>
            <a:ext cx="10515600" cy="17834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ormular" panose="02000000000000000000" pitchFamily="50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s-PE" sz="3600" b="1" dirty="0"/>
              <a:t>LOGRO DE SESIÓN</a:t>
            </a:r>
            <a:r>
              <a:rPr lang="es-PE" sz="2800" dirty="0"/>
              <a:t/>
            </a:r>
            <a:br>
              <a:rPr lang="es-PE" sz="2800" dirty="0"/>
            </a:br>
            <a:r>
              <a:rPr lang="es-PE" sz="2800" dirty="0"/>
              <a:t>Al finalizar la sesión, el estudiante realiza operaciones como la suma, resta y multiplicación con vectores y descompone a los vectores en su forma canónica.</a:t>
            </a:r>
          </a:p>
        </p:txBody>
      </p:sp>
    </p:spTree>
    <p:extLst>
      <p:ext uri="{BB962C8B-B14F-4D97-AF65-F5344CB8AC3E}">
        <p14:creationId xmlns:p14="http://schemas.microsoft.com/office/powerpoint/2010/main" val="223039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0E2AF65-47BB-49A6-8249-9CBB2390ED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225843"/>
              </p:ext>
            </p:extLst>
          </p:nvPr>
        </p:nvGraphicFramePr>
        <p:xfrm>
          <a:off x="512956" y="1720193"/>
          <a:ext cx="6171917" cy="3417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A18C3966-3C3C-4BB4-B370-B744227C71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3767" y="1681598"/>
            <a:ext cx="4202967" cy="412865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46D58BB-30C5-47AD-80ED-8056EF6215AF}"/>
              </a:ext>
            </a:extLst>
          </p:cNvPr>
          <p:cNvSpPr txBox="1"/>
          <p:nvPr/>
        </p:nvSpPr>
        <p:spPr>
          <a:xfrm>
            <a:off x="1796547" y="1881962"/>
            <a:ext cx="2151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/>
              <a:t>VECTORES</a:t>
            </a:r>
          </a:p>
        </p:txBody>
      </p:sp>
    </p:spTree>
    <p:extLst>
      <p:ext uri="{BB962C8B-B14F-4D97-AF65-F5344CB8AC3E}">
        <p14:creationId xmlns:p14="http://schemas.microsoft.com/office/powerpoint/2010/main" val="201050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81F9A2-734F-476C-9B4C-3780DF479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681F9A2-734F-476C-9B4C-3780DF4793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587EEA-C9E6-4E05-AAF1-ED08A6223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97587EEA-C9E6-4E05-AAF1-ED08A6223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3DE39C-22A9-45B7-8B0A-76DA7948F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D3DE39C-22A9-45B7-8B0A-76DA7948F8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375138" y="469339"/>
            <a:ext cx="10972312" cy="1476692"/>
          </a:xfrm>
        </p:spPr>
        <p:txBody>
          <a:bodyPr>
            <a:normAutofit/>
          </a:bodyPr>
          <a:lstStyle/>
          <a:p>
            <a:r>
              <a:rPr lang="es-PE" sz="7200" b="1" dirty="0">
                <a:solidFill>
                  <a:schemeClr val="tx1"/>
                </a:solidFill>
              </a:rPr>
              <a:t>1</a:t>
            </a:r>
            <a:r>
              <a:rPr lang="es-PE" sz="3600" b="1" dirty="0">
                <a:solidFill>
                  <a:srgbClr val="00A8A4"/>
                </a:solidFill>
              </a:rPr>
              <a:t> </a:t>
            </a:r>
            <a:r>
              <a:rPr lang="es-PE" sz="2800" b="1" dirty="0">
                <a:solidFill>
                  <a:srgbClr val="008080"/>
                </a:solidFill>
              </a:rPr>
              <a:t>MAGNITUD – NORMA – MÓDULO</a:t>
            </a:r>
            <a:endParaRPr lang="es-PE" sz="3600" dirty="0">
              <a:solidFill>
                <a:srgbClr val="00808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465B806-10C2-4940-9FA6-4A4554BD7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780" y="5822971"/>
            <a:ext cx="1015141" cy="769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1B65B953-6C2B-4C9A-9507-38BD37C62D06}"/>
                  </a:ext>
                </a:extLst>
              </p:cNvPr>
              <p:cNvSpPr/>
              <p:nvPr/>
            </p:nvSpPr>
            <p:spPr>
              <a:xfrm>
                <a:off x="972149" y="1530773"/>
                <a:ext cx="571000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La magnitud o </a:t>
                </a:r>
                <a:r>
                  <a:rPr lang="es-PE" sz="1800" i="1" dirty="0">
                    <a:solidFill>
                      <a:srgbClr val="C00000"/>
                    </a:solidFill>
                    <a:latin typeface="F26"/>
                  </a:rPr>
                  <a:t>módulo</a:t>
                </a:r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 de un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 es un número real no negativo asociado a dicho vector y representado por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s-PE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PE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</m:oMath>
                </a14:m>
                <a:endParaRPr lang="es-PE" sz="1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1B65B953-6C2B-4C9A-9507-38BD37C62D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49" y="1530773"/>
                <a:ext cx="5710005" cy="646331"/>
              </a:xfrm>
              <a:prstGeom prst="rect">
                <a:avLst/>
              </a:prstGeom>
              <a:blipFill>
                <a:blip r:embed="rId3"/>
                <a:stretch>
                  <a:fillRect l="-854" t="-13208" r="-854" b="-14151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ECF0436B-F8F2-4666-9DA5-2231A89791FB}"/>
              </a:ext>
            </a:extLst>
          </p:cNvPr>
          <p:cNvSpPr txBox="1">
            <a:spLocks/>
          </p:cNvSpPr>
          <p:nvPr/>
        </p:nvSpPr>
        <p:spPr>
          <a:xfrm>
            <a:off x="375138" y="2846064"/>
            <a:ext cx="10972312" cy="10614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PE" sz="7200" b="1" dirty="0">
                <a:solidFill>
                  <a:schemeClr val="tx1"/>
                </a:solidFill>
              </a:rPr>
              <a:t>2</a:t>
            </a:r>
            <a:r>
              <a:rPr lang="es-PE" sz="3600" b="1" dirty="0">
                <a:solidFill>
                  <a:srgbClr val="00A8A4"/>
                </a:solidFill>
              </a:rPr>
              <a:t> </a:t>
            </a:r>
            <a:r>
              <a:rPr lang="es-PE" sz="2800" b="1" dirty="0">
                <a:solidFill>
                  <a:srgbClr val="008080"/>
                </a:solidFill>
              </a:rPr>
              <a:t>VECTOR UNITARIO</a:t>
            </a:r>
            <a:endParaRPr lang="es-PE" sz="3600" dirty="0">
              <a:solidFill>
                <a:srgbClr val="00808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CACC3E26-FE80-4532-830D-BD26656FCC00}"/>
                  </a:ext>
                </a:extLst>
              </p:cNvPr>
              <p:cNvSpPr/>
              <p:nvPr/>
            </p:nvSpPr>
            <p:spPr>
              <a:xfrm>
                <a:off x="972149" y="4102310"/>
                <a:ext cx="571000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Se llama vector unitario, al vector cuyo mó-</a:t>
                </a:r>
              </a:p>
              <a:p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dulo es la unidad, es decir: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 </a:t>
                </a:r>
              </a:p>
              <a:p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es un vector unitario si y solo si:</a:t>
                </a:r>
                <a:endParaRPr lang="es-PE" sz="1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CACC3E26-FE80-4532-830D-BD26656FCC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49" y="4102310"/>
                <a:ext cx="5710005" cy="923330"/>
              </a:xfrm>
              <a:prstGeom prst="rect">
                <a:avLst/>
              </a:prstGeom>
              <a:blipFill>
                <a:blip r:embed="rId4"/>
                <a:stretch>
                  <a:fillRect l="-854" t="-3974" b="-9934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B6C94345-13F0-4327-AD96-3166BDBF3922}"/>
                  </a:ext>
                </a:extLst>
              </p:cNvPr>
              <p:cNvSpPr/>
              <p:nvPr/>
            </p:nvSpPr>
            <p:spPr>
              <a:xfrm>
                <a:off x="2573322" y="5181710"/>
                <a:ext cx="2296334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s-PE" sz="1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PE" sz="1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1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s-PE" sz="1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PE" sz="18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s-PE" sz="18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PE" sz="18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PE" sz="18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PE" sz="18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PE" sz="18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s-PE" sz="1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PE" sz="1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PE" sz="18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PE" sz="1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s-PE" sz="1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s-PE" sz="1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B6C94345-13F0-4327-AD96-3166BDBF3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322" y="5181710"/>
                <a:ext cx="2296334" cy="6560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08FD72AC-55A0-4485-BF77-56980C85F658}"/>
                  </a:ext>
                </a:extLst>
              </p:cNvPr>
              <p:cNvSpPr/>
              <p:nvPr/>
            </p:nvSpPr>
            <p:spPr>
              <a:xfrm>
                <a:off x="2004640" y="2322110"/>
                <a:ext cx="3433697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PE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s-PE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PE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PE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s-PE" sz="1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d>
                        <m:dPr>
                          <m:begChr m:val="‖"/>
                          <m:endChr m:val="‖"/>
                          <m:ctrlPr>
                            <a:rPr lang="es-PE" sz="1800" i="1" smtClean="0">
                              <a:solidFill>
                                <a:srgbClr val="00808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PE" sz="1800" i="1" dirty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1800" i="1" dirty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s-PE" sz="1800" b="0" i="1" dirty="0" smtClean="0">
                          <a:solidFill>
                            <a:srgbClr val="00808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PE" sz="1800" b="0" i="1" dirty="0" smtClean="0">
                              <a:solidFill>
                                <a:srgbClr val="00808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s-PE" sz="1800" b="0" i="1" dirty="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PE" sz="1800" b="0" i="1" dirty="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PE" sz="1800" b="0" i="1" dirty="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PE" sz="1800" b="0" i="1" dirty="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PE" sz="1800" b="0" i="1" dirty="0" smtClean="0">
                              <a:solidFill>
                                <a:srgbClr val="00808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s-PE" sz="1800" i="1" dirty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PE" sz="1800" i="1" dirty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PE" sz="1800" b="0" i="1" dirty="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PE" sz="1800" i="1" dirty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s-PE" sz="1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08FD72AC-55A0-4485-BF77-56980C85F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640" y="2322110"/>
                <a:ext cx="3433697" cy="6560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ángulo: esquinas diagonales redondeadas 12">
            <a:extLst>
              <a:ext uri="{FF2B5EF4-FFF2-40B4-BE49-F238E27FC236}">
                <a16:creationId xmlns:a16="http://schemas.microsoft.com/office/drawing/2014/main" id="{E33A637F-E66F-4C01-826A-1E40BA2FF2A0}"/>
              </a:ext>
            </a:extLst>
          </p:cNvPr>
          <p:cNvSpPr/>
          <p:nvPr/>
        </p:nvSpPr>
        <p:spPr>
          <a:xfrm>
            <a:off x="6096000" y="3754060"/>
            <a:ext cx="5507404" cy="1224113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6AAECB12-5A8A-4D2D-ACEF-5AD510F1B07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6381750"/>
            <a:ext cx="10515600" cy="274638"/>
          </a:xfrm>
        </p:spPr>
        <p:txBody>
          <a:bodyPr>
            <a:normAutofit fontScale="92500" lnSpcReduction="10000"/>
          </a:bodyPr>
          <a:lstStyle/>
          <a:p>
            <a:r>
              <a:rPr lang="es-PE" dirty="0"/>
              <a:t>VECTORES EN R2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25AD733-8BA4-4303-B44C-00BB53504178}"/>
              </a:ext>
            </a:extLst>
          </p:cNvPr>
          <p:cNvSpPr txBox="1"/>
          <p:nvPr/>
        </p:nvSpPr>
        <p:spPr>
          <a:xfrm>
            <a:off x="7097517" y="2144508"/>
            <a:ext cx="1360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rgbClr val="0000FF"/>
                </a:solidFill>
                <a:latin typeface="F26"/>
              </a:rPr>
              <a:t>EJEMPLO</a:t>
            </a:r>
            <a:r>
              <a:rPr lang="es-PE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310D006-02FA-43BB-B351-ECACADD339F4}"/>
                  </a:ext>
                </a:extLst>
              </p:cNvPr>
              <p:cNvSpPr txBox="1"/>
              <p:nvPr/>
            </p:nvSpPr>
            <p:spPr>
              <a:xfrm>
                <a:off x="7097517" y="2577786"/>
                <a:ext cx="4052263" cy="368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1600" dirty="0"/>
                  <a:t>Si</a:t>
                </a:r>
                <a14:m>
                  <m:oMath xmlns:m="http://schemas.openxmlformats.org/officeDocument/2006/math">
                    <m:r>
                      <a:rPr lang="es-PE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s-PE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s-PE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PE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3;4</m:t>
                        </m:r>
                      </m:e>
                    </m:d>
                    <m:r>
                      <a:rPr lang="es-PE" sz="1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d>
                      <m:dPr>
                        <m:begChr m:val="‖"/>
                        <m:endChr m:val="‖"/>
                        <m:ctrlPr>
                          <a:rPr lang="es-PE" sz="16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PE" sz="1600" i="1" dirty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1600" i="1" dirty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s-PE" sz="1600" i="1" dirty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PE" sz="1600" i="1" dirty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PE" sz="1600" i="1" dirty="0" smtClean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PE" sz="1600" b="0" i="1" dirty="0" smtClean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s-PE" sz="1600" b="0" i="1" dirty="0" smtClean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PE" sz="1600" i="1" dirty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PE" sz="1600" i="1" dirty="0" smtClean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PE" sz="1600" b="0" i="1" dirty="0" smtClean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s-PE" sz="1600" b="0" i="1" dirty="0" smtClean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s-PE" sz="1600" b="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PE" sz="1600" b="0" i="1" dirty="0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PE" sz="1600" b="0" i="1" dirty="0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  <m:r>
                      <a:rPr lang="es-PE" sz="1600" b="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s-PE" sz="1600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310D006-02FA-43BB-B351-ECACADD33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517" y="2577786"/>
                <a:ext cx="4052263" cy="368691"/>
              </a:xfrm>
              <a:prstGeom prst="rect">
                <a:avLst/>
              </a:prstGeom>
              <a:blipFill>
                <a:blip r:embed="rId9"/>
                <a:stretch>
                  <a:fillRect l="-752" t="-3333" b="-21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E43A354A-A30C-48A1-899C-81FBF9B4BA25}"/>
                  </a:ext>
                </a:extLst>
              </p:cNvPr>
              <p:cNvSpPr txBox="1"/>
              <p:nvPr/>
            </p:nvSpPr>
            <p:spPr>
              <a:xfrm>
                <a:off x="6682154" y="3991475"/>
                <a:ext cx="4813160" cy="898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i="1" dirty="0">
                    <a:solidFill>
                      <a:srgbClr val="008080"/>
                    </a:solidFill>
                    <a:latin typeface="F26"/>
                  </a:rPr>
                  <a:t>Teorema:</a:t>
                </a:r>
                <a:r>
                  <a:rPr lang="es-PE" sz="2000" i="1" dirty="0">
                    <a:latin typeface="F26"/>
                  </a:rPr>
                  <a:t> Dado un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s-PE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s-P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s-PE" sz="2000" i="1" dirty="0">
                    <a:latin typeface="F26"/>
                  </a:rPr>
                  <a:t>, entonces el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PE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s-PE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2000" b="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s-PE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s-PE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PE" sz="2000" b="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PE" sz="2000" i="1" dirty="0">
                    <a:latin typeface="F26"/>
                  </a:rPr>
                  <a:t>es un vector unitario.</a:t>
                </a: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E43A354A-A30C-48A1-899C-81FBF9B4B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154" y="3991475"/>
                <a:ext cx="4813160" cy="898836"/>
              </a:xfrm>
              <a:prstGeom prst="rect">
                <a:avLst/>
              </a:prstGeom>
              <a:blipFill>
                <a:blip r:embed="rId10"/>
                <a:stretch>
                  <a:fillRect l="-1266" t="-8163" r="-380" b="-68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85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5" grpId="0"/>
      <p:bldP spid="11" grpId="0"/>
      <p:bldP spid="13" grpId="0" animBg="1"/>
      <p:bldP spid="9" grpId="0"/>
      <p:bldP spid="1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375138" y="469339"/>
            <a:ext cx="10972312" cy="1428026"/>
          </a:xfrm>
        </p:spPr>
        <p:txBody>
          <a:bodyPr>
            <a:normAutofit/>
          </a:bodyPr>
          <a:lstStyle/>
          <a:p>
            <a:r>
              <a:rPr lang="es-PE" sz="7200" b="1" dirty="0">
                <a:solidFill>
                  <a:schemeClr val="tx1"/>
                </a:solidFill>
              </a:rPr>
              <a:t>3</a:t>
            </a:r>
            <a:r>
              <a:rPr lang="es-PE" sz="3600" b="1" dirty="0">
                <a:solidFill>
                  <a:srgbClr val="00A8A4"/>
                </a:solidFill>
              </a:rPr>
              <a:t> </a:t>
            </a:r>
            <a:r>
              <a:rPr lang="es-PE" sz="2800" b="1" dirty="0">
                <a:solidFill>
                  <a:srgbClr val="008080"/>
                </a:solidFill>
              </a:rPr>
              <a:t>VECTORES CANÓNICOS</a:t>
            </a:r>
            <a:endParaRPr lang="es-PE" sz="3600" dirty="0">
              <a:solidFill>
                <a:srgbClr val="00808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465B806-10C2-4940-9FA6-4A4554BD7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780" y="5822971"/>
            <a:ext cx="1015141" cy="769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1B65B953-6C2B-4C9A-9507-38BD37C62D06}"/>
                  </a:ext>
                </a:extLst>
              </p:cNvPr>
              <p:cNvSpPr/>
              <p:nvPr/>
            </p:nvSpPr>
            <p:spPr>
              <a:xfrm>
                <a:off x="972149" y="1530773"/>
                <a:ext cx="468994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Son vectores con </a:t>
                </a:r>
                <a:r>
                  <a:rPr lang="es-PE" sz="1800" i="1" dirty="0">
                    <a:solidFill>
                      <a:srgbClr val="C00000"/>
                    </a:solidFill>
                    <a:latin typeface="F26"/>
                  </a:rPr>
                  <a:t>módulo 1, </a:t>
                </a:r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que están presentes</a:t>
                </a:r>
              </a:p>
              <a:p>
                <a:pPr algn="just"/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y son </a:t>
                </a:r>
                <a:r>
                  <a:rPr lang="es-PE" sz="1800" i="1" dirty="0">
                    <a:solidFill>
                      <a:srgbClr val="0000FF"/>
                    </a:solidFill>
                    <a:latin typeface="F26"/>
                  </a:rPr>
                  <a:t>paralelos al eje </a:t>
                </a:r>
                <a14:m>
                  <m:oMath xmlns:m="http://schemas.openxmlformats.org/officeDocument/2006/math">
                    <m:r>
                      <a:rPr lang="es-PE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s-PE" sz="1800" i="1" dirty="0">
                    <a:solidFill>
                      <a:srgbClr val="0000FF"/>
                    </a:solidFill>
                    <a:latin typeface="F26"/>
                  </a:rPr>
                  <a:t> </a:t>
                </a:r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(eje de las abscisas) y </a:t>
                </a:r>
                <a:r>
                  <a:rPr lang="es-PE" sz="1800" i="1" dirty="0">
                    <a:solidFill>
                      <a:srgbClr val="0000FF"/>
                    </a:solidFill>
                    <a:latin typeface="F26"/>
                  </a:rPr>
                  <a:t>al eje </a:t>
                </a:r>
                <a14:m>
                  <m:oMath xmlns:m="http://schemas.openxmlformats.org/officeDocument/2006/math">
                    <m:r>
                      <a:rPr lang="es-PE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s-PE" sz="1800" i="1" dirty="0">
                    <a:solidFill>
                      <a:srgbClr val="0000FF"/>
                    </a:solidFill>
                    <a:latin typeface="F26"/>
                  </a:rPr>
                  <a:t> </a:t>
                </a:r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(eje de las ordenadas) y se denotan como:</a:t>
                </a:r>
                <a:endParaRPr lang="es-PE" sz="1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1B65B953-6C2B-4C9A-9507-38BD37C62D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49" y="1530773"/>
                <a:ext cx="4689947" cy="923330"/>
              </a:xfrm>
              <a:prstGeom prst="rect">
                <a:avLst/>
              </a:prstGeom>
              <a:blipFill>
                <a:blip r:embed="rId3"/>
                <a:stretch>
                  <a:fillRect l="-1039" t="-3289" r="-1039" b="-9211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ángulo: esquinas diagonales redondeadas 9">
            <a:extLst>
              <a:ext uri="{FF2B5EF4-FFF2-40B4-BE49-F238E27FC236}">
                <a16:creationId xmlns:a16="http://schemas.microsoft.com/office/drawing/2014/main" id="{A043783D-27F8-4884-B8A9-9832FD13EAFE}"/>
              </a:ext>
            </a:extLst>
          </p:cNvPr>
          <p:cNvSpPr/>
          <p:nvPr/>
        </p:nvSpPr>
        <p:spPr>
          <a:xfrm>
            <a:off x="1664511" y="2639142"/>
            <a:ext cx="3025689" cy="87406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7A2BAED4-DBE5-4BDF-A14D-76ABB9104E1C}"/>
                  </a:ext>
                </a:extLst>
              </p:cNvPr>
              <p:cNvSpPr/>
              <p:nvPr/>
            </p:nvSpPr>
            <p:spPr>
              <a:xfrm>
                <a:off x="955357" y="4219532"/>
                <a:ext cx="4965459" cy="1512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Dados los puntos o radio vectores </a:t>
                </a:r>
                <a14:m>
                  <m:oMath xmlns:m="http://schemas.openxmlformats.org/officeDocument/2006/math">
                    <m:r>
                      <a:rPr lang="es-PE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PE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(1 −8)</m:t>
                    </m:r>
                  </m:oMath>
                </a14:m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; </a:t>
                </a:r>
                <a14:m>
                  <m:oMath xmlns:m="http://schemas.openxmlformats.org/officeDocument/2006/math">
                    <m:r>
                      <a:rPr lang="es-PE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s-PE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(−3 ; 5)</m:t>
                    </m:r>
                  </m:oMath>
                </a14:m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. Determine el módulo del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s-PE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𝑃𝑄</m:t>
                        </m:r>
                      </m:e>
                    </m:acc>
                  </m:oMath>
                </a14:m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, su correspondiente vector unitario y exprese el vector y su vector unitario en su forma canónica.</a:t>
                </a:r>
              </a:p>
            </p:txBody>
          </p:sp>
        </mc:Choice>
        <mc:Fallback xmlns="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7A2BAED4-DBE5-4BDF-A14D-76ABB9104E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57" y="4219532"/>
                <a:ext cx="4965459" cy="1512786"/>
              </a:xfrm>
              <a:prstGeom prst="rect">
                <a:avLst/>
              </a:prstGeom>
              <a:blipFill>
                <a:blip r:embed="rId6"/>
                <a:stretch>
                  <a:fillRect l="-1106" t="-2016" r="-983" b="-5645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ángulo 5">
            <a:extLst>
              <a:ext uri="{FF2B5EF4-FFF2-40B4-BE49-F238E27FC236}">
                <a16:creationId xmlns:a16="http://schemas.microsoft.com/office/drawing/2014/main" id="{063B8084-A178-456F-9E30-2B27A315855A}"/>
              </a:ext>
            </a:extLst>
          </p:cNvPr>
          <p:cNvSpPr/>
          <p:nvPr/>
        </p:nvSpPr>
        <p:spPr>
          <a:xfrm>
            <a:off x="893080" y="3698241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800" b="1" i="1" dirty="0">
                <a:solidFill>
                  <a:srgbClr val="0000FF"/>
                </a:solidFill>
                <a:latin typeface="F26"/>
              </a:rPr>
              <a:t>Ejemplo.</a:t>
            </a:r>
            <a:r>
              <a:rPr lang="es-PE" sz="1800" b="1" i="1" dirty="0">
                <a:solidFill>
                  <a:schemeClr val="tx1"/>
                </a:solidFill>
                <a:latin typeface="F26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CB98081E-6023-4ED9-B31D-4C4FA18D9895}"/>
                  </a:ext>
                </a:extLst>
              </p:cNvPr>
              <p:cNvSpPr/>
              <p:nvPr/>
            </p:nvSpPr>
            <p:spPr>
              <a:xfrm>
                <a:off x="7034053" y="1961967"/>
                <a:ext cx="2872005" cy="370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PE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s-PE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𝑃𝑄</m:t>
                          </m:r>
                        </m:e>
                      </m:acc>
                      <m:r>
                        <a:rPr lang="es-PE" sz="1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s-PE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 ; 5</m:t>
                          </m:r>
                        </m:e>
                      </m:d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;−8</m:t>
                          </m:r>
                        </m:e>
                      </m:d>
                      <m:r>
                        <m:rPr>
                          <m:nor/>
                        </m:rPr>
                        <a:rPr lang="es-PE" sz="1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s-PE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CB98081E-6023-4ED9-B31D-4C4FA18D98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053" y="1961967"/>
                <a:ext cx="2872005" cy="370101"/>
              </a:xfrm>
              <a:prstGeom prst="rect">
                <a:avLst/>
              </a:prstGeom>
              <a:blipFill>
                <a:blip r:embed="rId7"/>
                <a:stretch>
                  <a:fillRect t="-1639" b="-819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79F5A876-B457-4DCF-B6D1-A3B72E571CED}"/>
                  </a:ext>
                </a:extLst>
              </p:cNvPr>
              <p:cNvSpPr/>
              <p:nvPr/>
            </p:nvSpPr>
            <p:spPr>
              <a:xfrm>
                <a:off x="7045902" y="2376123"/>
                <a:ext cx="141487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 ;13</m:t>
                          </m:r>
                        </m:e>
                      </m:d>
                    </m:oMath>
                  </m:oMathPara>
                </a14:m>
                <a:endParaRPr lang="es-PE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79F5A876-B457-4DCF-B6D1-A3B72E571C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902" y="2376123"/>
                <a:ext cx="1414875" cy="338554"/>
              </a:xfrm>
              <a:prstGeom prst="rect">
                <a:avLst/>
              </a:prstGeom>
              <a:blipFill>
                <a:blip r:embed="rId8"/>
                <a:stretch>
                  <a:fillRect t="-1272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C901A9C7-B28B-4458-9DBA-ED27310EC365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831850" y="6381750"/>
            <a:ext cx="10515600" cy="2746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PE"/>
              <a:t>VECTORES EN R2</a:t>
            </a:r>
            <a:endParaRPr lang="es-PE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7272997-7395-4950-B18B-6E80AE076EE4}"/>
              </a:ext>
            </a:extLst>
          </p:cNvPr>
          <p:cNvSpPr/>
          <p:nvPr/>
        </p:nvSpPr>
        <p:spPr>
          <a:xfrm>
            <a:off x="6779885" y="1128254"/>
            <a:ext cx="1103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800" b="1" i="1" dirty="0">
                <a:solidFill>
                  <a:srgbClr val="C00000"/>
                </a:solidFill>
                <a:latin typeface="F26"/>
              </a:rPr>
              <a:t>Solución:</a:t>
            </a:r>
            <a:r>
              <a:rPr lang="es-PE" sz="1800" b="1" i="1" dirty="0">
                <a:solidFill>
                  <a:schemeClr val="tx1"/>
                </a:solidFill>
                <a:latin typeface="F26"/>
              </a:rPr>
              <a:t>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7DF80B7-AFF3-48EB-BAA4-2A6436134893}"/>
              </a:ext>
            </a:extLst>
          </p:cNvPr>
          <p:cNvCxnSpPr/>
          <p:nvPr/>
        </p:nvCxnSpPr>
        <p:spPr>
          <a:xfrm>
            <a:off x="6529906" y="1617946"/>
            <a:ext cx="0" cy="41398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2B7305FE-BCEF-4166-8264-F8E3734A547C}"/>
                  </a:ext>
                </a:extLst>
              </p:cNvPr>
              <p:cNvSpPr txBox="1"/>
              <p:nvPr/>
            </p:nvSpPr>
            <p:spPr>
              <a:xfrm>
                <a:off x="7045902" y="3151220"/>
                <a:ext cx="2864246" cy="390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s-PE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PE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s-PE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PE" sz="1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PE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(−4)</m:t>
                              </m:r>
                            </m:e>
                            <m:sup>
                              <m:r>
                                <a:rPr lang="es-PE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PE" sz="1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PE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(13)</m:t>
                              </m:r>
                            </m:e>
                            <m:sup>
                              <m:r>
                                <a:rPr lang="es-PE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185</m:t>
                          </m:r>
                        </m:e>
                      </m:rad>
                    </m:oMath>
                  </m:oMathPara>
                </a14:m>
                <a:endParaRPr lang="es-P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2B7305FE-BCEF-4166-8264-F8E3734A5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902" y="3151220"/>
                <a:ext cx="2864246" cy="390492"/>
              </a:xfrm>
              <a:prstGeom prst="rect">
                <a:avLst/>
              </a:prstGeom>
              <a:blipFill>
                <a:blip r:embed="rId9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DCE0CD49-0E2F-456E-BEC2-B70EBA1DCC15}"/>
                  </a:ext>
                </a:extLst>
              </p:cNvPr>
              <p:cNvSpPr txBox="1"/>
              <p:nvPr/>
            </p:nvSpPr>
            <p:spPr>
              <a:xfrm>
                <a:off x="6979326" y="3625855"/>
                <a:ext cx="335723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1600" i="1" dirty="0">
                    <a:solidFill>
                      <a:srgbClr val="008080"/>
                    </a:solidFill>
                    <a:latin typeface="F26"/>
                  </a:rPr>
                  <a:t>Vector unitario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1600" i="1" dirty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1600" i="1" dirty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s-PE" sz="1600" i="1" dirty="0">
                    <a:solidFill>
                      <a:srgbClr val="008080"/>
                    </a:solidFill>
                    <a:latin typeface="F26"/>
                  </a:rPr>
                  <a:t>:</a:t>
                </a: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DCE0CD49-0E2F-456E-BEC2-B70EBA1DC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326" y="3625855"/>
                <a:ext cx="3357234" cy="338554"/>
              </a:xfrm>
              <a:prstGeom prst="rect">
                <a:avLst/>
              </a:prstGeom>
              <a:blipFill>
                <a:blip r:embed="rId10"/>
                <a:stretch>
                  <a:fillRect l="-1089" t="-14545" b="-23636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4BB2A755-6DE7-4897-BBA2-FC719F337D7A}"/>
                  </a:ext>
                </a:extLst>
              </p:cNvPr>
              <p:cNvSpPr txBox="1"/>
              <p:nvPr/>
            </p:nvSpPr>
            <p:spPr>
              <a:xfrm>
                <a:off x="7181593" y="3957394"/>
                <a:ext cx="1983076" cy="467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PE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s-PE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s-PE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s-PE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PE" sz="1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PE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PE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PE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s-PE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PE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185</m:t>
                                </m:r>
                              </m:e>
                            </m:rad>
                          </m:den>
                        </m:f>
                        <m:r>
                          <a:rPr lang="es-PE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s-PE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PE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s-PE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PE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185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s-PE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4BB2A755-6DE7-4897-BBA2-FC719F337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593" y="3957394"/>
                <a:ext cx="1983076" cy="4675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6F2EF896-8EB9-4EBD-B58F-B57340F2AEE5}"/>
                  </a:ext>
                </a:extLst>
              </p:cNvPr>
              <p:cNvSpPr txBox="1"/>
              <p:nvPr/>
            </p:nvSpPr>
            <p:spPr>
              <a:xfrm>
                <a:off x="6938978" y="2819676"/>
                <a:ext cx="335723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1600" i="1" dirty="0">
                    <a:solidFill>
                      <a:srgbClr val="008080"/>
                    </a:solidFill>
                    <a:latin typeface="F26"/>
                  </a:rPr>
                  <a:t>Módulo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1600" i="1" dirty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1600" i="1" dirty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s-PE" sz="1600" b="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PE" sz="1600" b="0" i="1" dirty="0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600" b="0" i="1" dirty="0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−4;13</m:t>
                        </m:r>
                      </m:e>
                    </m:d>
                  </m:oMath>
                </a14:m>
                <a:r>
                  <a:rPr lang="es-PE" sz="1600" i="1" dirty="0">
                    <a:solidFill>
                      <a:srgbClr val="008080"/>
                    </a:solidFill>
                    <a:latin typeface="F26"/>
                  </a:rPr>
                  <a:t>:</a:t>
                </a:r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6F2EF896-8EB9-4EBD-B58F-B57340F2A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978" y="2819676"/>
                <a:ext cx="3357234" cy="338554"/>
              </a:xfrm>
              <a:prstGeom prst="rect">
                <a:avLst/>
              </a:prstGeom>
              <a:blipFill>
                <a:blip r:embed="rId12"/>
                <a:stretch>
                  <a:fillRect l="-907" t="-14545" b="-23636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A78AEA31-5CEF-4C2D-BB6B-DFC8CD3BE666}"/>
                  </a:ext>
                </a:extLst>
              </p:cNvPr>
              <p:cNvSpPr txBox="1"/>
              <p:nvPr/>
            </p:nvSpPr>
            <p:spPr>
              <a:xfrm>
                <a:off x="6898652" y="1580184"/>
                <a:ext cx="335723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1600" i="1" dirty="0">
                    <a:solidFill>
                      <a:srgbClr val="008080"/>
                    </a:solidFill>
                    <a:latin typeface="F26"/>
                  </a:rPr>
                  <a:t>H</a:t>
                </a:r>
                <a14:m>
                  <m:oMath xmlns:m="http://schemas.openxmlformats.org/officeDocument/2006/math">
                    <m:r>
                      <a:rPr lang="es-PE" sz="1600" b="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𝑎𝑙𝑙𝑎𝑚𝑜𝑠</m:t>
                    </m:r>
                    <m:r>
                      <a:rPr lang="es-PE" sz="1600" b="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s-PE" sz="1600" i="1" dirty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1600" i="1" dirty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s-PE" sz="1600" i="1" dirty="0">
                    <a:solidFill>
                      <a:srgbClr val="008080"/>
                    </a:solidFill>
                    <a:latin typeface="F26"/>
                  </a:rPr>
                  <a:t>:</a:t>
                </a:r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A78AEA31-5CEF-4C2D-BB6B-DFC8CD3BE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652" y="1580184"/>
                <a:ext cx="3357234" cy="338554"/>
              </a:xfrm>
              <a:prstGeom prst="rect">
                <a:avLst/>
              </a:prstGeom>
              <a:blipFill>
                <a:blip r:embed="rId13"/>
                <a:stretch>
                  <a:fillRect l="-1091" t="-14286" b="-2142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5CFB1F56-DC53-4186-90E4-9C9317EF6E9D}"/>
                  </a:ext>
                </a:extLst>
              </p:cNvPr>
              <p:cNvSpPr txBox="1"/>
              <p:nvPr/>
            </p:nvSpPr>
            <p:spPr>
              <a:xfrm>
                <a:off x="6979326" y="4465350"/>
                <a:ext cx="335723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1600" i="1" dirty="0">
                    <a:solidFill>
                      <a:srgbClr val="008080"/>
                    </a:solidFill>
                    <a:latin typeface="F26"/>
                  </a:rPr>
                  <a:t>Vectores canónicos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1600" i="1" dirty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1600" i="1" dirty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s-PE" sz="1600" i="1" dirty="0">
                    <a:solidFill>
                      <a:srgbClr val="008080"/>
                    </a:solidFill>
                    <a:latin typeface="F26"/>
                  </a:rPr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1600" i="1" dirty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s-PE" sz="1600" i="1" dirty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1600" i="1" dirty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s-PE" sz="1600" i="1" dirty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s-PE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PE" sz="1600" i="1" dirty="0">
                    <a:solidFill>
                      <a:srgbClr val="008080"/>
                    </a:solidFill>
                    <a:latin typeface="F26"/>
                  </a:rPr>
                  <a:t>:</a:t>
                </a:r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5CFB1F56-DC53-4186-90E4-9C9317EF6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326" y="4465350"/>
                <a:ext cx="3357234" cy="338554"/>
              </a:xfrm>
              <a:prstGeom prst="rect">
                <a:avLst/>
              </a:prstGeom>
              <a:blipFill>
                <a:blip r:embed="rId14"/>
                <a:stretch>
                  <a:fillRect l="-1089" t="-14545" b="-23636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CE1A74A1-D69F-4FE2-A5F0-08123E8A87B6}"/>
                  </a:ext>
                </a:extLst>
              </p:cNvPr>
              <p:cNvSpPr/>
              <p:nvPr/>
            </p:nvSpPr>
            <p:spPr>
              <a:xfrm>
                <a:off x="7121785" y="4781004"/>
                <a:ext cx="356982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PE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=−4</m:t>
                      </m:r>
                      <m:d>
                        <m:dPr>
                          <m:ctrlP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;0</m:t>
                          </m:r>
                        </m:e>
                      </m:d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+13</m:t>
                      </m:r>
                      <m:d>
                        <m:dPr>
                          <m:ctrlP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;</m:t>
                          </m:r>
                          <m: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=−4</m:t>
                      </m:r>
                      <m:acc>
                        <m:accPr>
                          <m:chr m:val="⃗"/>
                          <m:ctrlP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+13</m:t>
                      </m:r>
                      <m:acc>
                        <m:accPr>
                          <m:chr m:val="⃗"/>
                          <m:ctrlP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s-PE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CE1A74A1-D69F-4FE2-A5F0-08123E8A8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785" y="4781004"/>
                <a:ext cx="3569823" cy="338554"/>
              </a:xfrm>
              <a:prstGeom prst="rect">
                <a:avLst/>
              </a:prstGeom>
              <a:blipFill>
                <a:blip r:embed="rId15"/>
                <a:stretch>
                  <a:fillRect t="-12500" r="-6485" b="-535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B34125F8-40E2-42AF-A3CC-D7F1E1C35007}"/>
                  </a:ext>
                </a:extLst>
              </p:cNvPr>
              <p:cNvSpPr/>
              <p:nvPr/>
            </p:nvSpPr>
            <p:spPr>
              <a:xfrm>
                <a:off x="7034053" y="5134713"/>
                <a:ext cx="4716804" cy="600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PE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PE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PE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185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;0</m:t>
                          </m:r>
                        </m:e>
                      </m:d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PE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PE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185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;</m:t>
                          </m:r>
                          <m: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PE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PE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185</m:t>
                              </m:r>
                            </m:e>
                          </m:rad>
                        </m:den>
                      </m:f>
                      <m:acc>
                        <m:accPr>
                          <m:chr m:val="⃗"/>
                          <m:ctrlP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PE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PE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185</m:t>
                              </m:r>
                            </m:e>
                          </m:rad>
                        </m:den>
                      </m:f>
                      <m:acc>
                        <m:accPr>
                          <m:chr m:val="⃗"/>
                          <m:ctrlP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s-PE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B34125F8-40E2-42AF-A3CC-D7F1E1C350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053" y="5134713"/>
                <a:ext cx="4716804" cy="600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A7F583D6-6C9A-4875-8F64-064623B22F08}"/>
                  </a:ext>
                </a:extLst>
              </p:cNvPr>
              <p:cNvSpPr txBox="1"/>
              <p:nvPr/>
            </p:nvSpPr>
            <p:spPr>
              <a:xfrm>
                <a:off x="1895788" y="2876117"/>
                <a:ext cx="26507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PE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s-P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PE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2000" b="0" i="1" smtClean="0">
                              <a:latin typeface="Cambria Math" panose="02040503050406030204" pitchFamily="18" charset="0"/>
                            </a:rPr>
                            <m:t>1;0</m:t>
                          </m:r>
                        </m:e>
                      </m:d>
                      <m:r>
                        <a:rPr lang="es-PE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s-PE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PE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acc>
                        <m:accPr>
                          <m:chr m:val="⃗"/>
                          <m:ctrlPr>
                            <a:rPr lang="es-PE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s-PE" sz="2000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P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s-PE" sz="2000" b="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s-P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s-PE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A7F583D6-6C9A-4875-8F64-064623B22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788" y="2876117"/>
                <a:ext cx="2650713" cy="400110"/>
              </a:xfrm>
              <a:prstGeom prst="rect">
                <a:avLst/>
              </a:prstGeom>
              <a:blipFill>
                <a:blip r:embed="rId17"/>
                <a:stretch>
                  <a:fillRect l="-230" t="-15385" b="-1076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2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5" grpId="0"/>
      <p:bldP spid="6" grpId="0"/>
      <p:bldP spid="13" grpId="0"/>
      <p:bldP spid="14" grpId="0"/>
      <p:bldP spid="12" grpId="0"/>
      <p:bldP spid="15" grpId="0"/>
      <p:bldP spid="11" grpId="0"/>
      <p:bldP spid="16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375138" y="469339"/>
            <a:ext cx="10972312" cy="1718182"/>
          </a:xfrm>
        </p:spPr>
        <p:txBody>
          <a:bodyPr>
            <a:normAutofit/>
          </a:bodyPr>
          <a:lstStyle/>
          <a:p>
            <a:r>
              <a:rPr lang="es-PE" sz="7200" b="1" dirty="0">
                <a:solidFill>
                  <a:schemeClr val="tx1"/>
                </a:solidFill>
              </a:rPr>
              <a:t>4</a:t>
            </a:r>
            <a:r>
              <a:rPr lang="es-PE" sz="3600" b="1" dirty="0">
                <a:solidFill>
                  <a:srgbClr val="00A8A4"/>
                </a:solidFill>
              </a:rPr>
              <a:t> </a:t>
            </a:r>
            <a:r>
              <a:rPr lang="es-PE" sz="2800" b="1" dirty="0">
                <a:solidFill>
                  <a:srgbClr val="008080"/>
                </a:solidFill>
              </a:rPr>
              <a:t>OPERACIONES CON VECTORES</a:t>
            </a:r>
            <a:endParaRPr lang="es-PE" sz="3600" dirty="0">
              <a:solidFill>
                <a:srgbClr val="00808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465B806-10C2-4940-9FA6-4A4554BD7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780" y="5822971"/>
            <a:ext cx="1015141" cy="769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2A338D0-8647-40E9-849A-1A1B9712368E}"/>
              </a:ext>
            </a:extLst>
          </p:cNvPr>
          <p:cNvSpPr/>
          <p:nvPr/>
        </p:nvSpPr>
        <p:spPr>
          <a:xfrm>
            <a:off x="972149" y="1609877"/>
            <a:ext cx="24087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000" b="1" i="1" dirty="0">
                <a:solidFill>
                  <a:srgbClr val="7030A0"/>
                </a:solidFill>
                <a:latin typeface="F26"/>
              </a:rPr>
              <a:t>Igualdad de Vectores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D8208662-EEBC-42A0-A1B2-708892A4851E}"/>
              </a:ext>
            </a:extLst>
          </p:cNvPr>
          <p:cNvGrpSpPr/>
          <p:nvPr/>
        </p:nvGrpSpPr>
        <p:grpSpPr>
          <a:xfrm>
            <a:off x="1333610" y="2175690"/>
            <a:ext cx="3571875" cy="1224113"/>
            <a:chOff x="1333610" y="2753334"/>
            <a:chExt cx="3571875" cy="1224113"/>
          </a:xfrm>
        </p:grpSpPr>
        <p:sp>
          <p:nvSpPr>
            <p:cNvPr id="26" name="Rectángulo: esquinas diagonales redondeadas 25">
              <a:extLst>
                <a:ext uri="{FF2B5EF4-FFF2-40B4-BE49-F238E27FC236}">
                  <a16:creationId xmlns:a16="http://schemas.microsoft.com/office/drawing/2014/main" id="{7A7CCBEA-74A6-4FF0-8561-EAC049863335}"/>
                </a:ext>
              </a:extLst>
            </p:cNvPr>
            <p:cNvSpPr/>
            <p:nvPr/>
          </p:nvSpPr>
          <p:spPr>
            <a:xfrm>
              <a:off x="1333610" y="2753334"/>
              <a:ext cx="3571875" cy="1224113"/>
            </a:xfrm>
            <a:prstGeom prst="round2Diag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81688CE-1DE3-447F-A266-441F8C17B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33610" y="2890884"/>
              <a:ext cx="3571875" cy="9715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C7CC98C8-1360-4E36-808C-FF6EE66AE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272" y="3380259"/>
            <a:ext cx="3638550" cy="275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1586C765-FDD2-4EA6-B413-4C437026F867}"/>
                  </a:ext>
                </a:extLst>
              </p:cNvPr>
              <p:cNvSpPr/>
              <p:nvPr/>
            </p:nvSpPr>
            <p:spPr>
              <a:xfrm>
                <a:off x="6096000" y="1957956"/>
                <a:ext cx="5159042" cy="997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PE" sz="1800" i="1" dirty="0">
                    <a:latin typeface="F26"/>
                  </a:rPr>
                  <a:t>Dados los vectores iguales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s-PE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PE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s-PE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PE" sz="1800" b="0" i="1" smtClean="0">
                            <a:latin typeface="Cambria Math" panose="02040503050406030204" pitchFamily="18" charset="0"/>
                          </a:rPr>
                          <m:t>−19 ,5−3</m:t>
                        </m:r>
                        <m:r>
                          <a:rPr lang="es-PE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s-PE" sz="1800" i="1" dirty="0">
                    <a:latin typeface="F26"/>
                  </a:rPr>
                  <a:t> 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s-PE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PE" sz="1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s-PE" sz="1800" b="0" i="1" smtClean="0">
                        <a:latin typeface="Cambria Math" panose="02040503050406030204" pitchFamily="18" charset="0"/>
                      </a:rPr>
                      <m:t>𝑦</m:t>
                    </m:r>
                    <m:acc>
                      <m:accPr>
                        <m:chr m:val="̂"/>
                        <m:ctrlPr>
                          <a:rPr lang="es-PE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s-PE" sz="1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s-PE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PE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PE" sz="1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acc>
                      <m:accPr>
                        <m:chr m:val="̂"/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s-PE" sz="1800" i="1" dirty="0">
                    <a:latin typeface="F26"/>
                  </a:rPr>
                  <a:t>. Determine el vector unitario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s-PE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PE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PE" sz="1800" b="0" i="1" smtClean="0">
                            <a:latin typeface="Cambria Math" panose="02040503050406030204" pitchFamily="18" charset="0"/>
                          </a:rPr>
                          <m:t>, 12</m:t>
                        </m:r>
                        <m:r>
                          <a:rPr lang="es-PE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s-PE" sz="1800" i="1" dirty="0">
                    <a:latin typeface="F26"/>
                  </a:rPr>
                  <a:t> </a:t>
                </a:r>
              </a:p>
            </p:txBody>
          </p:sp>
        </mc:Choice>
        <mc:Fallback xmlns=""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1586C765-FDD2-4EA6-B413-4C437026F8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957956"/>
                <a:ext cx="5159042" cy="997902"/>
              </a:xfrm>
              <a:prstGeom prst="rect">
                <a:avLst/>
              </a:prstGeom>
              <a:blipFill>
                <a:blip r:embed="rId6"/>
                <a:stretch>
                  <a:fillRect l="-946" t="-8537" r="-946" b="-243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ángulo 21">
            <a:extLst>
              <a:ext uri="{FF2B5EF4-FFF2-40B4-BE49-F238E27FC236}">
                <a16:creationId xmlns:a16="http://schemas.microsoft.com/office/drawing/2014/main" id="{680C3193-45AD-4F8C-A1F8-39DD6A96C2ED}"/>
              </a:ext>
            </a:extLst>
          </p:cNvPr>
          <p:cNvSpPr/>
          <p:nvPr/>
        </p:nvSpPr>
        <p:spPr>
          <a:xfrm>
            <a:off x="5758411" y="160183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800" b="1" i="1" dirty="0">
                <a:solidFill>
                  <a:srgbClr val="0000FF"/>
                </a:solidFill>
                <a:latin typeface="F26"/>
              </a:rPr>
              <a:t>Ejemplo </a:t>
            </a:r>
            <a:r>
              <a:rPr lang="es-PE" i="1" dirty="0">
                <a:solidFill>
                  <a:srgbClr val="0000FF"/>
                </a:solidFill>
              </a:rPr>
              <a:t>. </a:t>
            </a:r>
            <a:endParaRPr lang="es-PE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3B1B0272-B013-465E-AAEB-18FBFA18E47D}"/>
                  </a:ext>
                </a:extLst>
              </p:cNvPr>
              <p:cNvSpPr/>
              <p:nvPr/>
            </p:nvSpPr>
            <p:spPr>
              <a:xfrm>
                <a:off x="7220869" y="3070070"/>
                <a:ext cx="151817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−19=4</m:t>
                      </m:r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m:rPr>
                          <m:nor/>
                        </m:rPr>
                        <a:rPr lang="es-PE" sz="1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s-PE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3B1B0272-B013-465E-AAEB-18FBFA18E4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869" y="3070070"/>
                <a:ext cx="1518173" cy="338554"/>
              </a:xfrm>
              <a:prstGeom prst="rect">
                <a:avLst/>
              </a:prstGeom>
              <a:blipFill>
                <a:blip r:embed="rId7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91A1F2C5-0581-487A-9346-B1A492D5365D}"/>
                  </a:ext>
                </a:extLst>
              </p:cNvPr>
              <p:cNvSpPr/>
              <p:nvPr/>
            </p:nvSpPr>
            <p:spPr>
              <a:xfrm>
                <a:off x="8825723" y="3051513"/>
                <a:ext cx="176676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5−3</m:t>
                      </m:r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s-PE" sz="1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m:rPr>
                          <m:nor/>
                        </m:rPr>
                        <a:rPr lang="es-PE" sz="1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s-PE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91A1F2C5-0581-487A-9346-B1A492D536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5723" y="3051513"/>
                <a:ext cx="1766766" cy="338554"/>
              </a:xfrm>
              <a:prstGeom prst="rect">
                <a:avLst/>
              </a:prstGeom>
              <a:blipFill>
                <a:blip r:embed="rId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E1441D95-367E-4E3A-8527-9C991B6E561B}"/>
                  </a:ext>
                </a:extLst>
              </p:cNvPr>
              <p:cNvSpPr txBox="1"/>
              <p:nvPr/>
            </p:nvSpPr>
            <p:spPr>
              <a:xfrm>
                <a:off x="6378267" y="3658786"/>
                <a:ext cx="1496948" cy="549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PE" sz="1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PE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PE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s-PE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PE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PE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s-PE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PE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=19</m:t>
                              </m:r>
                              <m:r>
                                <m:rPr>
                                  <m:nor/>
                                </m:rPr>
                                <a:rPr lang="es-PE" sz="16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e>
                            <m:e>
                              <m:r>
                                <a:rPr lang="es-PE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PE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PE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s-PE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PE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=7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PE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E1441D95-367E-4E3A-8527-9C991B6E5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267" y="3658786"/>
                <a:ext cx="1496948" cy="549253"/>
              </a:xfrm>
              <a:prstGeom prst="rect">
                <a:avLst/>
              </a:prstGeom>
              <a:blipFill>
                <a:blip r:embed="rId9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D9CBEC06-667E-4FD4-95D9-8A9EBAF79DA0}"/>
                  </a:ext>
                </a:extLst>
              </p:cNvPr>
              <p:cNvSpPr txBox="1"/>
              <p:nvPr/>
            </p:nvSpPr>
            <p:spPr>
              <a:xfrm>
                <a:off x="6355240" y="4361232"/>
                <a:ext cx="1702517" cy="459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s-PE" sz="160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s-PE" sz="16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+8</m:t>
                          </m:r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=−38</m:t>
                          </m:r>
                          <m:r>
                            <m:rPr>
                              <m:nor/>
                            </m:rPr>
                            <a:rPr lang="es-PE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e>
                        <m:e>
                          <m: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+9</m:t>
                          </m:r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=21    </m:t>
                          </m:r>
                        </m:e>
                      </m:eqArr>
                    </m:oMath>
                  </m:oMathPara>
                </a14:m>
                <a:endParaRPr lang="es-PE" sz="1600" dirty="0"/>
              </a:p>
            </p:txBody>
          </p:sp>
        </mc:Choice>
        <mc:Fallback xmlns="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D9CBEC06-667E-4FD4-95D9-8A9EBAF79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240" y="4361232"/>
                <a:ext cx="1702517" cy="459613"/>
              </a:xfrm>
              <a:prstGeom prst="rect">
                <a:avLst/>
              </a:prstGeom>
              <a:blipFill>
                <a:blip r:embed="rId10"/>
                <a:stretch>
                  <a:fillRect t="-1316" b="-17105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upo 32">
            <a:extLst>
              <a:ext uri="{FF2B5EF4-FFF2-40B4-BE49-F238E27FC236}">
                <a16:creationId xmlns:a16="http://schemas.microsoft.com/office/drawing/2014/main" id="{10A38168-8340-4860-9782-299F3618A071}"/>
              </a:ext>
            </a:extLst>
          </p:cNvPr>
          <p:cNvGrpSpPr/>
          <p:nvPr/>
        </p:nvGrpSpPr>
        <p:grpSpPr>
          <a:xfrm>
            <a:off x="6219779" y="4837562"/>
            <a:ext cx="1757725" cy="338554"/>
            <a:chOff x="8083716" y="3735203"/>
            <a:chExt cx="1757725" cy="338554"/>
          </a:xfrm>
        </p:grpSpPr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4F3D2147-685D-4B90-823C-CB533C2E5A2D}"/>
                </a:ext>
              </a:extLst>
            </p:cNvPr>
            <p:cNvCxnSpPr>
              <a:cxnSpLocks/>
            </p:cNvCxnSpPr>
            <p:nvPr/>
          </p:nvCxnSpPr>
          <p:spPr>
            <a:xfrm>
              <a:off x="8235603" y="3766629"/>
              <a:ext cx="149130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ángulo 29">
                  <a:extLst>
                    <a:ext uri="{FF2B5EF4-FFF2-40B4-BE49-F238E27FC236}">
                      <a16:creationId xmlns:a16="http://schemas.microsoft.com/office/drawing/2014/main" id="{BF6FA755-A8C3-43E7-801E-0E6A9E7673BA}"/>
                    </a:ext>
                  </a:extLst>
                </p:cNvPr>
                <p:cNvSpPr/>
                <p:nvPr/>
              </p:nvSpPr>
              <p:spPr>
                <a:xfrm>
                  <a:off x="8083716" y="3735203"/>
                  <a:ext cx="175772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s-PE" sz="1600" b="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    /    </a:t>
                  </a:r>
                  <a14:m>
                    <m:oMath xmlns:m="http://schemas.openxmlformats.org/officeDocument/2006/math"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s-PE" sz="1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−17</m:t>
                      </m:r>
                    </m:oMath>
                  </a14:m>
                  <a:endParaRPr lang="es-PE" sz="16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0" name="Rectángulo 29">
                  <a:extLst>
                    <a:ext uri="{FF2B5EF4-FFF2-40B4-BE49-F238E27FC236}">
                      <a16:creationId xmlns:a16="http://schemas.microsoft.com/office/drawing/2014/main" id="{BF6FA755-A8C3-43E7-801E-0E6A9E7673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3716" y="3735203"/>
                  <a:ext cx="1757725" cy="338554"/>
                </a:xfrm>
                <a:prstGeom prst="rect">
                  <a:avLst/>
                </a:prstGeom>
                <a:blipFill>
                  <a:blip r:embed="rId11"/>
                  <a:stretch>
                    <a:fillRect t="-5455" b="-23636"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id="{CA209801-5DEA-4325-A480-D21E5BC6A9E1}"/>
                  </a:ext>
                </a:extLst>
              </p:cNvPr>
              <p:cNvSpPr/>
              <p:nvPr/>
            </p:nvSpPr>
            <p:spPr>
              <a:xfrm>
                <a:off x="7016546" y="5139632"/>
                <a:ext cx="88408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s-PE" sz="1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s-PE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id="{CA209801-5DEA-4325-A480-D21E5BC6A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546" y="5139632"/>
                <a:ext cx="884088" cy="338554"/>
              </a:xfrm>
              <a:prstGeom prst="rect">
                <a:avLst/>
              </a:prstGeom>
              <a:blipFill>
                <a:blip r:embed="rId12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407E370D-4023-4FAA-830D-6FD1C9614009}"/>
                  </a:ext>
                </a:extLst>
              </p:cNvPr>
              <p:cNvSpPr/>
              <p:nvPr/>
            </p:nvSpPr>
            <p:spPr>
              <a:xfrm>
                <a:off x="7040082" y="5402577"/>
                <a:ext cx="66947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PE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PE" sz="1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PE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407E370D-4023-4FAA-830D-6FD1C96140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082" y="5402577"/>
                <a:ext cx="669479" cy="338554"/>
              </a:xfrm>
              <a:prstGeom prst="rect">
                <a:avLst/>
              </a:prstGeom>
              <a:blipFill>
                <a:blip r:embed="rId13"/>
                <a:stretch>
                  <a:fillRect t="-7143" r="-2727" b="-19643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1FF4AE3C-722D-4069-AE75-4E5AEB7AE221}"/>
              </a:ext>
            </a:extLst>
          </p:cNvPr>
          <p:cNvSpPr/>
          <p:nvPr/>
        </p:nvSpPr>
        <p:spPr>
          <a:xfrm>
            <a:off x="6003302" y="4454954"/>
            <a:ext cx="236978" cy="21385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E1DE39D0-CA22-47CF-AFBB-2944AC882833}"/>
                  </a:ext>
                </a:extLst>
              </p:cNvPr>
              <p:cNvSpPr txBox="1"/>
              <p:nvPr/>
            </p:nvSpPr>
            <p:spPr>
              <a:xfrm>
                <a:off x="5816760" y="3653923"/>
                <a:ext cx="615874" cy="481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s-P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ctrlPr>
                                  <a:rPr lang="es-PE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s-PE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PE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s-P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mr>
                      </m:m>
                    </m:oMath>
                  </m:oMathPara>
                </a14:m>
                <a:endParaRPr lang="es-P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E1DE39D0-CA22-47CF-AFBB-2944AC882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760" y="3653923"/>
                <a:ext cx="615874" cy="48186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89313B1D-B577-42B1-B41F-579884395CB4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831850" y="6381750"/>
            <a:ext cx="10515600" cy="2746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PE"/>
              <a:t>VECTORES EN R2</a:t>
            </a:r>
            <a:endParaRPr lang="es-PE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70C9F65-62D0-416E-871A-966DF0C609CD}"/>
              </a:ext>
            </a:extLst>
          </p:cNvPr>
          <p:cNvSpPr/>
          <p:nvPr/>
        </p:nvSpPr>
        <p:spPr>
          <a:xfrm>
            <a:off x="5758411" y="2948438"/>
            <a:ext cx="1103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800" b="1" i="1" dirty="0">
                <a:solidFill>
                  <a:srgbClr val="C00000"/>
                </a:solidFill>
                <a:latin typeface="F26"/>
              </a:rPr>
              <a:t>Solución:</a:t>
            </a:r>
            <a:r>
              <a:rPr lang="es-PE" sz="1800" b="1" i="1" dirty="0">
                <a:solidFill>
                  <a:schemeClr val="tx1"/>
                </a:solidFill>
                <a:latin typeface="F26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98E4D4C8-7C83-49EE-B50F-79CA8B8B7AFA}"/>
                  </a:ext>
                </a:extLst>
              </p:cNvPr>
              <p:cNvSpPr txBox="1"/>
              <p:nvPr/>
            </p:nvSpPr>
            <p:spPr>
              <a:xfrm>
                <a:off x="8880307" y="3599474"/>
                <a:ext cx="1355692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PE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s-PE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P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PE" sz="1600" i="1">
                              <a:latin typeface="Cambria Math" panose="02040503050406030204" pitchFamily="18" charset="0"/>
                            </a:rPr>
                            <m:t>, 12</m:t>
                          </m:r>
                          <m:r>
                            <a:rPr lang="es-PE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s-PE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98E4D4C8-7C83-49EE-B50F-79CA8B8B7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307" y="3599474"/>
                <a:ext cx="1355692" cy="368499"/>
              </a:xfrm>
              <a:prstGeom prst="rect">
                <a:avLst/>
              </a:prstGeom>
              <a:blipFill>
                <a:blip r:embed="rId15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9288B57A-8C1C-444E-BD41-8941A03FD86A}"/>
                  </a:ext>
                </a:extLst>
              </p:cNvPr>
              <p:cNvSpPr txBox="1"/>
              <p:nvPr/>
            </p:nvSpPr>
            <p:spPr>
              <a:xfrm>
                <a:off x="8880307" y="3977242"/>
                <a:ext cx="1389226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PE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s-PE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P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s-PE" sz="16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PE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PE" sz="1600" i="1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d>
                    </m:oMath>
                  </m:oMathPara>
                </a14:m>
                <a:endParaRPr lang="es-PE" dirty="0"/>
              </a:p>
            </p:txBody>
          </p:sp>
        </mc:Choice>
        <mc:Fallback xmlns="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9288B57A-8C1C-444E-BD41-8941A03FD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307" y="3977242"/>
                <a:ext cx="1389226" cy="3684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9594F190-D2F4-4B96-84E1-D5F824787324}"/>
                  </a:ext>
                </a:extLst>
              </p:cNvPr>
              <p:cNvSpPr txBox="1"/>
              <p:nvPr/>
            </p:nvSpPr>
            <p:spPr>
              <a:xfrm>
                <a:off x="8739042" y="4345741"/>
                <a:ext cx="2634888" cy="405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s-PE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PE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</m:d>
                      <m:r>
                        <a:rPr lang="es-PE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PE" sz="1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PE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(5)</m:t>
                              </m:r>
                            </m:e>
                            <m:sup>
                              <m:r>
                                <a:rPr lang="es-PE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PE" sz="1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PE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(−12)</m:t>
                              </m:r>
                            </m:e>
                            <m:sup>
                              <m:r>
                                <a:rPr lang="es-PE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s-P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9594F190-D2F4-4B96-84E1-D5F824787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042" y="4345741"/>
                <a:ext cx="2634888" cy="405304"/>
              </a:xfrm>
              <a:prstGeom prst="rect">
                <a:avLst/>
              </a:prstGeom>
              <a:blipFill>
                <a:blip r:embed="rId1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7DB5B5ED-520F-4944-B2A5-9A06DBDC34F5}"/>
                  </a:ext>
                </a:extLst>
              </p:cNvPr>
              <p:cNvSpPr txBox="1"/>
              <p:nvPr/>
            </p:nvSpPr>
            <p:spPr>
              <a:xfrm>
                <a:off x="8851098" y="5221188"/>
                <a:ext cx="1983076" cy="514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PE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s-PE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s-PE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s-PE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PE" sz="1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PE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PE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s-PE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</m:t>
                            </m:r>
                          </m:den>
                        </m:f>
                        <m: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s-PE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PE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PE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s-PE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s-PE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</m:t>
                            </m:r>
                          </m:den>
                        </m:f>
                      </m:e>
                    </m:d>
                  </m:oMath>
                </a14:m>
                <a:endParaRPr lang="es-PE" dirty="0"/>
              </a:p>
            </p:txBody>
          </p:sp>
        </mc:Choice>
        <mc:Fallback xmlns=""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7DB5B5ED-520F-4944-B2A5-9A06DBDC3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098" y="5221188"/>
                <a:ext cx="1983076" cy="51443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8E14EE8B-C5F2-4CFB-9698-B3E9198BAD05}"/>
                  </a:ext>
                </a:extLst>
              </p:cNvPr>
              <p:cNvSpPr txBox="1"/>
              <p:nvPr/>
            </p:nvSpPr>
            <p:spPr>
              <a:xfrm>
                <a:off x="8697401" y="4844660"/>
                <a:ext cx="335723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1600" i="1" dirty="0">
                    <a:solidFill>
                      <a:srgbClr val="008080"/>
                    </a:solidFill>
                    <a:latin typeface="F26"/>
                  </a:rPr>
                  <a:t>Vector unitario de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1600" i="1" dirty="0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s-PE" sz="1600" i="1" dirty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1600" b="0" i="1" dirty="0" smtClean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PE" sz="1600" i="1" dirty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s-PE" sz="1600" i="1" dirty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s-PE" sz="1600" i="1" dirty="0">
                    <a:solidFill>
                      <a:srgbClr val="008080"/>
                    </a:solidFill>
                    <a:latin typeface="F26"/>
                  </a:rPr>
                  <a:t>:</a:t>
                </a:r>
              </a:p>
            </p:txBody>
          </p:sp>
        </mc:Choice>
        <mc:Fallback xmlns="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8E14EE8B-C5F2-4CFB-9698-B3E9198BA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401" y="4844660"/>
                <a:ext cx="3357234" cy="338554"/>
              </a:xfrm>
              <a:prstGeom prst="rect">
                <a:avLst/>
              </a:prstGeom>
              <a:blipFill>
                <a:blip r:embed="rId19"/>
                <a:stretch>
                  <a:fillRect l="-1091" t="-5455" b="-23636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329AEB63-2178-4677-B2E4-6CCD96D5A3AC}"/>
              </a:ext>
            </a:extLst>
          </p:cNvPr>
          <p:cNvCxnSpPr/>
          <p:nvPr/>
        </p:nvCxnSpPr>
        <p:spPr>
          <a:xfrm>
            <a:off x="8319911" y="3783723"/>
            <a:ext cx="0" cy="1788131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61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2" grpId="0"/>
      <p:bldP spid="23" grpId="0"/>
      <p:bldP spid="25" grpId="0"/>
      <p:bldP spid="8" grpId="0"/>
      <p:bldP spid="27" grpId="0"/>
      <p:bldP spid="31" grpId="0"/>
      <p:bldP spid="32" grpId="0"/>
      <p:bldP spid="15" grpId="0" animBg="1"/>
      <p:bldP spid="17" grpId="0"/>
      <p:bldP spid="24" grpId="0"/>
      <p:bldP spid="4" grpId="0"/>
      <p:bldP spid="29" grpId="0"/>
      <p:bldP spid="34" grpId="0"/>
      <p:bldP spid="35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465B806-10C2-4940-9FA6-4A4554BD7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780" y="5822971"/>
            <a:ext cx="1015141" cy="769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191F7A2-BD59-4376-B486-561EC33710B3}"/>
              </a:ext>
            </a:extLst>
          </p:cNvPr>
          <p:cNvSpPr/>
          <p:nvPr/>
        </p:nvSpPr>
        <p:spPr>
          <a:xfrm>
            <a:off x="1310864" y="1645989"/>
            <a:ext cx="2049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000" dirty="0">
                <a:solidFill>
                  <a:srgbClr val="7030A0"/>
                </a:solidFill>
                <a:latin typeface="F71"/>
              </a:rPr>
              <a:t>Suma de Vectores</a:t>
            </a:r>
            <a:endParaRPr lang="es-PE" sz="2000" dirty="0">
              <a:solidFill>
                <a:srgbClr val="7030A0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4D0C306-8B50-44A7-A238-AEC1EF9EF629}"/>
              </a:ext>
            </a:extLst>
          </p:cNvPr>
          <p:cNvSpPr/>
          <p:nvPr/>
        </p:nvSpPr>
        <p:spPr>
          <a:xfrm>
            <a:off x="1310864" y="3657966"/>
            <a:ext cx="25254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000" dirty="0">
                <a:solidFill>
                  <a:srgbClr val="7030A0"/>
                </a:solidFill>
                <a:latin typeface="F71"/>
              </a:rPr>
              <a:t>Diferencia de Vectores</a:t>
            </a:r>
            <a:endParaRPr lang="es-PE" sz="2000" dirty="0">
              <a:solidFill>
                <a:srgbClr val="7030A0"/>
              </a:solidFill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9CD0859F-FC56-4952-A029-24C546CEEE04}"/>
              </a:ext>
            </a:extLst>
          </p:cNvPr>
          <p:cNvGrpSpPr/>
          <p:nvPr/>
        </p:nvGrpSpPr>
        <p:grpSpPr>
          <a:xfrm>
            <a:off x="1407353" y="2100755"/>
            <a:ext cx="3571875" cy="1224113"/>
            <a:chOff x="6421804" y="2753334"/>
            <a:chExt cx="3571875" cy="1224113"/>
          </a:xfrm>
        </p:grpSpPr>
        <p:sp>
          <p:nvSpPr>
            <p:cNvPr id="16" name="Rectángulo: esquinas diagonales redondeadas 15">
              <a:extLst>
                <a:ext uri="{FF2B5EF4-FFF2-40B4-BE49-F238E27FC236}">
                  <a16:creationId xmlns:a16="http://schemas.microsoft.com/office/drawing/2014/main" id="{4ED91D51-D5A0-490F-95CE-B5AA51BA9143}"/>
                </a:ext>
              </a:extLst>
            </p:cNvPr>
            <p:cNvSpPr/>
            <p:nvPr/>
          </p:nvSpPr>
          <p:spPr>
            <a:xfrm>
              <a:off x="6421804" y="2753334"/>
              <a:ext cx="3571875" cy="1224113"/>
            </a:xfrm>
            <a:prstGeom prst="round2Diag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9EB9DB62-330E-45BA-AA1A-D3905D310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40866" y="2837812"/>
              <a:ext cx="3333750" cy="1066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FB1B7E9E-CCA3-41CE-84D5-B06A6F790382}"/>
              </a:ext>
            </a:extLst>
          </p:cNvPr>
          <p:cNvGrpSpPr/>
          <p:nvPr/>
        </p:nvGrpSpPr>
        <p:grpSpPr>
          <a:xfrm>
            <a:off x="1407352" y="4152107"/>
            <a:ext cx="3600214" cy="1224113"/>
            <a:chOff x="6421803" y="4616624"/>
            <a:chExt cx="3600214" cy="1224113"/>
          </a:xfrm>
        </p:grpSpPr>
        <p:sp>
          <p:nvSpPr>
            <p:cNvPr id="21" name="Rectángulo: esquinas diagonales redondeadas 20">
              <a:extLst>
                <a:ext uri="{FF2B5EF4-FFF2-40B4-BE49-F238E27FC236}">
                  <a16:creationId xmlns:a16="http://schemas.microsoft.com/office/drawing/2014/main" id="{67480DCF-FBAA-4F44-A797-7367F689DCDC}"/>
                </a:ext>
              </a:extLst>
            </p:cNvPr>
            <p:cNvSpPr/>
            <p:nvPr/>
          </p:nvSpPr>
          <p:spPr>
            <a:xfrm>
              <a:off x="6421803" y="4616624"/>
              <a:ext cx="3571875" cy="1224113"/>
            </a:xfrm>
            <a:prstGeom prst="round2Diag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17A7781C-31A1-4062-AA08-3785A7E92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t="10614" b="9606"/>
            <a:stretch/>
          </p:blipFill>
          <p:spPr>
            <a:xfrm>
              <a:off x="6450142" y="4670480"/>
              <a:ext cx="3571875" cy="117025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8" name="Marcador de texto 1">
            <a:extLst>
              <a:ext uri="{FF2B5EF4-FFF2-40B4-BE49-F238E27FC236}">
                <a16:creationId xmlns:a16="http://schemas.microsoft.com/office/drawing/2014/main" id="{8AAC258A-0598-4456-B0A3-FDF2B5AF5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5138" y="469339"/>
            <a:ext cx="10972312" cy="1718182"/>
          </a:xfrm>
        </p:spPr>
        <p:txBody>
          <a:bodyPr>
            <a:normAutofit/>
          </a:bodyPr>
          <a:lstStyle/>
          <a:p>
            <a:r>
              <a:rPr lang="es-PE" sz="7200" b="1" dirty="0">
                <a:solidFill>
                  <a:schemeClr val="tx1"/>
                </a:solidFill>
              </a:rPr>
              <a:t>4</a:t>
            </a:r>
            <a:r>
              <a:rPr lang="es-PE" sz="3600" b="1" dirty="0">
                <a:solidFill>
                  <a:srgbClr val="00A8A4"/>
                </a:solidFill>
              </a:rPr>
              <a:t> </a:t>
            </a:r>
            <a:r>
              <a:rPr lang="es-PE" sz="2800" b="1" dirty="0">
                <a:solidFill>
                  <a:srgbClr val="008080"/>
                </a:solidFill>
              </a:rPr>
              <a:t>OPERACIONES CON VECTORES</a:t>
            </a:r>
            <a:endParaRPr lang="es-PE" sz="3600" dirty="0">
              <a:solidFill>
                <a:srgbClr val="008080"/>
              </a:solidFill>
            </a:endParaRP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2731B639-C100-43C1-BB97-4FF2A6916502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831850" y="6381750"/>
            <a:ext cx="10515600" cy="2746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PE"/>
              <a:t>VECTORES EN R2</a:t>
            </a:r>
            <a:endParaRPr lang="es-PE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2A5A3F5-A883-4A6C-8250-D0BABE72DCB2}"/>
              </a:ext>
            </a:extLst>
          </p:cNvPr>
          <p:cNvSpPr/>
          <p:nvPr/>
        </p:nvSpPr>
        <p:spPr>
          <a:xfrm>
            <a:off x="6080810" y="1619949"/>
            <a:ext cx="135646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PE" sz="1800" b="1" i="1" dirty="0">
                <a:solidFill>
                  <a:srgbClr val="0000FF"/>
                </a:solidFill>
                <a:latin typeface="F26"/>
              </a:rPr>
              <a:t>Ejemplo .</a:t>
            </a:r>
            <a:r>
              <a:rPr lang="es-PE" sz="1800" b="1" i="1" dirty="0">
                <a:solidFill>
                  <a:schemeClr val="tx1"/>
                </a:solidFill>
                <a:latin typeface="F26"/>
              </a:rPr>
              <a:t> </a:t>
            </a:r>
          </a:p>
        </p:txBody>
      </p:sp>
      <p:sp>
        <p:nvSpPr>
          <p:cNvPr id="33" name="Flecha: a la derecha 32">
            <a:extLst>
              <a:ext uri="{FF2B5EF4-FFF2-40B4-BE49-F238E27FC236}">
                <a16:creationId xmlns:a16="http://schemas.microsoft.com/office/drawing/2014/main" id="{31733937-6CF4-4B45-AC9B-B6589C02FB58}"/>
              </a:ext>
            </a:extLst>
          </p:cNvPr>
          <p:cNvSpPr/>
          <p:nvPr/>
        </p:nvSpPr>
        <p:spPr>
          <a:xfrm>
            <a:off x="5254819" y="2487836"/>
            <a:ext cx="504415" cy="41030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D241920-5B73-4517-8325-ECD8D9EDBF88}"/>
              </a:ext>
            </a:extLst>
          </p:cNvPr>
          <p:cNvSpPr/>
          <p:nvPr/>
        </p:nvSpPr>
        <p:spPr>
          <a:xfrm>
            <a:off x="6096000" y="3742203"/>
            <a:ext cx="112242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PE" sz="1800" b="1" i="1" dirty="0">
                <a:solidFill>
                  <a:srgbClr val="0000FF"/>
                </a:solidFill>
                <a:latin typeface="F26"/>
              </a:rPr>
              <a:t>Ejemplo .</a:t>
            </a:r>
            <a:r>
              <a:rPr lang="es-PE" sz="1800" b="1" i="1" dirty="0">
                <a:solidFill>
                  <a:schemeClr val="tx1"/>
                </a:solidFill>
                <a:latin typeface="F26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391579-4DE8-42D0-AAE3-3F409F8ECC07}"/>
              </a:ext>
            </a:extLst>
          </p:cNvPr>
          <p:cNvSpPr txBox="1"/>
          <p:nvPr/>
        </p:nvSpPr>
        <p:spPr>
          <a:xfrm>
            <a:off x="8536553" y="5074855"/>
            <a:ext cx="123303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E08DD1D-A073-45C9-9352-4BCA1D25F538}"/>
              </a:ext>
            </a:extLst>
          </p:cNvPr>
          <p:cNvGrpSpPr/>
          <p:nvPr/>
        </p:nvGrpSpPr>
        <p:grpSpPr>
          <a:xfrm>
            <a:off x="6131785" y="1946785"/>
            <a:ext cx="4652862" cy="1651899"/>
            <a:chOff x="6131785" y="1946785"/>
            <a:chExt cx="4652862" cy="1651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uadroTexto 24">
                  <a:extLst>
                    <a:ext uri="{FF2B5EF4-FFF2-40B4-BE49-F238E27FC236}">
                      <a16:creationId xmlns:a16="http://schemas.microsoft.com/office/drawing/2014/main" id="{15967A10-C3B9-4261-B6AD-65AE76BF3AC3}"/>
                    </a:ext>
                  </a:extLst>
                </p:cNvPr>
                <p:cNvSpPr txBox="1"/>
                <p:nvPr/>
              </p:nvSpPr>
              <p:spPr>
                <a:xfrm>
                  <a:off x="6131785" y="1946785"/>
                  <a:ext cx="4652862" cy="68730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s-PE" sz="1800" i="1" dirty="0">
                      <a:latin typeface="F26"/>
                    </a:rPr>
                    <a:t>Siendo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PE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PE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5;1</m:t>
                          </m:r>
                        </m:e>
                      </m:d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s-PE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a14:m>
                  <a:endParaRPr lang="es-PE" sz="1800" i="1" dirty="0">
                    <a:latin typeface="F26"/>
                  </a:endParaRPr>
                </a:p>
                <a:p>
                  <a:r>
                    <a:rPr lang="es-PE" sz="1800" i="1" dirty="0">
                      <a:latin typeface="F26"/>
                    </a:rPr>
                    <a:t>Tenemos que:</a:t>
                  </a:r>
                </a:p>
              </p:txBody>
            </p:sp>
          </mc:Choice>
          <mc:Fallback xmlns="">
            <p:sp>
              <p:nvSpPr>
                <p:cNvPr id="25" name="CuadroTexto 24">
                  <a:extLst>
                    <a:ext uri="{FF2B5EF4-FFF2-40B4-BE49-F238E27FC236}">
                      <a16:creationId xmlns:a16="http://schemas.microsoft.com/office/drawing/2014/main" id="{15967A10-C3B9-4261-B6AD-65AE76BF3A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1785" y="1946785"/>
                  <a:ext cx="4652862" cy="687304"/>
                </a:xfrm>
                <a:prstGeom prst="rect">
                  <a:avLst/>
                </a:prstGeom>
                <a:blipFill>
                  <a:blip r:embed="rId7"/>
                  <a:stretch>
                    <a:fillRect l="-1180" t="-6195" b="-13274"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>
                  <a:extLst>
                    <a:ext uri="{FF2B5EF4-FFF2-40B4-BE49-F238E27FC236}">
                      <a16:creationId xmlns:a16="http://schemas.microsoft.com/office/drawing/2014/main" id="{C0CDDB6E-5742-4611-9477-C478D6FD693D}"/>
                    </a:ext>
                  </a:extLst>
                </p:cNvPr>
                <p:cNvSpPr txBox="1"/>
                <p:nvPr/>
              </p:nvSpPr>
              <p:spPr>
                <a:xfrm>
                  <a:off x="7642297" y="2487836"/>
                  <a:ext cx="1244059" cy="41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PE" sz="1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1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  <m:r>
                          <a:rPr lang="es-PE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s-PE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s-PE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s-PE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1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oMath>
                    </m:oMathPara>
                  </a14:m>
                  <a:endParaRPr lang="es-PE" dirty="0"/>
                </a:p>
              </p:txBody>
            </p:sp>
          </mc:Choice>
          <mc:Fallback xmlns="">
            <p:sp>
              <p:nvSpPr>
                <p:cNvPr id="8" name="CuadroTexto 7">
                  <a:extLst>
                    <a:ext uri="{FF2B5EF4-FFF2-40B4-BE49-F238E27FC236}">
                      <a16:creationId xmlns:a16="http://schemas.microsoft.com/office/drawing/2014/main" id="{C0CDDB6E-5742-4611-9477-C478D6FD69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2297" y="2487836"/>
                  <a:ext cx="1244059" cy="410305"/>
                </a:xfrm>
                <a:prstGeom prst="rect">
                  <a:avLst/>
                </a:prstGeom>
                <a:blipFill>
                  <a:blip r:embed="rId8"/>
                  <a:stretch>
                    <a:fillRect t="-8955"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uadroTexto 27">
                  <a:extLst>
                    <a:ext uri="{FF2B5EF4-FFF2-40B4-BE49-F238E27FC236}">
                      <a16:creationId xmlns:a16="http://schemas.microsoft.com/office/drawing/2014/main" id="{70F1D176-C46C-4A13-9FAA-25CB694DE09C}"/>
                    </a:ext>
                  </a:extLst>
                </p:cNvPr>
                <p:cNvSpPr txBox="1"/>
                <p:nvPr/>
              </p:nvSpPr>
              <p:spPr>
                <a:xfrm>
                  <a:off x="7682742" y="2829615"/>
                  <a:ext cx="2183996" cy="4029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PE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s-PE" sz="1800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5;1</m:t>
                          </m:r>
                        </m:e>
                      </m:d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−2;2</m:t>
                          </m:r>
                        </m:e>
                      </m:d>
                    </m:oMath>
                  </a14:m>
                  <a:endParaRPr lang="es-PE" dirty="0"/>
                </a:p>
              </p:txBody>
            </p:sp>
          </mc:Choice>
          <mc:Fallback xmlns="">
            <p:sp>
              <p:nvSpPr>
                <p:cNvPr id="28" name="CuadroTexto 27">
                  <a:extLst>
                    <a:ext uri="{FF2B5EF4-FFF2-40B4-BE49-F238E27FC236}">
                      <a16:creationId xmlns:a16="http://schemas.microsoft.com/office/drawing/2014/main" id="{70F1D176-C46C-4A13-9FAA-25CB694DE0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2742" y="2829615"/>
                  <a:ext cx="2183996" cy="4029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uadroTexto 35">
                  <a:extLst>
                    <a:ext uri="{FF2B5EF4-FFF2-40B4-BE49-F238E27FC236}">
                      <a16:creationId xmlns:a16="http://schemas.microsoft.com/office/drawing/2014/main" id="{AB33CD94-0ED1-4F64-A2F6-60F89BEE8DDC}"/>
                    </a:ext>
                  </a:extLst>
                </p:cNvPr>
                <p:cNvSpPr txBox="1"/>
                <p:nvPr/>
              </p:nvSpPr>
              <p:spPr>
                <a:xfrm>
                  <a:off x="7634538" y="3195753"/>
                  <a:ext cx="1251818" cy="4029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PE" sz="1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1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  <m:r>
                          <a:rPr lang="es-PE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s-PE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PE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s-PE" sz="1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s-PE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oMath>
                    </m:oMathPara>
                  </a14:m>
                  <a:endParaRPr lang="es-PE" dirty="0"/>
                </a:p>
              </p:txBody>
            </p:sp>
          </mc:Choice>
          <mc:Fallback xmlns="">
            <p:sp>
              <p:nvSpPr>
                <p:cNvPr id="36" name="CuadroTexto 35">
                  <a:extLst>
                    <a:ext uri="{FF2B5EF4-FFF2-40B4-BE49-F238E27FC236}">
                      <a16:creationId xmlns:a16="http://schemas.microsoft.com/office/drawing/2014/main" id="{AB33CD94-0ED1-4F64-A2F6-60F89BEE8D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4538" y="3195753"/>
                  <a:ext cx="1251818" cy="4029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D040DDF3-ADEE-48B1-80BF-65AB081D9274}"/>
              </a:ext>
            </a:extLst>
          </p:cNvPr>
          <p:cNvGrpSpPr/>
          <p:nvPr/>
        </p:nvGrpSpPr>
        <p:grpSpPr>
          <a:xfrm>
            <a:off x="6136488" y="4058076"/>
            <a:ext cx="4652862" cy="1651899"/>
            <a:chOff x="6131785" y="1946785"/>
            <a:chExt cx="4652862" cy="1651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CuadroTexto 39">
                  <a:extLst>
                    <a:ext uri="{FF2B5EF4-FFF2-40B4-BE49-F238E27FC236}">
                      <a16:creationId xmlns:a16="http://schemas.microsoft.com/office/drawing/2014/main" id="{C518E37A-0189-487B-9B82-B9A480FF7A4B}"/>
                    </a:ext>
                  </a:extLst>
                </p:cNvPr>
                <p:cNvSpPr txBox="1"/>
                <p:nvPr/>
              </p:nvSpPr>
              <p:spPr>
                <a:xfrm>
                  <a:off x="6131785" y="1946785"/>
                  <a:ext cx="4652862" cy="68730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s-PE" sz="1800" i="1" dirty="0">
                      <a:latin typeface="F26"/>
                    </a:rPr>
                    <a:t>Siendo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PE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PE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5;1</m:t>
                          </m:r>
                        </m:e>
                      </m:d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s-PE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a14:m>
                  <a:endParaRPr lang="es-PE" sz="1800" i="1" dirty="0">
                    <a:latin typeface="F26"/>
                  </a:endParaRPr>
                </a:p>
                <a:p>
                  <a:r>
                    <a:rPr lang="es-PE" sz="1800" i="1" dirty="0">
                      <a:latin typeface="F26"/>
                    </a:rPr>
                    <a:t>Tenemos que:</a:t>
                  </a:r>
                </a:p>
              </p:txBody>
            </p:sp>
          </mc:Choice>
          <mc:Fallback xmlns="">
            <p:sp>
              <p:nvSpPr>
                <p:cNvPr id="40" name="CuadroTexto 39">
                  <a:extLst>
                    <a:ext uri="{FF2B5EF4-FFF2-40B4-BE49-F238E27FC236}">
                      <a16:creationId xmlns:a16="http://schemas.microsoft.com/office/drawing/2014/main" id="{C518E37A-0189-487B-9B82-B9A480FF7A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1785" y="1946785"/>
                  <a:ext cx="4652862" cy="687304"/>
                </a:xfrm>
                <a:prstGeom prst="rect">
                  <a:avLst/>
                </a:prstGeom>
                <a:blipFill>
                  <a:blip r:embed="rId11"/>
                  <a:stretch>
                    <a:fillRect l="-1180" t="-6250" b="-14286"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CuadroTexto 41">
                  <a:extLst>
                    <a:ext uri="{FF2B5EF4-FFF2-40B4-BE49-F238E27FC236}">
                      <a16:creationId xmlns:a16="http://schemas.microsoft.com/office/drawing/2014/main" id="{8DE33301-88A5-4B22-9C47-8157DE3F302E}"/>
                    </a:ext>
                  </a:extLst>
                </p:cNvPr>
                <p:cNvSpPr txBox="1"/>
                <p:nvPr/>
              </p:nvSpPr>
              <p:spPr>
                <a:xfrm>
                  <a:off x="7642297" y="2487836"/>
                  <a:ext cx="1244059" cy="41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PE" sz="1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1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  <m:r>
                          <a:rPr lang="es-PE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s-PE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s-PE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s-PE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1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oMath>
                    </m:oMathPara>
                  </a14:m>
                  <a:endParaRPr lang="es-PE" dirty="0"/>
                </a:p>
              </p:txBody>
            </p:sp>
          </mc:Choice>
          <mc:Fallback xmlns="">
            <p:sp>
              <p:nvSpPr>
                <p:cNvPr id="42" name="CuadroTexto 41">
                  <a:extLst>
                    <a:ext uri="{FF2B5EF4-FFF2-40B4-BE49-F238E27FC236}">
                      <a16:creationId xmlns:a16="http://schemas.microsoft.com/office/drawing/2014/main" id="{8DE33301-88A5-4B22-9C47-8157DE3F30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2297" y="2487836"/>
                  <a:ext cx="1244059" cy="410305"/>
                </a:xfrm>
                <a:prstGeom prst="rect">
                  <a:avLst/>
                </a:prstGeom>
                <a:blipFill>
                  <a:blip r:embed="rId12"/>
                  <a:stretch>
                    <a:fillRect t="-8824"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D59A2BDD-94C9-4CD6-ACAE-49AA77011B57}"/>
                    </a:ext>
                  </a:extLst>
                </p:cNvPr>
                <p:cNvSpPr txBox="1"/>
                <p:nvPr/>
              </p:nvSpPr>
              <p:spPr>
                <a:xfrm>
                  <a:off x="7682742" y="2829615"/>
                  <a:ext cx="2183996" cy="4029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PE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s-PE" sz="1800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5;1</m:t>
                          </m:r>
                        </m:e>
                      </m:d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−2;2</m:t>
                          </m:r>
                        </m:e>
                      </m:d>
                    </m:oMath>
                  </a14:m>
                  <a:endParaRPr lang="es-PE" dirty="0"/>
                </a:p>
              </p:txBody>
            </p:sp>
          </mc:Choice>
          <mc:Fallback xmlns=""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D59A2BDD-94C9-4CD6-ACAE-49AA77011B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2742" y="2829615"/>
                  <a:ext cx="2183996" cy="40293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uadroTexto 43">
                  <a:extLst>
                    <a:ext uri="{FF2B5EF4-FFF2-40B4-BE49-F238E27FC236}">
                      <a16:creationId xmlns:a16="http://schemas.microsoft.com/office/drawing/2014/main" id="{216ECB49-60D1-4E9D-9FCF-03BDECD23B72}"/>
                    </a:ext>
                  </a:extLst>
                </p:cNvPr>
                <p:cNvSpPr txBox="1"/>
                <p:nvPr/>
              </p:nvSpPr>
              <p:spPr>
                <a:xfrm>
                  <a:off x="7634538" y="3195753"/>
                  <a:ext cx="1424942" cy="4029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PE" sz="1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1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  <m:r>
                          <a:rPr lang="es-PE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s-PE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PE" sz="18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s-PE" sz="1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s-PE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oMath>
                    </m:oMathPara>
                  </a14:m>
                  <a:endParaRPr lang="es-PE" dirty="0"/>
                </a:p>
              </p:txBody>
            </p:sp>
          </mc:Choice>
          <mc:Fallback xmlns="">
            <p:sp>
              <p:nvSpPr>
                <p:cNvPr id="44" name="CuadroTexto 43">
                  <a:extLst>
                    <a:ext uri="{FF2B5EF4-FFF2-40B4-BE49-F238E27FC236}">
                      <a16:creationId xmlns:a16="http://schemas.microsoft.com/office/drawing/2014/main" id="{216ECB49-60D1-4E9D-9FCF-03BDECD23B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4538" y="3195753"/>
                  <a:ext cx="1424942" cy="40293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Flecha: a la derecha 44">
            <a:extLst>
              <a:ext uri="{FF2B5EF4-FFF2-40B4-BE49-F238E27FC236}">
                <a16:creationId xmlns:a16="http://schemas.microsoft.com/office/drawing/2014/main" id="{5D40DC83-8F73-4C19-A21D-46435D4202F6}"/>
              </a:ext>
            </a:extLst>
          </p:cNvPr>
          <p:cNvSpPr/>
          <p:nvPr/>
        </p:nvSpPr>
        <p:spPr>
          <a:xfrm>
            <a:off x="5254819" y="4449860"/>
            <a:ext cx="504415" cy="41030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140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 animBg="1"/>
      <p:bldP spid="33" grpId="0" animBg="1"/>
      <p:bldP spid="22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598456" y="908029"/>
            <a:ext cx="6435830" cy="609174"/>
          </a:xfrm>
        </p:spPr>
        <p:txBody>
          <a:bodyPr>
            <a:normAutofit fontScale="62500" lnSpcReduction="20000"/>
          </a:bodyPr>
          <a:lstStyle/>
          <a:p>
            <a:r>
              <a:rPr lang="es-PE" sz="7200" b="1" dirty="0">
                <a:solidFill>
                  <a:schemeClr val="tx1"/>
                </a:solidFill>
              </a:rPr>
              <a:t>4</a:t>
            </a:r>
            <a:r>
              <a:rPr lang="es-PE" sz="2800" b="1" dirty="0">
                <a:solidFill>
                  <a:srgbClr val="00A8A4"/>
                </a:solidFill>
              </a:rPr>
              <a:t>  REPRESENTACIÓN GEOMÉTRICA</a:t>
            </a:r>
            <a:endParaRPr lang="es-PE" sz="1100" dirty="0">
              <a:solidFill>
                <a:srgbClr val="00A8A4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465B806-10C2-4940-9FA6-4A4554BD7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780" y="5822971"/>
            <a:ext cx="1015141" cy="769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3E3DE91-C06E-4A03-8F7B-ACEB528FE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816" y="2708803"/>
            <a:ext cx="3948428" cy="2587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1B555B0-EB12-48D4-942A-9FA65A510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0081" y="2806716"/>
            <a:ext cx="3709104" cy="2374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2CDD54D6-B2BD-4AD2-8113-A283EB783AA2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831850" y="6381750"/>
            <a:ext cx="10515600" cy="2746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PE"/>
              <a:t>VECTORES EN R2</a:t>
            </a:r>
            <a:endParaRPr lang="es-P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B3086B78-585E-4554-9318-4E8B58860724}"/>
                  </a:ext>
                </a:extLst>
              </p:cNvPr>
              <p:cNvSpPr txBox="1"/>
              <p:nvPr/>
            </p:nvSpPr>
            <p:spPr>
              <a:xfrm>
                <a:off x="2663962" y="1611282"/>
                <a:ext cx="2183996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s-PE" sz="1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PE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5;1</m:t>
                        </m:r>
                      </m:e>
                    </m:d>
                    <m:r>
                      <a:rPr lang="es-PE" sz="1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−2;2</m:t>
                        </m:r>
                      </m:e>
                    </m:d>
                  </m:oMath>
                </a14:m>
                <a:endParaRPr lang="es-PE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B3086B78-585E-4554-9318-4E8B58860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962" y="1611282"/>
                <a:ext cx="2183996" cy="4029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43708108-E861-447C-B28B-7CF9358DD8E6}"/>
                  </a:ext>
                </a:extLst>
              </p:cNvPr>
              <p:cNvSpPr txBox="1"/>
              <p:nvPr/>
            </p:nvSpPr>
            <p:spPr>
              <a:xfrm>
                <a:off x="7101387" y="1601888"/>
                <a:ext cx="2183996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s-PE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PE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5;1</m:t>
                        </m:r>
                      </m:e>
                    </m:d>
                    <m:r>
                      <a:rPr lang="es-PE" sz="18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−2;2</m:t>
                        </m:r>
                      </m:e>
                    </m:d>
                  </m:oMath>
                </a14:m>
                <a:endParaRPr lang="es-PE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43708108-E861-447C-B28B-7CF9358DD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387" y="1601888"/>
                <a:ext cx="2183996" cy="4029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90301150-A842-406F-888A-D0E99B3A72AE}"/>
                  </a:ext>
                </a:extLst>
              </p:cNvPr>
              <p:cNvSpPr txBox="1"/>
              <p:nvPr/>
            </p:nvSpPr>
            <p:spPr>
              <a:xfrm>
                <a:off x="2613570" y="2108292"/>
                <a:ext cx="1251818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PE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s-PE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90301150-A842-406F-888A-D0E99B3A7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570" y="2108292"/>
                <a:ext cx="1251818" cy="4029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351E736D-611F-4EB9-81C2-C040CA1E25FF}"/>
                  </a:ext>
                </a:extLst>
              </p:cNvPr>
              <p:cNvSpPr txBox="1"/>
              <p:nvPr/>
            </p:nvSpPr>
            <p:spPr>
              <a:xfrm>
                <a:off x="7034286" y="1996250"/>
                <a:ext cx="1424942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PE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s-PE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351E736D-611F-4EB9-81C2-C040CA1E2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286" y="1996250"/>
                <a:ext cx="1424942" cy="4029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56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TemaUT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UTP" id="{B15AEC6E-1DF5-42DC-9730-4871F2970D86}" vid="{E586E61E-4605-472F-A0D8-7889F694A443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9BC7976734CE469FDC7B4C718D8341" ma:contentTypeVersion="7" ma:contentTypeDescription="Create a new document." ma:contentTypeScope="" ma:versionID="2d6d62f146819df4c288fcf83ba3ced9">
  <xsd:schema xmlns:xsd="http://www.w3.org/2001/XMLSchema" xmlns:xs="http://www.w3.org/2001/XMLSchema" xmlns:p="http://schemas.microsoft.com/office/2006/metadata/properties" xmlns:ns2="72a5a915-2abe-4958-a4e3-43bf3f975f8d" targetNamespace="http://schemas.microsoft.com/office/2006/metadata/properties" ma:root="true" ma:fieldsID="f4c9c2afa42614f54f39f3e96e109c9d" ns2:_="">
    <xsd:import namespace="72a5a915-2abe-4958-a4e3-43bf3f975f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5a915-2abe-4958-a4e3-43bf3f975f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8638C0-A068-44EA-A065-9CBC213F6B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a5a915-2abe-4958-a4e3-43bf3f975f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42B3D6-CFF7-45A5-9915-E3FEC1C950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DC66AF-7036-446C-8578-D6AC0E67EDA6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72a5a915-2abe-4958-a4e3-43bf3f975f8d"/>
    <ds:schemaRef ds:uri="http://www.w3.org/XML/1998/namespace"/>
    <ds:schemaRef ds:uri="http://purl.org/dc/elements/1.1/"/>
    <ds:schemaRef ds:uri="http://purl.org/dc/terms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TemaUTP</Template>
  <TotalTime>2111</TotalTime>
  <Words>608</Words>
  <Application>Microsoft Office PowerPoint</Application>
  <PresentationFormat>Panorámica</PresentationFormat>
  <Paragraphs>152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9" baseType="lpstr">
      <vt:lpstr>Arial</vt:lpstr>
      <vt:lpstr>Cambria Math</vt:lpstr>
      <vt:lpstr>F26</vt:lpstr>
      <vt:lpstr>F71</vt:lpstr>
      <vt:lpstr>Formular</vt:lpstr>
      <vt:lpstr>Helvetica</vt:lpstr>
      <vt:lpstr>Open Sans</vt:lpstr>
      <vt:lpstr>Wingdings</vt:lpstr>
      <vt:lpstr>TemaUTP</vt:lpstr>
      <vt:lpstr>VECTORES EN R2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UTP</cp:lastModifiedBy>
  <cp:revision>179</cp:revision>
  <dcterms:modified xsi:type="dcterms:W3CDTF">2021-08-08T22:54:13Z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0x010100599BC7976734CE469FDC7B4C718D8341</vt:lpwstr>
  </property>
</Properties>
</file>