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26"/>
  </p:notesMasterIdLst>
  <p:sldIdLst>
    <p:sldId id="256" r:id="rId5"/>
    <p:sldId id="273" r:id="rId6"/>
    <p:sldId id="257" r:id="rId7"/>
    <p:sldId id="258" r:id="rId8"/>
    <p:sldId id="272" r:id="rId9"/>
    <p:sldId id="311" r:id="rId10"/>
    <p:sldId id="297" r:id="rId11"/>
    <p:sldId id="301" r:id="rId12"/>
    <p:sldId id="302" r:id="rId13"/>
    <p:sldId id="304" r:id="rId14"/>
    <p:sldId id="306" r:id="rId15"/>
    <p:sldId id="316" r:id="rId16"/>
    <p:sldId id="318" r:id="rId17"/>
    <p:sldId id="289" r:id="rId18"/>
    <p:sldId id="314" r:id="rId19"/>
    <p:sldId id="290" r:id="rId20"/>
    <p:sldId id="317" r:id="rId21"/>
    <p:sldId id="319" r:id="rId22"/>
    <p:sldId id="291" r:id="rId23"/>
    <p:sldId id="292" r:id="rId24"/>
    <p:sldId id="271" r:id="rId25"/>
  </p:sldIdLst>
  <p:sldSz cx="12192000" cy="6858000"/>
  <p:notesSz cx="6858000" cy="91440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4"/>
    <a:srgbClr val="008080"/>
    <a:srgbClr val="0000FF"/>
    <a:srgbClr val="CC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0" autoAdjust="0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FB8B5FB-5B27-4E79-87F3-6924D4B61260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2400" b="1" kern="1200" dirty="0">
              <a:solidFill>
                <a:schemeClr val="bg1"/>
              </a:solidFill>
            </a:rPr>
            <a:t>VECTORES </a:t>
          </a:r>
        </a:p>
      </dgm:t>
    </dgm:pt>
    <dgm:pt modelId="{8E2BBB0D-2D34-4309-9E91-78BB5AC6E4E5}" type="parTrans" cxnId="{A1A448AA-8946-4B82-A933-E2087A7B23FD}">
      <dgm:prSet/>
      <dgm:spPr/>
      <dgm:t>
        <a:bodyPr/>
        <a:lstStyle/>
        <a:p>
          <a:endParaRPr lang="es-PE" sz="2800"/>
        </a:p>
      </dgm:t>
    </dgm:pt>
    <dgm:pt modelId="{48B3B207-D9A3-4E0A-9D03-F4D46CB14C32}" type="sibTrans" cxnId="{A1A448AA-8946-4B82-A933-E2087A7B23FD}">
      <dgm:prSet custT="1"/>
      <dgm:spPr/>
      <dgm:t>
        <a:bodyPr/>
        <a:lstStyle/>
        <a:p>
          <a:endParaRPr lang="es-PE" sz="4000"/>
        </a:p>
      </dgm:t>
    </dgm:pt>
    <dgm:pt modelId="{3C3584BA-9173-46F0-8135-7BC7A0F9DA55}">
      <dgm:prSet phldrT="[Texto]" custT="1"/>
      <dgm:spPr>
        <a:solidFill>
          <a:schemeClr val="tx1"/>
        </a:solidFill>
      </dgm:spPr>
      <dgm:t>
        <a:bodyPr/>
        <a:lstStyle/>
        <a:p>
          <a:r>
            <a:rPr lang="es-PE" sz="2400" b="1" kern="1200" dirty="0">
              <a:solidFill>
                <a:schemeClr val="bg1"/>
              </a:solidFill>
            </a:rPr>
            <a:t>PLANO CARTESIANO</a:t>
          </a:r>
        </a:p>
      </dgm:t>
    </dgm:pt>
    <dgm:pt modelId="{04F9EE93-A038-40FE-8851-2C1E4E5540B7}" type="parTrans" cxnId="{2F3C173E-0652-4875-912D-A16CBA18A7BF}">
      <dgm:prSet/>
      <dgm:spPr/>
      <dgm:t>
        <a:bodyPr/>
        <a:lstStyle/>
        <a:p>
          <a:endParaRPr lang="es-PE" sz="2800"/>
        </a:p>
      </dgm:t>
    </dgm:pt>
    <dgm:pt modelId="{489FD96F-DD11-4F5C-960C-DF6E6F6227A5}" type="sibTrans" cxnId="{2F3C173E-0652-4875-912D-A16CBA18A7BF}">
      <dgm:prSet custT="1"/>
      <dgm:spPr/>
      <dgm:t>
        <a:bodyPr/>
        <a:lstStyle/>
        <a:p>
          <a:endParaRPr lang="es-PE" sz="4000"/>
        </a:p>
      </dgm:t>
    </dgm:pt>
    <dgm:pt modelId="{F14711A1-C460-4C06-AA6B-F0A1AF4EC83F}" type="pres">
      <dgm:prSet presAssocID="{72FBA56E-2B6C-46B0-B487-ADA05E92CBAE}" presName="CompostProcess" presStyleCnt="0">
        <dgm:presLayoutVars>
          <dgm:dir/>
          <dgm:resizeHandles val="exact"/>
        </dgm:presLayoutVars>
      </dgm:prSet>
      <dgm:spPr/>
    </dgm:pt>
    <dgm:pt modelId="{9681F9A2-734F-476C-9B4C-3780DF479320}" type="pres">
      <dgm:prSet presAssocID="{72FBA56E-2B6C-46B0-B487-ADA05E92CBAE}" presName="arrow" presStyleLbl="bgShp" presStyleIdx="0" presStyleCnt="1"/>
      <dgm:spPr>
        <a:solidFill>
          <a:srgbClr val="00A8A4"/>
        </a:solidFill>
      </dgm:spPr>
    </dgm:pt>
    <dgm:pt modelId="{B9C97D6C-D0FF-4B4F-BAAF-6B1BB6917304}" type="pres">
      <dgm:prSet presAssocID="{72FBA56E-2B6C-46B0-B487-ADA05E92CBAE}" presName="linearProcess" presStyleCnt="0"/>
      <dgm:spPr/>
    </dgm:pt>
    <dgm:pt modelId="{97587EEA-C9E6-4E05-AAF1-ED08A62237A5}" type="pres">
      <dgm:prSet presAssocID="{6FB8B5FB-5B27-4E79-87F3-6924D4B61260}" presName="textNode" presStyleLbl="node1" presStyleIdx="0" presStyleCnt="2">
        <dgm:presLayoutVars>
          <dgm:bulletEnabled val="1"/>
        </dgm:presLayoutVars>
      </dgm:prSet>
      <dgm:spPr/>
    </dgm:pt>
    <dgm:pt modelId="{BC4FD5EA-EE5E-4892-862E-86A62517C46B}" type="pres">
      <dgm:prSet presAssocID="{48B3B207-D9A3-4E0A-9D03-F4D46CB14C32}" presName="sibTrans" presStyleCnt="0"/>
      <dgm:spPr/>
    </dgm:pt>
    <dgm:pt modelId="{3D3DE39C-22A9-45B7-8B0A-76DA7948F8EC}" type="pres">
      <dgm:prSet presAssocID="{3C3584BA-9173-46F0-8135-7BC7A0F9DA55}" presName="textNode" presStyleLbl="node1" presStyleIdx="1" presStyleCnt="2" custLinFactNeighborX="11892" custLinFactNeighborY="0">
        <dgm:presLayoutVars>
          <dgm:bulletEnabled val="1"/>
        </dgm:presLayoutVars>
      </dgm:prSet>
      <dgm:spPr/>
    </dgm:pt>
  </dgm:ptLst>
  <dgm:cxnLst>
    <dgm:cxn modelId="{6E9F1337-1B31-4577-B04D-ECF8C82C27CA}" type="presOf" srcId="{3C3584BA-9173-46F0-8135-7BC7A0F9DA55}" destId="{3D3DE39C-22A9-45B7-8B0A-76DA7948F8EC}" srcOrd="0" destOrd="0" presId="urn:microsoft.com/office/officeart/2005/8/layout/hProcess9"/>
    <dgm:cxn modelId="{2F3C173E-0652-4875-912D-A16CBA18A7BF}" srcId="{72FBA56E-2B6C-46B0-B487-ADA05E92CBAE}" destId="{3C3584BA-9173-46F0-8135-7BC7A0F9DA55}" srcOrd="1" destOrd="0" parTransId="{04F9EE93-A038-40FE-8851-2C1E4E5540B7}" sibTransId="{489FD96F-DD11-4F5C-960C-DF6E6F6227A5}"/>
    <dgm:cxn modelId="{9281704C-A048-4AB4-9365-ED6797D320F2}" type="presOf" srcId="{6FB8B5FB-5B27-4E79-87F3-6924D4B61260}" destId="{97587EEA-C9E6-4E05-AAF1-ED08A62237A5}" srcOrd="0" destOrd="0" presId="urn:microsoft.com/office/officeart/2005/8/layout/hProcess9"/>
    <dgm:cxn modelId="{A1A448AA-8946-4B82-A933-E2087A7B23FD}" srcId="{72FBA56E-2B6C-46B0-B487-ADA05E92CBAE}" destId="{6FB8B5FB-5B27-4E79-87F3-6924D4B61260}" srcOrd="0" destOrd="0" parTransId="{8E2BBB0D-2D34-4309-9E91-78BB5AC6E4E5}" sibTransId="{48B3B207-D9A3-4E0A-9D03-F4D46CB14C32}"/>
    <dgm:cxn modelId="{1AB2E2C8-173D-4DC1-8202-FB22B9AC4F71}" type="presOf" srcId="{72FBA56E-2B6C-46B0-B487-ADA05E92CBAE}" destId="{F14711A1-C460-4C06-AA6B-F0A1AF4EC83F}" srcOrd="0" destOrd="0" presId="urn:microsoft.com/office/officeart/2005/8/layout/hProcess9"/>
    <dgm:cxn modelId="{3ACE53DF-2EA0-4773-A4BE-5F4ED8CFDD77}" type="presParOf" srcId="{F14711A1-C460-4C06-AA6B-F0A1AF4EC83F}" destId="{9681F9A2-734F-476C-9B4C-3780DF479320}" srcOrd="0" destOrd="0" presId="urn:microsoft.com/office/officeart/2005/8/layout/hProcess9"/>
    <dgm:cxn modelId="{AA1558D1-C8A0-4527-9954-C5B4A5AB484D}" type="presParOf" srcId="{F14711A1-C460-4C06-AA6B-F0A1AF4EC83F}" destId="{B9C97D6C-D0FF-4B4F-BAAF-6B1BB6917304}" srcOrd="1" destOrd="0" presId="urn:microsoft.com/office/officeart/2005/8/layout/hProcess9"/>
    <dgm:cxn modelId="{1215C20D-FB2B-490F-AB59-5D9FA137E2CE}" type="presParOf" srcId="{B9C97D6C-D0FF-4B4F-BAAF-6B1BB6917304}" destId="{97587EEA-C9E6-4E05-AAF1-ED08A62237A5}" srcOrd="0" destOrd="0" presId="urn:microsoft.com/office/officeart/2005/8/layout/hProcess9"/>
    <dgm:cxn modelId="{3CA937FC-07B2-47B4-B54B-94744A782C73}" type="presParOf" srcId="{B9C97D6C-D0FF-4B4F-BAAF-6B1BB6917304}" destId="{BC4FD5EA-EE5E-4892-862E-86A62517C46B}" srcOrd="1" destOrd="0" presId="urn:microsoft.com/office/officeart/2005/8/layout/hProcess9"/>
    <dgm:cxn modelId="{8C6885F4-ABED-459C-A11C-1EFDF764B2EC}" type="presParOf" srcId="{B9C97D6C-D0FF-4B4F-BAAF-6B1BB6917304}" destId="{3D3DE39C-22A9-45B7-8B0A-76DA7948F8E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Process1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FB8B5FB-5B27-4E79-87F3-6924D4B61260}">
      <dgm:prSet phldrT="[Texto]" custT="1"/>
      <dgm:spPr/>
      <dgm:t>
        <a:bodyPr/>
        <a:lstStyle/>
        <a:p>
          <a:r>
            <a:rPr lang="es-PE" sz="3200" kern="1200" dirty="0">
              <a:solidFill>
                <a:schemeClr val="tx1"/>
              </a:solidFill>
            </a:rPr>
            <a:t>Vectores en </a:t>
          </a:r>
          <a:r>
            <a:rPr lang="es-PE" sz="3200" kern="1200" dirty="0">
              <a:solidFill>
                <a:srgbClr val="C00000"/>
              </a:solidFill>
            </a:rPr>
            <a:t>R</a:t>
          </a:r>
          <a:r>
            <a:rPr lang="es-PE" sz="3200" kern="1200" baseline="30000" dirty="0">
              <a:solidFill>
                <a:srgbClr val="C00000"/>
              </a:solidFill>
            </a:rPr>
            <a:t>2</a:t>
          </a:r>
        </a:p>
      </dgm:t>
    </dgm:pt>
    <dgm:pt modelId="{8E2BBB0D-2D34-4309-9E91-78BB5AC6E4E5}" type="parTrans" cxnId="{A1A448AA-8946-4B82-A933-E2087A7B23FD}">
      <dgm:prSet/>
      <dgm:spPr/>
      <dgm:t>
        <a:bodyPr/>
        <a:lstStyle/>
        <a:p>
          <a:endParaRPr lang="es-PE" sz="4000"/>
        </a:p>
      </dgm:t>
    </dgm:pt>
    <dgm:pt modelId="{48B3B207-D9A3-4E0A-9D03-F4D46CB14C32}" type="sibTrans" cxnId="{A1A448AA-8946-4B82-A933-E2087A7B23FD}">
      <dgm:prSet custT="1"/>
      <dgm:spPr/>
      <dgm:t>
        <a:bodyPr/>
        <a:lstStyle/>
        <a:p>
          <a:endParaRPr lang="es-PE" sz="5400"/>
        </a:p>
      </dgm:t>
    </dgm:pt>
    <dgm:pt modelId="{656DEDE3-8E75-49A4-9C9C-044064591D80}" type="pres">
      <dgm:prSet presAssocID="{72FBA56E-2B6C-46B0-B487-ADA05E92CBAE}" presName="Name0" presStyleCnt="0">
        <dgm:presLayoutVars>
          <dgm:dir/>
          <dgm:resizeHandles val="exact"/>
        </dgm:presLayoutVars>
      </dgm:prSet>
      <dgm:spPr/>
    </dgm:pt>
    <dgm:pt modelId="{99989F30-FEB3-43BC-A73E-22CC064D628C}" type="pres">
      <dgm:prSet presAssocID="{72FBA56E-2B6C-46B0-B487-ADA05E92CBAE}" presName="arrow" presStyleLbl="bgShp" presStyleIdx="0" presStyleCnt="1"/>
      <dgm:spPr>
        <a:solidFill>
          <a:srgbClr val="00A8A4"/>
        </a:solidFill>
      </dgm:spPr>
    </dgm:pt>
    <dgm:pt modelId="{F8B8B282-6371-4972-9F34-E8EF8F9B7810}" type="pres">
      <dgm:prSet presAssocID="{72FBA56E-2B6C-46B0-B487-ADA05E92CBAE}" presName="points" presStyleCnt="0"/>
      <dgm:spPr/>
    </dgm:pt>
    <dgm:pt modelId="{36F979A6-69A6-4F87-ADAF-F2F9592EA2C4}" type="pres">
      <dgm:prSet presAssocID="{6FB8B5FB-5B27-4E79-87F3-6924D4B61260}" presName="compositeA" presStyleCnt="0"/>
      <dgm:spPr/>
    </dgm:pt>
    <dgm:pt modelId="{514797BD-1A3E-4AAD-8620-8143EE1146CE}" type="pres">
      <dgm:prSet presAssocID="{6FB8B5FB-5B27-4E79-87F3-6924D4B61260}" presName="textA" presStyleLbl="revTx" presStyleIdx="0" presStyleCnt="1" custScaleX="109814">
        <dgm:presLayoutVars>
          <dgm:bulletEnabled val="1"/>
        </dgm:presLayoutVars>
      </dgm:prSet>
      <dgm:spPr/>
    </dgm:pt>
    <dgm:pt modelId="{0A4CD20E-F6CF-4EE9-9826-5B385B1DD736}" type="pres">
      <dgm:prSet presAssocID="{6FB8B5FB-5B27-4E79-87F3-6924D4B61260}" presName="circleA" presStyleLbl="node1" presStyleIdx="0" presStyleCnt="1"/>
      <dgm:spPr>
        <a:solidFill>
          <a:srgbClr val="C00000"/>
        </a:solidFill>
      </dgm:spPr>
    </dgm:pt>
    <dgm:pt modelId="{851A1352-1E28-44F6-824F-B8A7B1028D10}" type="pres">
      <dgm:prSet presAssocID="{6FB8B5FB-5B27-4E79-87F3-6924D4B61260}" presName="spaceA" presStyleCnt="0"/>
      <dgm:spPr/>
    </dgm:pt>
  </dgm:ptLst>
  <dgm:cxnLst>
    <dgm:cxn modelId="{631A9091-AB92-4CC9-8B61-3F9BD27BA4A3}" type="presOf" srcId="{72FBA56E-2B6C-46B0-B487-ADA05E92CBAE}" destId="{656DEDE3-8E75-49A4-9C9C-044064591D80}" srcOrd="0" destOrd="0" presId="urn:microsoft.com/office/officeart/2005/8/layout/hProcess11"/>
    <dgm:cxn modelId="{A1A448AA-8946-4B82-A933-E2087A7B23FD}" srcId="{72FBA56E-2B6C-46B0-B487-ADA05E92CBAE}" destId="{6FB8B5FB-5B27-4E79-87F3-6924D4B61260}" srcOrd="0" destOrd="0" parTransId="{8E2BBB0D-2D34-4309-9E91-78BB5AC6E4E5}" sibTransId="{48B3B207-D9A3-4E0A-9D03-F4D46CB14C32}"/>
    <dgm:cxn modelId="{510BECB5-7277-4584-BBFC-55894CF6A26E}" type="presOf" srcId="{6FB8B5FB-5B27-4E79-87F3-6924D4B61260}" destId="{514797BD-1A3E-4AAD-8620-8143EE1146CE}" srcOrd="0" destOrd="0" presId="urn:microsoft.com/office/officeart/2005/8/layout/hProcess11"/>
    <dgm:cxn modelId="{1B9D6E98-9882-4242-90DA-084953ABC6BA}" type="presParOf" srcId="{656DEDE3-8E75-49A4-9C9C-044064591D80}" destId="{99989F30-FEB3-43BC-A73E-22CC064D628C}" srcOrd="0" destOrd="0" presId="urn:microsoft.com/office/officeart/2005/8/layout/hProcess11"/>
    <dgm:cxn modelId="{95D5882B-DFE6-4A0C-8C02-49E388625439}" type="presParOf" srcId="{656DEDE3-8E75-49A4-9C9C-044064591D80}" destId="{F8B8B282-6371-4972-9F34-E8EF8F9B7810}" srcOrd="1" destOrd="0" presId="urn:microsoft.com/office/officeart/2005/8/layout/hProcess11"/>
    <dgm:cxn modelId="{62394F91-90B8-4B76-BC5F-06DB0BE3EC24}" type="presParOf" srcId="{F8B8B282-6371-4972-9F34-E8EF8F9B7810}" destId="{36F979A6-69A6-4F87-ADAF-F2F9592EA2C4}" srcOrd="0" destOrd="0" presId="urn:microsoft.com/office/officeart/2005/8/layout/hProcess11"/>
    <dgm:cxn modelId="{0897754B-758C-45AA-B36A-4B7741696A2D}" type="presParOf" srcId="{36F979A6-69A6-4F87-ADAF-F2F9592EA2C4}" destId="{514797BD-1A3E-4AAD-8620-8143EE1146CE}" srcOrd="0" destOrd="0" presId="urn:microsoft.com/office/officeart/2005/8/layout/hProcess11"/>
    <dgm:cxn modelId="{9B87E637-401B-4C2B-87FF-A848199E87C4}" type="presParOf" srcId="{36F979A6-69A6-4F87-ADAF-F2F9592EA2C4}" destId="{0A4CD20E-F6CF-4EE9-9826-5B385B1DD736}" srcOrd="1" destOrd="0" presId="urn:microsoft.com/office/officeart/2005/8/layout/hProcess11"/>
    <dgm:cxn modelId="{60A73FE2-5D7D-4BB2-A711-AE011EB8CE0B}" type="presParOf" srcId="{36F979A6-69A6-4F87-ADAF-F2F9592EA2C4}" destId="{851A1352-1E28-44F6-824F-B8A7B1028D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List7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3C3584BA-9173-46F0-8135-7BC7A0F9DA55}">
      <dgm:prSet phldrT="[Texto]" custT="1"/>
      <dgm:spPr>
        <a:solidFill>
          <a:srgbClr val="008080"/>
        </a:solidFill>
      </dgm:spPr>
      <dgm:t>
        <a:bodyPr/>
        <a:lstStyle/>
        <a:p>
          <a:pPr marL="0" algn="ctr"/>
          <a:r>
            <a:rPr lang="es-PE" sz="1800" kern="1200" dirty="0"/>
            <a:t>PARA TI</a:t>
          </a:r>
          <a:endParaRPr lang="es-PE" sz="1400" kern="1200" dirty="0">
            <a:solidFill>
              <a:schemeClr val="tx1"/>
            </a:solidFill>
          </a:endParaRPr>
        </a:p>
        <a:p>
          <a:pPr marL="176213" indent="-176213" algn="l"/>
          <a:r>
            <a:rPr lang="es-PE" sz="1400" kern="1200" dirty="0">
              <a:solidFill>
                <a:schemeClr val="bg1"/>
              </a:solidFill>
            </a:rPr>
            <a:t>1. Sigue practicando, vamos tu puedes!! .</a:t>
          </a:r>
        </a:p>
        <a:p>
          <a:pPr marL="176213" indent="-176213" algn="l"/>
          <a:r>
            <a:rPr lang="es-PE" sz="1400" kern="1200" dirty="0">
              <a:solidFill>
                <a:schemeClr val="bg1"/>
              </a:solidFill>
            </a:rPr>
            <a:t>2. No olvides que tienes un FORO para tus consultas.</a:t>
          </a:r>
        </a:p>
        <a:p>
          <a:pPr marL="0" algn="ctr"/>
          <a:endParaRPr lang="es-PE" sz="1400" kern="1200" dirty="0">
            <a:solidFill>
              <a:schemeClr val="tx1"/>
            </a:solidFill>
          </a:endParaRPr>
        </a:p>
      </dgm:t>
    </dgm:pt>
    <dgm:pt modelId="{04F9EE93-A038-40FE-8851-2C1E4E5540B7}" type="parTrans" cxnId="{2F3C173E-0652-4875-912D-A16CBA18A7BF}">
      <dgm:prSet/>
      <dgm:spPr/>
      <dgm:t>
        <a:bodyPr/>
        <a:lstStyle/>
        <a:p>
          <a:endParaRPr lang="es-PE" sz="1600"/>
        </a:p>
      </dgm:t>
    </dgm:pt>
    <dgm:pt modelId="{489FD96F-DD11-4F5C-960C-DF6E6F6227A5}" type="sibTrans" cxnId="{2F3C173E-0652-4875-912D-A16CBA18A7BF}">
      <dgm:prSet custT="1"/>
      <dgm:spPr/>
      <dgm:t>
        <a:bodyPr/>
        <a:lstStyle/>
        <a:p>
          <a:endParaRPr lang="es-PE" sz="2400"/>
        </a:p>
      </dgm:t>
    </dgm:pt>
    <dgm:pt modelId="{A51E5064-1BE8-4726-9E36-0EF7DB1E4BE3}">
      <dgm:prSet custT="1"/>
      <dgm:spPr/>
      <dgm:t>
        <a:bodyPr/>
        <a:lstStyle/>
        <a:p>
          <a:r>
            <a:rPr lang="es-PE" sz="1800" dirty="0"/>
            <a:t>Ésta sesión quedará grabada para tus consultas.</a:t>
          </a:r>
        </a:p>
        <a:p>
          <a:r>
            <a:rPr lang="es-PE" sz="3600" dirty="0">
              <a:sym typeface="Wingdings" panose="05000000000000000000" pitchFamily="2" charset="2"/>
            </a:rPr>
            <a:t></a:t>
          </a:r>
          <a:endParaRPr lang="es-PE" sz="3600" dirty="0"/>
        </a:p>
      </dgm:t>
    </dgm:pt>
    <dgm:pt modelId="{23526D60-F615-4439-BD3F-C1EDDF4C6B76}" type="parTrans" cxnId="{4A4D737A-8932-4CBF-911D-0B5A2CE443F5}">
      <dgm:prSet/>
      <dgm:spPr/>
      <dgm:t>
        <a:bodyPr/>
        <a:lstStyle/>
        <a:p>
          <a:endParaRPr lang="es-PE"/>
        </a:p>
      </dgm:t>
    </dgm:pt>
    <dgm:pt modelId="{0694789E-52BF-42DA-B089-5701E02A3CD5}" type="sibTrans" cxnId="{4A4D737A-8932-4CBF-911D-0B5A2CE443F5}">
      <dgm:prSet/>
      <dgm:spPr/>
      <dgm:t>
        <a:bodyPr/>
        <a:lstStyle/>
        <a:p>
          <a:endParaRPr lang="es-PE"/>
        </a:p>
      </dgm:t>
    </dgm:pt>
    <dgm:pt modelId="{715AB7B9-F417-46DF-B568-519B2A08BEAA}">
      <dgm:prSet custT="1"/>
      <dgm:spPr/>
      <dgm:t>
        <a:bodyPr/>
        <a:lstStyle/>
        <a:p>
          <a:r>
            <a:rPr lang="es-PE" sz="1800" dirty="0"/>
            <a:t>Excelente tu participación</a:t>
          </a:r>
        </a:p>
        <a:p>
          <a:br>
            <a:rPr lang="es-PE" sz="1800" dirty="0"/>
          </a:br>
          <a:r>
            <a:rPr lang="es-PE" sz="1400" dirty="0"/>
            <a:t>No hay nada como un reto para sacar lo mejor de nosotros.</a:t>
          </a:r>
        </a:p>
      </dgm:t>
    </dgm:pt>
    <dgm:pt modelId="{ACC161E2-95DA-4760-92A2-B44E4A6E6909}" type="parTrans" cxnId="{DEC15E81-986E-4807-9698-6081F27578D2}">
      <dgm:prSet/>
      <dgm:spPr/>
      <dgm:t>
        <a:bodyPr/>
        <a:lstStyle/>
        <a:p>
          <a:endParaRPr lang="es-PE"/>
        </a:p>
      </dgm:t>
    </dgm:pt>
    <dgm:pt modelId="{8696D7DB-B792-49A1-8D8D-FDBBE4BE6FA4}" type="sibTrans" cxnId="{DEC15E81-986E-4807-9698-6081F27578D2}">
      <dgm:prSet/>
      <dgm:spPr/>
      <dgm:t>
        <a:bodyPr/>
        <a:lstStyle/>
        <a:p>
          <a:endParaRPr lang="es-PE"/>
        </a:p>
      </dgm:t>
    </dgm:pt>
    <dgm:pt modelId="{EDBE2624-2CCA-40B3-BCE2-F0A4F235CAC2}" type="pres">
      <dgm:prSet presAssocID="{72FBA56E-2B6C-46B0-B487-ADA05E92CBAE}" presName="Name0" presStyleCnt="0">
        <dgm:presLayoutVars>
          <dgm:dir/>
          <dgm:resizeHandles val="exact"/>
        </dgm:presLayoutVars>
      </dgm:prSet>
      <dgm:spPr/>
    </dgm:pt>
    <dgm:pt modelId="{654E1EEF-95A4-4137-BA22-40233273DD80}" type="pres">
      <dgm:prSet presAssocID="{72FBA56E-2B6C-46B0-B487-ADA05E92CBAE}" presName="fgShape" presStyleLbl="fgShp" presStyleIdx="0" presStyleCnt="1" custScaleY="102985" custLinFactNeighborX="-800" custLinFactNeighborY="33334"/>
      <dgm:spPr>
        <a:solidFill>
          <a:schemeClr val="tx1">
            <a:alpha val="34000"/>
          </a:schemeClr>
        </a:solidFill>
      </dgm:spPr>
    </dgm:pt>
    <dgm:pt modelId="{2E759AB5-4D6F-4BE9-834F-253D93B0DC40}" type="pres">
      <dgm:prSet presAssocID="{72FBA56E-2B6C-46B0-B487-ADA05E92CBAE}" presName="linComp" presStyleCnt="0"/>
      <dgm:spPr/>
    </dgm:pt>
    <dgm:pt modelId="{AD548326-72C0-43BF-BA7B-50A21B578CF5}" type="pres">
      <dgm:prSet presAssocID="{715AB7B9-F417-46DF-B568-519B2A08BEAA}" presName="compNode" presStyleCnt="0"/>
      <dgm:spPr/>
    </dgm:pt>
    <dgm:pt modelId="{D716B73C-0F75-49CA-9027-74E99E576F36}" type="pres">
      <dgm:prSet presAssocID="{715AB7B9-F417-46DF-B568-519B2A08BEAA}" presName="bkgdShape" presStyleLbl="node1" presStyleIdx="0" presStyleCnt="3"/>
      <dgm:spPr/>
    </dgm:pt>
    <dgm:pt modelId="{CE791AF9-629E-4793-B1CF-111F5BD6328D}" type="pres">
      <dgm:prSet presAssocID="{715AB7B9-F417-46DF-B568-519B2A08BEAA}" presName="nodeTx" presStyleLbl="node1" presStyleIdx="0" presStyleCnt="3">
        <dgm:presLayoutVars>
          <dgm:bulletEnabled val="1"/>
        </dgm:presLayoutVars>
      </dgm:prSet>
      <dgm:spPr/>
    </dgm:pt>
    <dgm:pt modelId="{CC9033E3-904B-4DE5-A9A0-DC654582E588}" type="pres">
      <dgm:prSet presAssocID="{715AB7B9-F417-46DF-B568-519B2A08BEAA}" presName="invisiNode" presStyleLbl="node1" presStyleIdx="0" presStyleCnt="3"/>
      <dgm:spPr/>
    </dgm:pt>
    <dgm:pt modelId="{E4B17DAE-514E-42CE-9C09-0DF0A64F2C88}" type="pres">
      <dgm:prSet presAssocID="{715AB7B9-F417-46DF-B568-519B2A08BEA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434CE974-1481-43DA-B6B5-BCB3433FF65C}" type="pres">
      <dgm:prSet presAssocID="{8696D7DB-B792-49A1-8D8D-FDBBE4BE6FA4}" presName="sibTrans" presStyleLbl="sibTrans2D1" presStyleIdx="0" presStyleCnt="0"/>
      <dgm:spPr/>
    </dgm:pt>
    <dgm:pt modelId="{A2BF57DF-509A-4B4D-879C-3C53CFC31FC9}" type="pres">
      <dgm:prSet presAssocID="{A51E5064-1BE8-4726-9E36-0EF7DB1E4BE3}" presName="compNode" presStyleCnt="0"/>
      <dgm:spPr/>
    </dgm:pt>
    <dgm:pt modelId="{F225E939-B844-47B8-883C-D284995866DD}" type="pres">
      <dgm:prSet presAssocID="{A51E5064-1BE8-4726-9E36-0EF7DB1E4BE3}" presName="bkgdShape" presStyleLbl="node1" presStyleIdx="1" presStyleCnt="3"/>
      <dgm:spPr/>
    </dgm:pt>
    <dgm:pt modelId="{2C13F936-81E4-4CC0-8678-3610A4784192}" type="pres">
      <dgm:prSet presAssocID="{A51E5064-1BE8-4726-9E36-0EF7DB1E4BE3}" presName="nodeTx" presStyleLbl="node1" presStyleIdx="1" presStyleCnt="3">
        <dgm:presLayoutVars>
          <dgm:bulletEnabled val="1"/>
        </dgm:presLayoutVars>
      </dgm:prSet>
      <dgm:spPr/>
    </dgm:pt>
    <dgm:pt modelId="{28966F23-B6C5-417F-85DC-7B3DCA860290}" type="pres">
      <dgm:prSet presAssocID="{A51E5064-1BE8-4726-9E36-0EF7DB1E4BE3}" presName="invisiNode" presStyleLbl="node1" presStyleIdx="1" presStyleCnt="3"/>
      <dgm:spPr/>
    </dgm:pt>
    <dgm:pt modelId="{11EFDFA8-6048-448D-A6F0-628956AB67BC}" type="pres">
      <dgm:prSet presAssocID="{A51E5064-1BE8-4726-9E36-0EF7DB1E4BE3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ción con elemento multimedia"/>
        </a:ext>
      </dgm:extLst>
    </dgm:pt>
    <dgm:pt modelId="{0E423987-936D-45C1-9332-B78CE82AA76E}" type="pres">
      <dgm:prSet presAssocID="{0694789E-52BF-42DA-B089-5701E02A3CD5}" presName="sibTrans" presStyleLbl="sibTrans2D1" presStyleIdx="0" presStyleCnt="0"/>
      <dgm:spPr/>
    </dgm:pt>
    <dgm:pt modelId="{FDD91FA1-81AF-458C-9CA7-7712EE6BA720}" type="pres">
      <dgm:prSet presAssocID="{3C3584BA-9173-46F0-8135-7BC7A0F9DA55}" presName="compNode" presStyleCnt="0"/>
      <dgm:spPr/>
    </dgm:pt>
    <dgm:pt modelId="{B567B16B-2620-489B-94DE-1803E2C16578}" type="pres">
      <dgm:prSet presAssocID="{3C3584BA-9173-46F0-8135-7BC7A0F9DA55}" presName="bkgdShape" presStyleLbl="node1" presStyleIdx="2" presStyleCnt="3" custLinFactNeighborX="51187"/>
      <dgm:spPr/>
    </dgm:pt>
    <dgm:pt modelId="{1D13ED57-7EFD-4CE6-A224-45E607125ED8}" type="pres">
      <dgm:prSet presAssocID="{3C3584BA-9173-46F0-8135-7BC7A0F9DA55}" presName="nodeTx" presStyleLbl="node1" presStyleIdx="2" presStyleCnt="3">
        <dgm:presLayoutVars>
          <dgm:bulletEnabled val="1"/>
        </dgm:presLayoutVars>
      </dgm:prSet>
      <dgm:spPr/>
    </dgm:pt>
    <dgm:pt modelId="{164C3A20-86A4-4EDA-B479-02D624A5D474}" type="pres">
      <dgm:prSet presAssocID="{3C3584BA-9173-46F0-8135-7BC7A0F9DA55}" presName="invisiNode" presStyleLbl="node1" presStyleIdx="2" presStyleCnt="3"/>
      <dgm:spPr/>
    </dgm:pt>
    <dgm:pt modelId="{C817A655-5861-4856-B7A6-4E4983635EA7}" type="pres">
      <dgm:prSet presAssocID="{3C3584BA-9173-46F0-8135-7BC7A0F9DA55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icio"/>
        </a:ext>
      </dgm:extLst>
    </dgm:pt>
  </dgm:ptLst>
  <dgm:cxnLst>
    <dgm:cxn modelId="{95963D29-C26C-42FE-9728-64AE530C0F35}" type="presOf" srcId="{0694789E-52BF-42DA-B089-5701E02A3CD5}" destId="{0E423987-936D-45C1-9332-B78CE82AA76E}" srcOrd="0" destOrd="0" presId="urn:microsoft.com/office/officeart/2005/8/layout/hList7"/>
    <dgm:cxn modelId="{6EF1A536-7B9E-4DEF-A3A0-79D6B72DD0BB}" type="presOf" srcId="{3C3584BA-9173-46F0-8135-7BC7A0F9DA55}" destId="{B567B16B-2620-489B-94DE-1803E2C16578}" srcOrd="0" destOrd="0" presId="urn:microsoft.com/office/officeart/2005/8/layout/hList7"/>
    <dgm:cxn modelId="{2F3C173E-0652-4875-912D-A16CBA18A7BF}" srcId="{72FBA56E-2B6C-46B0-B487-ADA05E92CBAE}" destId="{3C3584BA-9173-46F0-8135-7BC7A0F9DA55}" srcOrd="2" destOrd="0" parTransId="{04F9EE93-A038-40FE-8851-2C1E4E5540B7}" sibTransId="{489FD96F-DD11-4F5C-960C-DF6E6F6227A5}"/>
    <dgm:cxn modelId="{C1A8DB3E-2826-41DF-872A-C1EE7C0F2EA3}" type="presOf" srcId="{715AB7B9-F417-46DF-B568-519B2A08BEAA}" destId="{CE791AF9-629E-4793-B1CF-111F5BD6328D}" srcOrd="1" destOrd="0" presId="urn:microsoft.com/office/officeart/2005/8/layout/hList7"/>
    <dgm:cxn modelId="{8BA5B84C-45BF-4A54-8C18-4176D927C887}" type="presOf" srcId="{A51E5064-1BE8-4726-9E36-0EF7DB1E4BE3}" destId="{2C13F936-81E4-4CC0-8678-3610A4784192}" srcOrd="1" destOrd="0" presId="urn:microsoft.com/office/officeart/2005/8/layout/hList7"/>
    <dgm:cxn modelId="{A21CCF78-1BA2-45A7-9097-2EB98C9DD31E}" type="presOf" srcId="{8696D7DB-B792-49A1-8D8D-FDBBE4BE6FA4}" destId="{434CE974-1481-43DA-B6B5-BCB3433FF65C}" srcOrd="0" destOrd="0" presId="urn:microsoft.com/office/officeart/2005/8/layout/hList7"/>
    <dgm:cxn modelId="{4A4D737A-8932-4CBF-911D-0B5A2CE443F5}" srcId="{72FBA56E-2B6C-46B0-B487-ADA05E92CBAE}" destId="{A51E5064-1BE8-4726-9E36-0EF7DB1E4BE3}" srcOrd="1" destOrd="0" parTransId="{23526D60-F615-4439-BD3F-C1EDDF4C6B76}" sibTransId="{0694789E-52BF-42DA-B089-5701E02A3CD5}"/>
    <dgm:cxn modelId="{DEC15E81-986E-4807-9698-6081F27578D2}" srcId="{72FBA56E-2B6C-46B0-B487-ADA05E92CBAE}" destId="{715AB7B9-F417-46DF-B568-519B2A08BEAA}" srcOrd="0" destOrd="0" parTransId="{ACC161E2-95DA-4760-92A2-B44E4A6E6909}" sibTransId="{8696D7DB-B792-49A1-8D8D-FDBBE4BE6FA4}"/>
    <dgm:cxn modelId="{82C6DF8E-8837-4A71-B594-1F4C3D7021AF}" type="presOf" srcId="{715AB7B9-F417-46DF-B568-519B2A08BEAA}" destId="{D716B73C-0F75-49CA-9027-74E99E576F36}" srcOrd="0" destOrd="0" presId="urn:microsoft.com/office/officeart/2005/8/layout/hList7"/>
    <dgm:cxn modelId="{2CAB67AD-CD86-414F-A8FB-6FB697655D83}" type="presOf" srcId="{72FBA56E-2B6C-46B0-B487-ADA05E92CBAE}" destId="{EDBE2624-2CCA-40B3-BCE2-F0A4F235CAC2}" srcOrd="0" destOrd="0" presId="urn:microsoft.com/office/officeart/2005/8/layout/hList7"/>
    <dgm:cxn modelId="{287CE8C9-658C-4644-93AD-DE8266BC2A85}" type="presOf" srcId="{3C3584BA-9173-46F0-8135-7BC7A0F9DA55}" destId="{1D13ED57-7EFD-4CE6-A224-45E607125ED8}" srcOrd="1" destOrd="0" presId="urn:microsoft.com/office/officeart/2005/8/layout/hList7"/>
    <dgm:cxn modelId="{88D9DEF2-D4EF-47DA-821C-D449ECDD8684}" type="presOf" srcId="{A51E5064-1BE8-4726-9E36-0EF7DB1E4BE3}" destId="{F225E939-B844-47B8-883C-D284995866DD}" srcOrd="0" destOrd="0" presId="urn:microsoft.com/office/officeart/2005/8/layout/hList7"/>
    <dgm:cxn modelId="{6A84B5C9-C102-41D2-81FE-29296D6BAA55}" type="presParOf" srcId="{EDBE2624-2CCA-40B3-BCE2-F0A4F235CAC2}" destId="{654E1EEF-95A4-4137-BA22-40233273DD80}" srcOrd="0" destOrd="0" presId="urn:microsoft.com/office/officeart/2005/8/layout/hList7"/>
    <dgm:cxn modelId="{706DF2FB-15C3-48D7-AA11-B0CD881E7E14}" type="presParOf" srcId="{EDBE2624-2CCA-40B3-BCE2-F0A4F235CAC2}" destId="{2E759AB5-4D6F-4BE9-834F-253D93B0DC40}" srcOrd="1" destOrd="0" presId="urn:microsoft.com/office/officeart/2005/8/layout/hList7"/>
    <dgm:cxn modelId="{9BDD98B7-DFD5-4D14-BCD4-992C50E6DD64}" type="presParOf" srcId="{2E759AB5-4D6F-4BE9-834F-253D93B0DC40}" destId="{AD548326-72C0-43BF-BA7B-50A21B578CF5}" srcOrd="0" destOrd="0" presId="urn:microsoft.com/office/officeart/2005/8/layout/hList7"/>
    <dgm:cxn modelId="{2E1BA3CF-1856-4D61-BB89-F8D7FCBA93E0}" type="presParOf" srcId="{AD548326-72C0-43BF-BA7B-50A21B578CF5}" destId="{D716B73C-0F75-49CA-9027-74E99E576F36}" srcOrd="0" destOrd="0" presId="urn:microsoft.com/office/officeart/2005/8/layout/hList7"/>
    <dgm:cxn modelId="{29E43CF1-B26A-4890-ABDF-60C8BC3D090C}" type="presParOf" srcId="{AD548326-72C0-43BF-BA7B-50A21B578CF5}" destId="{CE791AF9-629E-4793-B1CF-111F5BD6328D}" srcOrd="1" destOrd="0" presId="urn:microsoft.com/office/officeart/2005/8/layout/hList7"/>
    <dgm:cxn modelId="{4BEEAD46-26FA-4F7A-887E-AFDBC88A09EE}" type="presParOf" srcId="{AD548326-72C0-43BF-BA7B-50A21B578CF5}" destId="{CC9033E3-904B-4DE5-A9A0-DC654582E588}" srcOrd="2" destOrd="0" presId="urn:microsoft.com/office/officeart/2005/8/layout/hList7"/>
    <dgm:cxn modelId="{E4899B8D-6378-424F-9F73-86C96B6A88FC}" type="presParOf" srcId="{AD548326-72C0-43BF-BA7B-50A21B578CF5}" destId="{E4B17DAE-514E-42CE-9C09-0DF0A64F2C88}" srcOrd="3" destOrd="0" presId="urn:microsoft.com/office/officeart/2005/8/layout/hList7"/>
    <dgm:cxn modelId="{B6B646B0-C467-43BB-8D00-274ACC02ADF2}" type="presParOf" srcId="{2E759AB5-4D6F-4BE9-834F-253D93B0DC40}" destId="{434CE974-1481-43DA-B6B5-BCB3433FF65C}" srcOrd="1" destOrd="0" presId="urn:microsoft.com/office/officeart/2005/8/layout/hList7"/>
    <dgm:cxn modelId="{1FD58A22-B22A-4BDE-A9D4-576FF18385A4}" type="presParOf" srcId="{2E759AB5-4D6F-4BE9-834F-253D93B0DC40}" destId="{A2BF57DF-509A-4B4D-879C-3C53CFC31FC9}" srcOrd="2" destOrd="0" presId="urn:microsoft.com/office/officeart/2005/8/layout/hList7"/>
    <dgm:cxn modelId="{EF6E6D72-2E9C-4969-8E8C-F1FB6941A3B7}" type="presParOf" srcId="{A2BF57DF-509A-4B4D-879C-3C53CFC31FC9}" destId="{F225E939-B844-47B8-883C-D284995866DD}" srcOrd="0" destOrd="0" presId="urn:microsoft.com/office/officeart/2005/8/layout/hList7"/>
    <dgm:cxn modelId="{ADDC10B2-D19E-4E3F-BE63-DE8F6C6A6E6B}" type="presParOf" srcId="{A2BF57DF-509A-4B4D-879C-3C53CFC31FC9}" destId="{2C13F936-81E4-4CC0-8678-3610A4784192}" srcOrd="1" destOrd="0" presId="urn:microsoft.com/office/officeart/2005/8/layout/hList7"/>
    <dgm:cxn modelId="{0CB5850B-CB76-4B9D-93A7-06467D7C90D9}" type="presParOf" srcId="{A2BF57DF-509A-4B4D-879C-3C53CFC31FC9}" destId="{28966F23-B6C5-417F-85DC-7B3DCA860290}" srcOrd="2" destOrd="0" presId="urn:microsoft.com/office/officeart/2005/8/layout/hList7"/>
    <dgm:cxn modelId="{497904E2-E557-43C9-9705-FAFB6D73ACCE}" type="presParOf" srcId="{A2BF57DF-509A-4B4D-879C-3C53CFC31FC9}" destId="{11EFDFA8-6048-448D-A6F0-628956AB67BC}" srcOrd="3" destOrd="0" presId="urn:microsoft.com/office/officeart/2005/8/layout/hList7"/>
    <dgm:cxn modelId="{E5A55004-7283-4EFB-B1F6-4E702579A6A7}" type="presParOf" srcId="{2E759AB5-4D6F-4BE9-834F-253D93B0DC40}" destId="{0E423987-936D-45C1-9332-B78CE82AA76E}" srcOrd="3" destOrd="0" presId="urn:microsoft.com/office/officeart/2005/8/layout/hList7"/>
    <dgm:cxn modelId="{A365547F-F807-4172-91FA-BFE5158FE3D6}" type="presParOf" srcId="{2E759AB5-4D6F-4BE9-834F-253D93B0DC40}" destId="{FDD91FA1-81AF-458C-9CA7-7712EE6BA720}" srcOrd="4" destOrd="0" presId="urn:microsoft.com/office/officeart/2005/8/layout/hList7"/>
    <dgm:cxn modelId="{0486C602-46D6-46B4-8A40-30C2BD3A352E}" type="presParOf" srcId="{FDD91FA1-81AF-458C-9CA7-7712EE6BA720}" destId="{B567B16B-2620-489B-94DE-1803E2C16578}" srcOrd="0" destOrd="0" presId="urn:microsoft.com/office/officeart/2005/8/layout/hList7"/>
    <dgm:cxn modelId="{FDDB7CA5-0E29-4156-B3E8-C745C9E2E48E}" type="presParOf" srcId="{FDD91FA1-81AF-458C-9CA7-7712EE6BA720}" destId="{1D13ED57-7EFD-4CE6-A224-45E607125ED8}" srcOrd="1" destOrd="0" presId="urn:microsoft.com/office/officeart/2005/8/layout/hList7"/>
    <dgm:cxn modelId="{75CF85E5-5E3F-4906-ABFE-BCFDDC97AC99}" type="presParOf" srcId="{FDD91FA1-81AF-458C-9CA7-7712EE6BA720}" destId="{164C3A20-86A4-4EDA-B479-02D624A5D474}" srcOrd="2" destOrd="0" presId="urn:microsoft.com/office/officeart/2005/8/layout/hList7"/>
    <dgm:cxn modelId="{DA751AC7-43A7-4E71-A889-BDB96F779AB2}" type="presParOf" srcId="{FDD91FA1-81AF-458C-9CA7-7712EE6BA720}" destId="{C817A655-5861-4856-B7A6-4E4983635EA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1F9A2-734F-476C-9B4C-3780DF479320}">
      <dsp:nvSpPr>
        <dsp:cNvPr id="0" name=""/>
        <dsp:cNvSpPr/>
      </dsp:nvSpPr>
      <dsp:spPr>
        <a:xfrm>
          <a:off x="462893" y="0"/>
          <a:ext cx="5246129" cy="3417613"/>
        </a:xfrm>
        <a:prstGeom prst="rightArrow">
          <a:avLst/>
        </a:prstGeom>
        <a:solidFill>
          <a:srgbClr val="00A8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87EEA-C9E6-4E05-AAF1-ED08A62237A5}">
      <dsp:nvSpPr>
        <dsp:cNvPr id="0" name=""/>
        <dsp:cNvSpPr/>
      </dsp:nvSpPr>
      <dsp:spPr>
        <a:xfrm>
          <a:off x="556919" y="1025283"/>
          <a:ext cx="2374741" cy="136704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chemeClr val="bg1"/>
              </a:solidFill>
            </a:rPr>
            <a:t>VECTORES </a:t>
          </a:r>
        </a:p>
      </dsp:txBody>
      <dsp:txXfrm>
        <a:off x="623653" y="1092017"/>
        <a:ext cx="2241273" cy="1233577"/>
      </dsp:txXfrm>
    </dsp:sp>
    <dsp:sp modelId="{3D3DE39C-22A9-45B7-8B0A-76DA7948F8EC}">
      <dsp:nvSpPr>
        <dsp:cNvPr id="0" name=""/>
        <dsp:cNvSpPr/>
      </dsp:nvSpPr>
      <dsp:spPr>
        <a:xfrm>
          <a:off x="3276954" y="1025283"/>
          <a:ext cx="2374741" cy="1367045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chemeClr val="bg1"/>
              </a:solidFill>
            </a:rPr>
            <a:t>PLANO CARTESIANO</a:t>
          </a:r>
        </a:p>
      </dsp:txBody>
      <dsp:txXfrm>
        <a:off x="3343688" y="1092017"/>
        <a:ext cx="2241273" cy="1233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89F30-FEB3-43BC-A73E-22CC064D628C}">
      <dsp:nvSpPr>
        <dsp:cNvPr id="0" name=""/>
        <dsp:cNvSpPr/>
      </dsp:nvSpPr>
      <dsp:spPr>
        <a:xfrm>
          <a:off x="0" y="1025283"/>
          <a:ext cx="4931115" cy="1367045"/>
        </a:xfrm>
        <a:prstGeom prst="notchedRightArrow">
          <a:avLst/>
        </a:prstGeom>
        <a:solidFill>
          <a:srgbClr val="00A8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4797BD-1A3E-4AAD-8620-8143EE1146CE}">
      <dsp:nvSpPr>
        <dsp:cNvPr id="0" name=""/>
        <dsp:cNvSpPr/>
      </dsp:nvSpPr>
      <dsp:spPr>
        <a:xfrm>
          <a:off x="1156" y="0"/>
          <a:ext cx="4435691" cy="136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>
              <a:solidFill>
                <a:schemeClr val="tx1"/>
              </a:solidFill>
            </a:rPr>
            <a:t>Vectores en </a:t>
          </a:r>
          <a:r>
            <a:rPr lang="es-PE" sz="3200" kern="1200" dirty="0">
              <a:solidFill>
                <a:srgbClr val="C00000"/>
              </a:solidFill>
            </a:rPr>
            <a:t>R</a:t>
          </a:r>
          <a:r>
            <a:rPr lang="es-PE" sz="3200" kern="1200" baseline="30000" dirty="0">
              <a:solidFill>
                <a:srgbClr val="C00000"/>
              </a:solidFill>
            </a:rPr>
            <a:t>2</a:t>
          </a:r>
        </a:p>
      </dsp:txBody>
      <dsp:txXfrm>
        <a:off x="1156" y="0"/>
        <a:ext cx="4435691" cy="1367045"/>
      </dsp:txXfrm>
    </dsp:sp>
    <dsp:sp modelId="{0A4CD20E-F6CF-4EE9-9826-5B385B1DD736}">
      <dsp:nvSpPr>
        <dsp:cNvPr id="0" name=""/>
        <dsp:cNvSpPr/>
      </dsp:nvSpPr>
      <dsp:spPr>
        <a:xfrm>
          <a:off x="2048121" y="1537925"/>
          <a:ext cx="341761" cy="34176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6B73C-0F75-49CA-9027-74E99E576F36}">
      <dsp:nvSpPr>
        <dsp:cNvPr id="0" name=""/>
        <dsp:cNvSpPr/>
      </dsp:nvSpPr>
      <dsp:spPr>
        <a:xfrm>
          <a:off x="1728" y="0"/>
          <a:ext cx="2689240" cy="4623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Excelente tu participación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PE" sz="1800" kern="1200" dirty="0"/>
          </a:br>
          <a:r>
            <a:rPr lang="es-PE" sz="1400" kern="1200" dirty="0"/>
            <a:t>No hay nada como un reto para sacar lo mejor de nosotros.</a:t>
          </a:r>
        </a:p>
      </dsp:txBody>
      <dsp:txXfrm>
        <a:off x="1728" y="1849522"/>
        <a:ext cx="2689240" cy="1849522"/>
      </dsp:txXfrm>
    </dsp:sp>
    <dsp:sp modelId="{E4B17DAE-514E-42CE-9C09-0DF0A64F2C88}">
      <dsp:nvSpPr>
        <dsp:cNvPr id="0" name=""/>
        <dsp:cNvSpPr/>
      </dsp:nvSpPr>
      <dsp:spPr>
        <a:xfrm>
          <a:off x="576485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25E939-B844-47B8-883C-D284995866DD}">
      <dsp:nvSpPr>
        <dsp:cNvPr id="0" name=""/>
        <dsp:cNvSpPr/>
      </dsp:nvSpPr>
      <dsp:spPr>
        <a:xfrm>
          <a:off x="2771646" y="0"/>
          <a:ext cx="2689240" cy="4623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Ésta sesión quedará grabada para tus consultas.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sym typeface="Wingdings" panose="05000000000000000000" pitchFamily="2" charset="2"/>
            </a:rPr>
            <a:t></a:t>
          </a:r>
          <a:endParaRPr lang="es-PE" sz="3600" kern="1200" dirty="0"/>
        </a:p>
      </dsp:txBody>
      <dsp:txXfrm>
        <a:off x="2771646" y="1849522"/>
        <a:ext cx="2689240" cy="1849522"/>
      </dsp:txXfrm>
    </dsp:sp>
    <dsp:sp modelId="{11EFDFA8-6048-448D-A6F0-628956AB67BC}">
      <dsp:nvSpPr>
        <dsp:cNvPr id="0" name=""/>
        <dsp:cNvSpPr/>
      </dsp:nvSpPr>
      <dsp:spPr>
        <a:xfrm>
          <a:off x="3346402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67B16B-2620-489B-94DE-1803E2C16578}">
      <dsp:nvSpPr>
        <dsp:cNvPr id="0" name=""/>
        <dsp:cNvSpPr/>
      </dsp:nvSpPr>
      <dsp:spPr>
        <a:xfrm>
          <a:off x="5543292" y="0"/>
          <a:ext cx="2689240" cy="4623806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PARA TI</a:t>
          </a:r>
          <a:endParaRPr lang="es-PE" sz="1400" kern="1200" dirty="0">
            <a:solidFill>
              <a:schemeClr val="tx1"/>
            </a:solidFill>
          </a:endParaRP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bg1"/>
              </a:solidFill>
            </a:rPr>
            <a:t>1. Sigue practicando, vamos tu puedes!! .</a:t>
          </a: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bg1"/>
              </a:solidFill>
            </a:rPr>
            <a:t>2. No olvides que tienes un FORO para tus consultas.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 dirty="0">
            <a:solidFill>
              <a:schemeClr val="tx1"/>
            </a:solidFill>
          </a:endParaRPr>
        </a:p>
      </dsp:txBody>
      <dsp:txXfrm>
        <a:off x="5543292" y="1849522"/>
        <a:ext cx="2689240" cy="1849522"/>
      </dsp:txXfrm>
    </dsp:sp>
    <dsp:sp modelId="{C817A655-5861-4856-B7A6-4E4983635EA7}">
      <dsp:nvSpPr>
        <dsp:cNvPr id="0" name=""/>
        <dsp:cNvSpPr/>
      </dsp:nvSpPr>
      <dsp:spPr>
        <a:xfrm>
          <a:off x="6116320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4E1EEF-95A4-4137-BA22-40233273DD80}">
      <dsp:nvSpPr>
        <dsp:cNvPr id="0" name=""/>
        <dsp:cNvSpPr/>
      </dsp:nvSpPr>
      <dsp:spPr>
        <a:xfrm>
          <a:off x="268709" y="3909532"/>
          <a:ext cx="7573930" cy="714273"/>
        </a:xfrm>
        <a:prstGeom prst="leftRightArrow">
          <a:avLst/>
        </a:prstGeom>
        <a:solidFill>
          <a:schemeClr val="tx1">
            <a:alpha val="34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68554448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36426"/>
          </a:xfrm>
        </p:spPr>
        <p:txBody>
          <a:bodyPr anchor="b"/>
          <a:lstStyle>
            <a:lvl1pPr algn="ctr">
              <a:defRPr sz="6000" b="1">
                <a:latin typeface="+mj-lt"/>
              </a:defRPr>
            </a:lvl1pPr>
          </a:lstStyle>
          <a:p>
            <a:r>
              <a:rPr lang="es-ES" dirty="0"/>
              <a:t>Título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78688"/>
            <a:ext cx="9144000" cy="500624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888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0115422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7230405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6077689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1367603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2117562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5652170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8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7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4027063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831850" y="6457444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Formular" panose="02000000000000000000" pitchFamily="50" charset="0"/>
              </a:rPr>
              <a:t>Datos/Observaciones</a:t>
            </a:r>
          </a:p>
        </p:txBody>
      </p:sp>
    </p:spTree>
    <p:extLst>
      <p:ext uri="{BB962C8B-B14F-4D97-AF65-F5344CB8AC3E}">
        <p14:creationId xmlns:p14="http://schemas.microsoft.com/office/powerpoint/2010/main" val="22331702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831850" y="6382418"/>
            <a:ext cx="10515600" cy="27429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635367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5671368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7714373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7978968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2057714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400625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B476-64AF-442B-B647-1D469B51304D}" type="datetimeFigureOut">
              <a:rPr lang="es-PE" smtClean="0"/>
              <a:t>03/07/2021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88CB-ED8E-49B3-BD27-63CB9A3E86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11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8" r:id="rId3"/>
    <p:sldLayoutId id="2147483666" r:id="rId4"/>
    <p:sldLayoutId id="2147483671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ormular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0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epto.de/vector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s://www.freepik.es/vector-gratis/concepto-ingenieria-informatica_5138520.htm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987138" y="1170083"/>
                <a:ext cx="9144000" cy="1936426"/>
              </a:xfrm>
            </p:spPr>
            <p:txBody>
              <a:bodyPr>
                <a:normAutofit/>
              </a:bodyPr>
              <a:lstStyle/>
              <a:p>
                <a:r>
                  <a:rPr lang="es-PE" dirty="0"/>
                  <a:t>VECTORES EN </a:t>
                </a:r>
                <a14:m>
                  <m:oMath xmlns:m="http://schemas.openxmlformats.org/officeDocument/2006/math">
                    <m:r>
                      <a:rPr lang="es-PE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PE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s-PE" baseline="300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987138" y="1170083"/>
                <a:ext cx="9144000" cy="1936426"/>
              </a:xfrm>
              <a:blipFill>
                <a:blip r:embed="rId2"/>
                <a:stretch>
                  <a:fillRect b="-2138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ubtítulo 2">
            <a:extLst>
              <a:ext uri="{FF2B5EF4-FFF2-40B4-BE49-F238E27FC236}">
                <a16:creationId xmlns:a16="http://schemas.microsoft.com/office/drawing/2014/main" id="{39585DD7-44AC-4481-B01C-90B09BE10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632" y="3294471"/>
            <a:ext cx="9144000" cy="500624"/>
          </a:xfrm>
        </p:spPr>
        <p:txBody>
          <a:bodyPr/>
          <a:lstStyle/>
          <a:p>
            <a:r>
              <a:rPr lang="es-PE" b="1" dirty="0"/>
              <a:t>DEFINICIÓN Y OPERACIONES</a:t>
            </a:r>
          </a:p>
        </p:txBody>
      </p:sp>
    </p:spTree>
    <p:extLst>
      <p:ext uri="{BB962C8B-B14F-4D97-AF65-F5344CB8AC3E}">
        <p14:creationId xmlns:p14="http://schemas.microsoft.com/office/powerpoint/2010/main" val="13046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75138" y="469339"/>
            <a:ext cx="10972312" cy="1476692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chemeClr val="tx1"/>
                </a:solidFill>
              </a:rPr>
              <a:t>5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MAGNITUD – NORMA – MÓDULO</a:t>
            </a:r>
            <a:endParaRPr lang="es-PE" sz="3600" dirty="0">
              <a:solidFill>
                <a:srgbClr val="00808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B65B953-6C2B-4C9A-9507-38BD37C62D06}"/>
                  </a:ext>
                </a:extLst>
              </p:cNvPr>
              <p:cNvSpPr/>
              <p:nvPr/>
            </p:nvSpPr>
            <p:spPr>
              <a:xfrm>
                <a:off x="972149" y="1530773"/>
                <a:ext cx="571000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La magnitud o </a:t>
                </a:r>
                <a:r>
                  <a:rPr lang="es-PE" sz="1800" i="1" dirty="0">
                    <a:solidFill>
                      <a:srgbClr val="C00000"/>
                    </a:solidFill>
                    <a:latin typeface="F26"/>
                  </a:rPr>
                  <a:t>módulo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de un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es un número real no negativo asociado a dicho vector y representado por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s-PE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endParaRPr lang="es-PE" sz="1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B65B953-6C2B-4C9A-9507-38BD37C62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1530773"/>
                <a:ext cx="5710005" cy="646331"/>
              </a:xfrm>
              <a:prstGeom prst="rect">
                <a:avLst/>
              </a:prstGeom>
              <a:blipFill>
                <a:blip r:embed="rId3"/>
                <a:stretch>
                  <a:fillRect l="-854" t="-13208" r="-854" b="-1415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ECF0436B-F8F2-4666-9DA5-2231A89791FB}"/>
              </a:ext>
            </a:extLst>
          </p:cNvPr>
          <p:cNvSpPr txBox="1">
            <a:spLocks/>
          </p:cNvSpPr>
          <p:nvPr/>
        </p:nvSpPr>
        <p:spPr>
          <a:xfrm>
            <a:off x="375138" y="2846064"/>
            <a:ext cx="10972312" cy="1061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 sz="7200" b="1" dirty="0">
                <a:solidFill>
                  <a:schemeClr val="tx1"/>
                </a:solidFill>
              </a:rPr>
              <a:t>6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VECTOR UNITARIO</a:t>
            </a:r>
            <a:endParaRPr lang="es-PE" sz="3600" dirty="0">
              <a:solidFill>
                <a:srgbClr val="0080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CACC3E26-FE80-4532-830D-BD26656FCC00}"/>
                  </a:ext>
                </a:extLst>
              </p:cNvPr>
              <p:cNvSpPr/>
              <p:nvPr/>
            </p:nvSpPr>
            <p:spPr>
              <a:xfrm>
                <a:off x="972149" y="4102310"/>
                <a:ext cx="571000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Se llama vector unitario, al vector cuyo mó-</a:t>
                </a:r>
              </a:p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dulo es la unidad, es decir: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</a:t>
                </a:r>
              </a:p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es un vector unitario si y solo si:</a:t>
                </a:r>
                <a:endParaRPr lang="es-PE" sz="1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CACC3E26-FE80-4532-830D-BD26656FC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4102310"/>
                <a:ext cx="5710005" cy="923330"/>
              </a:xfrm>
              <a:prstGeom prst="rect">
                <a:avLst/>
              </a:prstGeom>
              <a:blipFill>
                <a:blip r:embed="rId4"/>
                <a:stretch>
                  <a:fillRect l="-854" t="-3974" b="-993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B6C94345-13F0-4327-AD96-3166BDBF3922}"/>
                  </a:ext>
                </a:extLst>
              </p:cNvPr>
              <p:cNvSpPr/>
              <p:nvPr/>
            </p:nvSpPr>
            <p:spPr>
              <a:xfrm>
                <a:off x="2573322" y="5181710"/>
                <a:ext cx="2296334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PE" sz="1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PE" sz="1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PE" sz="18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PE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PE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PE" sz="1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B6C94345-13F0-4327-AD96-3166BDBF3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2" y="5181710"/>
                <a:ext cx="2296334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08FD72AC-55A0-4485-BF77-56980C85F658}"/>
                  </a:ext>
                </a:extLst>
              </p:cNvPr>
              <p:cNvSpPr/>
              <p:nvPr/>
            </p:nvSpPr>
            <p:spPr>
              <a:xfrm>
                <a:off x="2004640" y="2322110"/>
                <a:ext cx="3433697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PE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1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PE" sz="1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‖"/>
                          <m:endChr m:val="‖"/>
                          <m:ctrlPr>
                            <a:rPr lang="es-PE" sz="180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1800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1800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PE" sz="1800" b="0" i="1" dirty="0" smtClean="0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800" b="0" i="1" dirty="0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PE" sz="1800" b="0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800" b="0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PE" sz="1800" b="0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PE" sz="1800" b="0" i="1" dirty="0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PE" sz="1800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800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PE" sz="1800" b="0" i="1" dirty="0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PE" sz="1800" i="1" dirty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s-PE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08FD72AC-55A0-4485-BF77-56980C85F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40" y="2322110"/>
                <a:ext cx="3433697" cy="6560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: esquinas diagonales redondeadas 12">
            <a:extLst>
              <a:ext uri="{FF2B5EF4-FFF2-40B4-BE49-F238E27FC236}">
                <a16:creationId xmlns:a16="http://schemas.microsoft.com/office/drawing/2014/main" id="{E33A637F-E66F-4C01-826A-1E40BA2FF2A0}"/>
              </a:ext>
            </a:extLst>
          </p:cNvPr>
          <p:cNvSpPr/>
          <p:nvPr/>
        </p:nvSpPr>
        <p:spPr>
          <a:xfrm>
            <a:off x="6096000" y="3754060"/>
            <a:ext cx="5507404" cy="122411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6AAECB12-5A8A-4D2D-ACEF-5AD510F1B07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VECTORES EN R2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5AD733-8BA4-4303-B44C-00BB53504178}"/>
              </a:ext>
            </a:extLst>
          </p:cNvPr>
          <p:cNvSpPr txBox="1"/>
          <p:nvPr/>
        </p:nvSpPr>
        <p:spPr>
          <a:xfrm>
            <a:off x="7097517" y="2144508"/>
            <a:ext cx="1360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00FF"/>
                </a:solidFill>
                <a:latin typeface="F26"/>
              </a:rPr>
              <a:t>EJEMPLO</a:t>
            </a:r>
            <a:r>
              <a:rPr lang="es-PE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310D006-02FA-43BB-B351-ECACADD339F4}"/>
                  </a:ext>
                </a:extLst>
              </p:cNvPr>
              <p:cNvSpPr txBox="1"/>
              <p:nvPr/>
            </p:nvSpPr>
            <p:spPr>
              <a:xfrm>
                <a:off x="7097517" y="2577786"/>
                <a:ext cx="4052263" cy="36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dirty="0"/>
                  <a:t>Si</a:t>
                </a:r>
                <a14:m>
                  <m:oMath xmlns:m="http://schemas.openxmlformats.org/officeDocument/2006/math">
                    <m:r>
                      <a:rPr lang="es-PE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PE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3;4</m:t>
                        </m:r>
                      </m:e>
                    </m:d>
                    <m:r>
                      <a:rPr lang="es-PE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‖"/>
                        <m:endChr m:val="‖"/>
                        <m:ctrlPr>
                          <a:rPr lang="es-PE" sz="16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PE" sz="1600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600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s-PE" sz="1600" i="1" dirty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PE" sz="160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1600" b="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s-PE" sz="1600" b="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PE" sz="160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1600" b="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s-PE" sz="1600" b="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PE" sz="1600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PE" sz="1600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PE" sz="1600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s-PE" sz="1600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s-PE" sz="1600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310D006-02FA-43BB-B351-ECACADD33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17" y="2577786"/>
                <a:ext cx="4052263" cy="368691"/>
              </a:xfrm>
              <a:prstGeom prst="rect">
                <a:avLst/>
              </a:prstGeom>
              <a:blipFill>
                <a:blip r:embed="rId9"/>
                <a:stretch>
                  <a:fillRect l="-752" t="-3333" b="-2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43A354A-A30C-48A1-899C-81FBF9B4BA25}"/>
                  </a:ext>
                </a:extLst>
              </p:cNvPr>
              <p:cNvSpPr txBox="1"/>
              <p:nvPr/>
            </p:nvSpPr>
            <p:spPr>
              <a:xfrm>
                <a:off x="6682154" y="3991475"/>
                <a:ext cx="4813160" cy="89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i="1" dirty="0">
                    <a:solidFill>
                      <a:srgbClr val="008080"/>
                    </a:solidFill>
                    <a:latin typeface="F26"/>
                  </a:rPr>
                  <a:t>Teorema:</a:t>
                </a:r>
                <a:r>
                  <a:rPr lang="es-PE" sz="2000" i="1" dirty="0">
                    <a:latin typeface="F26"/>
                  </a:rPr>
                  <a:t> Dado un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PE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P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PE" sz="2000" i="1" dirty="0">
                    <a:latin typeface="F26"/>
                  </a:rPr>
                  <a:t>, entonces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s-P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P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000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E" sz="2000" i="1" dirty="0">
                    <a:latin typeface="F26"/>
                  </a:rPr>
                  <a:t>es un vector unitario.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E43A354A-A30C-48A1-899C-81FBF9B4B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54" y="3991475"/>
                <a:ext cx="4813160" cy="898836"/>
              </a:xfrm>
              <a:prstGeom prst="rect">
                <a:avLst/>
              </a:prstGeom>
              <a:blipFill>
                <a:blip r:embed="rId10"/>
                <a:stretch>
                  <a:fillRect l="-1266" t="-8163" r="-380" b="-68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8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/>
      <p:bldP spid="11" grpId="0"/>
      <p:bldP spid="13" grpId="0" animBg="1"/>
      <p:bldP spid="9" grpId="0"/>
      <p:bldP spid="1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75138" y="469339"/>
            <a:ext cx="10972312" cy="1428026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chemeClr val="tx1"/>
                </a:solidFill>
              </a:rPr>
              <a:t>7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VECTORES CANÓNICOS</a:t>
            </a:r>
            <a:endParaRPr lang="es-PE" sz="3600" dirty="0">
              <a:solidFill>
                <a:srgbClr val="00808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B65B953-6C2B-4C9A-9507-38BD37C62D06}"/>
                  </a:ext>
                </a:extLst>
              </p:cNvPr>
              <p:cNvSpPr/>
              <p:nvPr/>
            </p:nvSpPr>
            <p:spPr>
              <a:xfrm>
                <a:off x="972149" y="1678465"/>
                <a:ext cx="468994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Son vectores con </a:t>
                </a:r>
                <a:r>
                  <a:rPr lang="es-PE" sz="1800" i="1" dirty="0">
                    <a:solidFill>
                      <a:srgbClr val="C00000"/>
                    </a:solidFill>
                    <a:latin typeface="F26"/>
                  </a:rPr>
                  <a:t>módulo 1, 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que están presentes</a:t>
                </a:r>
              </a:p>
              <a:p>
                <a:pPr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y son </a:t>
                </a:r>
                <a:r>
                  <a:rPr lang="es-PE" sz="1800" i="1" dirty="0">
                    <a:solidFill>
                      <a:srgbClr val="0000FF"/>
                    </a:solidFill>
                    <a:latin typeface="F26"/>
                  </a:rPr>
                  <a:t>paralelos al eje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s-PE" sz="1800" i="1" dirty="0">
                    <a:solidFill>
                      <a:srgbClr val="0000FF"/>
                    </a:solidFill>
                    <a:latin typeface="F26"/>
                  </a:rPr>
                  <a:t> 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(eje de las abscisas) y </a:t>
                </a:r>
                <a:r>
                  <a:rPr lang="es-PE" sz="1800" i="1" dirty="0">
                    <a:solidFill>
                      <a:srgbClr val="0000FF"/>
                    </a:solidFill>
                    <a:latin typeface="F26"/>
                  </a:rPr>
                  <a:t>al eje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s-PE" sz="1800" i="1" dirty="0">
                    <a:solidFill>
                      <a:srgbClr val="0000FF"/>
                    </a:solidFill>
                    <a:latin typeface="F26"/>
                  </a:rPr>
                  <a:t> 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(eje de las ordenadas) y se denotan como:</a:t>
                </a:r>
                <a:endParaRPr lang="es-PE" sz="1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B65B953-6C2B-4C9A-9507-38BD37C62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1678465"/>
                <a:ext cx="4689947" cy="923330"/>
              </a:xfrm>
              <a:prstGeom prst="rect">
                <a:avLst/>
              </a:prstGeom>
              <a:blipFill>
                <a:blip r:embed="rId3"/>
                <a:stretch>
                  <a:fillRect l="-1039" t="-3289" r="-1039" b="-921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: esquinas diagonales redondeadas 9">
            <a:extLst>
              <a:ext uri="{FF2B5EF4-FFF2-40B4-BE49-F238E27FC236}">
                <a16:creationId xmlns:a16="http://schemas.microsoft.com/office/drawing/2014/main" id="{A043783D-27F8-4884-B8A9-9832FD13EAFE}"/>
              </a:ext>
            </a:extLst>
          </p:cNvPr>
          <p:cNvSpPr/>
          <p:nvPr/>
        </p:nvSpPr>
        <p:spPr>
          <a:xfrm>
            <a:off x="2142038" y="2723544"/>
            <a:ext cx="3025689" cy="87406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C901A9C7-B28B-4458-9DBA-ED27310EC365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7F583D6-6C9A-4875-8F64-064623B22F08}"/>
                  </a:ext>
                </a:extLst>
              </p:cNvPr>
              <p:cNvSpPr txBox="1"/>
              <p:nvPr/>
            </p:nvSpPr>
            <p:spPr>
              <a:xfrm>
                <a:off x="2329527" y="2906436"/>
                <a:ext cx="26507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1;0</m:t>
                          </m:r>
                        </m:e>
                      </m:d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s-P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PE" sz="20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s-PE" sz="2000" b="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P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7F583D6-6C9A-4875-8F64-064623B22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527" y="2906436"/>
                <a:ext cx="2650713" cy="400110"/>
              </a:xfrm>
              <a:prstGeom prst="rect">
                <a:avLst/>
              </a:prstGeom>
              <a:blipFill>
                <a:blip r:embed="rId4"/>
                <a:stretch>
                  <a:fillRect t="-15385" b="-1076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n 24">
            <a:extLst>
              <a:ext uri="{FF2B5EF4-FFF2-40B4-BE49-F238E27FC236}">
                <a16:creationId xmlns:a16="http://schemas.microsoft.com/office/drawing/2014/main" id="{481DE563-61B1-4CF0-A5EB-E83F9DFDB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848" y="1183352"/>
            <a:ext cx="4133850" cy="4143375"/>
          </a:xfrm>
          <a:prstGeom prst="rect">
            <a:avLst/>
          </a:prstGeom>
        </p:spPr>
      </p:pic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12E0C5FC-1A54-4201-B6CD-97552E64ABD1}"/>
              </a:ext>
            </a:extLst>
          </p:cNvPr>
          <p:cNvSpPr/>
          <p:nvPr/>
        </p:nvSpPr>
        <p:spPr>
          <a:xfrm>
            <a:off x="2565507" y="5344986"/>
            <a:ext cx="1970868" cy="47798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FD06426E-92D6-4D96-B08A-D36DF1EAF574}"/>
                  </a:ext>
                </a:extLst>
              </p:cNvPr>
              <p:cNvSpPr/>
              <p:nvPr/>
            </p:nvSpPr>
            <p:spPr>
              <a:xfrm>
                <a:off x="972149" y="3719353"/>
                <a:ext cx="5024891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Entonces cualquier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 se puede representar mediante los vectores canónicos: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E" sz="1800" i="1" dirty="0">
                  <a:solidFill>
                    <a:schemeClr val="tx1"/>
                  </a:solidFill>
                </a:endParaRPr>
              </a:p>
              <a:p>
                <a:endParaRPr lang="es-PE" sz="1800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(1,0)</m:t>
                      </m:r>
                      <m:r>
                        <a:rPr lang="es-PE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s-PE" sz="1800" i="1" dirty="0">
                  <a:solidFill>
                    <a:schemeClr val="tx1"/>
                  </a:solidFill>
                </a:endParaRPr>
              </a:p>
              <a:p>
                <a:endParaRPr lang="es-PE" sz="1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s-PE" sz="1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FD06426E-92D6-4D96-B08A-D36DF1EAF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3719353"/>
                <a:ext cx="5024891" cy="2031325"/>
              </a:xfrm>
              <a:prstGeom prst="rect">
                <a:avLst/>
              </a:prstGeom>
              <a:blipFill>
                <a:blip r:embed="rId6"/>
                <a:stretch>
                  <a:fillRect l="-970" t="-4204" b="-90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FAEFAAA-D0E4-4AE4-B600-CE4F8A0A6528}"/>
              </a:ext>
            </a:extLst>
          </p:cNvPr>
          <p:cNvSpPr txBox="1"/>
          <p:nvPr/>
        </p:nvSpPr>
        <p:spPr>
          <a:xfrm>
            <a:off x="702187" y="707759"/>
            <a:ext cx="5764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solidFill>
                  <a:srgbClr val="00A8A4"/>
                </a:solidFill>
              </a:rPr>
              <a:t>EJERCICIOS EXPLICATIVOS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/>
              <p:nvPr/>
            </p:nvSpPr>
            <p:spPr>
              <a:xfrm>
                <a:off x="702187" y="1450527"/>
                <a:ext cx="9783916" cy="958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73050" indent="-273050" algn="just"/>
                <a:r>
                  <a:rPr lang="es-PE" sz="1800" dirty="0">
                    <a:solidFill>
                      <a:schemeClr val="tx1"/>
                    </a:solidFill>
                  </a:rPr>
                  <a:t>1. </a:t>
                </a:r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Dados los puntos o radio vectores </a:t>
                </a:r>
                <a14:m>
                  <m:oMath xmlns:m="http://schemas.openxmlformats.org/officeDocument/2006/math"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(1 −8)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; </a:t>
                </a:r>
                <a14:m>
                  <m:oMath xmlns:m="http://schemas.openxmlformats.org/officeDocument/2006/math"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(−3 ; 5)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. Determine el módulo del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, su correspondiente vector unitario y exprese el vector y su vector unitario en su forma canónica.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87" y="1450527"/>
                <a:ext cx="9783916" cy="958789"/>
              </a:xfrm>
              <a:prstGeom prst="rect">
                <a:avLst/>
              </a:prstGeom>
              <a:blipFill>
                <a:blip r:embed="rId2"/>
                <a:stretch>
                  <a:fillRect l="-498" t="-4459" r="-561" b="-955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40DECDC8-84E6-42D2-BE0C-29EE8401B5E0}"/>
              </a:ext>
            </a:extLst>
          </p:cNvPr>
          <p:cNvSpPr txBox="1"/>
          <p:nvPr/>
        </p:nvSpPr>
        <p:spPr>
          <a:xfrm>
            <a:off x="1061884" y="2448068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FF0000"/>
                </a:solidFill>
              </a:rPr>
              <a:t>SOLUCIÓN:</a:t>
            </a:r>
          </a:p>
        </p:txBody>
      </p:sp>
      <p:sp>
        <p:nvSpPr>
          <p:cNvPr id="70" name="Marcador de texto 2">
            <a:extLst>
              <a:ext uri="{FF2B5EF4-FFF2-40B4-BE49-F238E27FC236}">
                <a16:creationId xmlns:a16="http://schemas.microsoft.com/office/drawing/2014/main" id="{5E614587-B61C-4D57-96DA-D28B5251F208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24102F3-B5E9-40F2-9192-3F16B010BA84}"/>
                  </a:ext>
                </a:extLst>
              </p:cNvPr>
              <p:cNvSpPr txBox="1"/>
              <p:nvPr/>
            </p:nvSpPr>
            <p:spPr>
              <a:xfrm>
                <a:off x="1061884" y="3377063"/>
                <a:ext cx="2423782" cy="335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PE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PE" sz="1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𝑃𝑄</m:t>
                          </m:r>
                        </m:e>
                      </m:acc>
                      <m:r>
                        <a:rPr lang="es-PE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s-PE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; 5</m:t>
                          </m:r>
                        </m:e>
                      </m:d>
                      <m:r>
                        <a:rPr lang="es-PE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PE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;−8</m:t>
                          </m:r>
                        </m:e>
                      </m:d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B24102F3-B5E9-40F2-9192-3F16B010B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84" y="3377063"/>
                <a:ext cx="2423782" cy="335348"/>
              </a:xfrm>
              <a:prstGeom prst="rect">
                <a:avLst/>
              </a:prstGeom>
              <a:blipFill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BB8C4887-FCF6-485F-BD0A-CCE1BA109844}"/>
                  </a:ext>
                </a:extLst>
              </p:cNvPr>
              <p:cNvSpPr/>
              <p:nvPr/>
            </p:nvSpPr>
            <p:spPr>
              <a:xfrm>
                <a:off x="1061884" y="3915118"/>
                <a:ext cx="14148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 ;13</m:t>
                          </m:r>
                        </m:e>
                      </m:d>
                    </m:oMath>
                  </m:oMathPara>
                </a14:m>
                <a:endParaRPr lang="es-P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BB8C4887-FCF6-485F-BD0A-CCE1BA109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84" y="3915118"/>
                <a:ext cx="1414875" cy="338554"/>
              </a:xfrm>
              <a:prstGeom prst="rect">
                <a:avLst/>
              </a:prstGeom>
              <a:blipFill>
                <a:blip r:embed="rId4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94BB745A-1378-4214-B388-096501EE3C42}"/>
                  </a:ext>
                </a:extLst>
              </p:cNvPr>
              <p:cNvSpPr txBox="1"/>
              <p:nvPr/>
            </p:nvSpPr>
            <p:spPr>
              <a:xfrm>
                <a:off x="1072368" y="2914169"/>
                <a:ext cx="1314654" cy="335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H</a:t>
                </a:r>
                <a14:m>
                  <m:oMath xmlns:m="http://schemas.openxmlformats.org/officeDocument/2006/math">
                    <m:r>
                      <a:rPr lang="es-PE" sz="1600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𝑎𝑙𝑙𝑎𝑚𝑜𝑠</m:t>
                    </m:r>
                    <m:r>
                      <a:rPr lang="es-PE" sz="1600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:</a:t>
                </a:r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94BB745A-1378-4214-B388-096501EE3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68" y="2914169"/>
                <a:ext cx="1314654" cy="335347"/>
              </a:xfrm>
              <a:prstGeom prst="rect">
                <a:avLst/>
              </a:prstGeom>
              <a:blipFill>
                <a:blip r:embed="rId5"/>
                <a:stretch>
                  <a:fillRect l="-2778" t="-14545" r="-9722" b="-2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BCC2D08-1AEA-4A1D-A969-C8100D9E61A1}"/>
                  </a:ext>
                </a:extLst>
              </p:cNvPr>
              <p:cNvSpPr txBox="1"/>
              <p:nvPr/>
            </p:nvSpPr>
            <p:spPr>
              <a:xfrm>
                <a:off x="3866473" y="2917801"/>
                <a:ext cx="3357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Módulo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PE" sz="1600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600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−4;13</m:t>
                        </m:r>
                      </m:e>
                    </m:d>
                  </m:oMath>
                </a14:m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:</a:t>
                </a:r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BCC2D08-1AEA-4A1D-A969-C8100D9E6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473" y="2917801"/>
                <a:ext cx="3357234" cy="338554"/>
              </a:xfrm>
              <a:prstGeom prst="rect">
                <a:avLst/>
              </a:prstGeom>
              <a:blipFill>
                <a:blip r:embed="rId6"/>
                <a:stretch>
                  <a:fillRect l="-907" t="-14545" b="-2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773803FE-8FBF-4825-9BBE-52832D6D5A2B}"/>
                  </a:ext>
                </a:extLst>
              </p:cNvPr>
              <p:cNvSpPr txBox="1"/>
              <p:nvPr/>
            </p:nvSpPr>
            <p:spPr>
              <a:xfrm>
                <a:off x="3866473" y="3346466"/>
                <a:ext cx="2864246" cy="390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(−4)</m:t>
                              </m:r>
                            </m:e>
                            <m:sup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(13)</m:t>
                              </m:r>
                            </m:e>
                            <m:sup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185</m:t>
                          </m:r>
                        </m:e>
                      </m:rad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773803FE-8FBF-4825-9BBE-52832D6D5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473" y="3346466"/>
                <a:ext cx="2864246" cy="390492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0E10FF58-650C-4E85-8409-C8198A87D5F1}"/>
                  </a:ext>
                </a:extLst>
              </p:cNvPr>
              <p:cNvSpPr txBox="1"/>
              <p:nvPr/>
            </p:nvSpPr>
            <p:spPr>
              <a:xfrm>
                <a:off x="3915528" y="4087845"/>
                <a:ext cx="3357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Vector unitario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:</a:t>
                </a:r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0E10FF58-650C-4E85-8409-C8198A87D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8" y="4087845"/>
                <a:ext cx="3357234" cy="338554"/>
              </a:xfrm>
              <a:prstGeom prst="rect">
                <a:avLst/>
              </a:prstGeom>
              <a:blipFill>
                <a:blip r:embed="rId8"/>
                <a:stretch>
                  <a:fillRect l="-907" t="-14545" b="-2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70A5F8F-73B1-4BB5-B7BA-CC95F27693A4}"/>
                  </a:ext>
                </a:extLst>
              </p:cNvPr>
              <p:cNvSpPr txBox="1"/>
              <p:nvPr/>
            </p:nvSpPr>
            <p:spPr>
              <a:xfrm>
                <a:off x="3935604" y="4636661"/>
                <a:ext cx="1983076" cy="467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PE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PE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PE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PE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185</m:t>
                                </m:r>
                              </m:e>
                            </m:rad>
                          </m:den>
                        </m:f>
                        <m: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PE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PE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s-PE" dirty="0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970A5F8F-73B1-4BB5-B7BA-CC95F2769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604" y="4636661"/>
                <a:ext cx="1983076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F4FFF62F-DC20-43AA-9E65-850F8A0F4364}"/>
                  </a:ext>
                </a:extLst>
              </p:cNvPr>
              <p:cNvSpPr txBox="1"/>
              <p:nvPr/>
            </p:nvSpPr>
            <p:spPr>
              <a:xfrm>
                <a:off x="7272762" y="2923248"/>
                <a:ext cx="3357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Vectores canónicos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PE" sz="1600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600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PE" sz="1600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s-PE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E" sz="1600" i="1" dirty="0">
                    <a:solidFill>
                      <a:srgbClr val="008080"/>
                    </a:solidFill>
                    <a:latin typeface="F26"/>
                  </a:rPr>
                  <a:t>:</a:t>
                </a:r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F4FFF62F-DC20-43AA-9E65-850F8A0F4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762" y="2923248"/>
                <a:ext cx="3357234" cy="338554"/>
              </a:xfrm>
              <a:prstGeom prst="rect">
                <a:avLst/>
              </a:prstGeom>
              <a:blipFill>
                <a:blip r:embed="rId10"/>
                <a:stretch>
                  <a:fillRect l="-907" t="-14545" b="-2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2FF583C4-0DC8-4505-97DA-E51507B530EE}"/>
                  </a:ext>
                </a:extLst>
              </p:cNvPr>
              <p:cNvSpPr/>
              <p:nvPr/>
            </p:nvSpPr>
            <p:spPr>
              <a:xfrm>
                <a:off x="7272762" y="3372435"/>
                <a:ext cx="35698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</m:t>
                      </m:r>
                      <m:d>
                        <m:d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;0</m:t>
                          </m:r>
                        </m:e>
                      </m: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+13</m:t>
                      </m:r>
                      <m:d>
                        <m:d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;</m:t>
                          </m:r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=−4</m:t>
                      </m:r>
                      <m:acc>
                        <m:accPr>
                          <m:chr m:val="⃗"/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+13</m:t>
                      </m:r>
                      <m:acc>
                        <m:accPr>
                          <m:chr m:val="⃗"/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s-P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2FF583C4-0DC8-4505-97DA-E51507B53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762" y="3372435"/>
                <a:ext cx="3569823" cy="338554"/>
              </a:xfrm>
              <a:prstGeom prst="rect">
                <a:avLst/>
              </a:prstGeom>
              <a:blipFill>
                <a:blip r:embed="rId11"/>
                <a:stretch>
                  <a:fillRect t="-12500" r="-6485" b="-535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46F7C5EE-C144-4E48-A855-70F44BF96882}"/>
                  </a:ext>
                </a:extLst>
              </p:cNvPr>
              <p:cNvSpPr/>
              <p:nvPr/>
            </p:nvSpPr>
            <p:spPr>
              <a:xfrm>
                <a:off x="7272762" y="3821622"/>
                <a:ext cx="4716804" cy="600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185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;0</m:t>
                          </m:r>
                        </m:e>
                      </m: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185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;</m:t>
                          </m:r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185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185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s-PE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46F7C5EE-C144-4E48-A855-70F44BF968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762" y="3821622"/>
                <a:ext cx="4716804" cy="600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64C61CB0-67CC-42A1-9974-F7BB42217F84}"/>
              </a:ext>
            </a:extLst>
          </p:cNvPr>
          <p:cNvCxnSpPr>
            <a:cxnSpLocks/>
          </p:cNvCxnSpPr>
          <p:nvPr/>
        </p:nvCxnSpPr>
        <p:spPr>
          <a:xfrm>
            <a:off x="6993043" y="2728988"/>
            <a:ext cx="0" cy="2717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D624FDAE-2F8F-482B-B395-213B2413A483}"/>
              </a:ext>
            </a:extLst>
          </p:cNvPr>
          <p:cNvCxnSpPr>
            <a:cxnSpLocks/>
          </p:cNvCxnSpPr>
          <p:nvPr/>
        </p:nvCxnSpPr>
        <p:spPr>
          <a:xfrm>
            <a:off x="3582846" y="2756663"/>
            <a:ext cx="0" cy="27177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4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0FAEFAAA-D0E4-4AE4-B600-CE4F8A0A6528}"/>
              </a:ext>
            </a:extLst>
          </p:cNvPr>
          <p:cNvSpPr txBox="1"/>
          <p:nvPr/>
        </p:nvSpPr>
        <p:spPr>
          <a:xfrm>
            <a:off x="702187" y="707759"/>
            <a:ext cx="5764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solidFill>
                  <a:srgbClr val="00A8A4"/>
                </a:solidFill>
              </a:rPr>
              <a:t>EJERCICIOS EXPLICATIVOS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/>
              <p:nvPr/>
            </p:nvSpPr>
            <p:spPr>
              <a:xfrm>
                <a:off x="702187" y="1640771"/>
                <a:ext cx="9783916" cy="7505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1800" dirty="0">
                    <a:solidFill>
                      <a:schemeClr val="tx1"/>
                    </a:solidFill>
                  </a:rPr>
                  <a:t>2.  Determine el o los valores que pueda tomar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es-PE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, si se tiene que: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s-P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s-PE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s-PE" sz="1800" dirty="0">
                    <a:solidFill>
                      <a:schemeClr val="tx1"/>
                    </a:solidFill>
                  </a:rPr>
                  <a:t> 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P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PE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87" y="1640771"/>
                <a:ext cx="9783916" cy="750526"/>
              </a:xfrm>
              <a:prstGeom prst="rect">
                <a:avLst/>
              </a:prstGeom>
              <a:blipFill>
                <a:blip r:embed="rId2"/>
                <a:stretch>
                  <a:fillRect l="-498" b="-975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6616F372-6966-4D8F-86C4-EEBD47A344A6}"/>
                  </a:ext>
                </a:extLst>
              </p:cNvPr>
              <p:cNvSpPr/>
              <p:nvPr/>
            </p:nvSpPr>
            <p:spPr>
              <a:xfrm>
                <a:off x="3860360" y="2624580"/>
                <a:ext cx="1665777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1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1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s-PE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PE" sz="1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PE" sz="1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PE" sz="1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PE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PE" sz="160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PE" sz="16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PE" sz="16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s-PE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6616F372-6966-4D8F-86C4-EEBD47A34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360" y="2624580"/>
                <a:ext cx="1665777" cy="593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E79E6DF8-39B3-40C1-8710-CDFF839EF9C5}"/>
                  </a:ext>
                </a:extLst>
              </p:cNvPr>
              <p:cNvSpPr/>
              <p:nvPr/>
            </p:nvSpPr>
            <p:spPr>
              <a:xfrm>
                <a:off x="3944039" y="3211234"/>
                <a:ext cx="1582292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s-PE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PE" sz="1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s-PE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E79E6DF8-39B3-40C1-8710-CDFF839EF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39" y="3211234"/>
                <a:ext cx="1582292" cy="593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FF14A582-2D2C-4A27-AC07-53448174B6A5}"/>
                  </a:ext>
                </a:extLst>
              </p:cNvPr>
              <p:cNvSpPr/>
              <p:nvPr/>
            </p:nvSpPr>
            <p:spPr>
              <a:xfrm>
                <a:off x="4088437" y="3790906"/>
                <a:ext cx="1293495" cy="341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PE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FF14A582-2D2C-4A27-AC07-53448174B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37" y="3790906"/>
                <a:ext cx="1293495" cy="3418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1DDFACEB-C74C-4D95-A65A-A53A9C3E17CC}"/>
                  </a:ext>
                </a:extLst>
              </p:cNvPr>
              <p:cNvSpPr/>
              <p:nvPr/>
            </p:nvSpPr>
            <p:spPr>
              <a:xfrm>
                <a:off x="4011773" y="4580376"/>
                <a:ext cx="2291012" cy="341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PE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+1+</m:t>
                      </m:r>
                      <m:sSubSup>
                        <m:sSubSup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1DDFACEB-C74C-4D95-A65A-A53A9C3E1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773" y="4580376"/>
                <a:ext cx="2291012" cy="341888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99216B82-6E2A-4650-A6DF-166EBDA1B7EB}"/>
                  </a:ext>
                </a:extLst>
              </p:cNvPr>
              <p:cNvSpPr/>
              <p:nvPr/>
            </p:nvSpPr>
            <p:spPr>
              <a:xfrm>
                <a:off x="4056155" y="4171546"/>
                <a:ext cx="1904752" cy="341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PE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PE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PE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PE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PE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99216B82-6E2A-4650-A6DF-166EBDA1B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155" y="4171546"/>
                <a:ext cx="1904752" cy="341888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F4D31A6C-AA22-48AA-867F-6305F8F0D741}"/>
                  </a:ext>
                </a:extLst>
              </p:cNvPr>
              <p:cNvSpPr/>
              <p:nvPr/>
            </p:nvSpPr>
            <p:spPr>
              <a:xfrm>
                <a:off x="6575231" y="2800527"/>
                <a:ext cx="1866986" cy="341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PE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F4D31A6C-AA22-48AA-867F-6305F8F0D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231" y="2800527"/>
                <a:ext cx="1866986" cy="341888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1D8D4F47-6DD8-4627-AE9E-FA0EE08479B3}"/>
                  </a:ext>
                </a:extLst>
              </p:cNvPr>
              <p:cNvSpPr/>
              <p:nvPr/>
            </p:nvSpPr>
            <p:spPr>
              <a:xfrm>
                <a:off x="7785067" y="4076355"/>
                <a:ext cx="8184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6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1D8D4F47-6DD8-4627-AE9E-FA0EE0847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067" y="4076355"/>
                <a:ext cx="81849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ángulo 62">
                <a:extLst>
                  <a:ext uri="{FF2B5EF4-FFF2-40B4-BE49-F238E27FC236}">
                    <a16:creationId xmlns:a16="http://schemas.microsoft.com/office/drawing/2014/main" id="{713FBC86-426C-452B-92E8-D1E8BA714910}"/>
                  </a:ext>
                </a:extLst>
              </p:cNvPr>
              <p:cNvSpPr/>
              <p:nvPr/>
            </p:nvSpPr>
            <p:spPr>
              <a:xfrm>
                <a:off x="6793670" y="4078734"/>
                <a:ext cx="9771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6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ángulo 62">
                <a:extLst>
                  <a:ext uri="{FF2B5EF4-FFF2-40B4-BE49-F238E27FC236}">
                    <a16:creationId xmlns:a16="http://schemas.microsoft.com/office/drawing/2014/main" id="{713FBC86-426C-452B-92E8-D1E8BA714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70" y="4078734"/>
                <a:ext cx="97712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082752F1-6028-4D20-8B62-B9A0CEC4BDF2}"/>
                  </a:ext>
                </a:extLst>
              </p:cNvPr>
              <p:cNvSpPr/>
              <p:nvPr/>
            </p:nvSpPr>
            <p:spPr>
              <a:xfrm>
                <a:off x="7805344" y="4476848"/>
                <a:ext cx="8184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6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ángulo 63">
                <a:extLst>
                  <a:ext uri="{FF2B5EF4-FFF2-40B4-BE49-F238E27FC236}">
                    <a16:creationId xmlns:a16="http://schemas.microsoft.com/office/drawing/2014/main" id="{082752F1-6028-4D20-8B62-B9A0CEC4B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44" y="4476848"/>
                <a:ext cx="81849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4954F4C7-FFAE-4EA0-95AA-870401A6F4EB}"/>
                  </a:ext>
                </a:extLst>
              </p:cNvPr>
              <p:cNvSpPr/>
              <p:nvPr/>
            </p:nvSpPr>
            <p:spPr>
              <a:xfrm>
                <a:off x="6824896" y="4498859"/>
                <a:ext cx="9146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PE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PE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PE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65" name="Rectángulo 64">
                <a:extLst>
                  <a:ext uri="{FF2B5EF4-FFF2-40B4-BE49-F238E27FC236}">
                    <a16:creationId xmlns:a16="http://schemas.microsoft.com/office/drawing/2014/main" id="{4954F4C7-FFAE-4EA0-95AA-870401A6F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896" y="4498859"/>
                <a:ext cx="914674" cy="338554"/>
              </a:xfrm>
              <a:prstGeom prst="rect">
                <a:avLst/>
              </a:prstGeom>
              <a:blipFill>
                <a:blip r:embed="rId12"/>
                <a:stretch>
                  <a:fillRect t="-5357" r="-2000" b="-2142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40DECDC8-84E6-42D2-BE0C-29EE8401B5E0}"/>
              </a:ext>
            </a:extLst>
          </p:cNvPr>
          <p:cNvSpPr txBox="1"/>
          <p:nvPr/>
        </p:nvSpPr>
        <p:spPr>
          <a:xfrm>
            <a:off x="1061884" y="2448068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FF0000"/>
                </a:solidFill>
              </a:rPr>
              <a:t>SOLUCIÓN: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9D96B37-280A-4060-914C-190A0D4A1C2D}"/>
              </a:ext>
            </a:extLst>
          </p:cNvPr>
          <p:cNvGrpSpPr/>
          <p:nvPr/>
        </p:nvGrpSpPr>
        <p:grpSpPr>
          <a:xfrm>
            <a:off x="4750514" y="5281432"/>
            <a:ext cx="3443571" cy="467995"/>
            <a:chOff x="6875342" y="5092874"/>
            <a:chExt cx="3443571" cy="467995"/>
          </a:xfrm>
        </p:grpSpPr>
        <p:sp>
          <p:nvSpPr>
            <p:cNvPr id="55" name="Nube 27">
              <a:extLst>
                <a:ext uri="{FF2B5EF4-FFF2-40B4-BE49-F238E27FC236}">
                  <a16:creationId xmlns:a16="http://schemas.microsoft.com/office/drawing/2014/main" id="{89258356-6622-4354-9D61-EE4050E70277}"/>
                </a:ext>
              </a:extLst>
            </p:cNvPr>
            <p:cNvSpPr/>
            <p:nvPr/>
          </p:nvSpPr>
          <p:spPr>
            <a:xfrm>
              <a:off x="9661103" y="5140750"/>
              <a:ext cx="657810" cy="39648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22492 w 43256"/>
                <a:gd name="connsiteY2" fmla="*/ 3291 h 43219"/>
                <a:gd name="connsiteX3" fmla="*/ 25785 w 43256"/>
                <a:gd name="connsiteY3" fmla="*/ 59 h 43219"/>
                <a:gd name="connsiteX4" fmla="*/ 29869 w 43256"/>
                <a:gd name="connsiteY4" fmla="*/ 2340 h 43219"/>
                <a:gd name="connsiteX5" fmla="*/ 35499 w 43256"/>
                <a:gd name="connsiteY5" fmla="*/ 549 h 43219"/>
                <a:gd name="connsiteX6" fmla="*/ 38354 w 43256"/>
                <a:gd name="connsiteY6" fmla="*/ 5435 h 43219"/>
                <a:gd name="connsiteX7" fmla="*/ 42018 w 43256"/>
                <a:gd name="connsiteY7" fmla="*/ 10177 h 43219"/>
                <a:gd name="connsiteX8" fmla="*/ 41854 w 43256"/>
                <a:gd name="connsiteY8" fmla="*/ 15319 h 43219"/>
                <a:gd name="connsiteX9" fmla="*/ 43052 w 43256"/>
                <a:gd name="connsiteY9" fmla="*/ 23181 h 43219"/>
                <a:gd name="connsiteX10" fmla="*/ 37440 w 43256"/>
                <a:gd name="connsiteY10" fmla="*/ 30063 h 43219"/>
                <a:gd name="connsiteX11" fmla="*/ 35431 w 43256"/>
                <a:gd name="connsiteY11" fmla="*/ 35960 h 43219"/>
                <a:gd name="connsiteX12" fmla="*/ 28591 w 43256"/>
                <a:gd name="connsiteY12" fmla="*/ 36674 h 43219"/>
                <a:gd name="connsiteX13" fmla="*/ 23703 w 43256"/>
                <a:gd name="connsiteY13" fmla="*/ 42965 h 43219"/>
                <a:gd name="connsiteX14" fmla="*/ 16516 w 43256"/>
                <a:gd name="connsiteY14" fmla="*/ 39125 h 43219"/>
                <a:gd name="connsiteX15" fmla="*/ 5840 w 43256"/>
                <a:gd name="connsiteY15" fmla="*/ 35331 h 43219"/>
                <a:gd name="connsiteX16" fmla="*/ 1146 w 43256"/>
                <a:gd name="connsiteY16" fmla="*/ 31109 h 43219"/>
                <a:gd name="connsiteX17" fmla="*/ 2149 w 43256"/>
                <a:gd name="connsiteY17" fmla="*/ 25410 h 43219"/>
                <a:gd name="connsiteX18" fmla="*/ 31 w 43256"/>
                <a:gd name="connsiteY18" fmla="*/ 19563 h 43219"/>
                <a:gd name="connsiteX19" fmla="*/ 3899 w 43256"/>
                <a:gd name="connsiteY19" fmla="*/ 14366 h 43219"/>
                <a:gd name="connsiteX20" fmla="*/ 3936 w 43256"/>
                <a:gd name="connsiteY20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19" fmla="*/ 3936 w 43256"/>
                <a:gd name="connsiteY19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19" fmla="*/ 8256 w 43256"/>
                <a:gd name="connsiteY19" fmla="*/ 1854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6005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2492 w 43256"/>
                <a:gd name="connsiteY0" fmla="*/ 3291 h 43219"/>
                <a:gd name="connsiteX1" fmla="*/ 25785 w 43256"/>
                <a:gd name="connsiteY1" fmla="*/ 59 h 43219"/>
                <a:gd name="connsiteX2" fmla="*/ 29869 w 43256"/>
                <a:gd name="connsiteY2" fmla="*/ 2340 h 43219"/>
                <a:gd name="connsiteX3" fmla="*/ 35499 w 43256"/>
                <a:gd name="connsiteY3" fmla="*/ 549 h 43219"/>
                <a:gd name="connsiteX4" fmla="*/ 38354 w 43256"/>
                <a:gd name="connsiteY4" fmla="*/ 5435 h 43219"/>
                <a:gd name="connsiteX5" fmla="*/ 42018 w 43256"/>
                <a:gd name="connsiteY5" fmla="*/ 10177 h 43219"/>
                <a:gd name="connsiteX6" fmla="*/ 41854 w 43256"/>
                <a:gd name="connsiteY6" fmla="*/ 15319 h 43219"/>
                <a:gd name="connsiteX7" fmla="*/ 43052 w 43256"/>
                <a:gd name="connsiteY7" fmla="*/ 23181 h 43219"/>
                <a:gd name="connsiteX8" fmla="*/ 37440 w 43256"/>
                <a:gd name="connsiteY8" fmla="*/ 30063 h 43219"/>
                <a:gd name="connsiteX9" fmla="*/ 35431 w 43256"/>
                <a:gd name="connsiteY9" fmla="*/ 35960 h 43219"/>
                <a:gd name="connsiteX10" fmla="*/ 28591 w 43256"/>
                <a:gd name="connsiteY10" fmla="*/ 36674 h 43219"/>
                <a:gd name="connsiteX11" fmla="*/ 23703 w 43256"/>
                <a:gd name="connsiteY11" fmla="*/ 42965 h 43219"/>
                <a:gd name="connsiteX12" fmla="*/ 16516 w 43256"/>
                <a:gd name="connsiteY12" fmla="*/ 39125 h 43219"/>
                <a:gd name="connsiteX13" fmla="*/ 5840 w 43256"/>
                <a:gd name="connsiteY13" fmla="*/ 35331 h 43219"/>
                <a:gd name="connsiteX14" fmla="*/ 1146 w 43256"/>
                <a:gd name="connsiteY14" fmla="*/ 31109 h 43219"/>
                <a:gd name="connsiteX15" fmla="*/ 2149 w 43256"/>
                <a:gd name="connsiteY15" fmla="*/ 25410 h 43219"/>
                <a:gd name="connsiteX16" fmla="*/ 31 w 43256"/>
                <a:gd name="connsiteY16" fmla="*/ 19563 h 43219"/>
                <a:gd name="connsiteX17" fmla="*/ 3899 w 43256"/>
                <a:gd name="connsiteY17" fmla="*/ 6005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2492 w 43256"/>
                <a:gd name="connsiteY0" fmla="*/ 3291 h 43219"/>
                <a:gd name="connsiteX1" fmla="*/ 25785 w 43256"/>
                <a:gd name="connsiteY1" fmla="*/ 59 h 43219"/>
                <a:gd name="connsiteX2" fmla="*/ 29869 w 43256"/>
                <a:gd name="connsiteY2" fmla="*/ 2340 h 43219"/>
                <a:gd name="connsiteX3" fmla="*/ 35499 w 43256"/>
                <a:gd name="connsiteY3" fmla="*/ 549 h 43219"/>
                <a:gd name="connsiteX4" fmla="*/ 38354 w 43256"/>
                <a:gd name="connsiteY4" fmla="*/ 5435 h 43219"/>
                <a:gd name="connsiteX5" fmla="*/ 42018 w 43256"/>
                <a:gd name="connsiteY5" fmla="*/ 10177 h 43219"/>
                <a:gd name="connsiteX6" fmla="*/ 41854 w 43256"/>
                <a:gd name="connsiteY6" fmla="*/ 15319 h 43219"/>
                <a:gd name="connsiteX7" fmla="*/ 43052 w 43256"/>
                <a:gd name="connsiteY7" fmla="*/ 23181 h 43219"/>
                <a:gd name="connsiteX8" fmla="*/ 37440 w 43256"/>
                <a:gd name="connsiteY8" fmla="*/ 30063 h 43219"/>
                <a:gd name="connsiteX9" fmla="*/ 35431 w 43256"/>
                <a:gd name="connsiteY9" fmla="*/ 35960 h 43219"/>
                <a:gd name="connsiteX10" fmla="*/ 28591 w 43256"/>
                <a:gd name="connsiteY10" fmla="*/ 36674 h 43219"/>
                <a:gd name="connsiteX11" fmla="*/ 23703 w 43256"/>
                <a:gd name="connsiteY11" fmla="*/ 42965 h 43219"/>
                <a:gd name="connsiteX12" fmla="*/ 16516 w 43256"/>
                <a:gd name="connsiteY12" fmla="*/ 39125 h 43219"/>
                <a:gd name="connsiteX13" fmla="*/ 5840 w 43256"/>
                <a:gd name="connsiteY13" fmla="*/ 35331 h 43219"/>
                <a:gd name="connsiteX14" fmla="*/ 1146 w 43256"/>
                <a:gd name="connsiteY14" fmla="*/ 31109 h 43219"/>
                <a:gd name="connsiteX15" fmla="*/ 2149 w 43256"/>
                <a:gd name="connsiteY15" fmla="*/ 25410 h 43219"/>
                <a:gd name="connsiteX16" fmla="*/ 31 w 43256"/>
                <a:gd name="connsiteY16" fmla="*/ 19563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1521 w 42285"/>
                <a:gd name="connsiteY0" fmla="*/ 3291 h 43219"/>
                <a:gd name="connsiteX1" fmla="*/ 24814 w 42285"/>
                <a:gd name="connsiteY1" fmla="*/ 59 h 43219"/>
                <a:gd name="connsiteX2" fmla="*/ 28898 w 42285"/>
                <a:gd name="connsiteY2" fmla="*/ 2340 h 43219"/>
                <a:gd name="connsiteX3" fmla="*/ 34528 w 42285"/>
                <a:gd name="connsiteY3" fmla="*/ 549 h 43219"/>
                <a:gd name="connsiteX4" fmla="*/ 37383 w 42285"/>
                <a:gd name="connsiteY4" fmla="*/ 5435 h 43219"/>
                <a:gd name="connsiteX5" fmla="*/ 41047 w 42285"/>
                <a:gd name="connsiteY5" fmla="*/ 10177 h 43219"/>
                <a:gd name="connsiteX6" fmla="*/ 40883 w 42285"/>
                <a:gd name="connsiteY6" fmla="*/ 15319 h 43219"/>
                <a:gd name="connsiteX7" fmla="*/ 42081 w 42285"/>
                <a:gd name="connsiteY7" fmla="*/ 23181 h 43219"/>
                <a:gd name="connsiteX8" fmla="*/ 36469 w 42285"/>
                <a:gd name="connsiteY8" fmla="*/ 30063 h 43219"/>
                <a:gd name="connsiteX9" fmla="*/ 34460 w 42285"/>
                <a:gd name="connsiteY9" fmla="*/ 35960 h 43219"/>
                <a:gd name="connsiteX10" fmla="*/ 27620 w 42285"/>
                <a:gd name="connsiteY10" fmla="*/ 36674 h 43219"/>
                <a:gd name="connsiteX11" fmla="*/ 22732 w 42285"/>
                <a:gd name="connsiteY11" fmla="*/ 42965 h 43219"/>
                <a:gd name="connsiteX12" fmla="*/ 15545 w 42285"/>
                <a:gd name="connsiteY12" fmla="*/ 39125 h 43219"/>
                <a:gd name="connsiteX13" fmla="*/ 4869 w 42285"/>
                <a:gd name="connsiteY13" fmla="*/ 35331 h 43219"/>
                <a:gd name="connsiteX14" fmla="*/ 175 w 42285"/>
                <a:gd name="connsiteY14" fmla="*/ 31109 h 43219"/>
                <a:gd name="connsiteX15" fmla="*/ 1178 w 42285"/>
                <a:gd name="connsiteY15" fmla="*/ 25410 h 43219"/>
                <a:gd name="connsiteX0" fmla="*/ 5993 w 42285"/>
                <a:gd name="connsiteY0" fmla="*/ 34758 h 43219"/>
                <a:gd name="connsiteX1" fmla="*/ 4885 w 42285"/>
                <a:gd name="connsiteY1" fmla="*/ 35139 h 43219"/>
                <a:gd name="connsiteX2" fmla="*/ 15543 w 42285"/>
                <a:gd name="connsiteY2" fmla="*/ 38949 h 43219"/>
                <a:gd name="connsiteX3" fmla="*/ 14875 w 42285"/>
                <a:gd name="connsiteY3" fmla="*/ 37209 h 43219"/>
                <a:gd name="connsiteX4" fmla="*/ 27892 w 42285"/>
                <a:gd name="connsiteY4" fmla="*/ 34610 h 43219"/>
                <a:gd name="connsiteX5" fmla="*/ 27625 w 42285"/>
                <a:gd name="connsiteY5" fmla="*/ 36519 h 43219"/>
                <a:gd name="connsiteX6" fmla="*/ 33194 w 42285"/>
                <a:gd name="connsiteY6" fmla="*/ 22813 h 43219"/>
                <a:gd name="connsiteX7" fmla="*/ 36445 w 42285"/>
                <a:gd name="connsiteY7" fmla="*/ 29949 h 43219"/>
                <a:gd name="connsiteX8" fmla="*/ 40863 w 42285"/>
                <a:gd name="connsiteY8" fmla="*/ 15213 h 43219"/>
                <a:gd name="connsiteX9" fmla="*/ 39415 w 42285"/>
                <a:gd name="connsiteY9" fmla="*/ 17889 h 43219"/>
                <a:gd name="connsiteX10" fmla="*/ 37389 w 42285"/>
                <a:gd name="connsiteY10" fmla="*/ 5285 h 43219"/>
                <a:gd name="connsiteX11" fmla="*/ 37465 w 42285"/>
                <a:gd name="connsiteY11" fmla="*/ 6549 h 43219"/>
                <a:gd name="connsiteX12" fmla="*/ 28143 w 42285"/>
                <a:gd name="connsiteY12" fmla="*/ 3811 h 43219"/>
                <a:gd name="connsiteX13" fmla="*/ 28885 w 42285"/>
                <a:gd name="connsiteY13" fmla="*/ 2199 h 43219"/>
                <a:gd name="connsiteX14" fmla="*/ 21206 w 42285"/>
                <a:gd name="connsiteY14" fmla="*/ 4579 h 43219"/>
                <a:gd name="connsiteX15" fmla="*/ 21565 w 42285"/>
                <a:gd name="connsiteY15" fmla="*/ 3189 h 43219"/>
                <a:gd name="connsiteX0" fmla="*/ 21346 w 42110"/>
                <a:gd name="connsiteY0" fmla="*/ 3291 h 43219"/>
                <a:gd name="connsiteX1" fmla="*/ 24639 w 42110"/>
                <a:gd name="connsiteY1" fmla="*/ 59 h 43219"/>
                <a:gd name="connsiteX2" fmla="*/ 28723 w 42110"/>
                <a:gd name="connsiteY2" fmla="*/ 2340 h 43219"/>
                <a:gd name="connsiteX3" fmla="*/ 34353 w 42110"/>
                <a:gd name="connsiteY3" fmla="*/ 549 h 43219"/>
                <a:gd name="connsiteX4" fmla="*/ 37208 w 42110"/>
                <a:gd name="connsiteY4" fmla="*/ 5435 h 43219"/>
                <a:gd name="connsiteX5" fmla="*/ 40872 w 42110"/>
                <a:gd name="connsiteY5" fmla="*/ 10177 h 43219"/>
                <a:gd name="connsiteX6" fmla="*/ 40708 w 42110"/>
                <a:gd name="connsiteY6" fmla="*/ 15319 h 43219"/>
                <a:gd name="connsiteX7" fmla="*/ 41906 w 42110"/>
                <a:gd name="connsiteY7" fmla="*/ 23181 h 43219"/>
                <a:gd name="connsiteX8" fmla="*/ 36294 w 42110"/>
                <a:gd name="connsiteY8" fmla="*/ 30063 h 43219"/>
                <a:gd name="connsiteX9" fmla="*/ 34285 w 42110"/>
                <a:gd name="connsiteY9" fmla="*/ 35960 h 43219"/>
                <a:gd name="connsiteX10" fmla="*/ 27445 w 42110"/>
                <a:gd name="connsiteY10" fmla="*/ 36674 h 43219"/>
                <a:gd name="connsiteX11" fmla="*/ 22557 w 42110"/>
                <a:gd name="connsiteY11" fmla="*/ 42965 h 43219"/>
                <a:gd name="connsiteX12" fmla="*/ 15370 w 42110"/>
                <a:gd name="connsiteY12" fmla="*/ 39125 h 43219"/>
                <a:gd name="connsiteX13" fmla="*/ 4694 w 42110"/>
                <a:gd name="connsiteY13" fmla="*/ 35331 h 43219"/>
                <a:gd name="connsiteX14" fmla="*/ 0 w 42110"/>
                <a:gd name="connsiteY14" fmla="*/ 31109 h 43219"/>
                <a:gd name="connsiteX0" fmla="*/ 5818 w 42110"/>
                <a:gd name="connsiteY0" fmla="*/ 34758 h 43219"/>
                <a:gd name="connsiteX1" fmla="*/ 4710 w 42110"/>
                <a:gd name="connsiteY1" fmla="*/ 35139 h 43219"/>
                <a:gd name="connsiteX2" fmla="*/ 15368 w 42110"/>
                <a:gd name="connsiteY2" fmla="*/ 38949 h 43219"/>
                <a:gd name="connsiteX3" fmla="*/ 14700 w 42110"/>
                <a:gd name="connsiteY3" fmla="*/ 37209 h 43219"/>
                <a:gd name="connsiteX4" fmla="*/ 27717 w 42110"/>
                <a:gd name="connsiteY4" fmla="*/ 34610 h 43219"/>
                <a:gd name="connsiteX5" fmla="*/ 27450 w 42110"/>
                <a:gd name="connsiteY5" fmla="*/ 36519 h 43219"/>
                <a:gd name="connsiteX6" fmla="*/ 33019 w 42110"/>
                <a:gd name="connsiteY6" fmla="*/ 22813 h 43219"/>
                <a:gd name="connsiteX7" fmla="*/ 36270 w 42110"/>
                <a:gd name="connsiteY7" fmla="*/ 29949 h 43219"/>
                <a:gd name="connsiteX8" fmla="*/ 40688 w 42110"/>
                <a:gd name="connsiteY8" fmla="*/ 15213 h 43219"/>
                <a:gd name="connsiteX9" fmla="*/ 39240 w 42110"/>
                <a:gd name="connsiteY9" fmla="*/ 17889 h 43219"/>
                <a:gd name="connsiteX10" fmla="*/ 37214 w 42110"/>
                <a:gd name="connsiteY10" fmla="*/ 5285 h 43219"/>
                <a:gd name="connsiteX11" fmla="*/ 37290 w 42110"/>
                <a:gd name="connsiteY11" fmla="*/ 6549 h 43219"/>
                <a:gd name="connsiteX12" fmla="*/ 27968 w 42110"/>
                <a:gd name="connsiteY12" fmla="*/ 3811 h 43219"/>
                <a:gd name="connsiteX13" fmla="*/ 28710 w 42110"/>
                <a:gd name="connsiteY13" fmla="*/ 2199 h 43219"/>
                <a:gd name="connsiteX14" fmla="*/ 21031 w 42110"/>
                <a:gd name="connsiteY14" fmla="*/ 4579 h 43219"/>
                <a:gd name="connsiteX15" fmla="*/ 21390 w 42110"/>
                <a:gd name="connsiteY15" fmla="*/ 3189 h 43219"/>
                <a:gd name="connsiteX0" fmla="*/ 16652 w 37416"/>
                <a:gd name="connsiteY0" fmla="*/ 3291 h 43219"/>
                <a:gd name="connsiteX1" fmla="*/ 19945 w 37416"/>
                <a:gd name="connsiteY1" fmla="*/ 59 h 43219"/>
                <a:gd name="connsiteX2" fmla="*/ 24029 w 37416"/>
                <a:gd name="connsiteY2" fmla="*/ 2340 h 43219"/>
                <a:gd name="connsiteX3" fmla="*/ 29659 w 37416"/>
                <a:gd name="connsiteY3" fmla="*/ 549 h 43219"/>
                <a:gd name="connsiteX4" fmla="*/ 32514 w 37416"/>
                <a:gd name="connsiteY4" fmla="*/ 5435 h 43219"/>
                <a:gd name="connsiteX5" fmla="*/ 36178 w 37416"/>
                <a:gd name="connsiteY5" fmla="*/ 10177 h 43219"/>
                <a:gd name="connsiteX6" fmla="*/ 36014 w 37416"/>
                <a:gd name="connsiteY6" fmla="*/ 15319 h 43219"/>
                <a:gd name="connsiteX7" fmla="*/ 37212 w 37416"/>
                <a:gd name="connsiteY7" fmla="*/ 23181 h 43219"/>
                <a:gd name="connsiteX8" fmla="*/ 31600 w 37416"/>
                <a:gd name="connsiteY8" fmla="*/ 30063 h 43219"/>
                <a:gd name="connsiteX9" fmla="*/ 29591 w 37416"/>
                <a:gd name="connsiteY9" fmla="*/ 35960 h 43219"/>
                <a:gd name="connsiteX10" fmla="*/ 22751 w 37416"/>
                <a:gd name="connsiteY10" fmla="*/ 36674 h 43219"/>
                <a:gd name="connsiteX11" fmla="*/ 17863 w 37416"/>
                <a:gd name="connsiteY11" fmla="*/ 42965 h 43219"/>
                <a:gd name="connsiteX12" fmla="*/ 10676 w 37416"/>
                <a:gd name="connsiteY12" fmla="*/ 39125 h 43219"/>
                <a:gd name="connsiteX13" fmla="*/ 0 w 37416"/>
                <a:gd name="connsiteY13" fmla="*/ 35331 h 43219"/>
                <a:gd name="connsiteX0" fmla="*/ 1124 w 37416"/>
                <a:gd name="connsiteY0" fmla="*/ 34758 h 43219"/>
                <a:gd name="connsiteX1" fmla="*/ 16 w 37416"/>
                <a:gd name="connsiteY1" fmla="*/ 35139 h 43219"/>
                <a:gd name="connsiteX2" fmla="*/ 10674 w 37416"/>
                <a:gd name="connsiteY2" fmla="*/ 38949 h 43219"/>
                <a:gd name="connsiteX3" fmla="*/ 10006 w 37416"/>
                <a:gd name="connsiteY3" fmla="*/ 37209 h 43219"/>
                <a:gd name="connsiteX4" fmla="*/ 23023 w 37416"/>
                <a:gd name="connsiteY4" fmla="*/ 34610 h 43219"/>
                <a:gd name="connsiteX5" fmla="*/ 22756 w 37416"/>
                <a:gd name="connsiteY5" fmla="*/ 36519 h 43219"/>
                <a:gd name="connsiteX6" fmla="*/ 28325 w 37416"/>
                <a:gd name="connsiteY6" fmla="*/ 22813 h 43219"/>
                <a:gd name="connsiteX7" fmla="*/ 31576 w 37416"/>
                <a:gd name="connsiteY7" fmla="*/ 29949 h 43219"/>
                <a:gd name="connsiteX8" fmla="*/ 35994 w 37416"/>
                <a:gd name="connsiteY8" fmla="*/ 15213 h 43219"/>
                <a:gd name="connsiteX9" fmla="*/ 34546 w 37416"/>
                <a:gd name="connsiteY9" fmla="*/ 17889 h 43219"/>
                <a:gd name="connsiteX10" fmla="*/ 32520 w 37416"/>
                <a:gd name="connsiteY10" fmla="*/ 5285 h 43219"/>
                <a:gd name="connsiteX11" fmla="*/ 32596 w 37416"/>
                <a:gd name="connsiteY11" fmla="*/ 6549 h 43219"/>
                <a:gd name="connsiteX12" fmla="*/ 23274 w 37416"/>
                <a:gd name="connsiteY12" fmla="*/ 3811 h 43219"/>
                <a:gd name="connsiteX13" fmla="*/ 24016 w 37416"/>
                <a:gd name="connsiteY13" fmla="*/ 2199 h 43219"/>
                <a:gd name="connsiteX14" fmla="*/ 16337 w 37416"/>
                <a:gd name="connsiteY14" fmla="*/ 4579 h 43219"/>
                <a:gd name="connsiteX15" fmla="*/ 16696 w 37416"/>
                <a:gd name="connsiteY15" fmla="*/ 3189 h 43219"/>
                <a:gd name="connsiteX0" fmla="*/ 16652 w 37416"/>
                <a:gd name="connsiteY0" fmla="*/ 3291 h 43219"/>
                <a:gd name="connsiteX1" fmla="*/ 19945 w 37416"/>
                <a:gd name="connsiteY1" fmla="*/ 59 h 43219"/>
                <a:gd name="connsiteX2" fmla="*/ 24029 w 37416"/>
                <a:gd name="connsiteY2" fmla="*/ 2340 h 43219"/>
                <a:gd name="connsiteX3" fmla="*/ 29659 w 37416"/>
                <a:gd name="connsiteY3" fmla="*/ 549 h 43219"/>
                <a:gd name="connsiteX4" fmla="*/ 32514 w 37416"/>
                <a:gd name="connsiteY4" fmla="*/ 5435 h 43219"/>
                <a:gd name="connsiteX5" fmla="*/ 36178 w 37416"/>
                <a:gd name="connsiteY5" fmla="*/ 10177 h 43219"/>
                <a:gd name="connsiteX6" fmla="*/ 36014 w 37416"/>
                <a:gd name="connsiteY6" fmla="*/ 15319 h 43219"/>
                <a:gd name="connsiteX7" fmla="*/ 37212 w 37416"/>
                <a:gd name="connsiteY7" fmla="*/ 23181 h 43219"/>
                <a:gd name="connsiteX8" fmla="*/ 31600 w 37416"/>
                <a:gd name="connsiteY8" fmla="*/ 30063 h 43219"/>
                <a:gd name="connsiteX9" fmla="*/ 29591 w 37416"/>
                <a:gd name="connsiteY9" fmla="*/ 35960 h 43219"/>
                <a:gd name="connsiteX10" fmla="*/ 22751 w 37416"/>
                <a:gd name="connsiteY10" fmla="*/ 36674 h 43219"/>
                <a:gd name="connsiteX11" fmla="*/ 17863 w 37416"/>
                <a:gd name="connsiteY11" fmla="*/ 42965 h 43219"/>
                <a:gd name="connsiteX12" fmla="*/ 10676 w 37416"/>
                <a:gd name="connsiteY12" fmla="*/ 39125 h 43219"/>
                <a:gd name="connsiteX13" fmla="*/ 0 w 37416"/>
                <a:gd name="connsiteY13" fmla="*/ 35331 h 43219"/>
                <a:gd name="connsiteX0" fmla="*/ 10674 w 37416"/>
                <a:gd name="connsiteY0" fmla="*/ 38949 h 43219"/>
                <a:gd name="connsiteX1" fmla="*/ 10006 w 37416"/>
                <a:gd name="connsiteY1" fmla="*/ 37209 h 43219"/>
                <a:gd name="connsiteX2" fmla="*/ 23023 w 37416"/>
                <a:gd name="connsiteY2" fmla="*/ 34610 h 43219"/>
                <a:gd name="connsiteX3" fmla="*/ 22756 w 37416"/>
                <a:gd name="connsiteY3" fmla="*/ 36519 h 43219"/>
                <a:gd name="connsiteX4" fmla="*/ 28325 w 37416"/>
                <a:gd name="connsiteY4" fmla="*/ 22813 h 43219"/>
                <a:gd name="connsiteX5" fmla="*/ 31576 w 37416"/>
                <a:gd name="connsiteY5" fmla="*/ 29949 h 43219"/>
                <a:gd name="connsiteX6" fmla="*/ 35994 w 37416"/>
                <a:gd name="connsiteY6" fmla="*/ 15213 h 43219"/>
                <a:gd name="connsiteX7" fmla="*/ 34546 w 37416"/>
                <a:gd name="connsiteY7" fmla="*/ 17889 h 43219"/>
                <a:gd name="connsiteX8" fmla="*/ 32520 w 37416"/>
                <a:gd name="connsiteY8" fmla="*/ 5285 h 43219"/>
                <a:gd name="connsiteX9" fmla="*/ 32596 w 37416"/>
                <a:gd name="connsiteY9" fmla="*/ 6549 h 43219"/>
                <a:gd name="connsiteX10" fmla="*/ 23274 w 37416"/>
                <a:gd name="connsiteY10" fmla="*/ 3811 h 43219"/>
                <a:gd name="connsiteX11" fmla="*/ 24016 w 37416"/>
                <a:gd name="connsiteY11" fmla="*/ 2199 h 43219"/>
                <a:gd name="connsiteX12" fmla="*/ 16337 w 37416"/>
                <a:gd name="connsiteY12" fmla="*/ 4579 h 43219"/>
                <a:gd name="connsiteX13" fmla="*/ 16696 w 37416"/>
                <a:gd name="connsiteY13" fmla="*/ 3189 h 43219"/>
                <a:gd name="connsiteX0" fmla="*/ 6646 w 27410"/>
                <a:gd name="connsiteY0" fmla="*/ 3291 h 43219"/>
                <a:gd name="connsiteX1" fmla="*/ 9939 w 27410"/>
                <a:gd name="connsiteY1" fmla="*/ 59 h 43219"/>
                <a:gd name="connsiteX2" fmla="*/ 14023 w 27410"/>
                <a:gd name="connsiteY2" fmla="*/ 2340 h 43219"/>
                <a:gd name="connsiteX3" fmla="*/ 19653 w 27410"/>
                <a:gd name="connsiteY3" fmla="*/ 549 h 43219"/>
                <a:gd name="connsiteX4" fmla="*/ 22508 w 27410"/>
                <a:gd name="connsiteY4" fmla="*/ 5435 h 43219"/>
                <a:gd name="connsiteX5" fmla="*/ 26172 w 27410"/>
                <a:gd name="connsiteY5" fmla="*/ 10177 h 43219"/>
                <a:gd name="connsiteX6" fmla="*/ 26008 w 27410"/>
                <a:gd name="connsiteY6" fmla="*/ 15319 h 43219"/>
                <a:gd name="connsiteX7" fmla="*/ 27206 w 27410"/>
                <a:gd name="connsiteY7" fmla="*/ 23181 h 43219"/>
                <a:gd name="connsiteX8" fmla="*/ 21594 w 27410"/>
                <a:gd name="connsiteY8" fmla="*/ 30063 h 43219"/>
                <a:gd name="connsiteX9" fmla="*/ 19585 w 27410"/>
                <a:gd name="connsiteY9" fmla="*/ 35960 h 43219"/>
                <a:gd name="connsiteX10" fmla="*/ 12745 w 27410"/>
                <a:gd name="connsiteY10" fmla="*/ 36674 h 43219"/>
                <a:gd name="connsiteX11" fmla="*/ 7857 w 27410"/>
                <a:gd name="connsiteY11" fmla="*/ 42965 h 43219"/>
                <a:gd name="connsiteX12" fmla="*/ 670 w 27410"/>
                <a:gd name="connsiteY12" fmla="*/ 39125 h 43219"/>
                <a:gd name="connsiteX0" fmla="*/ 668 w 27410"/>
                <a:gd name="connsiteY0" fmla="*/ 38949 h 43219"/>
                <a:gd name="connsiteX1" fmla="*/ 0 w 27410"/>
                <a:gd name="connsiteY1" fmla="*/ 37209 h 43219"/>
                <a:gd name="connsiteX2" fmla="*/ 13017 w 27410"/>
                <a:gd name="connsiteY2" fmla="*/ 34610 h 43219"/>
                <a:gd name="connsiteX3" fmla="*/ 12750 w 27410"/>
                <a:gd name="connsiteY3" fmla="*/ 36519 h 43219"/>
                <a:gd name="connsiteX4" fmla="*/ 18319 w 27410"/>
                <a:gd name="connsiteY4" fmla="*/ 22813 h 43219"/>
                <a:gd name="connsiteX5" fmla="*/ 21570 w 27410"/>
                <a:gd name="connsiteY5" fmla="*/ 29949 h 43219"/>
                <a:gd name="connsiteX6" fmla="*/ 25988 w 27410"/>
                <a:gd name="connsiteY6" fmla="*/ 15213 h 43219"/>
                <a:gd name="connsiteX7" fmla="*/ 24540 w 27410"/>
                <a:gd name="connsiteY7" fmla="*/ 17889 h 43219"/>
                <a:gd name="connsiteX8" fmla="*/ 22514 w 27410"/>
                <a:gd name="connsiteY8" fmla="*/ 5285 h 43219"/>
                <a:gd name="connsiteX9" fmla="*/ 22590 w 27410"/>
                <a:gd name="connsiteY9" fmla="*/ 6549 h 43219"/>
                <a:gd name="connsiteX10" fmla="*/ 13268 w 27410"/>
                <a:gd name="connsiteY10" fmla="*/ 3811 h 43219"/>
                <a:gd name="connsiteX11" fmla="*/ 14010 w 27410"/>
                <a:gd name="connsiteY11" fmla="*/ 2199 h 43219"/>
                <a:gd name="connsiteX12" fmla="*/ 6331 w 27410"/>
                <a:gd name="connsiteY12" fmla="*/ 4579 h 43219"/>
                <a:gd name="connsiteX13" fmla="*/ 6690 w 27410"/>
                <a:gd name="connsiteY13" fmla="*/ 3189 h 43219"/>
                <a:gd name="connsiteX0" fmla="*/ 53330 w 74094"/>
                <a:gd name="connsiteY0" fmla="*/ 3291 h 43219"/>
                <a:gd name="connsiteX1" fmla="*/ 56623 w 74094"/>
                <a:gd name="connsiteY1" fmla="*/ 59 h 43219"/>
                <a:gd name="connsiteX2" fmla="*/ 60707 w 74094"/>
                <a:gd name="connsiteY2" fmla="*/ 2340 h 43219"/>
                <a:gd name="connsiteX3" fmla="*/ 66337 w 74094"/>
                <a:gd name="connsiteY3" fmla="*/ 549 h 43219"/>
                <a:gd name="connsiteX4" fmla="*/ 69192 w 74094"/>
                <a:gd name="connsiteY4" fmla="*/ 5435 h 43219"/>
                <a:gd name="connsiteX5" fmla="*/ 72856 w 74094"/>
                <a:gd name="connsiteY5" fmla="*/ 10177 h 43219"/>
                <a:gd name="connsiteX6" fmla="*/ 72692 w 74094"/>
                <a:gd name="connsiteY6" fmla="*/ 15319 h 43219"/>
                <a:gd name="connsiteX7" fmla="*/ 73890 w 74094"/>
                <a:gd name="connsiteY7" fmla="*/ 23181 h 43219"/>
                <a:gd name="connsiteX8" fmla="*/ 68278 w 74094"/>
                <a:gd name="connsiteY8" fmla="*/ 30063 h 43219"/>
                <a:gd name="connsiteX9" fmla="*/ 66269 w 74094"/>
                <a:gd name="connsiteY9" fmla="*/ 35960 h 43219"/>
                <a:gd name="connsiteX10" fmla="*/ 59429 w 74094"/>
                <a:gd name="connsiteY10" fmla="*/ 36674 h 43219"/>
                <a:gd name="connsiteX11" fmla="*/ 54541 w 74094"/>
                <a:gd name="connsiteY11" fmla="*/ 42965 h 43219"/>
                <a:gd name="connsiteX12" fmla="*/ 47354 w 74094"/>
                <a:gd name="connsiteY12" fmla="*/ 39125 h 43219"/>
                <a:gd name="connsiteX0" fmla="*/ 47352 w 74094"/>
                <a:gd name="connsiteY0" fmla="*/ 38949 h 43219"/>
                <a:gd name="connsiteX1" fmla="*/ 0 w 74094"/>
                <a:gd name="connsiteY1" fmla="*/ 38603 h 43219"/>
                <a:gd name="connsiteX2" fmla="*/ 59701 w 74094"/>
                <a:gd name="connsiteY2" fmla="*/ 34610 h 43219"/>
                <a:gd name="connsiteX3" fmla="*/ 59434 w 74094"/>
                <a:gd name="connsiteY3" fmla="*/ 36519 h 43219"/>
                <a:gd name="connsiteX4" fmla="*/ 65003 w 74094"/>
                <a:gd name="connsiteY4" fmla="*/ 22813 h 43219"/>
                <a:gd name="connsiteX5" fmla="*/ 68254 w 74094"/>
                <a:gd name="connsiteY5" fmla="*/ 29949 h 43219"/>
                <a:gd name="connsiteX6" fmla="*/ 72672 w 74094"/>
                <a:gd name="connsiteY6" fmla="*/ 15213 h 43219"/>
                <a:gd name="connsiteX7" fmla="*/ 71224 w 74094"/>
                <a:gd name="connsiteY7" fmla="*/ 17889 h 43219"/>
                <a:gd name="connsiteX8" fmla="*/ 69198 w 74094"/>
                <a:gd name="connsiteY8" fmla="*/ 5285 h 43219"/>
                <a:gd name="connsiteX9" fmla="*/ 69274 w 74094"/>
                <a:gd name="connsiteY9" fmla="*/ 6549 h 43219"/>
                <a:gd name="connsiteX10" fmla="*/ 59952 w 74094"/>
                <a:gd name="connsiteY10" fmla="*/ 3811 h 43219"/>
                <a:gd name="connsiteX11" fmla="*/ 60694 w 74094"/>
                <a:gd name="connsiteY11" fmla="*/ 2199 h 43219"/>
                <a:gd name="connsiteX12" fmla="*/ 53015 w 74094"/>
                <a:gd name="connsiteY12" fmla="*/ 4579 h 43219"/>
                <a:gd name="connsiteX13" fmla="*/ 53374 w 74094"/>
                <a:gd name="connsiteY13" fmla="*/ 3189 h 43219"/>
                <a:gd name="connsiteX0" fmla="*/ 40091 w 60855"/>
                <a:gd name="connsiteY0" fmla="*/ 3291 h 43219"/>
                <a:gd name="connsiteX1" fmla="*/ 43384 w 60855"/>
                <a:gd name="connsiteY1" fmla="*/ 59 h 43219"/>
                <a:gd name="connsiteX2" fmla="*/ 47468 w 60855"/>
                <a:gd name="connsiteY2" fmla="*/ 2340 h 43219"/>
                <a:gd name="connsiteX3" fmla="*/ 53098 w 60855"/>
                <a:gd name="connsiteY3" fmla="*/ 549 h 43219"/>
                <a:gd name="connsiteX4" fmla="*/ 55953 w 60855"/>
                <a:gd name="connsiteY4" fmla="*/ 5435 h 43219"/>
                <a:gd name="connsiteX5" fmla="*/ 59617 w 60855"/>
                <a:gd name="connsiteY5" fmla="*/ 10177 h 43219"/>
                <a:gd name="connsiteX6" fmla="*/ 59453 w 60855"/>
                <a:gd name="connsiteY6" fmla="*/ 15319 h 43219"/>
                <a:gd name="connsiteX7" fmla="*/ 60651 w 60855"/>
                <a:gd name="connsiteY7" fmla="*/ 23181 h 43219"/>
                <a:gd name="connsiteX8" fmla="*/ 55039 w 60855"/>
                <a:gd name="connsiteY8" fmla="*/ 30063 h 43219"/>
                <a:gd name="connsiteX9" fmla="*/ 53030 w 60855"/>
                <a:gd name="connsiteY9" fmla="*/ 35960 h 43219"/>
                <a:gd name="connsiteX10" fmla="*/ 46190 w 60855"/>
                <a:gd name="connsiteY10" fmla="*/ 36674 h 43219"/>
                <a:gd name="connsiteX11" fmla="*/ 41302 w 60855"/>
                <a:gd name="connsiteY11" fmla="*/ 42965 h 43219"/>
                <a:gd name="connsiteX12" fmla="*/ 34115 w 60855"/>
                <a:gd name="connsiteY12" fmla="*/ 39125 h 43219"/>
                <a:gd name="connsiteX0" fmla="*/ 34113 w 60855"/>
                <a:gd name="connsiteY0" fmla="*/ 38949 h 43219"/>
                <a:gd name="connsiteX1" fmla="*/ 0 w 60855"/>
                <a:gd name="connsiteY1" fmla="*/ 37906 h 43219"/>
                <a:gd name="connsiteX2" fmla="*/ 46462 w 60855"/>
                <a:gd name="connsiteY2" fmla="*/ 34610 h 43219"/>
                <a:gd name="connsiteX3" fmla="*/ 46195 w 60855"/>
                <a:gd name="connsiteY3" fmla="*/ 36519 h 43219"/>
                <a:gd name="connsiteX4" fmla="*/ 51764 w 60855"/>
                <a:gd name="connsiteY4" fmla="*/ 22813 h 43219"/>
                <a:gd name="connsiteX5" fmla="*/ 55015 w 60855"/>
                <a:gd name="connsiteY5" fmla="*/ 29949 h 43219"/>
                <a:gd name="connsiteX6" fmla="*/ 59433 w 60855"/>
                <a:gd name="connsiteY6" fmla="*/ 15213 h 43219"/>
                <a:gd name="connsiteX7" fmla="*/ 57985 w 60855"/>
                <a:gd name="connsiteY7" fmla="*/ 17889 h 43219"/>
                <a:gd name="connsiteX8" fmla="*/ 55959 w 60855"/>
                <a:gd name="connsiteY8" fmla="*/ 5285 h 43219"/>
                <a:gd name="connsiteX9" fmla="*/ 56035 w 60855"/>
                <a:gd name="connsiteY9" fmla="*/ 6549 h 43219"/>
                <a:gd name="connsiteX10" fmla="*/ 46713 w 60855"/>
                <a:gd name="connsiteY10" fmla="*/ 3811 h 43219"/>
                <a:gd name="connsiteX11" fmla="*/ 47455 w 60855"/>
                <a:gd name="connsiteY11" fmla="*/ 2199 h 43219"/>
                <a:gd name="connsiteX12" fmla="*/ 39776 w 60855"/>
                <a:gd name="connsiteY12" fmla="*/ 4579 h 43219"/>
                <a:gd name="connsiteX13" fmla="*/ 40135 w 60855"/>
                <a:gd name="connsiteY13" fmla="*/ 318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855" h="43219">
                  <a:moveTo>
                    <a:pt x="40091" y="3291"/>
                  </a:moveTo>
                  <a:cubicBezTo>
                    <a:pt x="40732" y="1542"/>
                    <a:pt x="41963" y="333"/>
                    <a:pt x="43384" y="59"/>
                  </a:cubicBezTo>
                  <a:cubicBezTo>
                    <a:pt x="44948" y="-243"/>
                    <a:pt x="46510" y="629"/>
                    <a:pt x="47468" y="2340"/>
                  </a:cubicBezTo>
                  <a:cubicBezTo>
                    <a:pt x="48850" y="126"/>
                    <a:pt x="51136" y="-601"/>
                    <a:pt x="53098" y="549"/>
                  </a:cubicBezTo>
                  <a:cubicBezTo>
                    <a:pt x="54593" y="1425"/>
                    <a:pt x="55665" y="3259"/>
                    <a:pt x="55953" y="5435"/>
                  </a:cubicBezTo>
                  <a:cubicBezTo>
                    <a:pt x="57681" y="6077"/>
                    <a:pt x="59057" y="7857"/>
                    <a:pt x="59617" y="10177"/>
                  </a:cubicBezTo>
                  <a:cubicBezTo>
                    <a:pt x="60024" y="11861"/>
                    <a:pt x="59966" y="13690"/>
                    <a:pt x="59453" y="15319"/>
                  </a:cubicBezTo>
                  <a:cubicBezTo>
                    <a:pt x="60714" y="17553"/>
                    <a:pt x="61155" y="20449"/>
                    <a:pt x="60651" y="23181"/>
                  </a:cubicBezTo>
                  <a:cubicBezTo>
                    <a:pt x="59981" y="26813"/>
                    <a:pt x="57763" y="29533"/>
                    <a:pt x="55039" y="30063"/>
                  </a:cubicBezTo>
                  <a:cubicBezTo>
                    <a:pt x="55026" y="32330"/>
                    <a:pt x="54293" y="34480"/>
                    <a:pt x="53030" y="35960"/>
                  </a:cubicBezTo>
                  <a:cubicBezTo>
                    <a:pt x="51111" y="38209"/>
                    <a:pt x="48339" y="38498"/>
                    <a:pt x="46190" y="36674"/>
                  </a:cubicBezTo>
                  <a:cubicBezTo>
                    <a:pt x="45495" y="39807"/>
                    <a:pt x="43634" y="42202"/>
                    <a:pt x="41302" y="42965"/>
                  </a:cubicBezTo>
                  <a:cubicBezTo>
                    <a:pt x="38554" y="43864"/>
                    <a:pt x="35686" y="42332"/>
                    <a:pt x="34115" y="39125"/>
                  </a:cubicBezTo>
                </a:path>
                <a:path w="60855" h="43219" fill="none" extrusionOk="0">
                  <a:moveTo>
                    <a:pt x="34113" y="38949"/>
                  </a:moveTo>
                  <a:cubicBezTo>
                    <a:pt x="33846" y="38403"/>
                    <a:pt x="177" y="38517"/>
                    <a:pt x="0" y="37906"/>
                  </a:cubicBezTo>
                  <a:moveTo>
                    <a:pt x="46462" y="34610"/>
                  </a:moveTo>
                  <a:cubicBezTo>
                    <a:pt x="46423" y="35257"/>
                    <a:pt x="46333" y="35897"/>
                    <a:pt x="46195" y="36519"/>
                  </a:cubicBezTo>
                  <a:moveTo>
                    <a:pt x="51764" y="22813"/>
                  </a:moveTo>
                  <a:cubicBezTo>
                    <a:pt x="53768" y="24141"/>
                    <a:pt x="55033" y="26917"/>
                    <a:pt x="55015" y="29949"/>
                  </a:cubicBezTo>
                  <a:moveTo>
                    <a:pt x="59433" y="15213"/>
                  </a:moveTo>
                  <a:cubicBezTo>
                    <a:pt x="59108" y="16245"/>
                    <a:pt x="58613" y="17161"/>
                    <a:pt x="57985" y="17889"/>
                  </a:cubicBezTo>
                  <a:moveTo>
                    <a:pt x="55959" y="5285"/>
                  </a:moveTo>
                  <a:cubicBezTo>
                    <a:pt x="56014" y="5702"/>
                    <a:pt x="56040" y="6125"/>
                    <a:pt x="56035" y="6549"/>
                  </a:cubicBezTo>
                  <a:moveTo>
                    <a:pt x="46713" y="3811"/>
                  </a:moveTo>
                  <a:cubicBezTo>
                    <a:pt x="46902" y="3228"/>
                    <a:pt x="47151" y="2685"/>
                    <a:pt x="47455" y="2199"/>
                  </a:cubicBezTo>
                  <a:moveTo>
                    <a:pt x="39776" y="4579"/>
                  </a:moveTo>
                  <a:cubicBezTo>
                    <a:pt x="39853" y="4097"/>
                    <a:pt x="39974" y="3630"/>
                    <a:pt x="40135" y="31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31786A03-41A6-448A-A281-E9EDEA46ABE5}"/>
                    </a:ext>
                  </a:extLst>
                </p:cNvPr>
                <p:cNvSpPr/>
                <p:nvPr/>
              </p:nvSpPr>
              <p:spPr>
                <a:xfrm>
                  <a:off x="9125000" y="5092874"/>
                  <a:ext cx="1188530" cy="3749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1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2, 1</m:t>
                      </m:r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s-PE" sz="1600" dirty="0">
                      <a:solidFill>
                        <a:schemeClr val="tx1"/>
                      </a:solidFill>
                    </a:rPr>
                    <a:t> </a:t>
                  </a:r>
                  <a:endParaRPr lang="es-PE" sz="1600" dirty="0"/>
                </a:p>
              </p:txBody>
            </p:sp>
          </mc:Choice>
          <mc:Fallback xmlns="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31786A03-41A6-448A-A281-E9EDEA46AB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5000" y="5092874"/>
                  <a:ext cx="1188530" cy="374974"/>
                </a:xfrm>
                <a:prstGeom prst="rect">
                  <a:avLst/>
                </a:prstGeom>
                <a:blipFill>
                  <a:blip r:embed="rId13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ángulo 65">
                  <a:extLst>
                    <a:ext uri="{FF2B5EF4-FFF2-40B4-BE49-F238E27FC236}">
                      <a16:creationId xmlns:a16="http://schemas.microsoft.com/office/drawing/2014/main" id="{C413E5B0-B3B2-4DB3-BB17-4317FEDBF6DB}"/>
                    </a:ext>
                  </a:extLst>
                </p:cNvPr>
                <p:cNvSpPr/>
                <p:nvPr/>
              </p:nvSpPr>
              <p:spPr>
                <a:xfrm>
                  <a:off x="7569930" y="5129450"/>
                  <a:ext cx="1496307" cy="3749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1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 −2</m:t>
                      </m:r>
                      <m:r>
                        <a:rPr lang="es-PE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s-PE" sz="1600" dirty="0">
                      <a:solidFill>
                        <a:schemeClr val="tx1"/>
                      </a:solidFill>
                    </a:rPr>
                    <a:t> </a:t>
                  </a:r>
                  <a:endParaRPr lang="es-PE" sz="1600" dirty="0"/>
                </a:p>
              </p:txBody>
            </p:sp>
          </mc:Choice>
          <mc:Fallback xmlns="">
            <p:sp>
              <p:nvSpPr>
                <p:cNvPr id="66" name="Rectángulo 65">
                  <a:extLst>
                    <a:ext uri="{FF2B5EF4-FFF2-40B4-BE49-F238E27FC236}">
                      <a16:creationId xmlns:a16="http://schemas.microsoft.com/office/drawing/2014/main" id="{C413E5B0-B3B2-4DB3-BB17-4317FEDBF6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9930" y="5129450"/>
                  <a:ext cx="1496307" cy="374974"/>
                </a:xfrm>
                <a:prstGeom prst="rect">
                  <a:avLst/>
                </a:prstGeom>
                <a:blipFill>
                  <a:blip r:embed="rId14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Nube 27">
              <a:extLst>
                <a:ext uri="{FF2B5EF4-FFF2-40B4-BE49-F238E27FC236}">
                  <a16:creationId xmlns:a16="http://schemas.microsoft.com/office/drawing/2014/main" id="{2B428923-44BB-4B75-8ECC-8760340F604F}"/>
                </a:ext>
              </a:extLst>
            </p:cNvPr>
            <p:cNvSpPr/>
            <p:nvPr/>
          </p:nvSpPr>
          <p:spPr>
            <a:xfrm>
              <a:off x="8383531" y="5164381"/>
              <a:ext cx="657810" cy="39648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22492 w 43256"/>
                <a:gd name="connsiteY2" fmla="*/ 3291 h 43219"/>
                <a:gd name="connsiteX3" fmla="*/ 25785 w 43256"/>
                <a:gd name="connsiteY3" fmla="*/ 59 h 43219"/>
                <a:gd name="connsiteX4" fmla="*/ 29869 w 43256"/>
                <a:gd name="connsiteY4" fmla="*/ 2340 h 43219"/>
                <a:gd name="connsiteX5" fmla="*/ 35499 w 43256"/>
                <a:gd name="connsiteY5" fmla="*/ 549 h 43219"/>
                <a:gd name="connsiteX6" fmla="*/ 38354 w 43256"/>
                <a:gd name="connsiteY6" fmla="*/ 5435 h 43219"/>
                <a:gd name="connsiteX7" fmla="*/ 42018 w 43256"/>
                <a:gd name="connsiteY7" fmla="*/ 10177 h 43219"/>
                <a:gd name="connsiteX8" fmla="*/ 41854 w 43256"/>
                <a:gd name="connsiteY8" fmla="*/ 15319 h 43219"/>
                <a:gd name="connsiteX9" fmla="*/ 43052 w 43256"/>
                <a:gd name="connsiteY9" fmla="*/ 23181 h 43219"/>
                <a:gd name="connsiteX10" fmla="*/ 37440 w 43256"/>
                <a:gd name="connsiteY10" fmla="*/ 30063 h 43219"/>
                <a:gd name="connsiteX11" fmla="*/ 35431 w 43256"/>
                <a:gd name="connsiteY11" fmla="*/ 35960 h 43219"/>
                <a:gd name="connsiteX12" fmla="*/ 28591 w 43256"/>
                <a:gd name="connsiteY12" fmla="*/ 36674 h 43219"/>
                <a:gd name="connsiteX13" fmla="*/ 23703 w 43256"/>
                <a:gd name="connsiteY13" fmla="*/ 42965 h 43219"/>
                <a:gd name="connsiteX14" fmla="*/ 16516 w 43256"/>
                <a:gd name="connsiteY14" fmla="*/ 39125 h 43219"/>
                <a:gd name="connsiteX15" fmla="*/ 5840 w 43256"/>
                <a:gd name="connsiteY15" fmla="*/ 35331 h 43219"/>
                <a:gd name="connsiteX16" fmla="*/ 1146 w 43256"/>
                <a:gd name="connsiteY16" fmla="*/ 31109 h 43219"/>
                <a:gd name="connsiteX17" fmla="*/ 2149 w 43256"/>
                <a:gd name="connsiteY17" fmla="*/ 25410 h 43219"/>
                <a:gd name="connsiteX18" fmla="*/ 31 w 43256"/>
                <a:gd name="connsiteY18" fmla="*/ 19563 h 43219"/>
                <a:gd name="connsiteX19" fmla="*/ 3899 w 43256"/>
                <a:gd name="connsiteY19" fmla="*/ 14366 h 43219"/>
                <a:gd name="connsiteX20" fmla="*/ 3936 w 43256"/>
                <a:gd name="connsiteY20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19" fmla="*/ 3936 w 43256"/>
                <a:gd name="connsiteY19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19" fmla="*/ 8256 w 43256"/>
                <a:gd name="connsiteY19" fmla="*/ 1854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14366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3936 w 43256"/>
                <a:gd name="connsiteY0" fmla="*/ 14229 h 43219"/>
                <a:gd name="connsiteX1" fmla="*/ 22492 w 43256"/>
                <a:gd name="connsiteY1" fmla="*/ 3291 h 43219"/>
                <a:gd name="connsiteX2" fmla="*/ 25785 w 43256"/>
                <a:gd name="connsiteY2" fmla="*/ 59 h 43219"/>
                <a:gd name="connsiteX3" fmla="*/ 29869 w 43256"/>
                <a:gd name="connsiteY3" fmla="*/ 2340 h 43219"/>
                <a:gd name="connsiteX4" fmla="*/ 35499 w 43256"/>
                <a:gd name="connsiteY4" fmla="*/ 549 h 43219"/>
                <a:gd name="connsiteX5" fmla="*/ 38354 w 43256"/>
                <a:gd name="connsiteY5" fmla="*/ 5435 h 43219"/>
                <a:gd name="connsiteX6" fmla="*/ 42018 w 43256"/>
                <a:gd name="connsiteY6" fmla="*/ 10177 h 43219"/>
                <a:gd name="connsiteX7" fmla="*/ 41854 w 43256"/>
                <a:gd name="connsiteY7" fmla="*/ 15319 h 43219"/>
                <a:gd name="connsiteX8" fmla="*/ 43052 w 43256"/>
                <a:gd name="connsiteY8" fmla="*/ 23181 h 43219"/>
                <a:gd name="connsiteX9" fmla="*/ 37440 w 43256"/>
                <a:gd name="connsiteY9" fmla="*/ 30063 h 43219"/>
                <a:gd name="connsiteX10" fmla="*/ 35431 w 43256"/>
                <a:gd name="connsiteY10" fmla="*/ 35960 h 43219"/>
                <a:gd name="connsiteX11" fmla="*/ 28591 w 43256"/>
                <a:gd name="connsiteY11" fmla="*/ 36674 h 43219"/>
                <a:gd name="connsiteX12" fmla="*/ 23703 w 43256"/>
                <a:gd name="connsiteY12" fmla="*/ 42965 h 43219"/>
                <a:gd name="connsiteX13" fmla="*/ 16516 w 43256"/>
                <a:gd name="connsiteY13" fmla="*/ 39125 h 43219"/>
                <a:gd name="connsiteX14" fmla="*/ 5840 w 43256"/>
                <a:gd name="connsiteY14" fmla="*/ 35331 h 43219"/>
                <a:gd name="connsiteX15" fmla="*/ 1146 w 43256"/>
                <a:gd name="connsiteY15" fmla="*/ 31109 h 43219"/>
                <a:gd name="connsiteX16" fmla="*/ 2149 w 43256"/>
                <a:gd name="connsiteY16" fmla="*/ 25410 h 43219"/>
                <a:gd name="connsiteX17" fmla="*/ 31 w 43256"/>
                <a:gd name="connsiteY17" fmla="*/ 19563 h 43219"/>
                <a:gd name="connsiteX18" fmla="*/ 3899 w 43256"/>
                <a:gd name="connsiteY18" fmla="*/ 6005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2492 w 43256"/>
                <a:gd name="connsiteY0" fmla="*/ 3291 h 43219"/>
                <a:gd name="connsiteX1" fmla="*/ 25785 w 43256"/>
                <a:gd name="connsiteY1" fmla="*/ 59 h 43219"/>
                <a:gd name="connsiteX2" fmla="*/ 29869 w 43256"/>
                <a:gd name="connsiteY2" fmla="*/ 2340 h 43219"/>
                <a:gd name="connsiteX3" fmla="*/ 35499 w 43256"/>
                <a:gd name="connsiteY3" fmla="*/ 549 h 43219"/>
                <a:gd name="connsiteX4" fmla="*/ 38354 w 43256"/>
                <a:gd name="connsiteY4" fmla="*/ 5435 h 43219"/>
                <a:gd name="connsiteX5" fmla="*/ 42018 w 43256"/>
                <a:gd name="connsiteY5" fmla="*/ 10177 h 43219"/>
                <a:gd name="connsiteX6" fmla="*/ 41854 w 43256"/>
                <a:gd name="connsiteY6" fmla="*/ 15319 h 43219"/>
                <a:gd name="connsiteX7" fmla="*/ 43052 w 43256"/>
                <a:gd name="connsiteY7" fmla="*/ 23181 h 43219"/>
                <a:gd name="connsiteX8" fmla="*/ 37440 w 43256"/>
                <a:gd name="connsiteY8" fmla="*/ 30063 h 43219"/>
                <a:gd name="connsiteX9" fmla="*/ 35431 w 43256"/>
                <a:gd name="connsiteY9" fmla="*/ 35960 h 43219"/>
                <a:gd name="connsiteX10" fmla="*/ 28591 w 43256"/>
                <a:gd name="connsiteY10" fmla="*/ 36674 h 43219"/>
                <a:gd name="connsiteX11" fmla="*/ 23703 w 43256"/>
                <a:gd name="connsiteY11" fmla="*/ 42965 h 43219"/>
                <a:gd name="connsiteX12" fmla="*/ 16516 w 43256"/>
                <a:gd name="connsiteY12" fmla="*/ 39125 h 43219"/>
                <a:gd name="connsiteX13" fmla="*/ 5840 w 43256"/>
                <a:gd name="connsiteY13" fmla="*/ 35331 h 43219"/>
                <a:gd name="connsiteX14" fmla="*/ 1146 w 43256"/>
                <a:gd name="connsiteY14" fmla="*/ 31109 h 43219"/>
                <a:gd name="connsiteX15" fmla="*/ 2149 w 43256"/>
                <a:gd name="connsiteY15" fmla="*/ 25410 h 43219"/>
                <a:gd name="connsiteX16" fmla="*/ 31 w 43256"/>
                <a:gd name="connsiteY16" fmla="*/ 19563 h 43219"/>
                <a:gd name="connsiteX17" fmla="*/ 3899 w 43256"/>
                <a:gd name="connsiteY17" fmla="*/ 6005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2492 w 43256"/>
                <a:gd name="connsiteY0" fmla="*/ 3291 h 43219"/>
                <a:gd name="connsiteX1" fmla="*/ 25785 w 43256"/>
                <a:gd name="connsiteY1" fmla="*/ 59 h 43219"/>
                <a:gd name="connsiteX2" fmla="*/ 29869 w 43256"/>
                <a:gd name="connsiteY2" fmla="*/ 2340 h 43219"/>
                <a:gd name="connsiteX3" fmla="*/ 35499 w 43256"/>
                <a:gd name="connsiteY3" fmla="*/ 549 h 43219"/>
                <a:gd name="connsiteX4" fmla="*/ 38354 w 43256"/>
                <a:gd name="connsiteY4" fmla="*/ 5435 h 43219"/>
                <a:gd name="connsiteX5" fmla="*/ 42018 w 43256"/>
                <a:gd name="connsiteY5" fmla="*/ 10177 h 43219"/>
                <a:gd name="connsiteX6" fmla="*/ 41854 w 43256"/>
                <a:gd name="connsiteY6" fmla="*/ 15319 h 43219"/>
                <a:gd name="connsiteX7" fmla="*/ 43052 w 43256"/>
                <a:gd name="connsiteY7" fmla="*/ 23181 h 43219"/>
                <a:gd name="connsiteX8" fmla="*/ 37440 w 43256"/>
                <a:gd name="connsiteY8" fmla="*/ 30063 h 43219"/>
                <a:gd name="connsiteX9" fmla="*/ 35431 w 43256"/>
                <a:gd name="connsiteY9" fmla="*/ 35960 h 43219"/>
                <a:gd name="connsiteX10" fmla="*/ 28591 w 43256"/>
                <a:gd name="connsiteY10" fmla="*/ 36674 h 43219"/>
                <a:gd name="connsiteX11" fmla="*/ 23703 w 43256"/>
                <a:gd name="connsiteY11" fmla="*/ 42965 h 43219"/>
                <a:gd name="connsiteX12" fmla="*/ 16516 w 43256"/>
                <a:gd name="connsiteY12" fmla="*/ 39125 h 43219"/>
                <a:gd name="connsiteX13" fmla="*/ 5840 w 43256"/>
                <a:gd name="connsiteY13" fmla="*/ 35331 h 43219"/>
                <a:gd name="connsiteX14" fmla="*/ 1146 w 43256"/>
                <a:gd name="connsiteY14" fmla="*/ 31109 h 43219"/>
                <a:gd name="connsiteX15" fmla="*/ 2149 w 43256"/>
                <a:gd name="connsiteY15" fmla="*/ 25410 h 43219"/>
                <a:gd name="connsiteX16" fmla="*/ 31 w 43256"/>
                <a:gd name="connsiteY16" fmla="*/ 19563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0" fmla="*/ 21521 w 42285"/>
                <a:gd name="connsiteY0" fmla="*/ 3291 h 43219"/>
                <a:gd name="connsiteX1" fmla="*/ 24814 w 42285"/>
                <a:gd name="connsiteY1" fmla="*/ 59 h 43219"/>
                <a:gd name="connsiteX2" fmla="*/ 28898 w 42285"/>
                <a:gd name="connsiteY2" fmla="*/ 2340 h 43219"/>
                <a:gd name="connsiteX3" fmla="*/ 34528 w 42285"/>
                <a:gd name="connsiteY3" fmla="*/ 549 h 43219"/>
                <a:gd name="connsiteX4" fmla="*/ 37383 w 42285"/>
                <a:gd name="connsiteY4" fmla="*/ 5435 h 43219"/>
                <a:gd name="connsiteX5" fmla="*/ 41047 w 42285"/>
                <a:gd name="connsiteY5" fmla="*/ 10177 h 43219"/>
                <a:gd name="connsiteX6" fmla="*/ 40883 w 42285"/>
                <a:gd name="connsiteY6" fmla="*/ 15319 h 43219"/>
                <a:gd name="connsiteX7" fmla="*/ 42081 w 42285"/>
                <a:gd name="connsiteY7" fmla="*/ 23181 h 43219"/>
                <a:gd name="connsiteX8" fmla="*/ 36469 w 42285"/>
                <a:gd name="connsiteY8" fmla="*/ 30063 h 43219"/>
                <a:gd name="connsiteX9" fmla="*/ 34460 w 42285"/>
                <a:gd name="connsiteY9" fmla="*/ 35960 h 43219"/>
                <a:gd name="connsiteX10" fmla="*/ 27620 w 42285"/>
                <a:gd name="connsiteY10" fmla="*/ 36674 h 43219"/>
                <a:gd name="connsiteX11" fmla="*/ 22732 w 42285"/>
                <a:gd name="connsiteY11" fmla="*/ 42965 h 43219"/>
                <a:gd name="connsiteX12" fmla="*/ 15545 w 42285"/>
                <a:gd name="connsiteY12" fmla="*/ 39125 h 43219"/>
                <a:gd name="connsiteX13" fmla="*/ 4869 w 42285"/>
                <a:gd name="connsiteY13" fmla="*/ 35331 h 43219"/>
                <a:gd name="connsiteX14" fmla="*/ 175 w 42285"/>
                <a:gd name="connsiteY14" fmla="*/ 31109 h 43219"/>
                <a:gd name="connsiteX15" fmla="*/ 1178 w 42285"/>
                <a:gd name="connsiteY15" fmla="*/ 25410 h 43219"/>
                <a:gd name="connsiteX0" fmla="*/ 5993 w 42285"/>
                <a:gd name="connsiteY0" fmla="*/ 34758 h 43219"/>
                <a:gd name="connsiteX1" fmla="*/ 4885 w 42285"/>
                <a:gd name="connsiteY1" fmla="*/ 35139 h 43219"/>
                <a:gd name="connsiteX2" fmla="*/ 15543 w 42285"/>
                <a:gd name="connsiteY2" fmla="*/ 38949 h 43219"/>
                <a:gd name="connsiteX3" fmla="*/ 14875 w 42285"/>
                <a:gd name="connsiteY3" fmla="*/ 37209 h 43219"/>
                <a:gd name="connsiteX4" fmla="*/ 27892 w 42285"/>
                <a:gd name="connsiteY4" fmla="*/ 34610 h 43219"/>
                <a:gd name="connsiteX5" fmla="*/ 27625 w 42285"/>
                <a:gd name="connsiteY5" fmla="*/ 36519 h 43219"/>
                <a:gd name="connsiteX6" fmla="*/ 33194 w 42285"/>
                <a:gd name="connsiteY6" fmla="*/ 22813 h 43219"/>
                <a:gd name="connsiteX7" fmla="*/ 36445 w 42285"/>
                <a:gd name="connsiteY7" fmla="*/ 29949 h 43219"/>
                <a:gd name="connsiteX8" fmla="*/ 40863 w 42285"/>
                <a:gd name="connsiteY8" fmla="*/ 15213 h 43219"/>
                <a:gd name="connsiteX9" fmla="*/ 39415 w 42285"/>
                <a:gd name="connsiteY9" fmla="*/ 17889 h 43219"/>
                <a:gd name="connsiteX10" fmla="*/ 37389 w 42285"/>
                <a:gd name="connsiteY10" fmla="*/ 5285 h 43219"/>
                <a:gd name="connsiteX11" fmla="*/ 37465 w 42285"/>
                <a:gd name="connsiteY11" fmla="*/ 6549 h 43219"/>
                <a:gd name="connsiteX12" fmla="*/ 28143 w 42285"/>
                <a:gd name="connsiteY12" fmla="*/ 3811 h 43219"/>
                <a:gd name="connsiteX13" fmla="*/ 28885 w 42285"/>
                <a:gd name="connsiteY13" fmla="*/ 2199 h 43219"/>
                <a:gd name="connsiteX14" fmla="*/ 21206 w 42285"/>
                <a:gd name="connsiteY14" fmla="*/ 4579 h 43219"/>
                <a:gd name="connsiteX15" fmla="*/ 21565 w 42285"/>
                <a:gd name="connsiteY15" fmla="*/ 3189 h 43219"/>
                <a:gd name="connsiteX0" fmla="*/ 21346 w 42110"/>
                <a:gd name="connsiteY0" fmla="*/ 3291 h 43219"/>
                <a:gd name="connsiteX1" fmla="*/ 24639 w 42110"/>
                <a:gd name="connsiteY1" fmla="*/ 59 h 43219"/>
                <a:gd name="connsiteX2" fmla="*/ 28723 w 42110"/>
                <a:gd name="connsiteY2" fmla="*/ 2340 h 43219"/>
                <a:gd name="connsiteX3" fmla="*/ 34353 w 42110"/>
                <a:gd name="connsiteY3" fmla="*/ 549 h 43219"/>
                <a:gd name="connsiteX4" fmla="*/ 37208 w 42110"/>
                <a:gd name="connsiteY4" fmla="*/ 5435 h 43219"/>
                <a:gd name="connsiteX5" fmla="*/ 40872 w 42110"/>
                <a:gd name="connsiteY5" fmla="*/ 10177 h 43219"/>
                <a:gd name="connsiteX6" fmla="*/ 40708 w 42110"/>
                <a:gd name="connsiteY6" fmla="*/ 15319 h 43219"/>
                <a:gd name="connsiteX7" fmla="*/ 41906 w 42110"/>
                <a:gd name="connsiteY7" fmla="*/ 23181 h 43219"/>
                <a:gd name="connsiteX8" fmla="*/ 36294 w 42110"/>
                <a:gd name="connsiteY8" fmla="*/ 30063 h 43219"/>
                <a:gd name="connsiteX9" fmla="*/ 34285 w 42110"/>
                <a:gd name="connsiteY9" fmla="*/ 35960 h 43219"/>
                <a:gd name="connsiteX10" fmla="*/ 27445 w 42110"/>
                <a:gd name="connsiteY10" fmla="*/ 36674 h 43219"/>
                <a:gd name="connsiteX11" fmla="*/ 22557 w 42110"/>
                <a:gd name="connsiteY11" fmla="*/ 42965 h 43219"/>
                <a:gd name="connsiteX12" fmla="*/ 15370 w 42110"/>
                <a:gd name="connsiteY12" fmla="*/ 39125 h 43219"/>
                <a:gd name="connsiteX13" fmla="*/ 4694 w 42110"/>
                <a:gd name="connsiteY13" fmla="*/ 35331 h 43219"/>
                <a:gd name="connsiteX14" fmla="*/ 0 w 42110"/>
                <a:gd name="connsiteY14" fmla="*/ 31109 h 43219"/>
                <a:gd name="connsiteX0" fmla="*/ 5818 w 42110"/>
                <a:gd name="connsiteY0" fmla="*/ 34758 h 43219"/>
                <a:gd name="connsiteX1" fmla="*/ 4710 w 42110"/>
                <a:gd name="connsiteY1" fmla="*/ 35139 h 43219"/>
                <a:gd name="connsiteX2" fmla="*/ 15368 w 42110"/>
                <a:gd name="connsiteY2" fmla="*/ 38949 h 43219"/>
                <a:gd name="connsiteX3" fmla="*/ 14700 w 42110"/>
                <a:gd name="connsiteY3" fmla="*/ 37209 h 43219"/>
                <a:gd name="connsiteX4" fmla="*/ 27717 w 42110"/>
                <a:gd name="connsiteY4" fmla="*/ 34610 h 43219"/>
                <a:gd name="connsiteX5" fmla="*/ 27450 w 42110"/>
                <a:gd name="connsiteY5" fmla="*/ 36519 h 43219"/>
                <a:gd name="connsiteX6" fmla="*/ 33019 w 42110"/>
                <a:gd name="connsiteY6" fmla="*/ 22813 h 43219"/>
                <a:gd name="connsiteX7" fmla="*/ 36270 w 42110"/>
                <a:gd name="connsiteY7" fmla="*/ 29949 h 43219"/>
                <a:gd name="connsiteX8" fmla="*/ 40688 w 42110"/>
                <a:gd name="connsiteY8" fmla="*/ 15213 h 43219"/>
                <a:gd name="connsiteX9" fmla="*/ 39240 w 42110"/>
                <a:gd name="connsiteY9" fmla="*/ 17889 h 43219"/>
                <a:gd name="connsiteX10" fmla="*/ 37214 w 42110"/>
                <a:gd name="connsiteY10" fmla="*/ 5285 h 43219"/>
                <a:gd name="connsiteX11" fmla="*/ 37290 w 42110"/>
                <a:gd name="connsiteY11" fmla="*/ 6549 h 43219"/>
                <a:gd name="connsiteX12" fmla="*/ 27968 w 42110"/>
                <a:gd name="connsiteY12" fmla="*/ 3811 h 43219"/>
                <a:gd name="connsiteX13" fmla="*/ 28710 w 42110"/>
                <a:gd name="connsiteY13" fmla="*/ 2199 h 43219"/>
                <a:gd name="connsiteX14" fmla="*/ 21031 w 42110"/>
                <a:gd name="connsiteY14" fmla="*/ 4579 h 43219"/>
                <a:gd name="connsiteX15" fmla="*/ 21390 w 42110"/>
                <a:gd name="connsiteY15" fmla="*/ 3189 h 43219"/>
                <a:gd name="connsiteX0" fmla="*/ 16652 w 37416"/>
                <a:gd name="connsiteY0" fmla="*/ 3291 h 43219"/>
                <a:gd name="connsiteX1" fmla="*/ 19945 w 37416"/>
                <a:gd name="connsiteY1" fmla="*/ 59 h 43219"/>
                <a:gd name="connsiteX2" fmla="*/ 24029 w 37416"/>
                <a:gd name="connsiteY2" fmla="*/ 2340 h 43219"/>
                <a:gd name="connsiteX3" fmla="*/ 29659 w 37416"/>
                <a:gd name="connsiteY3" fmla="*/ 549 h 43219"/>
                <a:gd name="connsiteX4" fmla="*/ 32514 w 37416"/>
                <a:gd name="connsiteY4" fmla="*/ 5435 h 43219"/>
                <a:gd name="connsiteX5" fmla="*/ 36178 w 37416"/>
                <a:gd name="connsiteY5" fmla="*/ 10177 h 43219"/>
                <a:gd name="connsiteX6" fmla="*/ 36014 w 37416"/>
                <a:gd name="connsiteY6" fmla="*/ 15319 h 43219"/>
                <a:gd name="connsiteX7" fmla="*/ 37212 w 37416"/>
                <a:gd name="connsiteY7" fmla="*/ 23181 h 43219"/>
                <a:gd name="connsiteX8" fmla="*/ 31600 w 37416"/>
                <a:gd name="connsiteY8" fmla="*/ 30063 h 43219"/>
                <a:gd name="connsiteX9" fmla="*/ 29591 w 37416"/>
                <a:gd name="connsiteY9" fmla="*/ 35960 h 43219"/>
                <a:gd name="connsiteX10" fmla="*/ 22751 w 37416"/>
                <a:gd name="connsiteY10" fmla="*/ 36674 h 43219"/>
                <a:gd name="connsiteX11" fmla="*/ 17863 w 37416"/>
                <a:gd name="connsiteY11" fmla="*/ 42965 h 43219"/>
                <a:gd name="connsiteX12" fmla="*/ 10676 w 37416"/>
                <a:gd name="connsiteY12" fmla="*/ 39125 h 43219"/>
                <a:gd name="connsiteX13" fmla="*/ 0 w 37416"/>
                <a:gd name="connsiteY13" fmla="*/ 35331 h 43219"/>
                <a:gd name="connsiteX0" fmla="*/ 1124 w 37416"/>
                <a:gd name="connsiteY0" fmla="*/ 34758 h 43219"/>
                <a:gd name="connsiteX1" fmla="*/ 16 w 37416"/>
                <a:gd name="connsiteY1" fmla="*/ 35139 h 43219"/>
                <a:gd name="connsiteX2" fmla="*/ 10674 w 37416"/>
                <a:gd name="connsiteY2" fmla="*/ 38949 h 43219"/>
                <a:gd name="connsiteX3" fmla="*/ 10006 w 37416"/>
                <a:gd name="connsiteY3" fmla="*/ 37209 h 43219"/>
                <a:gd name="connsiteX4" fmla="*/ 23023 w 37416"/>
                <a:gd name="connsiteY4" fmla="*/ 34610 h 43219"/>
                <a:gd name="connsiteX5" fmla="*/ 22756 w 37416"/>
                <a:gd name="connsiteY5" fmla="*/ 36519 h 43219"/>
                <a:gd name="connsiteX6" fmla="*/ 28325 w 37416"/>
                <a:gd name="connsiteY6" fmla="*/ 22813 h 43219"/>
                <a:gd name="connsiteX7" fmla="*/ 31576 w 37416"/>
                <a:gd name="connsiteY7" fmla="*/ 29949 h 43219"/>
                <a:gd name="connsiteX8" fmla="*/ 35994 w 37416"/>
                <a:gd name="connsiteY8" fmla="*/ 15213 h 43219"/>
                <a:gd name="connsiteX9" fmla="*/ 34546 w 37416"/>
                <a:gd name="connsiteY9" fmla="*/ 17889 h 43219"/>
                <a:gd name="connsiteX10" fmla="*/ 32520 w 37416"/>
                <a:gd name="connsiteY10" fmla="*/ 5285 h 43219"/>
                <a:gd name="connsiteX11" fmla="*/ 32596 w 37416"/>
                <a:gd name="connsiteY11" fmla="*/ 6549 h 43219"/>
                <a:gd name="connsiteX12" fmla="*/ 23274 w 37416"/>
                <a:gd name="connsiteY12" fmla="*/ 3811 h 43219"/>
                <a:gd name="connsiteX13" fmla="*/ 24016 w 37416"/>
                <a:gd name="connsiteY13" fmla="*/ 2199 h 43219"/>
                <a:gd name="connsiteX14" fmla="*/ 16337 w 37416"/>
                <a:gd name="connsiteY14" fmla="*/ 4579 h 43219"/>
                <a:gd name="connsiteX15" fmla="*/ 16696 w 37416"/>
                <a:gd name="connsiteY15" fmla="*/ 3189 h 43219"/>
                <a:gd name="connsiteX0" fmla="*/ 16652 w 37416"/>
                <a:gd name="connsiteY0" fmla="*/ 3291 h 43219"/>
                <a:gd name="connsiteX1" fmla="*/ 19945 w 37416"/>
                <a:gd name="connsiteY1" fmla="*/ 59 h 43219"/>
                <a:gd name="connsiteX2" fmla="*/ 24029 w 37416"/>
                <a:gd name="connsiteY2" fmla="*/ 2340 h 43219"/>
                <a:gd name="connsiteX3" fmla="*/ 29659 w 37416"/>
                <a:gd name="connsiteY3" fmla="*/ 549 h 43219"/>
                <a:gd name="connsiteX4" fmla="*/ 32514 w 37416"/>
                <a:gd name="connsiteY4" fmla="*/ 5435 h 43219"/>
                <a:gd name="connsiteX5" fmla="*/ 36178 w 37416"/>
                <a:gd name="connsiteY5" fmla="*/ 10177 h 43219"/>
                <a:gd name="connsiteX6" fmla="*/ 36014 w 37416"/>
                <a:gd name="connsiteY6" fmla="*/ 15319 h 43219"/>
                <a:gd name="connsiteX7" fmla="*/ 37212 w 37416"/>
                <a:gd name="connsiteY7" fmla="*/ 23181 h 43219"/>
                <a:gd name="connsiteX8" fmla="*/ 31600 w 37416"/>
                <a:gd name="connsiteY8" fmla="*/ 30063 h 43219"/>
                <a:gd name="connsiteX9" fmla="*/ 29591 w 37416"/>
                <a:gd name="connsiteY9" fmla="*/ 35960 h 43219"/>
                <a:gd name="connsiteX10" fmla="*/ 22751 w 37416"/>
                <a:gd name="connsiteY10" fmla="*/ 36674 h 43219"/>
                <a:gd name="connsiteX11" fmla="*/ 17863 w 37416"/>
                <a:gd name="connsiteY11" fmla="*/ 42965 h 43219"/>
                <a:gd name="connsiteX12" fmla="*/ 10676 w 37416"/>
                <a:gd name="connsiteY12" fmla="*/ 39125 h 43219"/>
                <a:gd name="connsiteX13" fmla="*/ 0 w 37416"/>
                <a:gd name="connsiteY13" fmla="*/ 35331 h 43219"/>
                <a:gd name="connsiteX0" fmla="*/ 10674 w 37416"/>
                <a:gd name="connsiteY0" fmla="*/ 38949 h 43219"/>
                <a:gd name="connsiteX1" fmla="*/ 10006 w 37416"/>
                <a:gd name="connsiteY1" fmla="*/ 37209 h 43219"/>
                <a:gd name="connsiteX2" fmla="*/ 23023 w 37416"/>
                <a:gd name="connsiteY2" fmla="*/ 34610 h 43219"/>
                <a:gd name="connsiteX3" fmla="*/ 22756 w 37416"/>
                <a:gd name="connsiteY3" fmla="*/ 36519 h 43219"/>
                <a:gd name="connsiteX4" fmla="*/ 28325 w 37416"/>
                <a:gd name="connsiteY4" fmla="*/ 22813 h 43219"/>
                <a:gd name="connsiteX5" fmla="*/ 31576 w 37416"/>
                <a:gd name="connsiteY5" fmla="*/ 29949 h 43219"/>
                <a:gd name="connsiteX6" fmla="*/ 35994 w 37416"/>
                <a:gd name="connsiteY6" fmla="*/ 15213 h 43219"/>
                <a:gd name="connsiteX7" fmla="*/ 34546 w 37416"/>
                <a:gd name="connsiteY7" fmla="*/ 17889 h 43219"/>
                <a:gd name="connsiteX8" fmla="*/ 32520 w 37416"/>
                <a:gd name="connsiteY8" fmla="*/ 5285 h 43219"/>
                <a:gd name="connsiteX9" fmla="*/ 32596 w 37416"/>
                <a:gd name="connsiteY9" fmla="*/ 6549 h 43219"/>
                <a:gd name="connsiteX10" fmla="*/ 23274 w 37416"/>
                <a:gd name="connsiteY10" fmla="*/ 3811 h 43219"/>
                <a:gd name="connsiteX11" fmla="*/ 24016 w 37416"/>
                <a:gd name="connsiteY11" fmla="*/ 2199 h 43219"/>
                <a:gd name="connsiteX12" fmla="*/ 16337 w 37416"/>
                <a:gd name="connsiteY12" fmla="*/ 4579 h 43219"/>
                <a:gd name="connsiteX13" fmla="*/ 16696 w 37416"/>
                <a:gd name="connsiteY13" fmla="*/ 3189 h 43219"/>
                <a:gd name="connsiteX0" fmla="*/ 6646 w 27410"/>
                <a:gd name="connsiteY0" fmla="*/ 3291 h 43219"/>
                <a:gd name="connsiteX1" fmla="*/ 9939 w 27410"/>
                <a:gd name="connsiteY1" fmla="*/ 59 h 43219"/>
                <a:gd name="connsiteX2" fmla="*/ 14023 w 27410"/>
                <a:gd name="connsiteY2" fmla="*/ 2340 h 43219"/>
                <a:gd name="connsiteX3" fmla="*/ 19653 w 27410"/>
                <a:gd name="connsiteY3" fmla="*/ 549 h 43219"/>
                <a:gd name="connsiteX4" fmla="*/ 22508 w 27410"/>
                <a:gd name="connsiteY4" fmla="*/ 5435 h 43219"/>
                <a:gd name="connsiteX5" fmla="*/ 26172 w 27410"/>
                <a:gd name="connsiteY5" fmla="*/ 10177 h 43219"/>
                <a:gd name="connsiteX6" fmla="*/ 26008 w 27410"/>
                <a:gd name="connsiteY6" fmla="*/ 15319 h 43219"/>
                <a:gd name="connsiteX7" fmla="*/ 27206 w 27410"/>
                <a:gd name="connsiteY7" fmla="*/ 23181 h 43219"/>
                <a:gd name="connsiteX8" fmla="*/ 21594 w 27410"/>
                <a:gd name="connsiteY8" fmla="*/ 30063 h 43219"/>
                <a:gd name="connsiteX9" fmla="*/ 19585 w 27410"/>
                <a:gd name="connsiteY9" fmla="*/ 35960 h 43219"/>
                <a:gd name="connsiteX10" fmla="*/ 12745 w 27410"/>
                <a:gd name="connsiteY10" fmla="*/ 36674 h 43219"/>
                <a:gd name="connsiteX11" fmla="*/ 7857 w 27410"/>
                <a:gd name="connsiteY11" fmla="*/ 42965 h 43219"/>
                <a:gd name="connsiteX12" fmla="*/ 670 w 27410"/>
                <a:gd name="connsiteY12" fmla="*/ 39125 h 43219"/>
                <a:gd name="connsiteX0" fmla="*/ 668 w 27410"/>
                <a:gd name="connsiteY0" fmla="*/ 38949 h 43219"/>
                <a:gd name="connsiteX1" fmla="*/ 0 w 27410"/>
                <a:gd name="connsiteY1" fmla="*/ 37209 h 43219"/>
                <a:gd name="connsiteX2" fmla="*/ 13017 w 27410"/>
                <a:gd name="connsiteY2" fmla="*/ 34610 h 43219"/>
                <a:gd name="connsiteX3" fmla="*/ 12750 w 27410"/>
                <a:gd name="connsiteY3" fmla="*/ 36519 h 43219"/>
                <a:gd name="connsiteX4" fmla="*/ 18319 w 27410"/>
                <a:gd name="connsiteY4" fmla="*/ 22813 h 43219"/>
                <a:gd name="connsiteX5" fmla="*/ 21570 w 27410"/>
                <a:gd name="connsiteY5" fmla="*/ 29949 h 43219"/>
                <a:gd name="connsiteX6" fmla="*/ 25988 w 27410"/>
                <a:gd name="connsiteY6" fmla="*/ 15213 h 43219"/>
                <a:gd name="connsiteX7" fmla="*/ 24540 w 27410"/>
                <a:gd name="connsiteY7" fmla="*/ 17889 h 43219"/>
                <a:gd name="connsiteX8" fmla="*/ 22514 w 27410"/>
                <a:gd name="connsiteY8" fmla="*/ 5285 h 43219"/>
                <a:gd name="connsiteX9" fmla="*/ 22590 w 27410"/>
                <a:gd name="connsiteY9" fmla="*/ 6549 h 43219"/>
                <a:gd name="connsiteX10" fmla="*/ 13268 w 27410"/>
                <a:gd name="connsiteY10" fmla="*/ 3811 h 43219"/>
                <a:gd name="connsiteX11" fmla="*/ 14010 w 27410"/>
                <a:gd name="connsiteY11" fmla="*/ 2199 h 43219"/>
                <a:gd name="connsiteX12" fmla="*/ 6331 w 27410"/>
                <a:gd name="connsiteY12" fmla="*/ 4579 h 43219"/>
                <a:gd name="connsiteX13" fmla="*/ 6690 w 27410"/>
                <a:gd name="connsiteY13" fmla="*/ 3189 h 43219"/>
                <a:gd name="connsiteX0" fmla="*/ 53330 w 74094"/>
                <a:gd name="connsiteY0" fmla="*/ 3291 h 43219"/>
                <a:gd name="connsiteX1" fmla="*/ 56623 w 74094"/>
                <a:gd name="connsiteY1" fmla="*/ 59 h 43219"/>
                <a:gd name="connsiteX2" fmla="*/ 60707 w 74094"/>
                <a:gd name="connsiteY2" fmla="*/ 2340 h 43219"/>
                <a:gd name="connsiteX3" fmla="*/ 66337 w 74094"/>
                <a:gd name="connsiteY3" fmla="*/ 549 h 43219"/>
                <a:gd name="connsiteX4" fmla="*/ 69192 w 74094"/>
                <a:gd name="connsiteY4" fmla="*/ 5435 h 43219"/>
                <a:gd name="connsiteX5" fmla="*/ 72856 w 74094"/>
                <a:gd name="connsiteY5" fmla="*/ 10177 h 43219"/>
                <a:gd name="connsiteX6" fmla="*/ 72692 w 74094"/>
                <a:gd name="connsiteY6" fmla="*/ 15319 h 43219"/>
                <a:gd name="connsiteX7" fmla="*/ 73890 w 74094"/>
                <a:gd name="connsiteY7" fmla="*/ 23181 h 43219"/>
                <a:gd name="connsiteX8" fmla="*/ 68278 w 74094"/>
                <a:gd name="connsiteY8" fmla="*/ 30063 h 43219"/>
                <a:gd name="connsiteX9" fmla="*/ 66269 w 74094"/>
                <a:gd name="connsiteY9" fmla="*/ 35960 h 43219"/>
                <a:gd name="connsiteX10" fmla="*/ 59429 w 74094"/>
                <a:gd name="connsiteY10" fmla="*/ 36674 h 43219"/>
                <a:gd name="connsiteX11" fmla="*/ 54541 w 74094"/>
                <a:gd name="connsiteY11" fmla="*/ 42965 h 43219"/>
                <a:gd name="connsiteX12" fmla="*/ 47354 w 74094"/>
                <a:gd name="connsiteY12" fmla="*/ 39125 h 43219"/>
                <a:gd name="connsiteX0" fmla="*/ 47352 w 74094"/>
                <a:gd name="connsiteY0" fmla="*/ 38949 h 43219"/>
                <a:gd name="connsiteX1" fmla="*/ 0 w 74094"/>
                <a:gd name="connsiteY1" fmla="*/ 38603 h 43219"/>
                <a:gd name="connsiteX2" fmla="*/ 59701 w 74094"/>
                <a:gd name="connsiteY2" fmla="*/ 34610 h 43219"/>
                <a:gd name="connsiteX3" fmla="*/ 59434 w 74094"/>
                <a:gd name="connsiteY3" fmla="*/ 36519 h 43219"/>
                <a:gd name="connsiteX4" fmla="*/ 65003 w 74094"/>
                <a:gd name="connsiteY4" fmla="*/ 22813 h 43219"/>
                <a:gd name="connsiteX5" fmla="*/ 68254 w 74094"/>
                <a:gd name="connsiteY5" fmla="*/ 29949 h 43219"/>
                <a:gd name="connsiteX6" fmla="*/ 72672 w 74094"/>
                <a:gd name="connsiteY6" fmla="*/ 15213 h 43219"/>
                <a:gd name="connsiteX7" fmla="*/ 71224 w 74094"/>
                <a:gd name="connsiteY7" fmla="*/ 17889 h 43219"/>
                <a:gd name="connsiteX8" fmla="*/ 69198 w 74094"/>
                <a:gd name="connsiteY8" fmla="*/ 5285 h 43219"/>
                <a:gd name="connsiteX9" fmla="*/ 69274 w 74094"/>
                <a:gd name="connsiteY9" fmla="*/ 6549 h 43219"/>
                <a:gd name="connsiteX10" fmla="*/ 59952 w 74094"/>
                <a:gd name="connsiteY10" fmla="*/ 3811 h 43219"/>
                <a:gd name="connsiteX11" fmla="*/ 60694 w 74094"/>
                <a:gd name="connsiteY11" fmla="*/ 2199 h 43219"/>
                <a:gd name="connsiteX12" fmla="*/ 53015 w 74094"/>
                <a:gd name="connsiteY12" fmla="*/ 4579 h 43219"/>
                <a:gd name="connsiteX13" fmla="*/ 53374 w 74094"/>
                <a:gd name="connsiteY13" fmla="*/ 3189 h 43219"/>
                <a:gd name="connsiteX0" fmla="*/ 40091 w 60855"/>
                <a:gd name="connsiteY0" fmla="*/ 3291 h 43219"/>
                <a:gd name="connsiteX1" fmla="*/ 43384 w 60855"/>
                <a:gd name="connsiteY1" fmla="*/ 59 h 43219"/>
                <a:gd name="connsiteX2" fmla="*/ 47468 w 60855"/>
                <a:gd name="connsiteY2" fmla="*/ 2340 h 43219"/>
                <a:gd name="connsiteX3" fmla="*/ 53098 w 60855"/>
                <a:gd name="connsiteY3" fmla="*/ 549 h 43219"/>
                <a:gd name="connsiteX4" fmla="*/ 55953 w 60855"/>
                <a:gd name="connsiteY4" fmla="*/ 5435 h 43219"/>
                <a:gd name="connsiteX5" fmla="*/ 59617 w 60855"/>
                <a:gd name="connsiteY5" fmla="*/ 10177 h 43219"/>
                <a:gd name="connsiteX6" fmla="*/ 59453 w 60855"/>
                <a:gd name="connsiteY6" fmla="*/ 15319 h 43219"/>
                <a:gd name="connsiteX7" fmla="*/ 60651 w 60855"/>
                <a:gd name="connsiteY7" fmla="*/ 23181 h 43219"/>
                <a:gd name="connsiteX8" fmla="*/ 55039 w 60855"/>
                <a:gd name="connsiteY8" fmla="*/ 30063 h 43219"/>
                <a:gd name="connsiteX9" fmla="*/ 53030 w 60855"/>
                <a:gd name="connsiteY9" fmla="*/ 35960 h 43219"/>
                <a:gd name="connsiteX10" fmla="*/ 46190 w 60855"/>
                <a:gd name="connsiteY10" fmla="*/ 36674 h 43219"/>
                <a:gd name="connsiteX11" fmla="*/ 41302 w 60855"/>
                <a:gd name="connsiteY11" fmla="*/ 42965 h 43219"/>
                <a:gd name="connsiteX12" fmla="*/ 34115 w 60855"/>
                <a:gd name="connsiteY12" fmla="*/ 39125 h 43219"/>
                <a:gd name="connsiteX0" fmla="*/ 34113 w 60855"/>
                <a:gd name="connsiteY0" fmla="*/ 38949 h 43219"/>
                <a:gd name="connsiteX1" fmla="*/ 0 w 60855"/>
                <a:gd name="connsiteY1" fmla="*/ 37906 h 43219"/>
                <a:gd name="connsiteX2" fmla="*/ 46462 w 60855"/>
                <a:gd name="connsiteY2" fmla="*/ 34610 h 43219"/>
                <a:gd name="connsiteX3" fmla="*/ 46195 w 60855"/>
                <a:gd name="connsiteY3" fmla="*/ 36519 h 43219"/>
                <a:gd name="connsiteX4" fmla="*/ 51764 w 60855"/>
                <a:gd name="connsiteY4" fmla="*/ 22813 h 43219"/>
                <a:gd name="connsiteX5" fmla="*/ 55015 w 60855"/>
                <a:gd name="connsiteY5" fmla="*/ 29949 h 43219"/>
                <a:gd name="connsiteX6" fmla="*/ 59433 w 60855"/>
                <a:gd name="connsiteY6" fmla="*/ 15213 h 43219"/>
                <a:gd name="connsiteX7" fmla="*/ 57985 w 60855"/>
                <a:gd name="connsiteY7" fmla="*/ 17889 h 43219"/>
                <a:gd name="connsiteX8" fmla="*/ 55959 w 60855"/>
                <a:gd name="connsiteY8" fmla="*/ 5285 h 43219"/>
                <a:gd name="connsiteX9" fmla="*/ 56035 w 60855"/>
                <a:gd name="connsiteY9" fmla="*/ 6549 h 43219"/>
                <a:gd name="connsiteX10" fmla="*/ 46713 w 60855"/>
                <a:gd name="connsiteY10" fmla="*/ 3811 h 43219"/>
                <a:gd name="connsiteX11" fmla="*/ 47455 w 60855"/>
                <a:gd name="connsiteY11" fmla="*/ 2199 h 43219"/>
                <a:gd name="connsiteX12" fmla="*/ 39776 w 60855"/>
                <a:gd name="connsiteY12" fmla="*/ 4579 h 43219"/>
                <a:gd name="connsiteX13" fmla="*/ 40135 w 60855"/>
                <a:gd name="connsiteY13" fmla="*/ 318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855" h="43219">
                  <a:moveTo>
                    <a:pt x="40091" y="3291"/>
                  </a:moveTo>
                  <a:cubicBezTo>
                    <a:pt x="40732" y="1542"/>
                    <a:pt x="41963" y="333"/>
                    <a:pt x="43384" y="59"/>
                  </a:cubicBezTo>
                  <a:cubicBezTo>
                    <a:pt x="44948" y="-243"/>
                    <a:pt x="46510" y="629"/>
                    <a:pt x="47468" y="2340"/>
                  </a:cubicBezTo>
                  <a:cubicBezTo>
                    <a:pt x="48850" y="126"/>
                    <a:pt x="51136" y="-601"/>
                    <a:pt x="53098" y="549"/>
                  </a:cubicBezTo>
                  <a:cubicBezTo>
                    <a:pt x="54593" y="1425"/>
                    <a:pt x="55665" y="3259"/>
                    <a:pt x="55953" y="5435"/>
                  </a:cubicBezTo>
                  <a:cubicBezTo>
                    <a:pt x="57681" y="6077"/>
                    <a:pt x="59057" y="7857"/>
                    <a:pt x="59617" y="10177"/>
                  </a:cubicBezTo>
                  <a:cubicBezTo>
                    <a:pt x="60024" y="11861"/>
                    <a:pt x="59966" y="13690"/>
                    <a:pt x="59453" y="15319"/>
                  </a:cubicBezTo>
                  <a:cubicBezTo>
                    <a:pt x="60714" y="17553"/>
                    <a:pt x="61155" y="20449"/>
                    <a:pt x="60651" y="23181"/>
                  </a:cubicBezTo>
                  <a:cubicBezTo>
                    <a:pt x="59981" y="26813"/>
                    <a:pt x="57763" y="29533"/>
                    <a:pt x="55039" y="30063"/>
                  </a:cubicBezTo>
                  <a:cubicBezTo>
                    <a:pt x="55026" y="32330"/>
                    <a:pt x="54293" y="34480"/>
                    <a:pt x="53030" y="35960"/>
                  </a:cubicBezTo>
                  <a:cubicBezTo>
                    <a:pt x="51111" y="38209"/>
                    <a:pt x="48339" y="38498"/>
                    <a:pt x="46190" y="36674"/>
                  </a:cubicBezTo>
                  <a:cubicBezTo>
                    <a:pt x="45495" y="39807"/>
                    <a:pt x="43634" y="42202"/>
                    <a:pt x="41302" y="42965"/>
                  </a:cubicBezTo>
                  <a:cubicBezTo>
                    <a:pt x="38554" y="43864"/>
                    <a:pt x="35686" y="42332"/>
                    <a:pt x="34115" y="39125"/>
                  </a:cubicBezTo>
                </a:path>
                <a:path w="60855" h="43219" fill="none" extrusionOk="0">
                  <a:moveTo>
                    <a:pt x="34113" y="38949"/>
                  </a:moveTo>
                  <a:cubicBezTo>
                    <a:pt x="33846" y="38403"/>
                    <a:pt x="177" y="38517"/>
                    <a:pt x="0" y="37906"/>
                  </a:cubicBezTo>
                  <a:moveTo>
                    <a:pt x="46462" y="34610"/>
                  </a:moveTo>
                  <a:cubicBezTo>
                    <a:pt x="46423" y="35257"/>
                    <a:pt x="46333" y="35897"/>
                    <a:pt x="46195" y="36519"/>
                  </a:cubicBezTo>
                  <a:moveTo>
                    <a:pt x="51764" y="22813"/>
                  </a:moveTo>
                  <a:cubicBezTo>
                    <a:pt x="53768" y="24141"/>
                    <a:pt x="55033" y="26917"/>
                    <a:pt x="55015" y="29949"/>
                  </a:cubicBezTo>
                  <a:moveTo>
                    <a:pt x="59433" y="15213"/>
                  </a:moveTo>
                  <a:cubicBezTo>
                    <a:pt x="59108" y="16245"/>
                    <a:pt x="58613" y="17161"/>
                    <a:pt x="57985" y="17889"/>
                  </a:cubicBezTo>
                  <a:moveTo>
                    <a:pt x="55959" y="5285"/>
                  </a:moveTo>
                  <a:cubicBezTo>
                    <a:pt x="56014" y="5702"/>
                    <a:pt x="56040" y="6125"/>
                    <a:pt x="56035" y="6549"/>
                  </a:cubicBezTo>
                  <a:moveTo>
                    <a:pt x="46713" y="3811"/>
                  </a:moveTo>
                  <a:cubicBezTo>
                    <a:pt x="46902" y="3228"/>
                    <a:pt x="47151" y="2685"/>
                    <a:pt x="47455" y="2199"/>
                  </a:cubicBezTo>
                  <a:moveTo>
                    <a:pt x="39776" y="4579"/>
                  </a:moveTo>
                  <a:cubicBezTo>
                    <a:pt x="39853" y="4097"/>
                    <a:pt x="39974" y="3630"/>
                    <a:pt x="40135" y="318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C0708A14-4A74-4F05-B5C7-4327D4FD739E}"/>
                </a:ext>
              </a:extLst>
            </p:cNvPr>
            <p:cNvSpPr txBox="1"/>
            <p:nvPr/>
          </p:nvSpPr>
          <p:spPr>
            <a:xfrm>
              <a:off x="6875342" y="5176876"/>
              <a:ext cx="7945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b="1" dirty="0">
                  <a:solidFill>
                    <a:srgbClr val="FF0000"/>
                  </a:solidFill>
                </a:rPr>
                <a:t>RPTA:</a:t>
              </a:r>
            </a:p>
          </p:txBody>
        </p:sp>
      </p:grpSp>
      <p:sp>
        <p:nvSpPr>
          <p:cNvPr id="70" name="Marcador de texto 2">
            <a:extLst>
              <a:ext uri="{FF2B5EF4-FFF2-40B4-BE49-F238E27FC236}">
                <a16:creationId xmlns:a16="http://schemas.microsoft.com/office/drawing/2014/main" id="{5E614587-B61C-4D57-96DA-D28B5251F208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96E2585F-23AF-4F06-9BE4-443B8AF83FAB}"/>
                  </a:ext>
                </a:extLst>
              </p:cNvPr>
              <p:cNvSpPr/>
              <p:nvPr/>
            </p:nvSpPr>
            <p:spPr>
              <a:xfrm>
                <a:off x="6575231" y="3223410"/>
                <a:ext cx="1639360" cy="341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PE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96E2585F-23AF-4F06-9BE4-443B8AF83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231" y="3223410"/>
                <a:ext cx="1639360" cy="3418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81996BDB-D2E8-483D-9ED1-B5FF1FA472A4}"/>
                  </a:ext>
                </a:extLst>
              </p:cNvPr>
              <p:cNvSpPr/>
              <p:nvPr/>
            </p:nvSpPr>
            <p:spPr>
              <a:xfrm>
                <a:off x="6575231" y="3632539"/>
                <a:ext cx="20807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PE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s-PE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PE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PE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81996BDB-D2E8-483D-9ED1-B5FF1FA47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231" y="3632539"/>
                <a:ext cx="208076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26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2" grpId="0"/>
      <p:bldP spid="60" grpId="0"/>
      <p:bldP spid="61" grpId="0"/>
      <p:bldP spid="62" grpId="0"/>
      <p:bldP spid="63" grpId="0"/>
      <p:bldP spid="64" grpId="0"/>
      <p:bldP spid="65" grpId="0"/>
      <p:bldP spid="27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E8E867-DF57-47C1-A874-A7C407896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31"/>
          <a:stretch/>
        </p:blipFill>
        <p:spPr>
          <a:xfrm>
            <a:off x="2705100" y="171450"/>
            <a:ext cx="6298223" cy="65151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52E23B0-1113-4690-B30F-37C4DC7C06A8}"/>
              </a:ext>
            </a:extLst>
          </p:cNvPr>
          <p:cNvSpPr txBox="1">
            <a:spLocks/>
          </p:cNvSpPr>
          <p:nvPr/>
        </p:nvSpPr>
        <p:spPr>
          <a:xfrm>
            <a:off x="1001561" y="3429000"/>
            <a:ext cx="10515600" cy="1325563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</a:rPr>
              <a:t>LISTO PARA MIS EJERCICIOS RETOS</a:t>
            </a:r>
          </a:p>
        </p:txBody>
      </p:sp>
    </p:spTree>
    <p:extLst>
      <p:ext uri="{BB962C8B-B14F-4D97-AF65-F5344CB8AC3E}">
        <p14:creationId xmlns:p14="http://schemas.microsoft.com/office/powerpoint/2010/main" val="5602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6D896E-155B-47B0-AC0C-22E3ADF8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015" y="2416862"/>
            <a:ext cx="5141438" cy="19645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Experiencia Grupal</a:t>
            </a:r>
            <a:br>
              <a:rPr lang="es-PE" sz="4600" dirty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>Desarrollar los ejercicios en equipos </a:t>
            </a:r>
            <a:endParaRPr lang="es-PE" sz="4600" dirty="0">
              <a:solidFill>
                <a:schemeClr val="tx1"/>
              </a:solidFill>
            </a:endParaRPr>
          </a:p>
        </p:txBody>
      </p:sp>
      <p:pic>
        <p:nvPicPr>
          <p:cNvPr id="4" name="Gráfico 3" descr="Lluvia de ideas de grupo">
            <a:extLst>
              <a:ext uri="{FF2B5EF4-FFF2-40B4-BE49-F238E27FC236}">
                <a16:creationId xmlns:a16="http://schemas.microsoft.com/office/drawing/2014/main" id="{5FDC3620-BE48-4AC4-922F-62A7A6368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242465" y="283506"/>
            <a:ext cx="2552007" cy="2552007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5201108-9BC9-482A-93F0-2A5DBFE841C5}"/>
              </a:ext>
            </a:extLst>
          </p:cNvPr>
          <p:cNvSpPr txBox="1">
            <a:spLocks/>
          </p:cNvSpPr>
          <p:nvPr/>
        </p:nvSpPr>
        <p:spPr>
          <a:xfrm>
            <a:off x="8794470" y="1559510"/>
            <a:ext cx="2873733" cy="3764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 sz="2000" b="1" dirty="0">
                <a:solidFill>
                  <a:schemeClr val="tx1"/>
                </a:solidFill>
              </a:rPr>
              <a:t>Equipos de 5 estudiantes</a:t>
            </a:r>
          </a:p>
        </p:txBody>
      </p:sp>
      <p:pic>
        <p:nvPicPr>
          <p:cNvPr id="6" name="Gráfico 5" descr="Cronómetro">
            <a:extLst>
              <a:ext uri="{FF2B5EF4-FFF2-40B4-BE49-F238E27FC236}">
                <a16:creationId xmlns:a16="http://schemas.microsoft.com/office/drawing/2014/main" id="{F5F550D2-B1E6-4996-AE8D-630BDCC5E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6242465" y="3275375"/>
            <a:ext cx="2552007" cy="2552007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A5CF1DE-094A-4DD2-92CB-A91EF069E46E}"/>
              </a:ext>
            </a:extLst>
          </p:cNvPr>
          <p:cNvSpPr txBox="1">
            <a:spLocks/>
          </p:cNvSpPr>
          <p:nvPr/>
        </p:nvSpPr>
        <p:spPr>
          <a:xfrm>
            <a:off x="7683229" y="4369892"/>
            <a:ext cx="4754838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Tiempo : 20 min</a:t>
            </a:r>
          </a:p>
        </p:txBody>
      </p:sp>
    </p:spTree>
    <p:extLst>
      <p:ext uri="{BB962C8B-B14F-4D97-AF65-F5344CB8AC3E}">
        <p14:creationId xmlns:p14="http://schemas.microsoft.com/office/powerpoint/2010/main" val="269726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4C1C41C-99C5-47B3-886F-3BA06F9DBE26}"/>
              </a:ext>
            </a:extLst>
          </p:cNvPr>
          <p:cNvSpPr txBox="1">
            <a:spLocks/>
          </p:cNvSpPr>
          <p:nvPr/>
        </p:nvSpPr>
        <p:spPr>
          <a:xfrm>
            <a:off x="876864" y="390082"/>
            <a:ext cx="10515600" cy="963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</a:rPr>
              <a:t>EJERCICIOS RETOS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109F036-CD99-4A97-81B0-FAFF54F737B6}"/>
                  </a:ext>
                </a:extLst>
              </p:cNvPr>
              <p:cNvSpPr/>
              <p:nvPr/>
            </p:nvSpPr>
            <p:spPr>
              <a:xfrm>
                <a:off x="876864" y="1662760"/>
                <a:ext cx="10515600" cy="445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 algn="just"/>
                <a:r>
                  <a:rPr lang="es-PE" sz="1800" i="1" dirty="0">
                    <a:latin typeface="F26"/>
                  </a:rPr>
                  <a:t>1. Si los vértices de un triángulo son:  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 = (3 ; 2 ) </m:t>
                    </m:r>
                  </m:oMath>
                </a14:m>
                <a:r>
                  <a:rPr lang="es-PE" sz="1800" i="1" dirty="0">
                    <a:latin typeface="F26"/>
                  </a:rPr>
                  <a:t>,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 = (−5 ; 12 ) </m:t>
                    </m:r>
                  </m:oMath>
                </a14:m>
                <a:r>
                  <a:rPr lang="es-PE" sz="1800" i="1" dirty="0">
                    <a:latin typeface="F26"/>
                  </a:rPr>
                  <a:t>y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 = (8 ; 6 )</m:t>
                    </m:r>
                  </m:oMath>
                </a14:m>
                <a:r>
                  <a:rPr lang="es-PE" sz="1800" i="1" dirty="0">
                    <a:latin typeface="F26"/>
                  </a:rPr>
                  <a:t>.</a:t>
                </a:r>
              </a:p>
              <a:p>
                <a:pPr marL="273050" algn="just"/>
                <a:r>
                  <a:rPr lang="es-PE" sz="1800" i="1" dirty="0">
                    <a:latin typeface="F26"/>
                  </a:rPr>
                  <a:t>Compruebe usando vectores si se trata de un triángulo isósceles, equilatero o triángulo rectángulo.</a:t>
                </a:r>
              </a:p>
              <a:p>
                <a:pPr marL="355600" algn="just"/>
                <a:endParaRPr lang="es-PE" sz="1800" i="1" dirty="0">
                  <a:solidFill>
                    <a:schemeClr val="tx1"/>
                  </a:solidFill>
                  <a:latin typeface="F26"/>
                </a:endParaRPr>
              </a:p>
              <a:p>
                <a:pPr marL="355600" indent="-355600" algn="just"/>
                <a:r>
                  <a:rPr lang="es-PE" sz="1800" i="1" dirty="0">
                    <a:latin typeface="F26"/>
                  </a:rPr>
                  <a:t>2.</a:t>
                </a:r>
                <a:r>
                  <a:rPr lang="es-ES" sz="1800" i="1" dirty="0">
                    <a:latin typeface="F26"/>
                  </a:rPr>
                  <a:t> Halle la resultante de los siguientes vectores: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s-PE" sz="18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s-ES" sz="1800" i="1" dirty="0">
                    <a:latin typeface="F26"/>
                  </a:rPr>
                  <a:t> con ángulo de inclinación 30°;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s-PE" sz="18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s-ES" sz="1800" i="1" dirty="0">
                    <a:latin typeface="F26"/>
                  </a:rPr>
                  <a:t> con ángulo de inclinación 120° 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s-P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PE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s-PE" sz="18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s-ES" sz="1800" i="1" dirty="0">
                    <a:latin typeface="F26"/>
                  </a:rPr>
                  <a:t> con dirección vertical, hacia arriba</a:t>
                </a:r>
                <a:r>
                  <a:rPr lang="es-ES" sz="1800" dirty="0"/>
                  <a:t>.</a:t>
                </a:r>
              </a:p>
              <a:p>
                <a:pPr marL="355600" indent="-355600" algn="just"/>
                <a:endParaRPr lang="es-PE" sz="1800" i="1" dirty="0">
                  <a:solidFill>
                    <a:schemeClr val="tx1"/>
                  </a:solidFill>
                  <a:latin typeface="F26"/>
                </a:endParaRPr>
              </a:p>
              <a:p>
                <a:pPr marL="355600" indent="-355600"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3. Determina analítica y geométricamente el vector que inicia en el punto </a:t>
                </a:r>
                <a14:m>
                  <m:oMath xmlns:m="http://schemas.openxmlformats.org/officeDocument/2006/math"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y termina en el punto </a:t>
                </a:r>
                <a14:m>
                  <m:oMath xmlns:m="http://schemas.openxmlformats.org/officeDocument/2006/math"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−2,2</m:t>
                        </m:r>
                      </m:e>
                    </m:d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, da el vector de igual magnitud y sentido contrario al vector anterior.</a:t>
                </a:r>
              </a:p>
              <a:p>
                <a:pPr marL="355600" indent="-355600"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</a:t>
                </a:r>
              </a:p>
              <a:p>
                <a:pPr marL="355600" indent="-355600"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4. Se dan los puntos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PE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7,3</m:t>
                        </m:r>
                      </m:e>
                    </m:d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 Hallar un cuarto punto D de manera tal que el cuadrilátero que  formen ABCD sea un paralelogramo.</a:t>
                </a:r>
              </a:p>
              <a:p>
                <a:pPr marL="355600" indent="-355600" algn="just"/>
                <a:endParaRPr lang="es-PE" sz="1800" i="1" dirty="0">
                  <a:solidFill>
                    <a:schemeClr val="tx1"/>
                  </a:solidFill>
                  <a:latin typeface="F26"/>
                </a:endParaRPr>
              </a:p>
              <a:p>
                <a:pPr marL="355600" indent="-355600"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5. Hallar el vector unitario </a:t>
                </a:r>
              </a:p>
              <a:p>
                <a:pPr marL="355600" indent="-355600"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	a) en la dirección del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s-P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8,−10</m:t>
                        </m:r>
                      </m:e>
                    </m:d>
                  </m:oMath>
                </a14:m>
                <a:endParaRPr lang="es-PE" sz="1800" i="1" dirty="0">
                  <a:latin typeface="F26"/>
                </a:endParaRPr>
              </a:p>
              <a:p>
                <a:pPr marL="355600" indent="-355600" algn="just"/>
                <a:r>
                  <a:rPr lang="es-PE" sz="1800" i="1" dirty="0">
                    <a:latin typeface="F26"/>
                  </a:rPr>
                  <a:t>	b) en la dirección del punto </a:t>
                </a:r>
                <a14:m>
                  <m:oMath xmlns:m="http://schemas.openxmlformats.org/officeDocument/2006/math"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s-P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2,−5</m:t>
                        </m:r>
                      </m:e>
                    </m:d>
                  </m:oMath>
                </a14:m>
                <a:r>
                  <a:rPr lang="es-PE" sz="1800" i="1" dirty="0">
                    <a:latin typeface="F26"/>
                  </a:rPr>
                  <a:t> al punto </a:t>
                </a:r>
                <a14:m>
                  <m:oMath xmlns:m="http://schemas.openxmlformats.org/officeDocument/2006/math">
                    <m:r>
                      <a:rPr lang="es-PE" sz="1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s-P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b="0" i="1" smtClean="0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</m:oMath>
                </a14:m>
                <a:r>
                  <a:rPr lang="es-PE" sz="1800" i="1" dirty="0">
                    <a:latin typeface="F26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109F036-CD99-4A97-81B0-FAFF54F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64" y="1662760"/>
                <a:ext cx="10515600" cy="4453912"/>
              </a:xfrm>
              <a:prstGeom prst="rect">
                <a:avLst/>
              </a:prstGeom>
              <a:blipFill>
                <a:blip r:embed="rId2"/>
                <a:stretch>
                  <a:fillRect l="-522" t="-822" r="-464" b="-137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5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6D896E-155B-47B0-AC0C-22E3ADF8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087" y="1726280"/>
            <a:ext cx="5590914" cy="18459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Espacio de Preguntas</a:t>
            </a:r>
            <a:br>
              <a:rPr lang="es-PE" sz="4600" dirty="0">
                <a:solidFill>
                  <a:srgbClr val="00A8A4"/>
                </a:solidFill>
              </a:rPr>
            </a:br>
            <a:endParaRPr lang="es-PE" sz="4600" dirty="0">
              <a:solidFill>
                <a:srgbClr val="00A8A4"/>
              </a:solidFill>
            </a:endParaRPr>
          </a:p>
        </p:txBody>
      </p:sp>
      <p:pic>
        <p:nvPicPr>
          <p:cNvPr id="6" name="Gráfico 5" descr="Cronómetro">
            <a:extLst>
              <a:ext uri="{FF2B5EF4-FFF2-40B4-BE49-F238E27FC236}">
                <a16:creationId xmlns:a16="http://schemas.microsoft.com/office/drawing/2014/main" id="{F5F550D2-B1E6-4996-AE8D-630BDCC5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681098" y="2496000"/>
            <a:ext cx="2398382" cy="2398382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A5CF1DE-094A-4DD2-92CB-A91EF069E46E}"/>
              </a:ext>
            </a:extLst>
          </p:cNvPr>
          <p:cNvSpPr txBox="1">
            <a:spLocks/>
          </p:cNvSpPr>
          <p:nvPr/>
        </p:nvSpPr>
        <p:spPr>
          <a:xfrm>
            <a:off x="7792957" y="3572256"/>
            <a:ext cx="4754838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Tiempo : 10 min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2F2024-4B2E-4B72-A6B2-9AF1066BA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8" r="307" b="-1"/>
          <a:stretch/>
        </p:blipFill>
        <p:spPr>
          <a:xfrm>
            <a:off x="3889008" y="634525"/>
            <a:ext cx="2370818" cy="223972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FD54781-F53C-44A9-84EF-2A053A43CEDB}"/>
              </a:ext>
            </a:extLst>
          </p:cNvPr>
          <p:cNvSpPr txBox="1">
            <a:spLocks/>
          </p:cNvSpPr>
          <p:nvPr/>
        </p:nvSpPr>
        <p:spPr>
          <a:xfrm>
            <a:off x="532531" y="2419076"/>
            <a:ext cx="5727295" cy="3405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br>
              <a:rPr lang="es-PE" sz="4600" dirty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>Pregunta a través del chat o levantando la mano en el Zoom. Comparte tus dudas de la sesión o de los ejercicios y problemas que acaban de trabajar en los grupos. Si no tienes preguntas el profesor realizará algunas  </a:t>
            </a:r>
            <a:endParaRPr lang="es-PE" sz="4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7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9ACBCE6-D3AA-4668-96EB-70CBF46F4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915" y="908304"/>
            <a:ext cx="5590914" cy="1845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Conclusiones </a:t>
            </a:r>
            <a:br>
              <a:rPr lang="es-PE" sz="4600" dirty="0">
                <a:solidFill>
                  <a:srgbClr val="00A8A4"/>
                </a:solidFill>
              </a:rPr>
            </a:br>
            <a:endParaRPr lang="es-PE" sz="4600" dirty="0">
              <a:solidFill>
                <a:srgbClr val="00A8A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9FA8716A-F268-4791-B420-9E66937BF0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815" y="1894820"/>
                <a:ext cx="8309729" cy="405487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0850" indent="-450850" algn="just" fontAlgn="auto">
                  <a:spcAft>
                    <a:spcPts val="0"/>
                  </a:spcAft>
                  <a:buAutoNum type="arabicPeriod"/>
                </a:pPr>
                <a:r>
                  <a:rPr lang="es-PE" sz="3800" dirty="0">
                    <a:solidFill>
                      <a:schemeClr val="tx1"/>
                    </a:solidFill>
                  </a:rPr>
                  <a:t>Un vector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s-PE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PE" sz="3800" dirty="0">
                    <a:solidFill>
                      <a:schemeClr val="tx1"/>
                    </a:solidFill>
                  </a:rPr>
                  <a:t> representa una magnitud con dirección y sentido .</a:t>
                </a:r>
              </a:p>
              <a:p>
                <a:pPr algn="just" fontAlgn="auto">
                  <a:spcAft>
                    <a:spcPts val="0"/>
                  </a:spcAft>
                </a:pPr>
                <a:endParaRPr lang="es-PE" sz="3800" dirty="0">
                  <a:solidFill>
                    <a:schemeClr val="tx1"/>
                  </a:solidFill>
                </a:endParaRPr>
              </a:p>
              <a:p>
                <a:pPr marL="536575" indent="-536575" algn="just" fontAlgn="auto">
                  <a:spcAft>
                    <a:spcPts val="0"/>
                  </a:spcAft>
                </a:pPr>
                <a:r>
                  <a:rPr lang="es-PE" sz="3800" dirty="0">
                    <a:solidFill>
                      <a:schemeClr val="tx1"/>
                    </a:solidFill>
                  </a:rPr>
                  <a:t>2. Si la notación de un vector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s-PE" sz="3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PE" sz="3800" dirty="0">
                    <a:solidFill>
                      <a:schemeClr val="tx1"/>
                    </a:solidFill>
                  </a:rPr>
                  <a:t> es un par ordenado entonces es un radio vector.</a:t>
                </a:r>
              </a:p>
              <a:p>
                <a:pPr marL="536575" indent="-536575" algn="just" fontAlgn="auto">
                  <a:spcAft>
                    <a:spcPts val="0"/>
                  </a:spcAft>
                </a:pPr>
                <a:endParaRPr lang="es-PE" sz="3800" dirty="0">
                  <a:solidFill>
                    <a:schemeClr val="tx1"/>
                  </a:solidFill>
                </a:endParaRPr>
              </a:p>
              <a:p>
                <a:pPr marL="536575" indent="-536575" algn="just" fontAlgn="auto">
                  <a:spcAft>
                    <a:spcPts val="0"/>
                  </a:spcAft>
                </a:pPr>
                <a:r>
                  <a:rPr lang="es-PE" sz="3800" dirty="0">
                    <a:solidFill>
                      <a:schemeClr val="tx1"/>
                    </a:solidFill>
                  </a:rPr>
                  <a:t>3. El vector unitario de cualquier vector, tiene la misma dirección y sentido con modulo 1.</a:t>
                </a:r>
              </a:p>
              <a:p>
                <a:pPr marL="536575" indent="-536575" algn="just" fontAlgn="auto">
                  <a:spcAft>
                    <a:spcPts val="0"/>
                  </a:spcAft>
                </a:pPr>
                <a:endParaRPr lang="es-PE" sz="3800" dirty="0">
                  <a:solidFill>
                    <a:schemeClr val="tx1"/>
                  </a:solidFill>
                </a:endParaRPr>
              </a:p>
              <a:p>
                <a:pPr marL="536575" indent="-536575" algn="just" fontAlgn="auto">
                  <a:spcAft>
                    <a:spcPts val="0"/>
                  </a:spcAft>
                </a:pPr>
                <a:r>
                  <a:rPr lang="es-PE" sz="3800" dirty="0">
                    <a:solidFill>
                      <a:schemeClr val="tx1"/>
                    </a:solidFill>
                  </a:rPr>
                  <a:t>4. Cualquier vector se puede representar mediante los vectores canónicos.</a:t>
                </a:r>
              </a:p>
              <a:p>
                <a:pPr algn="just" fontAlgn="auto">
                  <a:spcAft>
                    <a:spcPts val="0"/>
                  </a:spcAft>
                </a:pPr>
                <a:endParaRPr lang="es-PE" sz="4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9FA8716A-F268-4791-B420-9E66937BF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5" y="1894820"/>
                <a:ext cx="8309729" cy="4054876"/>
              </a:xfrm>
              <a:prstGeom prst="rect">
                <a:avLst/>
              </a:prstGeom>
              <a:blipFill>
                <a:blip r:embed="rId2"/>
                <a:stretch>
                  <a:fillRect l="-1394" t="-4361" r="-1394" b="-330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3D071F4F-686A-44C8-91BA-3C196DC20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11"/>
          <a:stretch/>
        </p:blipFill>
        <p:spPr>
          <a:xfrm>
            <a:off x="8831629" y="1981325"/>
            <a:ext cx="3360371" cy="31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6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AD13FC8A-1028-4F61-86B1-020224860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854991"/>
              </p:ext>
            </p:extLst>
          </p:nvPr>
        </p:nvGraphicFramePr>
        <p:xfrm>
          <a:off x="1164885" y="1720193"/>
          <a:ext cx="4931115" cy="341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9BB651B-174B-4D23-8114-08D3340BB6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5"/>
          <a:stretch/>
        </p:blipFill>
        <p:spPr>
          <a:xfrm>
            <a:off x="2073042" y="4174312"/>
            <a:ext cx="3742857" cy="1339938"/>
          </a:xfrm>
          <a:prstGeom prst="rect">
            <a:avLst/>
          </a:prstGeom>
        </p:spPr>
      </p:pic>
      <p:pic>
        <p:nvPicPr>
          <p:cNvPr id="7" name="Picture 2" descr="Resultado de imagen para logro ESTUDIANTES CLIPART">
            <a:extLst>
              <a:ext uri="{FF2B5EF4-FFF2-40B4-BE49-F238E27FC236}">
                <a16:creationId xmlns:a16="http://schemas.microsoft.com/office/drawing/2014/main" id="{2BBC7AAF-0131-4ED8-85A1-57BD93200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/>
          <a:stretch/>
        </p:blipFill>
        <p:spPr bwMode="auto">
          <a:xfrm>
            <a:off x="6538998" y="1720193"/>
            <a:ext cx="3868434" cy="3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texto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0952" y="468772"/>
                <a:ext cx="10515600" cy="1162959"/>
              </a:xfrm>
            </p:spPr>
            <p:txBody>
              <a:bodyPr>
                <a:normAutofit/>
              </a:bodyPr>
              <a:lstStyle/>
              <a:p>
                <a:r>
                  <a:rPr lang="es-PE" sz="3600" b="1" dirty="0">
                    <a:solidFill>
                      <a:srgbClr val="C00000"/>
                    </a:solidFill>
                  </a:rPr>
                  <a:t>¿Cuál es la utilidad de vectores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s-PE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PE" sz="3600" b="1" dirty="0">
                    <a:solidFill>
                      <a:srgbClr val="C00000"/>
                    </a:solidFill>
                  </a:rPr>
                  <a:t>?</a:t>
                </a:r>
                <a:endParaRPr lang="es-PE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Marcador de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0952" y="468772"/>
                <a:ext cx="10515600" cy="1162959"/>
              </a:xfrm>
              <a:blipFill>
                <a:blip r:embed="rId2"/>
                <a:stretch>
                  <a:fillRect l="-1739" t="-120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A6504679-BF81-4A18-9298-B4BDA1E3EF79}"/>
              </a:ext>
            </a:extLst>
          </p:cNvPr>
          <p:cNvSpPr txBox="1"/>
          <p:nvPr/>
        </p:nvSpPr>
        <p:spPr>
          <a:xfrm>
            <a:off x="1121727" y="1110459"/>
            <a:ext cx="10490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i="1" dirty="0">
                <a:latin typeface="F26"/>
              </a:rPr>
              <a:t>Sirve para determinar, representar y calcular las magnitudes vectoriales.</a:t>
            </a:r>
          </a:p>
          <a:p>
            <a:pPr algn="just"/>
            <a:r>
              <a:rPr lang="es-PE" sz="2000" i="1" dirty="0">
                <a:latin typeface="F26"/>
              </a:rPr>
              <a:t>Se encuentran en el estudio del álgebra lineal, las ecuaciones diferenciales, análisis matemático, calculo, etc.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9BBD2B7-29DD-4D49-A7F6-793E062FB169}"/>
              </a:ext>
            </a:extLst>
          </p:cNvPr>
          <p:cNvSpPr/>
          <p:nvPr/>
        </p:nvSpPr>
        <p:spPr>
          <a:xfrm>
            <a:off x="4720470" y="2300298"/>
            <a:ext cx="3048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8080"/>
                </a:solidFill>
                <a:latin typeface="Helvetica" panose="020B0604020202020204" pitchFamily="34" charset="0"/>
              </a:rPr>
              <a:t>En la Programación e informática</a:t>
            </a:r>
            <a:r>
              <a:rPr lang="es-PE" dirty="0">
                <a:solidFill>
                  <a:srgbClr val="008080"/>
                </a:solidFill>
                <a:latin typeface="Helvetica" panose="020B0604020202020204" pitchFamily="34" charset="0"/>
              </a:rPr>
              <a:t> pueden ser empleados como contenedores de datos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BF621B-870B-4B85-A085-782722EB8F45}"/>
              </a:ext>
            </a:extLst>
          </p:cNvPr>
          <p:cNvSpPr/>
          <p:nvPr/>
        </p:nvSpPr>
        <p:spPr>
          <a:xfrm>
            <a:off x="1026314" y="2212489"/>
            <a:ext cx="3120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7030A0"/>
                </a:solidFill>
                <a:latin typeface="Helvetica" panose="020B0604020202020204" pitchFamily="34" charset="0"/>
              </a:rPr>
              <a:t>En la vida cotidiana </a:t>
            </a:r>
            <a:r>
              <a:rPr lang="es-PE" dirty="0">
                <a:solidFill>
                  <a:srgbClr val="7030A0"/>
                </a:solidFill>
                <a:latin typeface="Helvetica" panose="020B0604020202020204" pitchFamily="34" charset="0"/>
              </a:rPr>
              <a:t>representan nuestros movimientos porque tienen Magnitud, dirección y sentido </a:t>
            </a:r>
          </a:p>
          <a:p>
            <a:endParaRPr lang="es-PE" dirty="0">
              <a:solidFill>
                <a:srgbClr val="7030A0"/>
              </a:solidFill>
              <a:latin typeface="Helvetica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4BFD063-0FA6-4DC3-A5EF-C73261821B73}"/>
              </a:ext>
            </a:extLst>
          </p:cNvPr>
          <p:cNvSpPr/>
          <p:nvPr/>
        </p:nvSpPr>
        <p:spPr>
          <a:xfrm>
            <a:off x="8210587" y="2300298"/>
            <a:ext cx="3136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7030A0"/>
                </a:solidFill>
                <a:latin typeface="Helvetica" panose="020B0604020202020204" pitchFamily="34" charset="0"/>
              </a:rPr>
              <a:t>En la Ingeniería. </a:t>
            </a:r>
            <a:r>
              <a:rPr lang="es-PE" dirty="0">
                <a:solidFill>
                  <a:srgbClr val="7030A0"/>
                </a:solidFill>
                <a:latin typeface="Helvetica" panose="020B0604020202020204" pitchFamily="34" charset="0"/>
              </a:rPr>
              <a:t>Se consideran los campos gravitacionales, campos magnéticos, en la mecánica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BD9914A-5531-4763-B3DD-617096BEC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20" y="3129141"/>
            <a:ext cx="2507070" cy="23158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7C31950-073C-4D0E-ABB9-F7537254F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27" y="2929614"/>
            <a:ext cx="2433428" cy="121001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6A7DD057-7DED-46E7-94C6-8B55D656179D}"/>
              </a:ext>
            </a:extLst>
          </p:cNvPr>
          <p:cNvSpPr/>
          <p:nvPr/>
        </p:nvSpPr>
        <p:spPr>
          <a:xfrm>
            <a:off x="4871543" y="5414021"/>
            <a:ext cx="30573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https://www.freepik.es/vector-gratis/concepto-ingenieria-informatica_5138520.htm</a:t>
            </a:r>
            <a:endParaRPr lang="es-P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CDE779B-F410-43C8-B9B4-E05FEF2A8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9287" y="4695448"/>
            <a:ext cx="2680375" cy="133795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B035AA9-6915-466D-BBCD-D27EA1793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9286" y="3129140"/>
            <a:ext cx="2675003" cy="1362481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F6D71EB8-ED1A-4044-BADF-11C6774D22BC}"/>
              </a:ext>
            </a:extLst>
          </p:cNvPr>
          <p:cNvSpPr/>
          <p:nvPr/>
        </p:nvSpPr>
        <p:spPr>
          <a:xfrm>
            <a:off x="8702764" y="6003505"/>
            <a:ext cx="1988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dirty="0">
                <a:solidFill>
                  <a:schemeClr val="bg1">
                    <a:lumMod val="6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https://concepto.de/vector/</a:t>
            </a:r>
            <a:endParaRPr lang="es-P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3E778EE-1B3B-4CB1-AEF8-CEBD3DB541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0738" y="4190513"/>
            <a:ext cx="2433429" cy="1406477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5E5F8AEC-EF8D-40A0-9001-DE1C25683F86}"/>
              </a:ext>
            </a:extLst>
          </p:cNvPr>
          <p:cNvSpPr/>
          <p:nvPr/>
        </p:nvSpPr>
        <p:spPr>
          <a:xfrm>
            <a:off x="1067804" y="5541322"/>
            <a:ext cx="3210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7030A0"/>
                </a:solidFill>
                <a:latin typeface="Open Sans"/>
              </a:rPr>
              <a:t>Los vectores permiten representar fuerzas contrapuestas gracias a que señalan la dirección</a:t>
            </a:r>
            <a:endParaRPr lang="es-PE" dirty="0">
              <a:solidFill>
                <a:srgbClr val="7030A0"/>
              </a:solidFill>
            </a:endParaRP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59807256-E6FE-4AE6-8244-AF716B0F5FA7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/>
              <a:t>VECTORES EN R2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605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8" grpId="0"/>
      <p:bldP spid="15" grpId="0"/>
      <p:bldP spid="21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2800" b="1" dirty="0">
                <a:solidFill>
                  <a:srgbClr val="C00000"/>
                </a:solidFill>
              </a:rPr>
              <a:t>FINALMENTE</a:t>
            </a:r>
            <a:endParaRPr lang="es-PE" sz="2800" dirty="0">
              <a:solidFill>
                <a:srgbClr val="C00000"/>
              </a:solidFill>
            </a:endParaRPr>
          </a:p>
          <a:p>
            <a:endParaRPr lang="es-PE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2AF65-47BB-49A6-8249-9CBB2390E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460616"/>
              </p:ext>
            </p:extLst>
          </p:nvPr>
        </p:nvGraphicFramePr>
        <p:xfrm>
          <a:off x="3315453" y="1478028"/>
          <a:ext cx="8232533" cy="462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DF50908-8675-4854-AAE4-BEE11EC1E0F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05" y="1953950"/>
            <a:ext cx="2126405" cy="3671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4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E1EEF-95A4-4137-BA22-40233273D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54E1EEF-95A4-4137-BA22-40233273D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B17DAE-514E-42CE-9C09-0DF0A64F2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4B17DAE-514E-42CE-9C09-0DF0A64F2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16B73C-0F75-49CA-9027-74E99E576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716B73C-0F75-49CA-9027-74E99E576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FDFA8-6048-448D-A6F0-628956AB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1EFDFA8-6048-448D-A6F0-628956AB6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25E939-B844-47B8-883C-D28499586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225E939-B844-47B8-883C-D28499586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7A655-5861-4856-B7A6-4E4983635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817A655-5861-4856-B7A6-4E4983635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7B16B-2620-489B-94DE-1803E2C16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567B16B-2620-489B-94DE-1803E2C16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32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logro ESTUDIANTES CLIPART">
            <a:extLst>
              <a:ext uri="{FF2B5EF4-FFF2-40B4-BE49-F238E27FC236}">
                <a16:creationId xmlns:a16="http://schemas.microsoft.com/office/drawing/2014/main" id="{43BE369F-8B66-41D2-A5E0-1FF588537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/>
          <a:stretch/>
        </p:blipFill>
        <p:spPr bwMode="auto">
          <a:xfrm>
            <a:off x="4659382" y="3072698"/>
            <a:ext cx="3416162" cy="27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9C2CEE2-4C09-4DE1-B1EA-BC37410E22EA}"/>
              </a:ext>
            </a:extLst>
          </p:cNvPr>
          <p:cNvSpPr txBox="1">
            <a:spLocks/>
          </p:cNvSpPr>
          <p:nvPr/>
        </p:nvSpPr>
        <p:spPr>
          <a:xfrm>
            <a:off x="838200" y="954965"/>
            <a:ext cx="10515600" cy="17834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sz="3600" b="1" dirty="0"/>
              <a:t>LOGRO DE SESIÓN</a:t>
            </a:r>
            <a:br>
              <a:rPr lang="es-PE" sz="2800" dirty="0"/>
            </a:br>
            <a:r>
              <a:rPr lang="es-PE" sz="2800" dirty="0"/>
              <a:t>Al finalizar la sesión, el estudiante reconoce al Plano Cartesiano como un Plano Vectorial y a los elementos llamados pares ordenados como vectores.</a:t>
            </a:r>
          </a:p>
        </p:txBody>
      </p:sp>
    </p:spTree>
    <p:extLst>
      <p:ext uri="{BB962C8B-B14F-4D97-AF65-F5344CB8AC3E}">
        <p14:creationId xmlns:p14="http://schemas.microsoft.com/office/powerpoint/2010/main" val="22303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2AF65-47BB-49A6-8249-9CBB2390E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700011"/>
              </p:ext>
            </p:extLst>
          </p:nvPr>
        </p:nvGraphicFramePr>
        <p:xfrm>
          <a:off x="512956" y="1720193"/>
          <a:ext cx="6171917" cy="341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18C3966-3C3C-4BB4-B370-B744227C7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767" y="1681598"/>
            <a:ext cx="4202967" cy="41286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9ADD95-3F84-4CE9-B9B6-6F36308A74CE}"/>
              </a:ext>
            </a:extLst>
          </p:cNvPr>
          <p:cNvSpPr txBox="1"/>
          <p:nvPr/>
        </p:nvSpPr>
        <p:spPr>
          <a:xfrm>
            <a:off x="1374569" y="1888178"/>
            <a:ext cx="3458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PE" sz="3200" b="1" kern="1200" dirty="0">
                <a:solidFill>
                  <a:schemeClr val="tx1"/>
                </a:solidFill>
              </a:rPr>
              <a:t>Vectores en </a:t>
            </a:r>
            <a:r>
              <a:rPr lang="es-PE" sz="3200" b="1" kern="1200" dirty="0">
                <a:solidFill>
                  <a:srgbClr val="C00000"/>
                </a:solidFill>
              </a:rPr>
              <a:t>R</a:t>
            </a:r>
            <a:r>
              <a:rPr lang="es-PE" sz="3200" b="1" kern="1200" baseline="300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05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1F9A2-734F-476C-9B4C-3780DF47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681F9A2-734F-476C-9B4C-3780DF479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87EEA-C9E6-4E05-AAF1-ED08A6223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97587EEA-C9E6-4E05-AAF1-ED08A6223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3DE39C-22A9-45B7-8B0A-76DA7948F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D3DE39C-22A9-45B7-8B0A-76DA7948F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1850" y="469339"/>
            <a:ext cx="10515600" cy="838029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</a:rPr>
              <a:t>¿Qué es un vector?</a:t>
            </a:r>
            <a:r>
              <a:rPr lang="es-PE" sz="2800" dirty="0">
                <a:solidFill>
                  <a:srgbClr val="C00000"/>
                </a:solidFill>
              </a:rPr>
              <a:t>.</a:t>
            </a:r>
            <a:endParaRPr lang="es-PE" sz="3600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6152C-57D3-4BF2-B201-10A0AE3A2357}"/>
              </a:ext>
            </a:extLst>
          </p:cNvPr>
          <p:cNvSpPr txBox="1"/>
          <p:nvPr/>
        </p:nvSpPr>
        <p:spPr>
          <a:xfrm>
            <a:off x="1017355" y="1316031"/>
            <a:ext cx="10330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080250" algn="l"/>
              </a:tabLst>
            </a:pPr>
            <a:r>
              <a:rPr lang="es-PE" sz="2200" i="1" dirty="0">
                <a:latin typeface="F26"/>
              </a:rPr>
              <a:t>Es un segmento de recta dirigido: </a:t>
            </a:r>
          </a:p>
          <a:p>
            <a:pPr algn="just">
              <a:tabLst>
                <a:tab pos="7080250" algn="l"/>
              </a:tabLst>
            </a:pPr>
            <a:r>
              <a:rPr lang="es-PE" sz="2200" i="1" dirty="0">
                <a:latin typeface="F26"/>
              </a:rPr>
              <a:t>Todo vector tiene un número infinito de representaciones geométricas en el plano, todas ellas son paralelas de igual longitud y sentido.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95089B5-F4D6-4EB3-8333-F56ED4BB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235" y="3287238"/>
            <a:ext cx="1620006" cy="2508131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10C3D8AF-D21E-4F0E-BD1B-8671A33257E6}"/>
              </a:ext>
            </a:extLst>
          </p:cNvPr>
          <p:cNvGrpSpPr/>
          <p:nvPr/>
        </p:nvGrpSpPr>
        <p:grpSpPr>
          <a:xfrm>
            <a:off x="8733037" y="2548046"/>
            <a:ext cx="2425979" cy="1404182"/>
            <a:chOff x="9846598" y="3429000"/>
            <a:chExt cx="2425979" cy="1404182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2BC727A-6436-420B-85EA-081A608328EF}"/>
                </a:ext>
              </a:extLst>
            </p:cNvPr>
            <p:cNvSpPr txBox="1"/>
            <p:nvPr/>
          </p:nvSpPr>
          <p:spPr>
            <a:xfrm>
              <a:off x="10097289" y="3715592"/>
              <a:ext cx="19876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600" dirty="0"/>
                <a:t>La flecha se llama vector geométrico</a:t>
              </a:r>
            </a:p>
          </p:txBody>
        </p:sp>
        <p:sp>
          <p:nvSpPr>
            <p:cNvPr id="15" name="Nube 14">
              <a:extLst>
                <a:ext uri="{FF2B5EF4-FFF2-40B4-BE49-F238E27FC236}">
                  <a16:creationId xmlns:a16="http://schemas.microsoft.com/office/drawing/2014/main" id="{1073391B-FC3E-42C1-B204-AFACF028CDA6}"/>
                </a:ext>
              </a:extLst>
            </p:cNvPr>
            <p:cNvSpPr/>
            <p:nvPr/>
          </p:nvSpPr>
          <p:spPr>
            <a:xfrm>
              <a:off x="9846598" y="3429000"/>
              <a:ext cx="2425979" cy="140418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4EC71B2-1611-4A88-841B-62EF59450836}"/>
              </a:ext>
            </a:extLst>
          </p:cNvPr>
          <p:cNvCxnSpPr>
            <a:cxnSpLocks/>
          </p:cNvCxnSpPr>
          <p:nvPr/>
        </p:nvCxnSpPr>
        <p:spPr>
          <a:xfrm flipV="1">
            <a:off x="3995576" y="3615466"/>
            <a:ext cx="1854669" cy="1501526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3" name="Grupo 32">
            <a:extLst>
              <a:ext uri="{FF2B5EF4-FFF2-40B4-BE49-F238E27FC236}">
                <a16:creationId xmlns:a16="http://schemas.microsoft.com/office/drawing/2014/main" id="{97D84766-729C-4FFB-82D5-D5D9939F7F0C}"/>
              </a:ext>
            </a:extLst>
          </p:cNvPr>
          <p:cNvGrpSpPr/>
          <p:nvPr/>
        </p:nvGrpSpPr>
        <p:grpSpPr>
          <a:xfrm>
            <a:off x="2969522" y="2825573"/>
            <a:ext cx="3583337" cy="3047118"/>
            <a:chOff x="2969522" y="2825573"/>
            <a:chExt cx="3583337" cy="3047118"/>
          </a:xfrm>
        </p:grpSpPr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D1A86C8D-0A21-4039-80E5-D47A78DBDBCB}"/>
                </a:ext>
              </a:extLst>
            </p:cNvPr>
            <p:cNvSpPr txBox="1"/>
            <p:nvPr/>
          </p:nvSpPr>
          <p:spPr>
            <a:xfrm>
              <a:off x="2969522" y="5411026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2400" i="1" dirty="0">
                  <a:solidFill>
                    <a:schemeClr val="tx1"/>
                  </a:solidFill>
                  <a:latin typeface="F26"/>
                </a:rPr>
                <a:t>Inicio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E4EF99DB-90E0-4E22-83E1-D61EE1F8EC0F}"/>
                </a:ext>
              </a:extLst>
            </p:cNvPr>
            <p:cNvSpPr txBox="1"/>
            <p:nvPr/>
          </p:nvSpPr>
          <p:spPr>
            <a:xfrm>
              <a:off x="5850245" y="2825573"/>
              <a:ext cx="702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400" i="1" dirty="0">
                  <a:solidFill>
                    <a:schemeClr val="tx1"/>
                  </a:solidFill>
                  <a:latin typeface="F26"/>
                </a:rPr>
                <a:t>Fin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uadroTexto 53">
                  <a:extLst>
                    <a:ext uri="{FF2B5EF4-FFF2-40B4-BE49-F238E27FC236}">
                      <a16:creationId xmlns:a16="http://schemas.microsoft.com/office/drawing/2014/main" id="{F8EC260E-B58F-42CA-B8D1-0B23FAEBA2E9}"/>
                    </a:ext>
                  </a:extLst>
                </p:cNvPr>
                <p:cNvSpPr txBox="1"/>
                <p:nvPr/>
              </p:nvSpPr>
              <p:spPr>
                <a:xfrm>
                  <a:off x="3605726" y="5116992"/>
                  <a:ext cx="4682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24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s-PE" sz="2400" i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CuadroTexto 53">
                  <a:extLst>
                    <a:ext uri="{FF2B5EF4-FFF2-40B4-BE49-F238E27FC236}">
                      <a16:creationId xmlns:a16="http://schemas.microsoft.com/office/drawing/2014/main" id="{F8EC260E-B58F-42CA-B8D1-0B23FAEBA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5726" y="5116992"/>
                  <a:ext cx="46820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uadroTexto 54">
                  <a:extLst>
                    <a:ext uri="{FF2B5EF4-FFF2-40B4-BE49-F238E27FC236}">
                      <a16:creationId xmlns:a16="http://schemas.microsoft.com/office/drawing/2014/main" id="{0596E238-9304-4A73-B182-050EF1A75D67}"/>
                    </a:ext>
                  </a:extLst>
                </p:cNvPr>
                <p:cNvSpPr txBox="1"/>
                <p:nvPr/>
              </p:nvSpPr>
              <p:spPr>
                <a:xfrm>
                  <a:off x="5797489" y="3152061"/>
                  <a:ext cx="4798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PE" sz="24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s-PE" sz="2400" i="1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CuadroTexto 54">
                  <a:extLst>
                    <a:ext uri="{FF2B5EF4-FFF2-40B4-BE49-F238E27FC236}">
                      <a16:creationId xmlns:a16="http://schemas.microsoft.com/office/drawing/2014/main" id="{0596E238-9304-4A73-B182-050EF1A75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489" y="3152061"/>
                  <a:ext cx="47987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uadroTexto 55">
                  <a:extLst>
                    <a:ext uri="{FF2B5EF4-FFF2-40B4-BE49-F238E27FC236}">
                      <a16:creationId xmlns:a16="http://schemas.microsoft.com/office/drawing/2014/main" id="{FAD44A40-7C70-4265-8F30-438F9C9C704D}"/>
                    </a:ext>
                  </a:extLst>
                </p:cNvPr>
                <p:cNvSpPr txBox="1"/>
                <p:nvPr/>
              </p:nvSpPr>
              <p:spPr>
                <a:xfrm>
                  <a:off x="4343146" y="4005077"/>
                  <a:ext cx="4682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PE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PE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CuadroTexto 55">
                  <a:extLst>
                    <a:ext uri="{FF2B5EF4-FFF2-40B4-BE49-F238E27FC236}">
                      <a16:creationId xmlns:a16="http://schemas.microsoft.com/office/drawing/2014/main" id="{FAD44A40-7C70-4265-8F30-438F9C9C7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146" y="4005077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7105" r="-36364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DC0035B4-F161-4D71-8733-BEDA0BDFDCDC}"/>
                  </a:ext>
                </a:extLst>
              </p:cNvPr>
              <p:cNvSpPr txBox="1"/>
              <p:nvPr/>
            </p:nvSpPr>
            <p:spPr>
              <a:xfrm>
                <a:off x="4921134" y="1238995"/>
                <a:ext cx="1316047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400" b="1" i="1" dirty="0" smtClean="0">
                            <a:solidFill>
                              <a:srgbClr val="00A8A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b="1" i="1" dirty="0" smtClean="0">
                            <a:solidFill>
                              <a:srgbClr val="00A8A4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s-PE" sz="2400" b="1" i="1" dirty="0" smtClean="0">
                        <a:solidFill>
                          <a:srgbClr val="00A8A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PE" sz="2400" b="1" dirty="0">
                    <a:solidFill>
                      <a:srgbClr val="00A8A4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400" b="1" i="1" dirty="0">
                            <a:solidFill>
                              <a:srgbClr val="00A8A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b="1" i="1" dirty="0" smtClean="0">
                            <a:solidFill>
                              <a:srgbClr val="00A8A4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s-PE" sz="2400" b="1" i="1" dirty="0">
                  <a:solidFill>
                    <a:srgbClr val="00A8A4"/>
                  </a:solidFill>
                </a:endParaRP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DC0035B4-F161-4D71-8733-BEDA0BDFD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134" y="1238995"/>
                <a:ext cx="1316047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Marcador de texto 2">
            <a:extLst>
              <a:ext uri="{FF2B5EF4-FFF2-40B4-BE49-F238E27FC236}">
                <a16:creationId xmlns:a16="http://schemas.microsoft.com/office/drawing/2014/main" id="{8957E666-914F-424D-BB2B-AF4F025280C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VECTORES EN R2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08EF795-BDE7-4EB3-BE7E-BED748D51B12}"/>
              </a:ext>
            </a:extLst>
          </p:cNvPr>
          <p:cNvSpPr/>
          <p:nvPr/>
        </p:nvSpPr>
        <p:spPr>
          <a:xfrm flipH="1">
            <a:off x="5807690" y="3503198"/>
            <a:ext cx="163043" cy="137318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F4707DD-3AF2-464F-B15B-FB78FDF55985}"/>
              </a:ext>
            </a:extLst>
          </p:cNvPr>
          <p:cNvSpPr/>
          <p:nvPr/>
        </p:nvSpPr>
        <p:spPr>
          <a:xfrm flipH="1">
            <a:off x="3889611" y="5071564"/>
            <a:ext cx="163043" cy="137318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4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1850" y="469339"/>
            <a:ext cx="10515600" cy="838029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rgbClr val="C00000"/>
                </a:solidFill>
              </a:rPr>
              <a:t>¿Cuáles son sus elementos?</a:t>
            </a:r>
            <a:r>
              <a:rPr lang="es-PE" sz="2800" dirty="0">
                <a:solidFill>
                  <a:srgbClr val="C00000"/>
                </a:solidFill>
              </a:rPr>
              <a:t>.</a:t>
            </a:r>
            <a:endParaRPr lang="es-PE" sz="3600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6152C-57D3-4BF2-B201-10A0AE3A2357}"/>
              </a:ext>
            </a:extLst>
          </p:cNvPr>
          <p:cNvSpPr txBox="1"/>
          <p:nvPr/>
        </p:nvSpPr>
        <p:spPr>
          <a:xfrm>
            <a:off x="1017355" y="1316031"/>
            <a:ext cx="10330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7080250" algn="l"/>
              </a:tabLst>
            </a:pPr>
            <a:r>
              <a:rPr lang="es-PE" sz="2200" i="1" dirty="0">
                <a:latin typeface="F26"/>
              </a:rPr>
              <a:t>Magnitud, dirección y sentido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489538-ED4E-41E8-98C1-82CA3964DB2E}"/>
              </a:ext>
            </a:extLst>
          </p:cNvPr>
          <p:cNvSpPr txBox="1"/>
          <p:nvPr/>
        </p:nvSpPr>
        <p:spPr>
          <a:xfrm>
            <a:off x="3644025" y="5387132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i="1" dirty="0">
                <a:solidFill>
                  <a:schemeClr val="bg1">
                    <a:lumMod val="65000"/>
                  </a:schemeClr>
                </a:solidFill>
                <a:latin typeface="F26"/>
              </a:rPr>
              <a:t>Inicio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444E516-5923-44B1-AE1C-9044645C8C26}"/>
              </a:ext>
            </a:extLst>
          </p:cNvPr>
          <p:cNvCxnSpPr>
            <a:cxnSpLocks/>
          </p:cNvCxnSpPr>
          <p:nvPr/>
        </p:nvCxnSpPr>
        <p:spPr>
          <a:xfrm flipV="1">
            <a:off x="3995576" y="3615466"/>
            <a:ext cx="1854669" cy="1501526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395089B5-F4D6-4EB3-8333-F56ED4BB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934" y="3304996"/>
            <a:ext cx="1620006" cy="2508131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10C3D8AF-D21E-4F0E-BD1B-8671A33257E6}"/>
              </a:ext>
            </a:extLst>
          </p:cNvPr>
          <p:cNvGrpSpPr/>
          <p:nvPr/>
        </p:nvGrpSpPr>
        <p:grpSpPr>
          <a:xfrm>
            <a:off x="9496482" y="2631831"/>
            <a:ext cx="2425979" cy="1404182"/>
            <a:chOff x="9846598" y="3429000"/>
            <a:chExt cx="2425979" cy="14041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12BC727A-6436-420B-85EA-081A608328EF}"/>
                    </a:ext>
                  </a:extLst>
                </p:cNvPr>
                <p:cNvSpPr txBox="1"/>
                <p:nvPr/>
              </p:nvSpPr>
              <p:spPr>
                <a:xfrm>
                  <a:off x="10158999" y="3715592"/>
                  <a:ext cx="198760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PE" dirty="0">
                      <a:solidFill>
                        <a:srgbClr val="008080"/>
                      </a:solidFill>
                    </a:rPr>
                    <a:t>La magnitud es el módulo que quiere decir cuanto  mide</a:t>
                  </a:r>
                  <a:r>
                    <a:rPr lang="es-PE" dirty="0"/>
                    <a:t>.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‖"/>
                            <m:endChr m:val="‖"/>
                            <m:ctrlPr>
                              <a:rPr lang="es-PE" sz="1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PE" sz="1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1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s-PE" b="1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12BC727A-6436-420B-85EA-081A60832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8999" y="3715592"/>
                  <a:ext cx="1987606" cy="1015663"/>
                </a:xfrm>
                <a:prstGeom prst="rect">
                  <a:avLst/>
                </a:prstGeom>
                <a:blipFill>
                  <a:blip r:embed="rId3"/>
                  <a:stretch>
                    <a:fillRect t="-1205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Nube 14">
              <a:extLst>
                <a:ext uri="{FF2B5EF4-FFF2-40B4-BE49-F238E27FC236}">
                  <a16:creationId xmlns:a16="http://schemas.microsoft.com/office/drawing/2014/main" id="{1073391B-FC3E-42C1-B204-AFACF028CDA6}"/>
                </a:ext>
              </a:extLst>
            </p:cNvPr>
            <p:cNvSpPr/>
            <p:nvPr/>
          </p:nvSpPr>
          <p:spPr>
            <a:xfrm>
              <a:off x="9846598" y="3429000"/>
              <a:ext cx="2425979" cy="140418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8730C0-DCB1-4403-A7CA-EA04868FE4B3}"/>
              </a:ext>
            </a:extLst>
          </p:cNvPr>
          <p:cNvSpPr txBox="1"/>
          <p:nvPr/>
        </p:nvSpPr>
        <p:spPr>
          <a:xfrm>
            <a:off x="6059867" y="2663581"/>
            <a:ext cx="51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i="1" dirty="0">
                <a:solidFill>
                  <a:schemeClr val="bg1">
                    <a:lumMod val="65000"/>
                  </a:schemeClr>
                </a:solidFill>
                <a:latin typeface="F26"/>
              </a:rPr>
              <a:t>fin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F2AD273-E964-46A9-93F5-76EAB10A546A}"/>
                  </a:ext>
                </a:extLst>
              </p:cNvPr>
              <p:cNvSpPr txBox="1"/>
              <p:nvPr/>
            </p:nvSpPr>
            <p:spPr>
              <a:xfrm>
                <a:off x="3438727" y="5128569"/>
                <a:ext cx="4682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s-PE" sz="2400" i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F2AD273-E964-46A9-93F5-76EAB10A5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27" y="5128569"/>
                <a:ext cx="4682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0A43F004-2C84-4C98-9D39-5886D152BA9F}"/>
                  </a:ext>
                </a:extLst>
              </p:cNvPr>
              <p:cNvSpPr txBox="1"/>
              <p:nvPr/>
            </p:nvSpPr>
            <p:spPr>
              <a:xfrm>
                <a:off x="5795698" y="3044537"/>
                <a:ext cx="4798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b="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PE" sz="2400" i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0A43F004-2C84-4C98-9D39-5886D152B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698" y="3044537"/>
                <a:ext cx="4798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768E0ED3-C385-4BFB-979B-535AE6E974A7}"/>
                  </a:ext>
                </a:extLst>
              </p:cNvPr>
              <p:cNvSpPr txBox="1"/>
              <p:nvPr/>
            </p:nvSpPr>
            <p:spPr>
              <a:xfrm>
                <a:off x="4343146" y="4005077"/>
                <a:ext cx="4682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s-PE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768E0ED3-C385-4BFB-979B-535AE6E9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146" y="4005077"/>
                <a:ext cx="468205" cy="461665"/>
              </a:xfrm>
              <a:prstGeom prst="rect">
                <a:avLst/>
              </a:prstGeom>
              <a:blipFill>
                <a:blip r:embed="rId6"/>
                <a:stretch>
                  <a:fillRect t="-17105" r="-3636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04FFC82-8A2A-4A27-89DF-7C4363F2626B}"/>
              </a:ext>
            </a:extLst>
          </p:cNvPr>
          <p:cNvCxnSpPr>
            <a:cxnSpLocks/>
          </p:cNvCxnSpPr>
          <p:nvPr/>
        </p:nvCxnSpPr>
        <p:spPr>
          <a:xfrm flipH="1">
            <a:off x="3091809" y="2719138"/>
            <a:ext cx="3867832" cy="3129692"/>
          </a:xfrm>
          <a:prstGeom prst="line">
            <a:avLst/>
          </a:prstGeom>
          <a:ln w="38100">
            <a:solidFill>
              <a:schemeClr val="accent1">
                <a:alpha val="5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8925B00E-061F-49E4-A979-0EB581A39426}"/>
              </a:ext>
            </a:extLst>
          </p:cNvPr>
          <p:cNvCxnSpPr>
            <a:cxnSpLocks/>
          </p:cNvCxnSpPr>
          <p:nvPr/>
        </p:nvCxnSpPr>
        <p:spPr>
          <a:xfrm flipV="1">
            <a:off x="5698730" y="3620066"/>
            <a:ext cx="156868" cy="126999"/>
          </a:xfrm>
          <a:prstGeom prst="straightConnector1">
            <a:avLst/>
          </a:prstGeom>
          <a:ln w="57150" cap="flat" cmpd="sng" algn="ctr">
            <a:solidFill>
              <a:srgbClr val="CCCC00">
                <a:alpha val="75000"/>
              </a:srgbClr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Abrir llave 4">
            <a:extLst>
              <a:ext uri="{FF2B5EF4-FFF2-40B4-BE49-F238E27FC236}">
                <a16:creationId xmlns:a16="http://schemas.microsoft.com/office/drawing/2014/main" id="{236FA815-1AC9-4890-B87B-8BAE993B9080}"/>
              </a:ext>
            </a:extLst>
          </p:cNvPr>
          <p:cNvSpPr/>
          <p:nvPr/>
        </p:nvSpPr>
        <p:spPr>
          <a:xfrm rot="3170758">
            <a:off x="4292496" y="2862815"/>
            <a:ext cx="533045" cy="2368262"/>
          </a:xfrm>
          <a:prstGeom prst="leftBrace">
            <a:avLst>
              <a:gd name="adj1" fmla="val 69203"/>
              <a:gd name="adj2" fmla="val 5000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0B9AAA1-0CC8-462C-8BBE-76D6F13B984B}"/>
              </a:ext>
            </a:extLst>
          </p:cNvPr>
          <p:cNvSpPr txBox="1"/>
          <p:nvPr/>
        </p:nvSpPr>
        <p:spPr>
          <a:xfrm>
            <a:off x="3630791" y="3295357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i="1" dirty="0">
                <a:solidFill>
                  <a:schemeClr val="bg1">
                    <a:lumMod val="65000"/>
                  </a:schemeClr>
                </a:solidFill>
                <a:latin typeface="F26"/>
              </a:rPr>
              <a:t>magnitud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2F5AE23-29DD-4F34-B5FB-D72A2767FE22}"/>
              </a:ext>
            </a:extLst>
          </p:cNvPr>
          <p:cNvSpPr txBox="1"/>
          <p:nvPr/>
        </p:nvSpPr>
        <p:spPr>
          <a:xfrm>
            <a:off x="6654210" y="2213671"/>
            <a:ext cx="130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i="1" dirty="0">
                <a:solidFill>
                  <a:schemeClr val="bg1">
                    <a:lumMod val="65000"/>
                  </a:schemeClr>
                </a:solidFill>
                <a:latin typeface="F26"/>
              </a:rPr>
              <a:t>dirección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EB1F269-E599-4220-8AF3-1019312E42E4}"/>
              </a:ext>
            </a:extLst>
          </p:cNvPr>
          <p:cNvSpPr txBox="1"/>
          <p:nvPr/>
        </p:nvSpPr>
        <p:spPr>
          <a:xfrm>
            <a:off x="6037583" y="3620632"/>
            <a:ext cx="109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i="1" dirty="0">
                <a:solidFill>
                  <a:schemeClr val="accent4">
                    <a:lumMod val="75000"/>
                  </a:schemeClr>
                </a:solidFill>
                <a:latin typeface="F26"/>
              </a:rPr>
              <a:t>sentido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42CE731D-7869-4F12-BFB5-00EC4823595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VECTORES EN R2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DA2AC99-B1FC-403E-9BE9-BDB1657BC1DE}"/>
              </a:ext>
            </a:extLst>
          </p:cNvPr>
          <p:cNvSpPr/>
          <p:nvPr/>
        </p:nvSpPr>
        <p:spPr>
          <a:xfrm flipH="1">
            <a:off x="3889611" y="5071564"/>
            <a:ext cx="163043" cy="137318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0DC465F7-A27A-48CA-8F3C-064DD42B6688}"/>
              </a:ext>
            </a:extLst>
          </p:cNvPr>
          <p:cNvSpPr/>
          <p:nvPr/>
        </p:nvSpPr>
        <p:spPr>
          <a:xfrm flipH="1">
            <a:off x="5807690" y="3503198"/>
            <a:ext cx="163043" cy="137318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60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8" grpId="0"/>
      <p:bldP spid="19" grpId="0"/>
      <p:bldP spid="20" grpId="0"/>
      <p:bldP spid="23" grpId="0"/>
      <p:bldP spid="5" grpId="0" animBg="1"/>
      <p:bldP spid="26" grpId="0"/>
      <p:bldP spid="27" grpId="0"/>
      <p:bldP spid="30" grpId="0"/>
      <p:bldP spid="24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75138" y="469339"/>
            <a:ext cx="10972312" cy="5620312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chemeClr val="tx1"/>
                </a:solidFill>
              </a:rPr>
              <a:t>1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PRODUCTO CARTESIANO</a:t>
            </a:r>
            <a:endParaRPr lang="es-PE" sz="3600" dirty="0">
              <a:solidFill>
                <a:srgbClr val="00808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8B6726E2-91B2-43DE-87C9-7D4A4B4DB365}"/>
              </a:ext>
            </a:extLst>
          </p:cNvPr>
          <p:cNvGrpSpPr/>
          <p:nvPr/>
        </p:nvGrpSpPr>
        <p:grpSpPr>
          <a:xfrm>
            <a:off x="2239499" y="3067286"/>
            <a:ext cx="6757017" cy="2991332"/>
            <a:chOff x="2239499" y="2563293"/>
            <a:chExt cx="7742332" cy="3495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orma libre: forma 7">
                  <a:extLst>
                    <a:ext uri="{FF2B5EF4-FFF2-40B4-BE49-F238E27FC236}">
                      <a16:creationId xmlns:a16="http://schemas.microsoft.com/office/drawing/2014/main" id="{00EE6684-B49A-49DF-9CB1-8FBA9676629B}"/>
                    </a:ext>
                  </a:extLst>
                </p:cNvPr>
                <p:cNvSpPr/>
                <p:nvPr/>
              </p:nvSpPr>
              <p:spPr>
                <a:xfrm rot="21600000">
                  <a:off x="2239499" y="3162345"/>
                  <a:ext cx="3741046" cy="2247145"/>
                </a:xfrm>
                <a:custGeom>
                  <a:avLst/>
                  <a:gdLst>
                    <a:gd name="connsiteX0" fmla="*/ 374599 w 2247145"/>
                    <a:gd name="connsiteY0" fmla="*/ 0 h 3741045"/>
                    <a:gd name="connsiteX1" fmla="*/ 1872546 w 2247145"/>
                    <a:gd name="connsiteY1" fmla="*/ 0 h 3741045"/>
                    <a:gd name="connsiteX2" fmla="*/ 2247145 w 2247145"/>
                    <a:gd name="connsiteY2" fmla="*/ 374599 h 3741045"/>
                    <a:gd name="connsiteX3" fmla="*/ 2247145 w 2247145"/>
                    <a:gd name="connsiteY3" fmla="*/ 3741045 h 3741045"/>
                    <a:gd name="connsiteX4" fmla="*/ 2247145 w 2247145"/>
                    <a:gd name="connsiteY4" fmla="*/ 3741045 h 3741045"/>
                    <a:gd name="connsiteX5" fmla="*/ 0 w 2247145"/>
                    <a:gd name="connsiteY5" fmla="*/ 3741045 h 3741045"/>
                    <a:gd name="connsiteX6" fmla="*/ 0 w 2247145"/>
                    <a:gd name="connsiteY6" fmla="*/ 3741045 h 3741045"/>
                    <a:gd name="connsiteX7" fmla="*/ 0 w 2247145"/>
                    <a:gd name="connsiteY7" fmla="*/ 374599 h 3741045"/>
                    <a:gd name="connsiteX8" fmla="*/ 374599 w 2247145"/>
                    <a:gd name="connsiteY8" fmla="*/ 0 h 3741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47145" h="3741045">
                      <a:moveTo>
                        <a:pt x="0" y="3117413"/>
                      </a:moveTo>
                      <a:lnTo>
                        <a:pt x="0" y="623632"/>
                      </a:lnTo>
                      <a:cubicBezTo>
                        <a:pt x="0" y="279210"/>
                        <a:pt x="100741" y="0"/>
                        <a:pt x="225012" y="0"/>
                      </a:cubicBezTo>
                      <a:lnTo>
                        <a:pt x="2247145" y="0"/>
                      </a:lnTo>
                      <a:lnTo>
                        <a:pt x="2247145" y="0"/>
                      </a:lnTo>
                      <a:lnTo>
                        <a:pt x="2247145" y="3741045"/>
                      </a:lnTo>
                      <a:lnTo>
                        <a:pt x="2247145" y="3741045"/>
                      </a:lnTo>
                      <a:lnTo>
                        <a:pt x="225012" y="3741045"/>
                      </a:lnTo>
                      <a:cubicBezTo>
                        <a:pt x="100741" y="3741045"/>
                        <a:pt x="0" y="3461835"/>
                        <a:pt x="0" y="3117413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8297" tIns="224016" rIns="102870" bIns="224016" numCol="1" spcCol="1270" anchor="t" anchorCtr="0">
                  <a:noAutofit/>
                </a:bodyPr>
                <a:lstStyle/>
                <a:p>
                  <a:pPr marL="0" lvl="0" indent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s-PE" kern="1200" dirty="0">
                      <a:solidFill>
                        <a:srgbClr val="C00000"/>
                      </a:solidFill>
                    </a:rPr>
                    <a:t>OBSERVA:</a:t>
                  </a:r>
                </a:p>
                <a:p>
                  <a:pPr lvl="0"/>
                  <a:r>
                    <a:rPr lang="es-PE" i="1" dirty="0">
                      <a:solidFill>
                        <a:schemeClr val="tx1"/>
                      </a:solidFill>
                      <a:latin typeface="F26"/>
                    </a:rPr>
                    <a:t>Todos estos elementos o pares ordenados del producto cartesiano pueden ser  representados en el plano de coordenadas cartesianas de ejes </a:t>
                  </a:r>
                  <a14:m>
                    <m:oMath xmlns:m="http://schemas.openxmlformats.org/officeDocument/2006/math">
                      <m:r>
                        <a:rPr lang="es-PE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a14:m>
                  <a:r>
                    <a:rPr lang="es-PE" i="1" dirty="0">
                      <a:solidFill>
                        <a:schemeClr val="tx1"/>
                      </a:solidFill>
                      <a:latin typeface="F26"/>
                    </a:rPr>
                    <a:t> e </a:t>
                  </a:r>
                  <a14:m>
                    <m:oMath xmlns:m="http://schemas.openxmlformats.org/officeDocument/2006/math">
                      <m:r>
                        <a:rPr lang="es-PE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a14:m>
                  <a:r>
                    <a:rPr lang="es-PE" i="1" dirty="0">
                      <a:solidFill>
                        <a:schemeClr val="tx1"/>
                      </a:solidFill>
                      <a:latin typeface="F26"/>
                    </a:rPr>
                    <a:t>.</a:t>
                  </a:r>
                </a:p>
                <a:p>
                  <a:pPr marL="0" lvl="0" indent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s-PE" kern="1200" dirty="0"/>
                </a:p>
              </p:txBody>
            </p:sp>
          </mc:Choice>
          <mc:Fallback xmlns="">
            <p:sp>
              <p:nvSpPr>
                <p:cNvPr id="8" name="Forma libre: forma 7">
                  <a:extLst>
                    <a:ext uri="{FF2B5EF4-FFF2-40B4-BE49-F238E27FC236}">
                      <a16:creationId xmlns:a16="http://schemas.microsoft.com/office/drawing/2014/main" id="{00EE6684-B49A-49DF-9CB1-8FBA96766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600000">
                  <a:off x="2239499" y="3162345"/>
                  <a:ext cx="3741046" cy="2247145"/>
                </a:xfrm>
                <a:custGeom>
                  <a:avLst/>
                  <a:gdLst>
                    <a:gd name="connsiteX0" fmla="*/ 374599 w 2247145"/>
                    <a:gd name="connsiteY0" fmla="*/ 0 h 3741045"/>
                    <a:gd name="connsiteX1" fmla="*/ 1872546 w 2247145"/>
                    <a:gd name="connsiteY1" fmla="*/ 0 h 3741045"/>
                    <a:gd name="connsiteX2" fmla="*/ 2247145 w 2247145"/>
                    <a:gd name="connsiteY2" fmla="*/ 374599 h 3741045"/>
                    <a:gd name="connsiteX3" fmla="*/ 2247145 w 2247145"/>
                    <a:gd name="connsiteY3" fmla="*/ 3741045 h 3741045"/>
                    <a:gd name="connsiteX4" fmla="*/ 2247145 w 2247145"/>
                    <a:gd name="connsiteY4" fmla="*/ 3741045 h 3741045"/>
                    <a:gd name="connsiteX5" fmla="*/ 0 w 2247145"/>
                    <a:gd name="connsiteY5" fmla="*/ 3741045 h 3741045"/>
                    <a:gd name="connsiteX6" fmla="*/ 0 w 2247145"/>
                    <a:gd name="connsiteY6" fmla="*/ 3741045 h 3741045"/>
                    <a:gd name="connsiteX7" fmla="*/ 0 w 2247145"/>
                    <a:gd name="connsiteY7" fmla="*/ 374599 h 3741045"/>
                    <a:gd name="connsiteX8" fmla="*/ 374599 w 2247145"/>
                    <a:gd name="connsiteY8" fmla="*/ 0 h 3741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47145" h="3741045">
                      <a:moveTo>
                        <a:pt x="0" y="3117413"/>
                      </a:moveTo>
                      <a:lnTo>
                        <a:pt x="0" y="623632"/>
                      </a:lnTo>
                      <a:cubicBezTo>
                        <a:pt x="0" y="279210"/>
                        <a:pt x="100741" y="0"/>
                        <a:pt x="225012" y="0"/>
                      </a:cubicBezTo>
                      <a:lnTo>
                        <a:pt x="2247145" y="0"/>
                      </a:lnTo>
                      <a:lnTo>
                        <a:pt x="2247145" y="0"/>
                      </a:lnTo>
                      <a:lnTo>
                        <a:pt x="2247145" y="3741045"/>
                      </a:lnTo>
                      <a:lnTo>
                        <a:pt x="2247145" y="3741045"/>
                      </a:lnTo>
                      <a:lnTo>
                        <a:pt x="225012" y="3741045"/>
                      </a:lnTo>
                      <a:cubicBezTo>
                        <a:pt x="100741" y="3741045"/>
                        <a:pt x="0" y="3461835"/>
                        <a:pt x="0" y="3117413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 r="-1115"/>
                  </a:stretch>
                </a:blipFill>
              </p:spPr>
              <p:txBody>
                <a:bodyPr/>
                <a:lstStyle/>
                <a:p>
                  <a:r>
                    <a:rPr lang="es-P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51FA1BB8-DA95-49FA-A55A-424D2AA1E24E}"/>
                </a:ext>
              </a:extLst>
            </p:cNvPr>
            <p:cNvSpPr/>
            <p:nvPr/>
          </p:nvSpPr>
          <p:spPr>
            <a:xfrm>
              <a:off x="6240786" y="3153537"/>
              <a:ext cx="3741045" cy="2247145"/>
            </a:xfrm>
            <a:custGeom>
              <a:avLst/>
              <a:gdLst>
                <a:gd name="connsiteX0" fmla="*/ 374599 w 2247145"/>
                <a:gd name="connsiteY0" fmla="*/ 0 h 3741045"/>
                <a:gd name="connsiteX1" fmla="*/ 1872546 w 2247145"/>
                <a:gd name="connsiteY1" fmla="*/ 0 h 3741045"/>
                <a:gd name="connsiteX2" fmla="*/ 2247145 w 2247145"/>
                <a:gd name="connsiteY2" fmla="*/ 374599 h 3741045"/>
                <a:gd name="connsiteX3" fmla="*/ 2247145 w 2247145"/>
                <a:gd name="connsiteY3" fmla="*/ 3741045 h 3741045"/>
                <a:gd name="connsiteX4" fmla="*/ 2247145 w 2247145"/>
                <a:gd name="connsiteY4" fmla="*/ 3741045 h 3741045"/>
                <a:gd name="connsiteX5" fmla="*/ 0 w 2247145"/>
                <a:gd name="connsiteY5" fmla="*/ 3741045 h 3741045"/>
                <a:gd name="connsiteX6" fmla="*/ 0 w 2247145"/>
                <a:gd name="connsiteY6" fmla="*/ 3741045 h 3741045"/>
                <a:gd name="connsiteX7" fmla="*/ 0 w 2247145"/>
                <a:gd name="connsiteY7" fmla="*/ 374599 h 3741045"/>
                <a:gd name="connsiteX8" fmla="*/ 374599 w 2247145"/>
                <a:gd name="connsiteY8" fmla="*/ 0 h 374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145" h="3741045">
                  <a:moveTo>
                    <a:pt x="2247145" y="623632"/>
                  </a:moveTo>
                  <a:lnTo>
                    <a:pt x="2247145" y="3117413"/>
                  </a:lnTo>
                  <a:cubicBezTo>
                    <a:pt x="2247145" y="3461835"/>
                    <a:pt x="2146404" y="3741045"/>
                    <a:pt x="2022133" y="3741045"/>
                  </a:cubicBezTo>
                  <a:lnTo>
                    <a:pt x="0" y="3741045"/>
                  </a:lnTo>
                  <a:lnTo>
                    <a:pt x="0" y="374104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22133" y="0"/>
                  </a:lnTo>
                  <a:cubicBezTo>
                    <a:pt x="2146404" y="0"/>
                    <a:pt x="2247145" y="279210"/>
                    <a:pt x="2247145" y="623632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-12059734"/>
                <a:satOff val="24125"/>
                <a:lumOff val="1022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198616" rIns="163056" bIns="198616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PE" sz="1400" kern="1200" dirty="0"/>
            </a:p>
          </p:txBody>
        </p:sp>
        <p:sp>
          <p:nvSpPr>
            <p:cNvPr id="11" name="Flecha: circular 10">
              <a:extLst>
                <a:ext uri="{FF2B5EF4-FFF2-40B4-BE49-F238E27FC236}">
                  <a16:creationId xmlns:a16="http://schemas.microsoft.com/office/drawing/2014/main" id="{E1A489A2-F41E-4FAD-8B06-532250BE06AA}"/>
                </a:ext>
              </a:extLst>
            </p:cNvPr>
            <p:cNvSpPr/>
            <p:nvPr/>
          </p:nvSpPr>
          <p:spPr>
            <a:xfrm>
              <a:off x="5378059" y="2563293"/>
              <a:ext cx="1435600" cy="1435530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: circular 12">
              <a:extLst>
                <a:ext uri="{FF2B5EF4-FFF2-40B4-BE49-F238E27FC236}">
                  <a16:creationId xmlns:a16="http://schemas.microsoft.com/office/drawing/2014/main" id="{C869D0B3-8EAB-4D06-A415-141BE0394602}"/>
                </a:ext>
              </a:extLst>
            </p:cNvPr>
            <p:cNvSpPr/>
            <p:nvPr/>
          </p:nvSpPr>
          <p:spPr>
            <a:xfrm rot="10800000">
              <a:off x="5378059" y="4623088"/>
              <a:ext cx="1435600" cy="1435530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A78CDDE3-4547-4A42-A966-013F42272DA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VECTORES EN R2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34099582-C503-411F-94D6-E70FD746C986}"/>
                  </a:ext>
                </a:extLst>
              </p:cNvPr>
              <p:cNvSpPr/>
              <p:nvPr/>
            </p:nvSpPr>
            <p:spPr>
              <a:xfrm>
                <a:off x="1233598" y="1454514"/>
                <a:ext cx="8995942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s-PE" sz="1800" dirty="0"/>
                  <a:t>Sean los conjuntos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PE" sz="1800" dirty="0"/>
                  <a:t> y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PE" sz="1800" dirty="0"/>
                  <a:t>, se llama producto cartesiano </a:t>
                </a:r>
                <a14:m>
                  <m:oMath xmlns:m="http://schemas.openxmlformats.org/officeDocument/2006/math">
                    <m:r>
                      <a:rPr lang="es-PE" sz="18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18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s-PE" sz="18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E" sz="1800" dirty="0"/>
                  <a:t>al conjunto de los pares ordenados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PE" sz="18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s-PE" sz="18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PE" sz="1800" dirty="0"/>
                  <a:t>, donde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PE" sz="1800" dirty="0"/>
                  <a:t> pertenece al conjunto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PE" sz="1800" dirty="0"/>
                  <a:t> y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PE" sz="1800" dirty="0"/>
                  <a:t> pertenece al conjunto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PE" sz="1800" dirty="0"/>
                  <a:t>, es decir:</a:t>
                </a:r>
                <a:endParaRPr lang="es-PE" sz="1800" i="1" dirty="0">
                  <a:solidFill>
                    <a:schemeClr val="tx1"/>
                  </a:solidFill>
                  <a:latin typeface="F26"/>
                </a:endParaRPr>
              </a:p>
              <a:p>
                <a:pPr lvl="0"/>
                <a:r>
                  <a:rPr lang="es-PE" sz="1600" i="1" dirty="0">
                    <a:solidFill>
                      <a:schemeClr val="tx1"/>
                    </a:solidFill>
                    <a:latin typeface="F26"/>
                  </a:rPr>
                  <a:t>  </a:t>
                </a:r>
              </a:p>
              <a:p>
                <a:pPr lvl="0"/>
                <a:endParaRPr lang="es-PE" sz="2400" b="1" i="1" dirty="0">
                  <a:latin typeface="F26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34099582-C503-411F-94D6-E70FD746C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98" y="1454514"/>
                <a:ext cx="8995942" cy="1538883"/>
              </a:xfrm>
              <a:prstGeom prst="rect">
                <a:avLst/>
              </a:prstGeom>
              <a:blipFill>
                <a:blip r:embed="rId4"/>
                <a:stretch>
                  <a:fillRect l="-542" t="-2381" r="-61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7C1292AD-006B-4BC8-B60D-8A2077F2B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381" y="2563294"/>
            <a:ext cx="4505190" cy="325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05088F4-C9D0-4CFF-969A-60B774025279}"/>
                  </a:ext>
                </a:extLst>
              </p:cNvPr>
              <p:cNvSpPr txBox="1"/>
              <p:nvPr/>
            </p:nvSpPr>
            <p:spPr>
              <a:xfrm>
                <a:off x="2020555" y="2569277"/>
                <a:ext cx="38025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PE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PE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s-PE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f>
                        <m:fPr>
                          <m:type m:val="lin"/>
                          <m:ctrlPr>
                            <a:rPr lang="es-PE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PE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s-PE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PE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num>
                        <m:den>
                          <m:r>
                            <a:rPr lang="es-PE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s-PE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s-PE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es-PE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s-PE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  <m:r>
                            <a:rPr lang="es-PE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s-PE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s-PE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05088F4-C9D0-4CFF-969A-60B77402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555" y="2569277"/>
                <a:ext cx="3802579" cy="400110"/>
              </a:xfrm>
              <a:prstGeom prst="rect">
                <a:avLst/>
              </a:prstGeom>
              <a:blipFill>
                <a:blip r:embed="rId6"/>
                <a:stretch>
                  <a:fillRect t="-113636" b="-18030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9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75138" y="469339"/>
            <a:ext cx="10972312" cy="1528839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chemeClr val="tx1"/>
                </a:solidFill>
              </a:rPr>
              <a:t>2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VECTOR BIDIMENSIONAL</a:t>
            </a:r>
            <a:endParaRPr lang="es-PE" sz="3600" dirty="0">
              <a:solidFill>
                <a:srgbClr val="00808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B65B953-6C2B-4C9A-9507-38BD37C62D06}"/>
                  </a:ext>
                </a:extLst>
              </p:cNvPr>
              <p:cNvSpPr/>
              <p:nvPr/>
            </p:nvSpPr>
            <p:spPr>
              <a:xfrm>
                <a:off x="972149" y="1530773"/>
                <a:ext cx="578644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Un vector bidimensional es un par ordenado de números reales 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, donde “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” es llamada la primera componente y “</a:t>
                </a:r>
                <a14:m>
                  <m:oMath xmlns:m="http://schemas.openxmlformats.org/officeDocument/2006/math">
                    <m:r>
                      <a:rPr lang="es-P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PE" sz="1800" i="1" dirty="0">
                    <a:solidFill>
                      <a:schemeClr val="tx1"/>
                    </a:solidFill>
                    <a:latin typeface="F26"/>
                  </a:rPr>
                  <a:t>” es llamada la segunda componente.</a:t>
                </a:r>
                <a:endParaRPr lang="es-PE" sz="1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B65B953-6C2B-4C9A-9507-38BD37C62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49" y="1530773"/>
                <a:ext cx="5786443" cy="923330"/>
              </a:xfrm>
              <a:prstGeom prst="rect">
                <a:avLst/>
              </a:prstGeom>
              <a:blipFill>
                <a:blip r:embed="rId3"/>
                <a:stretch>
                  <a:fillRect l="-842" t="-3289" r="-842" b="-921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49B1412B-1FB4-4226-B8AF-27B9EDCC6DAA}"/>
              </a:ext>
            </a:extLst>
          </p:cNvPr>
          <p:cNvSpPr txBox="1">
            <a:spLocks/>
          </p:cNvSpPr>
          <p:nvPr/>
        </p:nvSpPr>
        <p:spPr>
          <a:xfrm>
            <a:off x="311339" y="2323989"/>
            <a:ext cx="6383454" cy="152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633413" fontAlgn="auto">
              <a:spcAft>
                <a:spcPts val="0"/>
              </a:spcAft>
            </a:pPr>
            <a:r>
              <a:rPr lang="es-PE" sz="7200" b="1" dirty="0">
                <a:solidFill>
                  <a:schemeClr val="tx1"/>
                </a:solidFill>
              </a:rPr>
              <a:t>3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PLANO VECTORIAL BIDIMENSIONAL</a:t>
            </a:r>
            <a:endParaRPr lang="es-PE" sz="3600" dirty="0">
              <a:solidFill>
                <a:srgbClr val="00808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79DB816-0D65-44A8-B8CA-FAED42B9E6E8}"/>
              </a:ext>
            </a:extLst>
          </p:cNvPr>
          <p:cNvSpPr/>
          <p:nvPr/>
        </p:nvSpPr>
        <p:spPr>
          <a:xfrm>
            <a:off x="972149" y="3909291"/>
            <a:ext cx="5722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800" i="1" dirty="0">
                <a:solidFill>
                  <a:schemeClr val="tx1"/>
                </a:solidFill>
                <a:latin typeface="F26"/>
              </a:rPr>
              <a:t>Es el plano cartesiano conformado por diversos pares ordenados, que ahora serán representados como radio vectores o vectores, según sea el caso.</a:t>
            </a:r>
            <a:endParaRPr lang="es-PE" sz="1800" i="1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22E072-A422-4E6A-8959-1BDED5565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558" y="1318161"/>
            <a:ext cx="4742308" cy="3425551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8D1A5EAE-4894-47CD-9BBD-DEE6FA16979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VECTORES EN R2</a:t>
            </a:r>
          </a:p>
        </p:txBody>
      </p:sp>
    </p:spTree>
    <p:extLst>
      <p:ext uri="{BB962C8B-B14F-4D97-AF65-F5344CB8AC3E}">
        <p14:creationId xmlns:p14="http://schemas.microsoft.com/office/powerpoint/2010/main" val="1025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FB465D-A16A-4C8A-869A-E5D1507FA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38" y="2454103"/>
            <a:ext cx="6157506" cy="3422749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75138" y="469339"/>
            <a:ext cx="10972312" cy="1547297"/>
          </a:xfrm>
        </p:spPr>
        <p:txBody>
          <a:bodyPr>
            <a:normAutofit/>
          </a:bodyPr>
          <a:lstStyle/>
          <a:p>
            <a:r>
              <a:rPr lang="es-PE" sz="7200" b="1" dirty="0">
                <a:solidFill>
                  <a:schemeClr val="tx1"/>
                </a:solidFill>
              </a:rPr>
              <a:t>4</a:t>
            </a:r>
            <a:r>
              <a:rPr lang="es-PE" sz="36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008080"/>
                </a:solidFill>
              </a:rPr>
              <a:t>VECTOR COMO SEGMENTO ORIENTADO</a:t>
            </a:r>
            <a:endParaRPr lang="es-PE" sz="3600" dirty="0">
              <a:solidFill>
                <a:srgbClr val="00808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65B806-10C2-4940-9FA6-4A4554BD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780" y="5822971"/>
            <a:ext cx="1015141" cy="7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B65B953-6C2B-4C9A-9507-38BD37C62D06}"/>
              </a:ext>
            </a:extLst>
          </p:cNvPr>
          <p:cNvSpPr/>
          <p:nvPr/>
        </p:nvSpPr>
        <p:spPr>
          <a:xfrm>
            <a:off x="972149" y="1530773"/>
            <a:ext cx="10375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800" i="1" dirty="0">
                <a:solidFill>
                  <a:schemeClr val="tx1"/>
                </a:solidFill>
                <a:latin typeface="F26"/>
              </a:rPr>
              <a:t>Un vector se representa como un segmento dirigido con origen o punto inicial y un extremo o punto terminal. Así también, todo </a:t>
            </a:r>
            <a:r>
              <a:rPr lang="es-PE" sz="1800" i="1" dirty="0">
                <a:solidFill>
                  <a:srgbClr val="C00000"/>
                </a:solidFill>
                <a:latin typeface="F26"/>
              </a:rPr>
              <a:t>vector </a:t>
            </a:r>
            <a:r>
              <a:rPr lang="es-PE" sz="1800" i="1" dirty="0">
                <a:solidFill>
                  <a:schemeClr val="tx1"/>
                </a:solidFill>
                <a:latin typeface="F26"/>
              </a:rPr>
              <a:t>presenta una </a:t>
            </a:r>
            <a:r>
              <a:rPr lang="es-PE" sz="1800" i="1" dirty="0">
                <a:solidFill>
                  <a:srgbClr val="0000FF"/>
                </a:solidFill>
                <a:latin typeface="F26"/>
              </a:rPr>
              <a:t>magnitud</a:t>
            </a:r>
            <a:r>
              <a:rPr lang="es-PE" sz="1800" i="1" dirty="0">
                <a:solidFill>
                  <a:schemeClr val="tx1"/>
                </a:solidFill>
                <a:latin typeface="F26"/>
              </a:rPr>
              <a:t>, una </a:t>
            </a:r>
            <a:r>
              <a:rPr lang="es-PE" sz="1800" i="1" dirty="0">
                <a:solidFill>
                  <a:srgbClr val="0000FF"/>
                </a:solidFill>
                <a:latin typeface="F26"/>
              </a:rPr>
              <a:t>dirección </a:t>
            </a:r>
            <a:r>
              <a:rPr lang="es-PE" sz="1800" i="1" dirty="0">
                <a:solidFill>
                  <a:schemeClr val="tx1"/>
                </a:solidFill>
                <a:latin typeface="F26"/>
              </a:rPr>
              <a:t>y un </a:t>
            </a:r>
            <a:r>
              <a:rPr lang="es-PE" sz="1800" i="1" dirty="0">
                <a:solidFill>
                  <a:srgbClr val="0000FF"/>
                </a:solidFill>
                <a:latin typeface="F26"/>
              </a:rPr>
              <a:t>sentido</a:t>
            </a:r>
            <a:r>
              <a:rPr lang="es-PE" sz="1800" i="1" dirty="0">
                <a:solidFill>
                  <a:schemeClr val="tx1"/>
                </a:solidFill>
                <a:latin typeface="F26"/>
              </a:rPr>
              <a:t> y puede estar presente en cualquier parte del plano vectorial.</a:t>
            </a:r>
            <a:endParaRPr lang="es-PE" sz="1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809C344-3F5E-4079-A9DD-FFDEC25AF0AD}"/>
                  </a:ext>
                </a:extLst>
              </p:cNvPr>
              <p:cNvSpPr/>
              <p:nvPr/>
            </p:nvSpPr>
            <p:spPr>
              <a:xfrm>
                <a:off x="7281168" y="2803074"/>
                <a:ext cx="3766548" cy="616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s-PE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1600" i="1" dirty="0" smtClean="0">
                        <a:latin typeface="Cambria Math" panose="02040503050406030204" pitchFamily="18" charset="0"/>
                      </a:rPr>
                      <m:t> (5 ; 3 )</m:t>
                    </m:r>
                  </m:oMath>
                </a14:m>
                <a:r>
                  <a:rPr lang="es-PE" sz="1600" dirty="0">
                    <a:latin typeface="F26"/>
                  </a:rPr>
                  <a:t>: es un vector del cual se conoce el origen y el final.</a:t>
                </a:r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809C344-3F5E-4079-A9DD-FFDEC25AF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168" y="2803074"/>
                <a:ext cx="3766548" cy="616323"/>
              </a:xfrm>
              <a:prstGeom prst="rect">
                <a:avLst/>
              </a:prstGeom>
              <a:blipFill>
                <a:blip r:embed="rId4"/>
                <a:stretch>
                  <a:fillRect l="-809" r="-971" b="-1188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E1408466-5EF5-4541-BE19-BA279ED3BC4C}"/>
                  </a:ext>
                </a:extLst>
              </p:cNvPr>
              <p:cNvSpPr/>
              <p:nvPr/>
            </p:nvSpPr>
            <p:spPr>
              <a:xfrm>
                <a:off x="7281169" y="3592865"/>
                <a:ext cx="37665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1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PE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PE" sz="1600" i="1" dirty="0">
                            <a:latin typeface="Cambria Math" panose="02040503050406030204" pitchFamily="18" charset="0"/>
                          </a:rPr>
                          <m:t>1; 5</m:t>
                        </m:r>
                      </m:e>
                    </m:d>
                  </m:oMath>
                </a14:m>
                <a:r>
                  <a:rPr lang="es-PE" sz="1600" dirty="0">
                    <a:latin typeface="F26"/>
                  </a:rPr>
                  <a:t>: es un vector del cual no se conoce ni el origen ni el final</a:t>
                </a:r>
                <a:r>
                  <a:rPr lang="es-PE" sz="1600" dirty="0"/>
                  <a:t>.</a:t>
                </a:r>
                <a:r>
                  <a:rPr lang="es-PE" sz="1600" dirty="0">
                    <a:latin typeface="F26"/>
                  </a:rPr>
                  <a:t>  </a:t>
                </a: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E1408466-5EF5-4541-BE19-BA279ED3BC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169" y="3592865"/>
                <a:ext cx="3766547" cy="584775"/>
              </a:xfrm>
              <a:prstGeom prst="rect">
                <a:avLst/>
              </a:prstGeom>
              <a:blipFill>
                <a:blip r:embed="rId5"/>
                <a:stretch>
                  <a:fillRect l="-809" t="-8333" r="-971" b="-125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BCBD7AC8-564E-4738-8FC7-6479E4265551}"/>
                  </a:ext>
                </a:extLst>
              </p:cNvPr>
              <p:cNvSpPr/>
              <p:nvPr/>
            </p:nvSpPr>
            <p:spPr>
              <a:xfrm>
                <a:off x="7281168" y="4351108"/>
                <a:ext cx="37665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s-PE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PE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s-PE" sz="1600" i="1" dirty="0">
                            <a:latin typeface="Cambria Math" panose="02040503050406030204" pitchFamily="18" charset="0"/>
                          </a:rPr>
                          <m:t>; 5</m:t>
                        </m:r>
                      </m:e>
                    </m:d>
                  </m:oMath>
                </a14:m>
                <a:r>
                  <a:rPr lang="es-PE" sz="1600" dirty="0">
                    <a:latin typeface="F26"/>
                  </a:rPr>
                  <a:t>:</a:t>
                </a:r>
                <a:r>
                  <a:rPr lang="es-PE" sz="1600" dirty="0"/>
                  <a:t> </a:t>
                </a:r>
                <a:r>
                  <a:rPr lang="es-PE" sz="1600" i="1" dirty="0">
                    <a:latin typeface="F26"/>
                  </a:rPr>
                  <a:t>es un punto en el plano cartesiano. El </a:t>
                </a:r>
                <a:r>
                  <a:rPr lang="es-PE" sz="1600" i="1" dirty="0">
                    <a:solidFill>
                      <a:srgbClr val="C00000"/>
                    </a:solidFill>
                    <a:latin typeface="F26"/>
                  </a:rPr>
                  <a:t>radio vector</a:t>
                </a:r>
                <a:r>
                  <a:rPr lang="es-PE" sz="1600" i="1" dirty="0">
                    <a:latin typeface="F26"/>
                  </a:rPr>
                  <a:t>, es la distancia de un punto al origen de las coordenadas.</a:t>
                </a:r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BCBD7AC8-564E-4738-8FC7-6479E4265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168" y="4351108"/>
                <a:ext cx="3766548" cy="830997"/>
              </a:xfrm>
              <a:prstGeom prst="rect">
                <a:avLst/>
              </a:prstGeom>
              <a:blipFill>
                <a:blip r:embed="rId6"/>
                <a:stretch>
                  <a:fillRect l="-809" t="-2206" r="-971" b="-882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CBB4B232-33C7-408C-A913-5E24E57F345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6381750"/>
            <a:ext cx="10515600" cy="27463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VECTORES EN R2</a:t>
            </a:r>
          </a:p>
        </p:txBody>
      </p:sp>
    </p:spTree>
    <p:extLst>
      <p:ext uri="{BB962C8B-B14F-4D97-AF65-F5344CB8AC3E}">
        <p14:creationId xmlns:p14="http://schemas.microsoft.com/office/powerpoint/2010/main" val="10751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UT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UTP" id="{B15AEC6E-1DF5-42DC-9730-4871F2970D86}" vid="{E586E61E-4605-472F-A0D8-7889F694A443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BC7976734CE469FDC7B4C718D8341" ma:contentTypeVersion="7" ma:contentTypeDescription="Create a new document." ma:contentTypeScope="" ma:versionID="2d6d62f146819df4c288fcf83ba3ced9">
  <xsd:schema xmlns:xsd="http://www.w3.org/2001/XMLSchema" xmlns:xs="http://www.w3.org/2001/XMLSchema" xmlns:p="http://schemas.microsoft.com/office/2006/metadata/properties" xmlns:ns2="72a5a915-2abe-4958-a4e3-43bf3f975f8d" targetNamespace="http://schemas.microsoft.com/office/2006/metadata/properties" ma:root="true" ma:fieldsID="f4c9c2afa42614f54f39f3e96e109c9d" ns2:_="">
    <xsd:import namespace="72a5a915-2abe-4958-a4e3-43bf3f975f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5a915-2abe-4958-a4e3-43bf3f975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DC66AF-7036-446C-8578-D6AC0E67EDA6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72a5a915-2abe-4958-a4e3-43bf3f975f8d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8638C0-A068-44EA-A065-9CBC213F6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5a915-2abe-4958-a4e3-43bf3f975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42B3D6-CFF7-45A5-9915-E3FEC1C950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TemaUTP</Template>
  <TotalTime>2259</TotalTime>
  <Words>1337</Words>
  <Application>Microsoft Office PowerPoint</Application>
  <PresentationFormat>Panorámica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Cambria Math</vt:lpstr>
      <vt:lpstr>F26</vt:lpstr>
      <vt:lpstr>Formular</vt:lpstr>
      <vt:lpstr>Helvetica</vt:lpstr>
      <vt:lpstr>Open Sans</vt:lpstr>
      <vt:lpstr>Wingdings</vt:lpstr>
      <vt:lpstr>TemaUTP</vt:lpstr>
      <vt:lpstr>VECTORES EN R2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Dandy Albert Sanchez Escurra</cp:lastModifiedBy>
  <cp:revision>190</cp:revision>
  <dcterms:modified xsi:type="dcterms:W3CDTF">2021-07-03T17:32:47Z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0x010100599BC7976734CE469FDC7B4C718D8341</vt:lpwstr>
  </property>
</Properties>
</file>